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306" r:id="rId16"/>
    <p:sldId id="1295" r:id="rId17"/>
    <p:sldId id="1296" r:id="rId18"/>
    <p:sldId id="1307" r:id="rId19"/>
    <p:sldId id="129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76928-9900-3DFB-B0DB-27ED4237CA69}" v="111" dt="2024-04-09T19:10:23.574"/>
    <p1510:client id="{1CDB7418-0636-1104-BAC8-9E85201D8C22}" v="296" dt="2024-04-09T17:02:18.332"/>
    <p1510:client id="{DB1AAFAE-A193-43BA-1226-4876B3ECFEA7}" v="303" dt="2024-04-10T13:53:12.133"/>
    <p1510:client id="{F06A3F4F-EA0C-2C5C-7EAB-64251E8829F2}" v="1015" dt="2024-04-09T15:53:27.312"/>
    <p1510:client id="{F8931629-895A-064B-B7C6-8EF2E87B3FCE}" v="44" dt="2024-04-10T15:20:55.2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8" d="100"/>
          <a:sy n="98" d="100"/>
        </p:scale>
        <p:origin x="1282"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hyperlink" Target="https://www.lightico.com/blog/a-complete-guide-to-online-document-exchange/"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www.lightico.com/blog/a-complete-guide-to-online-document-exchange/"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lightico.com/blog/a-complete-guide-to-online-document-exchang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lightico.com/blog/a-complete-guide-to-online-document-exchange/"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lightico.com/blog/a-complete-guide-to-online-document-exchang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lightico.com/blog/a-complete-guide-to-online-document-exchang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www.lightico.com/blog/a-complete-guide-to-online-document-exchang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7814"/>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79793" y="930032"/>
            <a:ext cx="6985193" cy="3526954"/>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r>
              <a:rPr lang="en-US" sz="1200" dirty="0">
                <a:solidFill>
                  <a:schemeClr val="tx1"/>
                </a:solidFill>
              </a:rPr>
              <a:t>:</a:t>
            </a:r>
            <a:endParaRPr lang="en-US" sz="1200" b="0" i="0" u="none" strike="noStrike" cap="none" dirty="0">
              <a:solidFill>
                <a:schemeClr val="tx1"/>
              </a:solidFill>
              <a:latin typeface="Arial"/>
              <a:ea typeface="Arial"/>
              <a:cs typeface="Arial"/>
              <a:sym typeface="Arial"/>
            </a:endParaRP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92510"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dirty="0">
                <a:solidFill>
                  <a:schemeClr val="tx1"/>
                </a:solidFill>
              </a:rPr>
              <a:t>Name : BARATHRAJ S </a:t>
            </a:r>
          </a:p>
          <a:p>
            <a:pPr>
              <a:spcAft>
                <a:spcPts val="200"/>
              </a:spcAft>
              <a:buClr>
                <a:schemeClr val="bg1"/>
              </a:buClr>
            </a:pPr>
            <a:r>
              <a:rPr lang="en-US" sz="1100" dirty="0">
                <a:solidFill>
                  <a:schemeClr val="tx1"/>
                </a:solidFill>
              </a:rPr>
              <a:t>Student ID</a:t>
            </a:r>
            <a:r>
              <a:rPr lang="en-US" sz="1100" b="0" i="0" u="none" strike="noStrike" cap="none" dirty="0">
                <a:solidFill>
                  <a:schemeClr val="tx1"/>
                </a:solidFill>
                <a:latin typeface="Arial"/>
                <a:ea typeface="Arial"/>
                <a:cs typeface="Arial"/>
                <a:sym typeface="Arial"/>
              </a:rPr>
              <a:t> : </a:t>
            </a:r>
            <a:r>
              <a:rPr lang="en-US" sz="1100" dirty="0">
                <a:solidFill>
                  <a:schemeClr val="tx1"/>
                </a:solidFill>
              </a:rPr>
              <a:t>au814721104011</a:t>
            </a:r>
            <a:endParaRPr lang="en-US" dirty="0">
              <a:solidFill>
                <a:schemeClr val="tx1"/>
              </a:solidFil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4650154" y="3627293"/>
            <a:ext cx="2813537" cy="492402"/>
          </a:xfrm>
          <a:prstGeom prst="rect">
            <a:avLst/>
          </a:prstGeom>
          <a:noFill/>
          <a:ln>
            <a:noFill/>
          </a:ln>
        </p:spPr>
        <p:txBody>
          <a:bodyPr spcFirstLastPara="1" wrap="square" lIns="91425" tIns="45700" rIns="91425" bIns="45700" anchor="t" anchorCtr="0">
            <a:spAutoFit/>
          </a:bodyPr>
          <a:lstStyle/>
          <a:p>
            <a:r>
              <a:rPr lang="en-US" sz="1200" b="0" i="0" u="none" strike="noStrike" cap="none" dirty="0">
                <a:solidFill>
                  <a:schemeClr val="tx1"/>
                </a:solidFill>
                <a:latin typeface="Arial"/>
                <a:ea typeface="Arial"/>
                <a:cs typeface="Arial"/>
                <a:sym typeface="Arial"/>
              </a:rPr>
              <a:t>College Name</a:t>
            </a:r>
            <a:r>
              <a:rPr lang="en-US" sz="1200" dirty="0">
                <a:solidFill>
                  <a:schemeClr val="tx1"/>
                </a:solidFill>
              </a:rPr>
              <a:t>  </a:t>
            </a:r>
          </a:p>
          <a:p>
            <a:r>
              <a:rPr lang="en-US" sz="1200" dirty="0">
                <a:solidFill>
                  <a:schemeClr val="tx1"/>
                </a:solidFill>
              </a:rPr>
              <a:t>SRM TRP E</a:t>
            </a:r>
            <a:r>
              <a:rPr lang="en-US" dirty="0">
                <a:solidFill>
                  <a:schemeClr val="tx1"/>
                </a:solidFill>
              </a:rPr>
              <a:t>ngineering College </a:t>
            </a:r>
            <a:endParaRPr lang="en-US" sz="1200" dirty="0">
              <a:solidFill>
                <a:schemeClr val="tx1"/>
              </a:solidFill>
            </a:endParaRP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4751754" y="3842474"/>
            <a:ext cx="230316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461109"/>
            <a:ext cx="7886430" cy="672124"/>
          </a:xfrm>
        </p:spPr>
        <p:txBody>
          <a:bodyPr/>
          <a:lstStyle/>
          <a:p>
            <a:pPr algn="ctr"/>
            <a:r>
              <a:rPr lang="en-US" sz="2400" b="1" dirty="0"/>
              <a:t>Sign up page </a:t>
            </a:r>
          </a:p>
        </p:txBody>
      </p:sp>
      <p:pic>
        <p:nvPicPr>
          <p:cNvPr id="3" name="Picture 2" descr="A screenshot of a computer&#10;&#10;Description automatically generated">
            <a:extLst>
              <a:ext uri="{FF2B5EF4-FFF2-40B4-BE49-F238E27FC236}">
                <a16:creationId xmlns:a16="http://schemas.microsoft.com/office/drawing/2014/main" id="{71E4329B-158C-C7D3-3253-22E5A4544579}"/>
              </a:ext>
            </a:extLst>
          </p:cNvPr>
          <p:cNvPicPr>
            <a:picLocks noChangeAspect="1"/>
          </p:cNvPicPr>
          <p:nvPr/>
        </p:nvPicPr>
        <p:blipFill>
          <a:blip r:embed="rId2"/>
          <a:stretch>
            <a:fillRect/>
          </a:stretch>
        </p:blipFill>
        <p:spPr>
          <a:xfrm>
            <a:off x="828262" y="1289970"/>
            <a:ext cx="7479194" cy="339182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531446"/>
            <a:ext cx="7886430" cy="640861"/>
          </a:xfrm>
        </p:spPr>
        <p:txBody>
          <a:bodyPr/>
          <a:lstStyle/>
          <a:p>
            <a:pPr algn="ctr"/>
            <a:r>
              <a:rPr lang="en-US" sz="2400" b="1" dirty="0"/>
              <a:t>Teachers home page</a:t>
            </a:r>
          </a:p>
        </p:txBody>
      </p:sp>
      <p:pic>
        <p:nvPicPr>
          <p:cNvPr id="3" name="Picture 2" descr="A screenshot of a computer&#10;&#10;Description automatically generated">
            <a:extLst>
              <a:ext uri="{FF2B5EF4-FFF2-40B4-BE49-F238E27FC236}">
                <a16:creationId xmlns:a16="http://schemas.microsoft.com/office/drawing/2014/main" id="{A96DB415-F137-3F54-AADF-A9AE261FA655}"/>
              </a:ext>
            </a:extLst>
          </p:cNvPr>
          <p:cNvPicPr>
            <a:picLocks noChangeAspect="1"/>
          </p:cNvPicPr>
          <p:nvPr/>
        </p:nvPicPr>
        <p:blipFill>
          <a:blip r:embed="rId2"/>
          <a:stretch>
            <a:fillRect/>
          </a:stretch>
        </p:blipFill>
        <p:spPr>
          <a:xfrm>
            <a:off x="1399761" y="1287587"/>
            <a:ext cx="6344477" cy="332204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531446"/>
            <a:ext cx="7886430" cy="640861"/>
          </a:xfrm>
        </p:spPr>
        <p:txBody>
          <a:bodyPr/>
          <a:lstStyle/>
          <a:p>
            <a:pPr algn="ctr"/>
            <a:r>
              <a:rPr lang="en-US" sz="2400" b="1" dirty="0"/>
              <a:t>Students home page</a:t>
            </a:r>
          </a:p>
        </p:txBody>
      </p:sp>
      <p:pic>
        <p:nvPicPr>
          <p:cNvPr id="3" name="Picture 2" descr="A screenshot of a computer&#10;&#10;Description automatically generated">
            <a:extLst>
              <a:ext uri="{FF2B5EF4-FFF2-40B4-BE49-F238E27FC236}">
                <a16:creationId xmlns:a16="http://schemas.microsoft.com/office/drawing/2014/main" id="{BDE8FB72-E61F-07C6-846C-0925C82E7EFA}"/>
              </a:ext>
            </a:extLst>
          </p:cNvPr>
          <p:cNvPicPr>
            <a:picLocks noChangeAspect="1"/>
          </p:cNvPicPr>
          <p:nvPr/>
        </p:nvPicPr>
        <p:blipFill>
          <a:blip r:embed="rId2"/>
          <a:stretch>
            <a:fillRect/>
          </a:stretch>
        </p:blipFill>
        <p:spPr>
          <a:xfrm>
            <a:off x="1027044" y="1287268"/>
            <a:ext cx="7081630" cy="3330963"/>
          </a:xfrm>
          <a:prstGeom prst="rect">
            <a:avLst/>
          </a:prstGeom>
        </p:spPr>
      </p:pic>
    </p:spTree>
    <p:extLst>
      <p:ext uri="{BB962C8B-B14F-4D97-AF65-F5344CB8AC3E}">
        <p14:creationId xmlns:p14="http://schemas.microsoft.com/office/powerpoint/2010/main" val="344888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523632"/>
            <a:ext cx="7886430" cy="679937"/>
          </a:xfrm>
        </p:spPr>
        <p:txBody>
          <a:bodyPr/>
          <a:lstStyle/>
          <a:p>
            <a:pPr algn="ctr"/>
            <a:r>
              <a:rPr lang="en-US" b="1" dirty="0"/>
              <a:t> </a:t>
            </a:r>
            <a:r>
              <a:rPr lang="en-US" sz="2400" b="1" dirty="0"/>
              <a:t>Error notification page</a:t>
            </a:r>
          </a:p>
        </p:txBody>
      </p:sp>
      <p:pic>
        <p:nvPicPr>
          <p:cNvPr id="4" name="Picture 3" descr="A screenshot of a computer&#10;&#10;Description automatically generated">
            <a:extLst>
              <a:ext uri="{FF2B5EF4-FFF2-40B4-BE49-F238E27FC236}">
                <a16:creationId xmlns:a16="http://schemas.microsoft.com/office/drawing/2014/main" id="{2015A347-3CB8-3432-11E6-483AEE4B6B31}"/>
              </a:ext>
            </a:extLst>
          </p:cNvPr>
          <p:cNvPicPr>
            <a:picLocks noChangeAspect="1"/>
          </p:cNvPicPr>
          <p:nvPr/>
        </p:nvPicPr>
        <p:blipFill>
          <a:blip r:embed="rId2"/>
          <a:stretch>
            <a:fillRect/>
          </a:stretch>
        </p:blipFill>
        <p:spPr>
          <a:xfrm>
            <a:off x="1035326" y="1286396"/>
            <a:ext cx="7073347" cy="357290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7"/>
            <a:ext cx="7886430" cy="555164"/>
          </a:xfrm>
        </p:spPr>
        <p:txBody>
          <a:bodyPr/>
          <a:lstStyle/>
          <a:p>
            <a:pPr algn="ctr"/>
            <a:r>
              <a:rPr lang="en-US" sz="2400" b="1" dirty="0"/>
              <a:t>No access</a:t>
            </a:r>
          </a:p>
        </p:txBody>
      </p:sp>
      <p:pic>
        <p:nvPicPr>
          <p:cNvPr id="3" name="Picture 2" descr="A screen shot of a computer&#10;&#10;Description automatically generated">
            <a:extLst>
              <a:ext uri="{FF2B5EF4-FFF2-40B4-BE49-F238E27FC236}">
                <a16:creationId xmlns:a16="http://schemas.microsoft.com/office/drawing/2014/main" id="{F32C42CE-5556-D5C9-54CF-CE18D174D9A0}"/>
              </a:ext>
            </a:extLst>
          </p:cNvPr>
          <p:cNvPicPr>
            <a:picLocks noChangeAspect="1"/>
          </p:cNvPicPr>
          <p:nvPr/>
        </p:nvPicPr>
        <p:blipFill>
          <a:blip r:embed="rId2"/>
          <a:stretch>
            <a:fillRect/>
          </a:stretch>
        </p:blipFill>
        <p:spPr>
          <a:xfrm>
            <a:off x="1085022" y="1173345"/>
            <a:ext cx="6965673" cy="3475983"/>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7"/>
            <a:ext cx="7886430" cy="555164"/>
          </a:xfrm>
        </p:spPr>
        <p:txBody>
          <a:bodyPr/>
          <a:lstStyle/>
          <a:p>
            <a:pPr algn="ctr"/>
            <a:r>
              <a:rPr lang="en-US" sz="2400" b="1" dirty="0"/>
              <a:t>404 ERROR</a:t>
            </a:r>
          </a:p>
        </p:txBody>
      </p:sp>
      <p:pic>
        <p:nvPicPr>
          <p:cNvPr id="4" name="Picture 3" descr="A screen shot of a computer&#10;&#10;Description automatically generated">
            <a:extLst>
              <a:ext uri="{FF2B5EF4-FFF2-40B4-BE49-F238E27FC236}">
                <a16:creationId xmlns:a16="http://schemas.microsoft.com/office/drawing/2014/main" id="{F71DDC6E-C801-F09C-0362-F4B4F88E18D3}"/>
              </a:ext>
            </a:extLst>
          </p:cNvPr>
          <p:cNvPicPr>
            <a:picLocks noChangeAspect="1"/>
          </p:cNvPicPr>
          <p:nvPr/>
        </p:nvPicPr>
        <p:blipFill>
          <a:blip r:embed="rId2"/>
          <a:stretch>
            <a:fillRect/>
          </a:stretch>
        </p:blipFill>
        <p:spPr>
          <a:xfrm>
            <a:off x="1449457" y="1203570"/>
            <a:ext cx="6236803" cy="3639164"/>
          </a:xfrm>
          <a:prstGeom prst="rect">
            <a:avLst/>
          </a:prstGeom>
        </p:spPr>
      </p:pic>
    </p:spTree>
    <p:extLst>
      <p:ext uri="{BB962C8B-B14F-4D97-AF65-F5344CB8AC3E}">
        <p14:creationId xmlns:p14="http://schemas.microsoft.com/office/powerpoint/2010/main" val="645088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a:rPr>
              <a:t>:</a:t>
            </a:r>
            <a:br>
              <a:rPr lang="en-US" b="0" i="0" dirty="0">
                <a:effectLst/>
                <a:latin typeface="Söhne"/>
              </a:rPr>
            </a:br>
            <a:endParaRPr lang="en-US" sz="1600" b="1">
              <a:solidFill>
                <a:srgbClr val="374151"/>
              </a:solidFill>
              <a:cs typeface="Times New Roman"/>
            </a:endParaRPr>
          </a:p>
        </p:txBody>
      </p:sp>
      <p:sp>
        <p:nvSpPr>
          <p:cNvPr id="3" name="TextBox 2">
            <a:extLst>
              <a:ext uri="{FF2B5EF4-FFF2-40B4-BE49-F238E27FC236}">
                <a16:creationId xmlns:a16="http://schemas.microsoft.com/office/drawing/2014/main" id="{0759BD86-A8DB-46D5-745D-35AAD861B155}"/>
              </a:ext>
            </a:extLst>
          </p:cNvPr>
          <p:cNvSpPr txBox="1"/>
          <p:nvPr/>
        </p:nvSpPr>
        <p:spPr>
          <a:xfrm>
            <a:off x="973426" y="199863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A66314D3-2FE3-D245-18ED-2B73EB17717A}"/>
              </a:ext>
            </a:extLst>
          </p:cNvPr>
          <p:cNvSpPr txBox="1"/>
          <p:nvPr/>
        </p:nvSpPr>
        <p:spPr>
          <a:xfrm>
            <a:off x="390769" y="1070709"/>
            <a:ext cx="8538178"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111111"/>
                </a:solidFill>
              </a:rPr>
              <a:t>Our initiative involves </a:t>
            </a:r>
            <a:r>
              <a:rPr lang="en-US" sz="1200" b="1" dirty="0">
                <a:solidFill>
                  <a:srgbClr val="111111"/>
                </a:solidFill>
              </a:rPr>
              <a:t>integrating the application with Learning Management Systems (LMS)</a:t>
            </a:r>
            <a:r>
              <a:rPr lang="en-US" sz="1200" dirty="0">
                <a:solidFill>
                  <a:srgbClr val="111111"/>
                </a:solidFill>
              </a:rPr>
              <a:t>, renowned platforms used in educational workflows. This integration will </a:t>
            </a:r>
            <a:r>
              <a:rPr lang="en-US" sz="1200" b="1" dirty="0">
                <a:solidFill>
                  <a:srgbClr val="111111"/>
                </a:solidFill>
              </a:rPr>
              <a:t>streamline file exchange</a:t>
            </a:r>
            <a:r>
              <a:rPr lang="en-US" sz="1200" dirty="0">
                <a:solidFill>
                  <a:srgbClr val="111111"/>
                </a:solidFill>
              </a:rPr>
              <a:t> within existing academic processes.</a:t>
            </a:r>
            <a:endParaRPr lang="en-US" dirty="0"/>
          </a:p>
          <a:p>
            <a:r>
              <a:rPr lang="en-US" sz="1200" dirty="0">
                <a:solidFill>
                  <a:srgbClr val="111111"/>
                </a:solidFill>
              </a:rPr>
              <a:t>Let’s explore the key enhancements:</a:t>
            </a:r>
            <a:endParaRPr lang="en-US" dirty="0"/>
          </a:p>
          <a:p>
            <a:pPr marL="285750" indent="-285750">
              <a:buChar char="•"/>
            </a:pPr>
            <a:r>
              <a:rPr lang="en-US" sz="1200" b="1" dirty="0">
                <a:solidFill>
                  <a:srgbClr val="111111"/>
                </a:solidFill>
              </a:rPr>
              <a:t>File Versioning</a:t>
            </a:r>
            <a:r>
              <a:rPr lang="en-US" sz="1200" dirty="0">
                <a:solidFill>
                  <a:srgbClr val="111111"/>
                </a:solidFill>
              </a:rPr>
              <a:t>: We’ll incorporate </a:t>
            </a:r>
            <a:r>
              <a:rPr lang="en-US" sz="1200" b="1" dirty="0">
                <a:solidFill>
                  <a:srgbClr val="111111"/>
                </a:solidFill>
              </a:rPr>
              <a:t>version control</a:t>
            </a:r>
            <a:r>
              <a:rPr lang="en-US" sz="1200" dirty="0">
                <a:solidFill>
                  <a:srgbClr val="111111"/>
                </a:solidFill>
              </a:rPr>
              <a:t> for files, allowing users to track changes and revert to previous versions when needed.</a:t>
            </a:r>
            <a:endParaRPr lang="en-US" dirty="0"/>
          </a:p>
          <a:p>
            <a:pPr marL="285750" indent="-285750">
              <a:buChar char="•"/>
            </a:pPr>
            <a:r>
              <a:rPr lang="en-US" sz="1200" b="1" dirty="0">
                <a:solidFill>
                  <a:srgbClr val="111111"/>
                </a:solidFill>
              </a:rPr>
              <a:t>Cloud Storage Integration</a:t>
            </a:r>
            <a:r>
              <a:rPr lang="en-US" sz="1200" dirty="0">
                <a:solidFill>
                  <a:srgbClr val="111111"/>
                </a:solidFill>
              </a:rPr>
              <a:t>: Users can </a:t>
            </a:r>
            <a:r>
              <a:rPr lang="en-US" sz="1200" b="1" dirty="0">
                <a:solidFill>
                  <a:srgbClr val="111111"/>
                </a:solidFill>
              </a:rPr>
              <a:t>connect their cloud storage accounts</a:t>
            </a:r>
            <a:r>
              <a:rPr lang="en-US" sz="1200" dirty="0">
                <a:solidFill>
                  <a:srgbClr val="111111"/>
                </a:solidFill>
              </a:rPr>
              <a:t> (such as Google Drive or Dropbox) for seamless file access and sharing.</a:t>
            </a:r>
            <a:endParaRPr lang="en-US" dirty="0"/>
          </a:p>
          <a:p>
            <a:pPr marL="285750" indent="-285750">
              <a:buChar char="•"/>
            </a:pPr>
            <a:r>
              <a:rPr lang="en-US" sz="1200" b="1" dirty="0">
                <a:solidFill>
                  <a:srgbClr val="111111"/>
                </a:solidFill>
              </a:rPr>
              <a:t>Real-time Collaboration</a:t>
            </a:r>
            <a:r>
              <a:rPr lang="en-US" sz="1200" dirty="0">
                <a:solidFill>
                  <a:srgbClr val="111111"/>
                </a:solidFill>
              </a:rPr>
              <a:t>: We’ll introduce features for </a:t>
            </a:r>
            <a:r>
              <a:rPr lang="en-US" sz="1200" b="1" dirty="0">
                <a:solidFill>
                  <a:srgbClr val="111111"/>
                </a:solidFill>
              </a:rPr>
              <a:t>live collaboration</a:t>
            </a:r>
            <a:r>
              <a:rPr lang="en-US" sz="1200" dirty="0">
                <a:solidFill>
                  <a:srgbClr val="111111"/>
                </a:solidFill>
              </a:rPr>
              <a:t> on documents, enabling simultaneous editing and commenting.</a:t>
            </a:r>
            <a:endParaRPr lang="en-US" dirty="0"/>
          </a:p>
          <a:p>
            <a:pPr marL="285750" indent="-285750">
              <a:buChar char="•"/>
            </a:pPr>
            <a:r>
              <a:rPr lang="en-US" sz="1200" b="1" dirty="0">
                <a:solidFill>
                  <a:srgbClr val="111111"/>
                </a:solidFill>
              </a:rPr>
              <a:t>Advanced Search</a:t>
            </a:r>
            <a:r>
              <a:rPr lang="en-US" sz="1200" dirty="0">
                <a:solidFill>
                  <a:srgbClr val="111111"/>
                </a:solidFill>
              </a:rPr>
              <a:t>: Elevate the search capability by adding </a:t>
            </a:r>
            <a:r>
              <a:rPr lang="en-US" sz="1200" b="1" dirty="0">
                <a:solidFill>
                  <a:srgbClr val="111111"/>
                </a:solidFill>
              </a:rPr>
              <a:t>filters</a:t>
            </a:r>
            <a:r>
              <a:rPr lang="en-US" sz="1200" dirty="0">
                <a:solidFill>
                  <a:srgbClr val="111111"/>
                </a:solidFill>
              </a:rPr>
              <a:t>, </a:t>
            </a:r>
            <a:r>
              <a:rPr lang="en-US" sz="1200" b="1" dirty="0">
                <a:solidFill>
                  <a:srgbClr val="111111"/>
                </a:solidFill>
              </a:rPr>
              <a:t>sorting features</a:t>
            </a:r>
            <a:r>
              <a:rPr lang="en-US" sz="1200" dirty="0">
                <a:solidFill>
                  <a:srgbClr val="111111"/>
                </a:solidFill>
              </a:rPr>
              <a:t>, and the ability to search within file contents.</a:t>
            </a:r>
            <a:endParaRPr lang="en-US" dirty="0"/>
          </a:p>
          <a:p>
            <a:pPr marL="285750" indent="-285750">
              <a:buChar char="•"/>
            </a:pPr>
            <a:r>
              <a:rPr lang="en-US" sz="1200" b="1" dirty="0">
                <a:solidFill>
                  <a:srgbClr val="111111"/>
                </a:solidFill>
              </a:rPr>
              <a:t>Analytics and Reporting</a:t>
            </a:r>
            <a:r>
              <a:rPr lang="en-US" sz="1200" dirty="0">
                <a:solidFill>
                  <a:srgbClr val="111111"/>
                </a:solidFill>
              </a:rPr>
              <a:t>: Our platform will offer </a:t>
            </a:r>
            <a:r>
              <a:rPr lang="en-US" sz="1200" b="1" dirty="0">
                <a:solidFill>
                  <a:srgbClr val="111111"/>
                </a:solidFill>
              </a:rPr>
              <a:t>analytics and reporting functionalities</a:t>
            </a:r>
            <a:r>
              <a:rPr lang="en-US" sz="1200" dirty="0">
                <a:solidFill>
                  <a:srgbClr val="111111"/>
                </a:solidFill>
              </a:rPr>
              <a:t> to monitor file usage, user interactions, and engagement metrics.</a:t>
            </a:r>
            <a:endParaRPr lang="en-US" dirty="0"/>
          </a:p>
          <a:p>
            <a:pPr marL="285750" indent="-285750">
              <a:buChar char="•"/>
            </a:pPr>
            <a:r>
              <a:rPr lang="en-US" sz="1200" b="1" dirty="0">
                <a:solidFill>
                  <a:srgbClr val="111111"/>
                </a:solidFill>
              </a:rPr>
              <a:t>Integration with Online Learning Tools</a:t>
            </a:r>
            <a:r>
              <a:rPr lang="en-US" sz="1200" dirty="0">
                <a:solidFill>
                  <a:srgbClr val="111111"/>
                </a:solidFill>
              </a:rPr>
              <a:t>: By merging with online learning tools (such as quizzes or forums), we’ll provide a comprehensive educational platform.</a:t>
            </a:r>
            <a:endParaRPr lang="en-US" dirty="0"/>
          </a:p>
          <a:p>
            <a:r>
              <a:rPr lang="en-US" sz="1200" u="sng" dirty="0">
                <a:solidFill>
                  <a:srgbClr val="111111"/>
                </a:solidFill>
                <a:hlinkClick r:id="rId2"/>
              </a:rPr>
              <a:t>These improvements will enrich the functionality and user-friendliness of our file-sharing application, making it an even more valuable</a:t>
            </a:r>
            <a:r>
              <a:rPr lang="en-US" sz="1200" u="sng" dirty="0">
                <a:solidFill>
                  <a:srgbClr val="111111"/>
                </a:solidFill>
              </a:rPr>
              <a:t> </a:t>
            </a:r>
            <a:r>
              <a:rPr lang="en-US" sz="1200" u="sng" dirty="0">
                <a:solidFill>
                  <a:srgbClr val="111111"/>
                </a:solidFill>
                <a:hlinkClick r:id="rId2"/>
              </a:rPr>
              <a:t>resource for students and educators within educational settings.</a:t>
            </a:r>
            <a:endParaRPr lang="en-US"/>
          </a:p>
          <a:p>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1F9967E-8AD7-54F7-11B0-114DCB6C1AE3}"/>
              </a:ext>
            </a:extLst>
          </p:cNvPr>
          <p:cNvSpPr txBox="1"/>
          <p:nvPr/>
        </p:nvSpPr>
        <p:spPr>
          <a:xfrm>
            <a:off x="601785" y="1282976"/>
            <a:ext cx="8213969"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sz="1200" dirty="0">
                <a:solidFill>
                  <a:srgbClr val="111111"/>
                </a:solidFill>
              </a:rPr>
              <a:t>Our initiative involves </a:t>
            </a:r>
            <a:r>
              <a:rPr lang="en-US" sz="1200" b="1" dirty="0">
                <a:solidFill>
                  <a:srgbClr val="111111"/>
                </a:solidFill>
              </a:rPr>
              <a:t>developing a web-based application</a:t>
            </a:r>
            <a:r>
              <a:rPr lang="en-US" sz="1200" dirty="0">
                <a:solidFill>
                  <a:srgbClr val="111111"/>
                </a:solidFill>
              </a:rPr>
              <a:t> using the </a:t>
            </a:r>
            <a:r>
              <a:rPr lang="en-US" sz="1200" b="1" dirty="0">
                <a:solidFill>
                  <a:srgbClr val="111111"/>
                </a:solidFill>
              </a:rPr>
              <a:t>Django framework</a:t>
            </a:r>
            <a:r>
              <a:rPr lang="en-US" sz="1200" dirty="0">
                <a:solidFill>
                  <a:srgbClr val="111111"/>
                </a:solidFill>
              </a:rPr>
              <a:t>, which will serve as a </a:t>
            </a:r>
            <a:r>
              <a:rPr lang="en-US" sz="1200" b="1" dirty="0">
                <a:solidFill>
                  <a:srgbClr val="111111"/>
                </a:solidFill>
              </a:rPr>
              <a:t>centralized hub</a:t>
            </a:r>
            <a:r>
              <a:rPr lang="en-US" sz="1200" dirty="0">
                <a:solidFill>
                  <a:srgbClr val="111111"/>
                </a:solidFill>
              </a:rPr>
              <a:t> for </a:t>
            </a:r>
            <a:r>
              <a:rPr lang="en-US" sz="1200" b="1" dirty="0">
                <a:solidFill>
                  <a:srgbClr val="111111"/>
                </a:solidFill>
              </a:rPr>
              <a:t>students and instructors</a:t>
            </a:r>
            <a:r>
              <a:rPr lang="en-US" sz="1200" dirty="0">
                <a:solidFill>
                  <a:srgbClr val="111111"/>
                </a:solidFill>
              </a:rPr>
              <a:t> to </a:t>
            </a:r>
            <a:r>
              <a:rPr lang="en-US" sz="1200" b="1" dirty="0">
                <a:solidFill>
                  <a:srgbClr val="111111"/>
                </a:solidFill>
              </a:rPr>
              <a:t>exchange files</a:t>
            </a:r>
            <a:r>
              <a:rPr lang="en-US" sz="1200" dirty="0">
                <a:solidFill>
                  <a:srgbClr val="111111"/>
                </a:solidFill>
              </a:rPr>
              <a:t>. Let’s delve into the key elements:</a:t>
            </a:r>
            <a:endParaRPr lang="en-US" dirty="0"/>
          </a:p>
          <a:p>
            <a:pPr marL="285750" indent="-285750">
              <a:buChar char="•"/>
            </a:pPr>
            <a:r>
              <a:rPr lang="en-US" sz="1200" b="1" dirty="0">
                <a:solidFill>
                  <a:srgbClr val="111111"/>
                </a:solidFill>
              </a:rPr>
              <a:t>User Administration</a:t>
            </a:r>
            <a:r>
              <a:rPr lang="en-US" sz="1200" dirty="0">
                <a:solidFill>
                  <a:srgbClr val="111111"/>
                </a:solidFill>
              </a:rPr>
              <a:t>: Both students and instructors can </a:t>
            </a:r>
            <a:r>
              <a:rPr lang="en-US" sz="1200" b="1" dirty="0">
                <a:solidFill>
                  <a:srgbClr val="111111"/>
                </a:solidFill>
              </a:rPr>
              <a:t>create accounts</a:t>
            </a:r>
            <a:r>
              <a:rPr lang="en-US" sz="1200" dirty="0">
                <a:solidFill>
                  <a:srgbClr val="111111"/>
                </a:solidFill>
              </a:rPr>
              <a:t>, </a:t>
            </a:r>
            <a:r>
              <a:rPr lang="en-US" sz="1200" b="1" dirty="0">
                <a:solidFill>
                  <a:srgbClr val="111111"/>
                </a:solidFill>
              </a:rPr>
              <a:t>sign in</a:t>
            </a:r>
            <a:r>
              <a:rPr lang="en-US" sz="1200" dirty="0">
                <a:solidFill>
                  <a:srgbClr val="111111"/>
                </a:solidFill>
              </a:rPr>
              <a:t>, and </a:t>
            </a:r>
            <a:r>
              <a:rPr lang="en-US" sz="1200" b="1" dirty="0">
                <a:solidFill>
                  <a:srgbClr val="111111"/>
                </a:solidFill>
              </a:rPr>
              <a:t>manage their profiles</a:t>
            </a:r>
            <a:r>
              <a:rPr lang="en-US" sz="1200" dirty="0">
                <a:solidFill>
                  <a:srgbClr val="111111"/>
                </a:solidFill>
              </a:rPr>
              <a:t>. Rigorous </a:t>
            </a:r>
            <a:r>
              <a:rPr lang="en-US" sz="1200" b="1" dirty="0">
                <a:solidFill>
                  <a:srgbClr val="111111"/>
                </a:solidFill>
              </a:rPr>
              <a:t>user verification</a:t>
            </a:r>
            <a:r>
              <a:rPr lang="en-US" sz="1200" dirty="0">
                <a:solidFill>
                  <a:srgbClr val="111111"/>
                </a:solidFill>
              </a:rPr>
              <a:t> ensures that only authorized individuals gain access.</a:t>
            </a:r>
            <a:endParaRPr lang="en-US" dirty="0"/>
          </a:p>
          <a:p>
            <a:pPr marL="285750" indent="-285750">
              <a:buChar char="•"/>
            </a:pPr>
            <a:r>
              <a:rPr lang="en-US" sz="1200" b="1" dirty="0">
                <a:solidFill>
                  <a:srgbClr val="111111"/>
                </a:solidFill>
              </a:rPr>
              <a:t>File Organization</a:t>
            </a:r>
            <a:r>
              <a:rPr lang="en-US" sz="1200" dirty="0">
                <a:solidFill>
                  <a:srgbClr val="111111"/>
                </a:solidFill>
              </a:rPr>
              <a:t>: Users can </a:t>
            </a:r>
            <a:r>
              <a:rPr lang="en-US" sz="1200" b="1" dirty="0">
                <a:solidFill>
                  <a:srgbClr val="111111"/>
                </a:solidFill>
              </a:rPr>
              <a:t>upload files</a:t>
            </a:r>
            <a:r>
              <a:rPr lang="en-US" sz="1200" dirty="0">
                <a:solidFill>
                  <a:srgbClr val="111111"/>
                </a:solidFill>
              </a:rPr>
              <a:t>, </a:t>
            </a:r>
            <a:r>
              <a:rPr lang="en-US" sz="1200" b="1" dirty="0">
                <a:solidFill>
                  <a:srgbClr val="111111"/>
                </a:solidFill>
              </a:rPr>
              <a:t>categorize them into directories</a:t>
            </a:r>
            <a:r>
              <a:rPr lang="en-US" sz="1200" dirty="0">
                <a:solidFill>
                  <a:srgbClr val="111111"/>
                </a:solidFill>
              </a:rPr>
              <a:t>, and </a:t>
            </a:r>
            <a:r>
              <a:rPr lang="en-US" sz="1200" b="1" dirty="0">
                <a:solidFill>
                  <a:srgbClr val="111111"/>
                </a:solidFill>
              </a:rPr>
              <a:t>retrieve shared files</a:t>
            </a:r>
            <a:r>
              <a:rPr lang="en-US" sz="1200" dirty="0">
                <a:solidFill>
                  <a:srgbClr val="111111"/>
                </a:solidFill>
              </a:rPr>
              <a:t>. The application will seamlessly handle diverse file types, including </a:t>
            </a:r>
            <a:r>
              <a:rPr lang="en-US" sz="1200" b="1" dirty="0">
                <a:solidFill>
                  <a:srgbClr val="111111"/>
                </a:solidFill>
              </a:rPr>
              <a:t>documents</a:t>
            </a:r>
            <a:r>
              <a:rPr lang="en-US" sz="1200" dirty="0">
                <a:solidFill>
                  <a:srgbClr val="111111"/>
                </a:solidFill>
              </a:rPr>
              <a:t>, </a:t>
            </a:r>
            <a:r>
              <a:rPr lang="en-US" sz="1200" b="1" dirty="0">
                <a:solidFill>
                  <a:srgbClr val="111111"/>
                </a:solidFill>
              </a:rPr>
              <a:t>images</a:t>
            </a:r>
            <a:r>
              <a:rPr lang="en-US" sz="1200" dirty="0">
                <a:solidFill>
                  <a:srgbClr val="111111"/>
                </a:solidFill>
              </a:rPr>
              <a:t>, and </a:t>
            </a:r>
            <a:r>
              <a:rPr lang="en-US" sz="1200" b="1" dirty="0">
                <a:solidFill>
                  <a:srgbClr val="111111"/>
                </a:solidFill>
              </a:rPr>
              <a:t>videos</a:t>
            </a:r>
            <a:r>
              <a:rPr lang="en-US" sz="1200" dirty="0">
                <a:solidFill>
                  <a:srgbClr val="111111"/>
                </a:solidFill>
              </a:rPr>
              <a:t>.</a:t>
            </a:r>
            <a:endParaRPr lang="en-US" dirty="0"/>
          </a:p>
          <a:p>
            <a:pPr marL="285750" indent="-285750">
              <a:buChar char="•"/>
            </a:pPr>
            <a:r>
              <a:rPr lang="en-US" sz="1200" b="1" dirty="0">
                <a:solidFill>
                  <a:srgbClr val="111111"/>
                </a:solidFill>
              </a:rPr>
              <a:t>Group Supervision</a:t>
            </a:r>
            <a:r>
              <a:rPr lang="en-US" sz="1200" dirty="0">
                <a:solidFill>
                  <a:srgbClr val="111111"/>
                </a:solidFill>
              </a:rPr>
              <a:t>: Users can </a:t>
            </a:r>
            <a:r>
              <a:rPr lang="en-US" sz="1200" b="1" dirty="0">
                <a:solidFill>
                  <a:srgbClr val="111111"/>
                </a:solidFill>
              </a:rPr>
              <a:t>establish or join groups</a:t>
            </a:r>
            <a:r>
              <a:rPr lang="en-US" sz="1200" dirty="0">
                <a:solidFill>
                  <a:srgbClr val="111111"/>
                </a:solidFill>
              </a:rPr>
              <a:t> (such as classes or departments) and </a:t>
            </a:r>
            <a:r>
              <a:rPr lang="en-US" sz="1200" b="1" dirty="0">
                <a:solidFill>
                  <a:srgbClr val="111111"/>
                </a:solidFill>
              </a:rPr>
              <a:t>distribute files</a:t>
            </a:r>
            <a:r>
              <a:rPr lang="en-US" sz="1200" dirty="0">
                <a:solidFill>
                  <a:srgbClr val="111111"/>
                </a:solidFill>
              </a:rPr>
              <a:t> within these groups.</a:t>
            </a:r>
            <a:endParaRPr lang="en-US" dirty="0"/>
          </a:p>
          <a:p>
            <a:pPr marL="285750" indent="-285750">
              <a:buChar char="•"/>
            </a:pPr>
            <a:r>
              <a:rPr lang="en-US" sz="1200" b="1" dirty="0">
                <a:solidFill>
                  <a:srgbClr val="111111"/>
                </a:solidFill>
              </a:rPr>
              <a:t>Access Management</a:t>
            </a:r>
            <a:r>
              <a:rPr lang="en-US" sz="1200" dirty="0">
                <a:solidFill>
                  <a:srgbClr val="111111"/>
                </a:solidFill>
              </a:rPr>
              <a:t>: Files will be </a:t>
            </a:r>
            <a:r>
              <a:rPr lang="en-US" sz="1200" b="1" dirty="0">
                <a:solidFill>
                  <a:srgbClr val="111111"/>
                </a:solidFill>
              </a:rPr>
              <a:t>accessible solely to sanctioned group members</a:t>
            </a:r>
            <a:r>
              <a:rPr lang="en-US" sz="1200" dirty="0">
                <a:solidFill>
                  <a:srgbClr val="111111"/>
                </a:solidFill>
              </a:rPr>
              <a:t>, ensuring </a:t>
            </a:r>
            <a:r>
              <a:rPr lang="en-US" sz="1200" b="1" dirty="0">
                <a:solidFill>
                  <a:srgbClr val="111111"/>
                </a:solidFill>
              </a:rPr>
              <a:t>confidentiality and privacy</a:t>
            </a:r>
            <a:r>
              <a:rPr lang="en-US" sz="1200" dirty="0">
                <a:solidFill>
                  <a:srgbClr val="111111"/>
                </a:solidFill>
              </a:rPr>
              <a:t>. Administrators can configure permissions for viewing, uploading, or deleting files within a group.</a:t>
            </a:r>
            <a:endParaRPr lang="en-US" dirty="0"/>
          </a:p>
          <a:p>
            <a:pPr marL="285750" indent="-285750">
              <a:buChar char="•"/>
            </a:pPr>
            <a:r>
              <a:rPr lang="en-US" sz="1200" b="1" dirty="0">
                <a:solidFill>
                  <a:srgbClr val="111111"/>
                </a:solidFill>
              </a:rPr>
              <a:t>Notifications</a:t>
            </a:r>
            <a:r>
              <a:rPr lang="en-US" sz="1200" dirty="0">
                <a:solidFill>
                  <a:srgbClr val="111111"/>
                </a:solidFill>
              </a:rPr>
              <a:t>: Users will receive </a:t>
            </a:r>
            <a:r>
              <a:rPr lang="en-US" sz="1200" b="1" dirty="0">
                <a:solidFill>
                  <a:srgbClr val="111111"/>
                </a:solidFill>
              </a:rPr>
              <a:t>alerts</a:t>
            </a:r>
            <a:r>
              <a:rPr lang="en-US" sz="1200" dirty="0">
                <a:solidFill>
                  <a:srgbClr val="111111"/>
                </a:solidFill>
              </a:rPr>
              <a:t> for new file uploads, comments, or relevant activities within their groups, enhancing engagement with the platform.</a:t>
            </a:r>
            <a:endParaRPr lang="en-US" dirty="0"/>
          </a:p>
          <a:p>
            <a:pPr marL="285750" indent="-285750">
              <a:buChar char="•"/>
            </a:pPr>
            <a:r>
              <a:rPr lang="en-US" sz="1200" b="1" dirty="0">
                <a:solidFill>
                  <a:srgbClr val="111111"/>
                </a:solidFill>
              </a:rPr>
              <a:t>Search Feature</a:t>
            </a:r>
            <a:r>
              <a:rPr lang="en-US" sz="1200" dirty="0">
                <a:solidFill>
                  <a:srgbClr val="111111"/>
                </a:solidFill>
              </a:rPr>
              <a:t>: Users can </a:t>
            </a:r>
            <a:r>
              <a:rPr lang="en-US" sz="1200" b="1" dirty="0">
                <a:solidFill>
                  <a:srgbClr val="111111"/>
                </a:solidFill>
              </a:rPr>
              <a:t>search for files</a:t>
            </a:r>
            <a:r>
              <a:rPr lang="en-US" sz="1200" dirty="0">
                <a:solidFill>
                  <a:srgbClr val="111111"/>
                </a:solidFill>
              </a:rPr>
              <a:t> based on keywords, tags, or other criteria, streamlining the process of locating relevant materials.</a:t>
            </a:r>
            <a:endParaRPr lang="en-US" dirty="0"/>
          </a:p>
          <a:p>
            <a:pPr marL="285750" indent="-285750">
              <a:buChar char="•"/>
            </a:pPr>
            <a:r>
              <a:rPr lang="en-US" sz="1200" b="1" dirty="0">
                <a:solidFill>
                  <a:srgbClr val="111111"/>
                </a:solidFill>
              </a:rPr>
              <a:t>Future Enhancements</a:t>
            </a:r>
            <a:r>
              <a:rPr lang="en-US" sz="1200" dirty="0">
                <a:solidFill>
                  <a:srgbClr val="111111"/>
                </a:solidFill>
              </a:rPr>
              <a:t>: We envision real-time cooperation, advanced search options, and seamless integration with educational platforms to further elevate the tool’s usefulness and user involvement.</a:t>
            </a:r>
            <a:endParaRPr lang="en-US" dirty="0"/>
          </a:p>
          <a:p>
            <a:r>
              <a:rPr lang="en-US" sz="1200" u="sng" dirty="0">
                <a:solidFill>
                  <a:srgbClr val="111111"/>
                </a:solidFill>
                <a:hlinkClick r:id="rId3"/>
              </a:rPr>
              <a:t>In essence, our proposed solution addresses the shortcomings of traditional file-sharing methods in educational settings, providing a resilient platform for secure and efficient file exchange among students and teachers."</a:t>
            </a:r>
            <a:endParaRPr lang="en-US"/>
          </a:p>
          <a:p>
            <a:endParaRPr lang="en-US"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7620" y="-7815"/>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651787" y="2653007"/>
            <a:ext cx="182518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cs typeface="Poppins"/>
              </a:rPr>
              <a:t>Project Title</a:t>
            </a: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3D69F1D2-3E70-41D8-BAEE-DC6FD2755FF3}"/>
              </a:ext>
            </a:extLst>
          </p:cNvPr>
          <p:cNvSpPr txBox="1"/>
          <p:nvPr/>
        </p:nvSpPr>
        <p:spPr>
          <a:xfrm>
            <a:off x="635804" y="1181134"/>
            <a:ext cx="787009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111111"/>
                </a:solidFill>
              </a:rPr>
              <a:t>Our upcoming web platform aims to streamline document sharing between educators and students within an academic context. Built using the Django framework, it will provide an easy-to-use interface for uploading, downloading, and organizing files. Users can create accounts, join specific groups (such as classes or departments), and share files within those groups. We prioritize robust security measures to ensure that only authorized individuals have access. </a:t>
            </a:r>
            <a:r>
              <a:rPr lang="en-US" sz="1200" u="sng" dirty="0">
                <a:hlinkClick r:id="rId3"/>
              </a:rPr>
              <a:t>Ultimately, our goal is to enhance document collaboration and knowledge exchange within educational circles.” </a:t>
            </a:r>
            <a:endParaRPr lang="en-US"/>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7C4E97E2-67FE-60E5-166A-605AEFF69C23}"/>
              </a:ext>
            </a:extLst>
          </p:cNvPr>
          <p:cNvSpPr txBox="1"/>
          <p:nvPr/>
        </p:nvSpPr>
        <p:spPr>
          <a:xfrm>
            <a:off x="676910" y="1223724"/>
            <a:ext cx="779018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111111"/>
                </a:solidFill>
              </a:rPr>
              <a:t>In traditional academic environments, the process of exchanging documents between students and instructors can be cumbersome and inefficient. Students often need to submit assignments or access learning materials, while instructors must distribute course materials and provide feedback. However, existing methods, such as email or physical submissions, lack organization and can lead to misplaced documents. To address these challenges, our initiative aims to develop a web-based platform that streamlines document sharing between students and instructors. </a:t>
            </a:r>
            <a:r>
              <a:rPr lang="en-US" sz="1200" u="sng" dirty="0">
                <a:hlinkClick r:id="rId3"/>
              </a:rPr>
              <a:t>This platform will serve as a centralized hub for uploading, downloading, and organizing files, promoting collaboration and productivity within educational circles</a:t>
            </a:r>
            <a:endParaRPr lang="en-US"/>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528BBC59-C958-F301-FD18-578DED7E782E}"/>
              </a:ext>
            </a:extLst>
          </p:cNvPr>
          <p:cNvSpPr txBox="1"/>
          <p:nvPr/>
        </p:nvSpPr>
        <p:spPr>
          <a:xfrm>
            <a:off x="657640" y="1282976"/>
            <a:ext cx="7828720"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111111"/>
                </a:solidFill>
              </a:rPr>
              <a:t>Our initiative involves creating a </a:t>
            </a:r>
            <a:r>
              <a:rPr lang="en-US" sz="1200" b="1">
                <a:solidFill>
                  <a:srgbClr val="111111"/>
                </a:solidFill>
              </a:rPr>
              <a:t>web application</a:t>
            </a:r>
            <a:r>
              <a:rPr lang="en-US" sz="1200">
                <a:solidFill>
                  <a:srgbClr val="111111"/>
                </a:solidFill>
              </a:rPr>
              <a:t> using the </a:t>
            </a:r>
            <a:r>
              <a:rPr lang="en-US" sz="1200" b="1">
                <a:solidFill>
                  <a:srgbClr val="111111"/>
                </a:solidFill>
              </a:rPr>
              <a:t>Django framework</a:t>
            </a:r>
            <a:r>
              <a:rPr lang="en-US" sz="1200">
                <a:solidFill>
                  <a:srgbClr val="111111"/>
                </a:solidFill>
              </a:rPr>
              <a:t> to enhance </a:t>
            </a:r>
            <a:r>
              <a:rPr lang="en-US" sz="1200" b="1">
                <a:solidFill>
                  <a:srgbClr val="111111"/>
                </a:solidFill>
              </a:rPr>
              <a:t>document exchange</a:t>
            </a:r>
            <a:r>
              <a:rPr lang="en-US" sz="1200">
                <a:solidFill>
                  <a:srgbClr val="111111"/>
                </a:solidFill>
              </a:rPr>
              <a:t> between </a:t>
            </a:r>
            <a:r>
              <a:rPr lang="en-US" sz="1200" b="1">
                <a:solidFill>
                  <a:srgbClr val="111111"/>
                </a:solidFill>
              </a:rPr>
              <a:t>students and educators</a:t>
            </a:r>
            <a:r>
              <a:rPr lang="en-US" sz="1200">
                <a:solidFill>
                  <a:srgbClr val="111111"/>
                </a:solidFill>
              </a:rPr>
              <a:t>. The platform will provide an </a:t>
            </a:r>
            <a:r>
              <a:rPr lang="en-US" sz="1200" b="1">
                <a:solidFill>
                  <a:srgbClr val="111111"/>
                </a:solidFill>
              </a:rPr>
              <a:t>intuitive interface</a:t>
            </a:r>
            <a:r>
              <a:rPr lang="en-US" sz="1200">
                <a:solidFill>
                  <a:srgbClr val="111111"/>
                </a:solidFill>
              </a:rPr>
              <a:t> for </a:t>
            </a:r>
            <a:r>
              <a:rPr lang="en-US" sz="1200" b="1">
                <a:solidFill>
                  <a:srgbClr val="111111"/>
                </a:solidFill>
              </a:rPr>
              <a:t>uploading</a:t>
            </a:r>
            <a:r>
              <a:rPr lang="en-US" sz="1200">
                <a:solidFill>
                  <a:srgbClr val="111111"/>
                </a:solidFill>
              </a:rPr>
              <a:t>, </a:t>
            </a:r>
            <a:r>
              <a:rPr lang="en-US" sz="1200" b="1">
                <a:solidFill>
                  <a:srgbClr val="111111"/>
                </a:solidFill>
              </a:rPr>
              <a:t>downloading</a:t>
            </a:r>
            <a:r>
              <a:rPr lang="en-US" sz="1200">
                <a:solidFill>
                  <a:srgbClr val="111111"/>
                </a:solidFill>
              </a:rPr>
              <a:t>, and </a:t>
            </a:r>
            <a:r>
              <a:rPr lang="en-US" sz="1200" b="1">
                <a:solidFill>
                  <a:srgbClr val="111111"/>
                </a:solidFill>
              </a:rPr>
              <a:t>managing files</a:t>
            </a:r>
            <a:r>
              <a:rPr lang="en-US" sz="1200">
                <a:solidFill>
                  <a:srgbClr val="111111"/>
                </a:solidFill>
              </a:rPr>
              <a:t>, specifically designed for </a:t>
            </a:r>
            <a:r>
              <a:rPr lang="en-US" sz="1200" b="1">
                <a:solidFill>
                  <a:srgbClr val="111111"/>
                </a:solidFill>
              </a:rPr>
              <a:t>educational contexts</a:t>
            </a:r>
            <a:r>
              <a:rPr lang="en-US" sz="1200">
                <a:solidFill>
                  <a:srgbClr val="111111"/>
                </a:solidFill>
              </a:rPr>
              <a:t>. Let’s delve into the key features:</a:t>
            </a:r>
            <a:endParaRPr lang="en-US"/>
          </a:p>
          <a:p>
            <a:pPr marL="285750" indent="-285750">
              <a:buChar char="•"/>
            </a:pPr>
            <a:r>
              <a:rPr lang="en-US" sz="1200" b="1" dirty="0">
                <a:solidFill>
                  <a:srgbClr val="111111"/>
                </a:solidFill>
              </a:rPr>
              <a:t>User Authentication</a:t>
            </a:r>
            <a:r>
              <a:rPr lang="en-US" sz="1200" dirty="0">
                <a:solidFill>
                  <a:srgbClr val="111111"/>
                </a:solidFill>
              </a:rPr>
              <a:t>: Students and instructors can </a:t>
            </a:r>
            <a:r>
              <a:rPr lang="en-US" sz="1200" b="1" dirty="0">
                <a:solidFill>
                  <a:srgbClr val="111111"/>
                </a:solidFill>
              </a:rPr>
              <a:t>create accounts</a:t>
            </a:r>
            <a:r>
              <a:rPr lang="en-US" sz="1200" dirty="0">
                <a:solidFill>
                  <a:srgbClr val="111111"/>
                </a:solidFill>
              </a:rPr>
              <a:t> and </a:t>
            </a:r>
            <a:r>
              <a:rPr lang="en-US" sz="1200" b="1" dirty="0">
                <a:solidFill>
                  <a:srgbClr val="111111"/>
                </a:solidFill>
              </a:rPr>
              <a:t>sign in</a:t>
            </a:r>
            <a:r>
              <a:rPr lang="en-US" sz="1200" dirty="0">
                <a:solidFill>
                  <a:srgbClr val="111111"/>
                </a:solidFill>
              </a:rPr>
              <a:t> to the system.</a:t>
            </a:r>
            <a:endParaRPr lang="en-US" dirty="0"/>
          </a:p>
          <a:p>
            <a:pPr marL="285750" indent="-285750">
              <a:buChar char="•"/>
            </a:pPr>
            <a:r>
              <a:rPr lang="en-US" sz="1200" b="1" dirty="0">
                <a:solidFill>
                  <a:srgbClr val="111111"/>
                </a:solidFill>
              </a:rPr>
              <a:t>File Upload and Download</a:t>
            </a:r>
            <a:r>
              <a:rPr lang="en-US" sz="1200" dirty="0">
                <a:solidFill>
                  <a:srgbClr val="111111"/>
                </a:solidFill>
              </a:rPr>
              <a:t>: Users can </a:t>
            </a:r>
            <a:r>
              <a:rPr lang="en-US" sz="1200" b="1" dirty="0">
                <a:solidFill>
                  <a:srgbClr val="111111"/>
                </a:solidFill>
              </a:rPr>
              <a:t>share documents</a:t>
            </a:r>
            <a:r>
              <a:rPr lang="en-US" sz="1200" dirty="0">
                <a:solidFill>
                  <a:srgbClr val="111111"/>
                </a:solidFill>
              </a:rPr>
              <a:t> by uploading them and retrieve files shared by others.</a:t>
            </a:r>
            <a:endParaRPr lang="en-US" dirty="0"/>
          </a:p>
          <a:p>
            <a:pPr marL="285750" indent="-285750">
              <a:buChar char="•"/>
            </a:pPr>
            <a:r>
              <a:rPr lang="en-US" sz="1200" b="1" dirty="0">
                <a:solidFill>
                  <a:srgbClr val="111111"/>
                </a:solidFill>
              </a:rPr>
              <a:t>Group Creation and Administration</a:t>
            </a:r>
            <a:r>
              <a:rPr lang="en-US" sz="1200" dirty="0">
                <a:solidFill>
                  <a:srgbClr val="111111"/>
                </a:solidFill>
              </a:rPr>
              <a:t>: Users can </a:t>
            </a:r>
            <a:r>
              <a:rPr lang="en-US" sz="1200" b="1" dirty="0">
                <a:solidFill>
                  <a:srgbClr val="111111"/>
                </a:solidFill>
              </a:rPr>
              <a:t>establish groups</a:t>
            </a:r>
            <a:r>
              <a:rPr lang="en-US" sz="1200" dirty="0">
                <a:solidFill>
                  <a:srgbClr val="111111"/>
                </a:solidFill>
              </a:rPr>
              <a:t> (such as classes or departments) and </a:t>
            </a:r>
            <a:r>
              <a:rPr lang="en-US" sz="1200" b="1" dirty="0">
                <a:solidFill>
                  <a:srgbClr val="111111"/>
                </a:solidFill>
              </a:rPr>
              <a:t>distribute documents</a:t>
            </a:r>
            <a:r>
              <a:rPr lang="en-US" sz="1200" dirty="0">
                <a:solidFill>
                  <a:srgbClr val="111111"/>
                </a:solidFill>
              </a:rPr>
              <a:t> within these groups.</a:t>
            </a:r>
            <a:endParaRPr lang="en-US" dirty="0"/>
          </a:p>
          <a:p>
            <a:pPr marL="285750" indent="-285750">
              <a:buChar char="•"/>
            </a:pPr>
            <a:r>
              <a:rPr lang="en-US" sz="1200" b="1" dirty="0">
                <a:solidFill>
                  <a:srgbClr val="111111"/>
                </a:solidFill>
              </a:rPr>
              <a:t>Access Control</a:t>
            </a:r>
            <a:r>
              <a:rPr lang="en-US" sz="1200" dirty="0">
                <a:solidFill>
                  <a:srgbClr val="111111"/>
                </a:solidFill>
              </a:rPr>
              <a:t>: Documents are </a:t>
            </a:r>
            <a:r>
              <a:rPr lang="en-US" sz="1200" b="1" dirty="0">
                <a:solidFill>
                  <a:srgbClr val="111111"/>
                </a:solidFill>
              </a:rPr>
              <a:t>accessible only to authorized users</a:t>
            </a:r>
            <a:r>
              <a:rPr lang="en-US" sz="1200" dirty="0">
                <a:solidFill>
                  <a:srgbClr val="111111"/>
                </a:solidFill>
              </a:rPr>
              <a:t>, ensuring confidentiality and security.</a:t>
            </a:r>
            <a:endParaRPr lang="en-US" dirty="0"/>
          </a:p>
          <a:p>
            <a:pPr marL="285750" indent="-285750">
              <a:buChar char="•"/>
            </a:pPr>
            <a:r>
              <a:rPr lang="en-US" sz="1200" b="1" dirty="0">
                <a:solidFill>
                  <a:srgbClr val="111111"/>
                </a:solidFill>
              </a:rPr>
              <a:t>Notifications</a:t>
            </a:r>
            <a:r>
              <a:rPr lang="en-US" sz="1200" dirty="0">
                <a:solidFill>
                  <a:srgbClr val="111111"/>
                </a:solidFill>
              </a:rPr>
              <a:t>: Users receive </a:t>
            </a:r>
            <a:r>
              <a:rPr lang="en-US" sz="1200" b="1" dirty="0">
                <a:solidFill>
                  <a:srgbClr val="111111"/>
                </a:solidFill>
              </a:rPr>
              <a:t>alerts</a:t>
            </a:r>
            <a:r>
              <a:rPr lang="en-US" sz="1200" dirty="0">
                <a:solidFill>
                  <a:srgbClr val="111111"/>
                </a:solidFill>
              </a:rPr>
              <a:t> for new document uploads, comments, or other relevant activities.</a:t>
            </a:r>
            <a:endParaRPr lang="en-US" dirty="0"/>
          </a:p>
          <a:p>
            <a:pPr marL="285750" indent="-285750">
              <a:buChar char="•"/>
            </a:pPr>
            <a:r>
              <a:rPr lang="en-US" sz="1200" b="1" dirty="0">
                <a:solidFill>
                  <a:srgbClr val="111111"/>
                </a:solidFill>
              </a:rPr>
              <a:t>Search Capability</a:t>
            </a:r>
            <a:r>
              <a:rPr lang="en-US" sz="1200" dirty="0">
                <a:solidFill>
                  <a:srgbClr val="111111"/>
                </a:solidFill>
              </a:rPr>
              <a:t>: Users can </a:t>
            </a:r>
            <a:r>
              <a:rPr lang="en-US" sz="1200" b="1" dirty="0">
                <a:solidFill>
                  <a:srgbClr val="111111"/>
                </a:solidFill>
              </a:rPr>
              <a:t>search for documents</a:t>
            </a:r>
            <a:r>
              <a:rPr lang="en-US" sz="1200" dirty="0">
                <a:solidFill>
                  <a:srgbClr val="111111"/>
                </a:solidFill>
              </a:rPr>
              <a:t> based on keywords, tags, or other criteria.</a:t>
            </a:r>
            <a:endParaRPr lang="en-US" dirty="0"/>
          </a:p>
          <a:p>
            <a:pPr marL="285750" indent="-285750">
              <a:buChar char="•"/>
            </a:pPr>
            <a:r>
              <a:rPr lang="en-US" sz="1200" b="1" dirty="0">
                <a:solidFill>
                  <a:srgbClr val="111111"/>
                </a:solidFill>
              </a:rPr>
              <a:t>User Profile</a:t>
            </a:r>
            <a:r>
              <a:rPr lang="en-US" sz="1200" dirty="0">
                <a:solidFill>
                  <a:srgbClr val="111111"/>
                </a:solidFill>
              </a:rPr>
              <a:t>: Users can </a:t>
            </a:r>
            <a:r>
              <a:rPr lang="en-US" sz="1200" b="1" dirty="0">
                <a:solidFill>
                  <a:srgbClr val="111111"/>
                </a:solidFill>
              </a:rPr>
              <a:t>view and manage their profile details</a:t>
            </a:r>
            <a:r>
              <a:rPr lang="en-US" sz="1200" dirty="0">
                <a:solidFill>
                  <a:srgbClr val="111111"/>
                </a:solidFill>
              </a:rPr>
              <a:t>, including uploaded files.</a:t>
            </a:r>
            <a:endParaRPr lang="en-US" dirty="0"/>
          </a:p>
          <a:p>
            <a:r>
              <a:rPr lang="en-US" sz="1200" u="sng" dirty="0">
                <a:solidFill>
                  <a:srgbClr val="111111"/>
                </a:solidFill>
                <a:hlinkClick r:id="rId3"/>
              </a:rPr>
              <a:t>Our ultimate goal is to foster collaboration and productivity within academic circles." </a:t>
            </a:r>
            <a:endParaRPr lang="en-US"/>
          </a:p>
          <a:p>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6741B62-7B49-A685-DEAA-6A9822BA2F0C}"/>
              </a:ext>
            </a:extLst>
          </p:cNvPr>
          <p:cNvSpPr txBox="1"/>
          <p:nvPr/>
        </p:nvSpPr>
        <p:spPr>
          <a:xfrm>
            <a:off x="464081" y="1070436"/>
            <a:ext cx="8541386" cy="3631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111111"/>
                </a:solidFill>
              </a:rPr>
              <a:t>Our initiative involves </a:t>
            </a:r>
            <a:r>
              <a:rPr lang="en-US" sz="1200" b="1">
                <a:solidFill>
                  <a:srgbClr val="111111"/>
                </a:solidFill>
              </a:rPr>
              <a:t>developing a web-based application</a:t>
            </a:r>
            <a:r>
              <a:rPr lang="en-US" sz="1200">
                <a:solidFill>
                  <a:srgbClr val="111111"/>
                </a:solidFill>
              </a:rPr>
              <a:t> using the </a:t>
            </a:r>
            <a:r>
              <a:rPr lang="en-US" sz="1200" b="1">
                <a:solidFill>
                  <a:srgbClr val="111111"/>
                </a:solidFill>
              </a:rPr>
              <a:t>Django framework</a:t>
            </a:r>
            <a:r>
              <a:rPr lang="en-US" sz="1200">
                <a:solidFill>
                  <a:srgbClr val="111111"/>
                </a:solidFill>
              </a:rPr>
              <a:t>, which will serve as a </a:t>
            </a:r>
            <a:r>
              <a:rPr lang="en-US" sz="1200" b="1">
                <a:solidFill>
                  <a:srgbClr val="111111"/>
                </a:solidFill>
              </a:rPr>
              <a:t>centralized hub</a:t>
            </a:r>
            <a:r>
              <a:rPr lang="en-US" sz="1200">
                <a:solidFill>
                  <a:srgbClr val="111111"/>
                </a:solidFill>
              </a:rPr>
              <a:t> for </a:t>
            </a:r>
            <a:r>
              <a:rPr lang="en-US" sz="1200" b="1">
                <a:solidFill>
                  <a:srgbClr val="111111"/>
                </a:solidFill>
              </a:rPr>
              <a:t>students and instructors</a:t>
            </a:r>
            <a:r>
              <a:rPr lang="en-US" sz="1200">
                <a:solidFill>
                  <a:srgbClr val="111111"/>
                </a:solidFill>
              </a:rPr>
              <a:t> to </a:t>
            </a:r>
            <a:r>
              <a:rPr lang="en-US" sz="1200" b="1">
                <a:solidFill>
                  <a:srgbClr val="111111"/>
                </a:solidFill>
              </a:rPr>
              <a:t>exchange files</a:t>
            </a:r>
            <a:r>
              <a:rPr lang="en-US" sz="1200">
                <a:solidFill>
                  <a:srgbClr val="111111"/>
                </a:solidFill>
              </a:rPr>
              <a:t>. Let’s delve into the key elements:</a:t>
            </a:r>
            <a:endParaRPr lang="en-US"/>
          </a:p>
          <a:p>
            <a:pPr marL="285750" indent="-285750">
              <a:buChar char="•"/>
            </a:pPr>
            <a:r>
              <a:rPr lang="en-US" sz="1200" b="1">
                <a:solidFill>
                  <a:srgbClr val="111111"/>
                </a:solidFill>
              </a:rPr>
              <a:t>User Administration</a:t>
            </a:r>
            <a:r>
              <a:rPr lang="en-US" sz="1200">
                <a:solidFill>
                  <a:srgbClr val="111111"/>
                </a:solidFill>
              </a:rPr>
              <a:t>: Both students and instructors can </a:t>
            </a:r>
            <a:r>
              <a:rPr lang="en-US" sz="1200" b="1">
                <a:solidFill>
                  <a:srgbClr val="111111"/>
                </a:solidFill>
              </a:rPr>
              <a:t>create accounts</a:t>
            </a:r>
            <a:r>
              <a:rPr lang="en-US" sz="1200">
                <a:solidFill>
                  <a:srgbClr val="111111"/>
                </a:solidFill>
              </a:rPr>
              <a:t>, </a:t>
            </a:r>
            <a:r>
              <a:rPr lang="en-US" sz="1200" b="1">
                <a:solidFill>
                  <a:srgbClr val="111111"/>
                </a:solidFill>
              </a:rPr>
              <a:t>sign in</a:t>
            </a:r>
            <a:r>
              <a:rPr lang="en-US" sz="1200">
                <a:solidFill>
                  <a:srgbClr val="111111"/>
                </a:solidFill>
              </a:rPr>
              <a:t>, and </a:t>
            </a:r>
            <a:r>
              <a:rPr lang="en-US" sz="1200" b="1">
                <a:solidFill>
                  <a:srgbClr val="111111"/>
                </a:solidFill>
              </a:rPr>
              <a:t>manage their profiles</a:t>
            </a:r>
            <a:r>
              <a:rPr lang="en-US" sz="1200">
                <a:solidFill>
                  <a:srgbClr val="111111"/>
                </a:solidFill>
              </a:rPr>
              <a:t>. Rigorous </a:t>
            </a:r>
            <a:r>
              <a:rPr lang="en-US" sz="1200" b="1">
                <a:solidFill>
                  <a:srgbClr val="111111"/>
                </a:solidFill>
              </a:rPr>
              <a:t>user verification</a:t>
            </a:r>
            <a:r>
              <a:rPr lang="en-US" sz="1200">
                <a:solidFill>
                  <a:srgbClr val="111111"/>
                </a:solidFill>
              </a:rPr>
              <a:t> ensures that only authorized individuals gain access.</a:t>
            </a:r>
            <a:endParaRPr lang="en-US"/>
          </a:p>
          <a:p>
            <a:pPr marL="285750" indent="-285750">
              <a:buChar char="•"/>
            </a:pPr>
            <a:r>
              <a:rPr lang="en-US" sz="1200" b="1">
                <a:solidFill>
                  <a:srgbClr val="111111"/>
                </a:solidFill>
              </a:rPr>
              <a:t>File Organization</a:t>
            </a:r>
            <a:r>
              <a:rPr lang="en-US" sz="1200">
                <a:solidFill>
                  <a:srgbClr val="111111"/>
                </a:solidFill>
              </a:rPr>
              <a:t>: Users can </a:t>
            </a:r>
            <a:r>
              <a:rPr lang="en-US" sz="1200" b="1">
                <a:solidFill>
                  <a:srgbClr val="111111"/>
                </a:solidFill>
              </a:rPr>
              <a:t>upload files</a:t>
            </a:r>
            <a:r>
              <a:rPr lang="en-US" sz="1200">
                <a:solidFill>
                  <a:srgbClr val="111111"/>
                </a:solidFill>
              </a:rPr>
              <a:t>, </a:t>
            </a:r>
            <a:r>
              <a:rPr lang="en-US" sz="1200" b="1">
                <a:solidFill>
                  <a:srgbClr val="111111"/>
                </a:solidFill>
              </a:rPr>
              <a:t>categorize them into directories</a:t>
            </a:r>
            <a:r>
              <a:rPr lang="en-US" sz="1200">
                <a:solidFill>
                  <a:srgbClr val="111111"/>
                </a:solidFill>
              </a:rPr>
              <a:t>, and </a:t>
            </a:r>
            <a:r>
              <a:rPr lang="en-US" sz="1200" b="1">
                <a:solidFill>
                  <a:srgbClr val="111111"/>
                </a:solidFill>
              </a:rPr>
              <a:t>retrieve shared files</a:t>
            </a:r>
            <a:r>
              <a:rPr lang="en-US" sz="1200">
                <a:solidFill>
                  <a:srgbClr val="111111"/>
                </a:solidFill>
              </a:rPr>
              <a:t>. The application will seamlessly handle diverse file types, including </a:t>
            </a:r>
            <a:r>
              <a:rPr lang="en-US" sz="1200" b="1">
                <a:solidFill>
                  <a:srgbClr val="111111"/>
                </a:solidFill>
              </a:rPr>
              <a:t>documents</a:t>
            </a:r>
            <a:r>
              <a:rPr lang="en-US" sz="1200">
                <a:solidFill>
                  <a:srgbClr val="111111"/>
                </a:solidFill>
              </a:rPr>
              <a:t>, </a:t>
            </a:r>
            <a:r>
              <a:rPr lang="en-US" sz="1200" b="1">
                <a:solidFill>
                  <a:srgbClr val="111111"/>
                </a:solidFill>
              </a:rPr>
              <a:t>images</a:t>
            </a:r>
            <a:r>
              <a:rPr lang="en-US" sz="1200">
                <a:solidFill>
                  <a:srgbClr val="111111"/>
                </a:solidFill>
              </a:rPr>
              <a:t>, and </a:t>
            </a:r>
            <a:r>
              <a:rPr lang="en-US" sz="1200" b="1">
                <a:solidFill>
                  <a:srgbClr val="111111"/>
                </a:solidFill>
              </a:rPr>
              <a:t>videos</a:t>
            </a:r>
            <a:r>
              <a:rPr lang="en-US" sz="1200">
                <a:solidFill>
                  <a:srgbClr val="111111"/>
                </a:solidFill>
              </a:rPr>
              <a:t>.</a:t>
            </a:r>
            <a:endParaRPr lang="en-US"/>
          </a:p>
          <a:p>
            <a:pPr marL="285750" indent="-285750">
              <a:buChar char="•"/>
            </a:pPr>
            <a:r>
              <a:rPr lang="en-US" sz="1200" b="1">
                <a:solidFill>
                  <a:srgbClr val="111111"/>
                </a:solidFill>
              </a:rPr>
              <a:t>Group Supervision</a:t>
            </a:r>
            <a:r>
              <a:rPr lang="en-US" sz="1200">
                <a:solidFill>
                  <a:srgbClr val="111111"/>
                </a:solidFill>
              </a:rPr>
              <a:t>: Users can </a:t>
            </a:r>
            <a:r>
              <a:rPr lang="en-US" sz="1200" b="1">
                <a:solidFill>
                  <a:srgbClr val="111111"/>
                </a:solidFill>
              </a:rPr>
              <a:t>establish or join groups</a:t>
            </a:r>
            <a:r>
              <a:rPr lang="en-US" sz="1200">
                <a:solidFill>
                  <a:srgbClr val="111111"/>
                </a:solidFill>
              </a:rPr>
              <a:t> (such as classes or departments) and </a:t>
            </a:r>
            <a:r>
              <a:rPr lang="en-US" sz="1200" b="1">
                <a:solidFill>
                  <a:srgbClr val="111111"/>
                </a:solidFill>
              </a:rPr>
              <a:t>distribute files</a:t>
            </a:r>
            <a:r>
              <a:rPr lang="en-US" sz="1200">
                <a:solidFill>
                  <a:srgbClr val="111111"/>
                </a:solidFill>
              </a:rPr>
              <a:t> within these groups. Group managers will oversee memberships and permissions.</a:t>
            </a:r>
            <a:endParaRPr lang="en-US"/>
          </a:p>
          <a:p>
            <a:pPr marL="285750" indent="-285750">
              <a:buChar char="•"/>
            </a:pPr>
            <a:r>
              <a:rPr lang="en-US" sz="1200" b="1">
                <a:solidFill>
                  <a:srgbClr val="111111"/>
                </a:solidFill>
              </a:rPr>
              <a:t>Access Management</a:t>
            </a:r>
            <a:r>
              <a:rPr lang="en-US" sz="1200">
                <a:solidFill>
                  <a:srgbClr val="111111"/>
                </a:solidFill>
              </a:rPr>
              <a:t>: Files will be </a:t>
            </a:r>
            <a:r>
              <a:rPr lang="en-US" sz="1200" b="1">
                <a:solidFill>
                  <a:srgbClr val="111111"/>
                </a:solidFill>
              </a:rPr>
              <a:t>accessible solely to sanctioned group members</a:t>
            </a:r>
            <a:r>
              <a:rPr lang="en-US" sz="1200">
                <a:solidFill>
                  <a:srgbClr val="111111"/>
                </a:solidFill>
              </a:rPr>
              <a:t>, ensuring </a:t>
            </a:r>
            <a:r>
              <a:rPr lang="en-US" sz="1200" b="1">
                <a:solidFill>
                  <a:srgbClr val="111111"/>
                </a:solidFill>
              </a:rPr>
              <a:t>confidentiality and privacy</a:t>
            </a:r>
            <a:r>
              <a:rPr lang="en-US" sz="1200">
                <a:solidFill>
                  <a:srgbClr val="111111"/>
                </a:solidFill>
              </a:rPr>
              <a:t>. Administrators can configure permissions for viewing, uploading, or deleting files within a group.</a:t>
            </a:r>
            <a:endParaRPr lang="en-US"/>
          </a:p>
          <a:p>
            <a:pPr marL="285750" indent="-285750">
              <a:buChar char="•"/>
            </a:pPr>
            <a:r>
              <a:rPr lang="en-US" sz="1200" b="1">
                <a:solidFill>
                  <a:srgbClr val="111111"/>
                </a:solidFill>
              </a:rPr>
              <a:t>Notifications</a:t>
            </a:r>
            <a:r>
              <a:rPr lang="en-US" sz="1200">
                <a:solidFill>
                  <a:srgbClr val="111111"/>
                </a:solidFill>
              </a:rPr>
              <a:t>: Users will receive </a:t>
            </a:r>
            <a:r>
              <a:rPr lang="en-US" sz="1200" b="1">
                <a:solidFill>
                  <a:srgbClr val="111111"/>
                </a:solidFill>
              </a:rPr>
              <a:t>alerts</a:t>
            </a:r>
            <a:r>
              <a:rPr lang="en-US" sz="1200">
                <a:solidFill>
                  <a:srgbClr val="111111"/>
                </a:solidFill>
              </a:rPr>
              <a:t> for new file uploads, comments, or relevant activities within their groups, enhancing engagement with the platform.</a:t>
            </a:r>
            <a:endParaRPr lang="en-US"/>
          </a:p>
          <a:p>
            <a:pPr marL="285750" indent="-285750">
              <a:buChar char="•"/>
            </a:pPr>
            <a:r>
              <a:rPr lang="en-US" sz="1200" b="1" dirty="0">
                <a:solidFill>
                  <a:srgbClr val="111111"/>
                </a:solidFill>
              </a:rPr>
              <a:t>Search Feature</a:t>
            </a:r>
            <a:r>
              <a:rPr lang="en-US" sz="1200" dirty="0">
                <a:solidFill>
                  <a:srgbClr val="111111"/>
                </a:solidFill>
              </a:rPr>
              <a:t>: Users can </a:t>
            </a:r>
            <a:r>
              <a:rPr lang="en-US" sz="1200" b="1" dirty="0">
                <a:solidFill>
                  <a:srgbClr val="111111"/>
                </a:solidFill>
              </a:rPr>
              <a:t>search for files</a:t>
            </a:r>
            <a:r>
              <a:rPr lang="en-US" sz="1200" dirty="0">
                <a:solidFill>
                  <a:srgbClr val="111111"/>
                </a:solidFill>
              </a:rPr>
              <a:t> based on keywords, tags, or other criteria, streamlining the process of locating relevant materials.</a:t>
            </a:r>
            <a:endParaRPr lang="en-US" dirty="0"/>
          </a:p>
          <a:p>
            <a:pPr marL="285750" indent="-285750">
              <a:buChar char="•"/>
            </a:pPr>
            <a:r>
              <a:rPr lang="en-US" sz="1200" b="1" dirty="0">
                <a:solidFill>
                  <a:srgbClr val="111111"/>
                </a:solidFill>
              </a:rPr>
              <a:t>Adaptive Layout</a:t>
            </a:r>
            <a:r>
              <a:rPr lang="en-US" sz="1200" dirty="0">
                <a:solidFill>
                  <a:srgbClr val="111111"/>
                </a:solidFill>
              </a:rPr>
              <a:t>: The application will feature an </a:t>
            </a:r>
            <a:r>
              <a:rPr lang="en-US" sz="1200" b="1" dirty="0">
                <a:solidFill>
                  <a:srgbClr val="111111"/>
                </a:solidFill>
              </a:rPr>
              <a:t>adaptive design</a:t>
            </a:r>
            <a:r>
              <a:rPr lang="en-US" sz="1200" dirty="0">
                <a:solidFill>
                  <a:srgbClr val="111111"/>
                </a:solidFill>
              </a:rPr>
              <a:t>, ensuring </a:t>
            </a:r>
            <a:r>
              <a:rPr lang="en-US" sz="1200" b="1" dirty="0">
                <a:solidFill>
                  <a:srgbClr val="111111"/>
                </a:solidFill>
              </a:rPr>
              <a:t>accessibility and usability</a:t>
            </a:r>
            <a:r>
              <a:rPr lang="en-US" sz="1200" dirty="0">
                <a:solidFill>
                  <a:srgbClr val="111111"/>
                </a:solidFill>
              </a:rPr>
              <a:t> across various devices, including computers, laptops, tablets, and smartphones.</a:t>
            </a:r>
            <a:endParaRPr lang="en-US" dirty="0"/>
          </a:p>
          <a:p>
            <a:r>
              <a:rPr lang="en-US" sz="1200" u="sng" dirty="0">
                <a:solidFill>
                  <a:srgbClr val="111111"/>
                </a:solidFill>
                <a:hlinkClick r:id="rId3"/>
              </a:rPr>
              <a:t>In summary, our proposed solution aims to provide an </a:t>
            </a:r>
            <a:r>
              <a:rPr lang="en-US" sz="1200" b="1" u="sng" dirty="0">
                <a:solidFill>
                  <a:srgbClr val="111111"/>
                </a:solidFill>
                <a:hlinkClick r:id="rId3"/>
              </a:rPr>
              <a:t>intuitive and effective platform</a:t>
            </a:r>
            <a:r>
              <a:rPr lang="en-US" sz="1200" u="sng" dirty="0">
                <a:solidFill>
                  <a:srgbClr val="111111"/>
                </a:solidFill>
                <a:hlinkClick r:id="rId3"/>
              </a:rPr>
              <a:t> for students and instructors, fostering </a:t>
            </a:r>
            <a:r>
              <a:rPr lang="en-US" sz="1200" b="1" u="sng" dirty="0">
                <a:solidFill>
                  <a:srgbClr val="111111"/>
                </a:solidFill>
                <a:hlinkClick r:id="rId3"/>
              </a:rPr>
              <a:t>collaboration and communication</a:t>
            </a:r>
            <a:r>
              <a:rPr lang="en-US" sz="1200" u="sng" dirty="0">
                <a:solidFill>
                  <a:srgbClr val="111111"/>
                </a:solidFill>
                <a:hlinkClick r:id="rId3"/>
              </a:rPr>
              <a:t> within educational communities." </a:t>
            </a:r>
            <a:r>
              <a:rPr lang="en-US" sz="1200" baseline="30000" dirty="0">
                <a:hlinkClick r:id="rId3"/>
              </a:rPr>
              <a:t>1</a:t>
            </a:r>
            <a:endParaRPr lang="en-US"/>
          </a:p>
          <a:p>
            <a:r>
              <a:rPr lang="en-US" dirty="0"/>
              <a:t>.</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DEC1365D-F18D-07AC-D43A-04273C9097D9}"/>
              </a:ext>
            </a:extLst>
          </p:cNvPr>
          <p:cNvSpPr txBox="1"/>
          <p:nvPr/>
        </p:nvSpPr>
        <p:spPr>
          <a:xfrm>
            <a:off x="771153" y="1252607"/>
            <a:ext cx="7601693"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111111"/>
                </a:solidFill>
              </a:rPr>
              <a:t>Our developed web platform caters to both students and teachers. Upon visiting the landing page, users encounter login and signup options, serving as the entry point to the application. Rigorous validation processes, including those for “username” and “password,” ensure robust security.</a:t>
            </a:r>
            <a:endParaRPr lang="en-US"/>
          </a:p>
          <a:p>
            <a:r>
              <a:rPr lang="en-US" sz="1200">
                <a:solidFill>
                  <a:srgbClr val="111111"/>
                </a:solidFill>
              </a:rPr>
              <a:t>Once logged in, students seamlessly navigate to a home page where they can </a:t>
            </a:r>
            <a:r>
              <a:rPr lang="en-US" sz="1200" b="1">
                <a:solidFill>
                  <a:srgbClr val="111111"/>
                </a:solidFill>
              </a:rPr>
              <a:t>view and download files</a:t>
            </a:r>
            <a:r>
              <a:rPr lang="en-US" sz="1200">
                <a:solidFill>
                  <a:srgbClr val="111111"/>
                </a:solidFill>
              </a:rPr>
              <a:t> shared by teachers. Conversely, teachers, upon login, gain the ability to </a:t>
            </a:r>
            <a:r>
              <a:rPr lang="en-US" sz="1200" b="1">
                <a:solidFill>
                  <a:srgbClr val="111111"/>
                </a:solidFill>
              </a:rPr>
              <a:t>upload files</a:t>
            </a:r>
            <a:r>
              <a:rPr lang="en-US" sz="1200">
                <a:solidFill>
                  <a:srgbClr val="111111"/>
                </a:solidFill>
              </a:rPr>
              <a:t>. In the event of a username or password mismatch, the webpage promptly indicates restricted access. Additionally, any errors trigger a 404 page, signaling “page not found.”</a:t>
            </a:r>
            <a:endParaRPr lang="en-US"/>
          </a:p>
          <a:p>
            <a:r>
              <a:rPr lang="en-US" sz="1200" u="sng" dirty="0">
                <a:solidFill>
                  <a:srgbClr val="111111"/>
                </a:solidFill>
                <a:hlinkClick r:id="rId3"/>
              </a:rPr>
              <a:t>Our goal is to create a user-friendly environment that fosters efficient document exchange within the academic community.</a:t>
            </a:r>
            <a:endParaRPr lang="en-US"/>
          </a:p>
          <a:p>
            <a:endParaRPr lang="en-US"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b="1" dirty="0"/>
              <a:t>Login page</a:t>
            </a:r>
          </a:p>
        </p:txBody>
      </p:sp>
      <p:pic>
        <p:nvPicPr>
          <p:cNvPr id="3" name="Picture 2" descr="A screenshot of a computer&#10;&#10;Description automatically generated">
            <a:extLst>
              <a:ext uri="{FF2B5EF4-FFF2-40B4-BE49-F238E27FC236}">
                <a16:creationId xmlns:a16="http://schemas.microsoft.com/office/drawing/2014/main" id="{0A7C983A-C0A0-9A74-7BE0-3C13BF15DC5E}"/>
              </a:ext>
            </a:extLst>
          </p:cNvPr>
          <p:cNvPicPr>
            <a:picLocks noChangeAspect="1"/>
          </p:cNvPicPr>
          <p:nvPr/>
        </p:nvPicPr>
        <p:blipFill>
          <a:blip r:embed="rId2"/>
          <a:stretch>
            <a:fillRect/>
          </a:stretch>
        </p:blipFill>
        <p:spPr>
          <a:xfrm>
            <a:off x="1027044" y="1288676"/>
            <a:ext cx="7081630" cy="3402690"/>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287</TotalTime>
  <Words>1285</Words>
  <Application>Microsoft Office PowerPoint</Application>
  <PresentationFormat>On-screen Show (16:9)</PresentationFormat>
  <Paragraphs>46</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Login page</vt:lpstr>
      <vt:lpstr>Sign up page </vt:lpstr>
      <vt:lpstr>Teachers home page</vt:lpstr>
      <vt:lpstr>Students home page</vt:lpstr>
      <vt:lpstr> Error notification page</vt:lpstr>
      <vt:lpstr>No access</vt:lpstr>
      <vt:lpstr>404 ERROR</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pavithran s</cp:lastModifiedBy>
  <cp:revision>304</cp:revision>
  <dcterms:modified xsi:type="dcterms:W3CDTF">2024-04-10T15:21:24Z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