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60" r:id="rId6"/>
    <p:sldId id="261" r:id="rId7"/>
    <p:sldId id="270" r:id="rId8"/>
    <p:sldId id="262" r:id="rId9"/>
    <p:sldId id="263" r:id="rId10"/>
    <p:sldId id="264" r:id="rId11"/>
    <p:sldId id="265" r:id="rId12"/>
    <p:sldId id="271" r:id="rId13"/>
    <p:sldId id="272" r:id="rId14"/>
    <p:sldId id="267" r:id="rId15"/>
    <p:sldId id="268" r:id="rId16"/>
  </p:sldIdLst>
  <p:sldSz cx="6858000" cy="9912350"/>
  <p:notesSz cx="6858000" cy="9912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10" autoAdjust="0"/>
    <p:restoredTop sz="94660"/>
  </p:normalViewPr>
  <p:slideViewPr>
    <p:cSldViewPr>
      <p:cViewPr varScale="1">
        <p:scale>
          <a:sx n="57" d="100"/>
          <a:sy n="57" d="100"/>
        </p:scale>
        <p:origin x="-2635" y="-110"/>
      </p:cViewPr>
      <p:guideLst>
        <p:guide orient="horz" pos="3122"/>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2828"/>
            <a:ext cx="5829300" cy="208159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50916"/>
            <a:ext cx="4800600" cy="24780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4/9/2023</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538235"/>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4/9/2023</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538235"/>
                </a:solidFill>
                <a:latin typeface="Calibri Light"/>
                <a:cs typeface="Calibri Light"/>
              </a:defRPr>
            </a:lvl1pPr>
          </a:lstStyle>
          <a:p>
            <a:endParaRPr/>
          </a:p>
        </p:txBody>
      </p:sp>
      <p:sp>
        <p:nvSpPr>
          <p:cNvPr id="3" name="Holder 3"/>
          <p:cNvSpPr>
            <a:spLocks noGrp="1"/>
          </p:cNvSpPr>
          <p:nvPr>
            <p:ph sz="half" idx="2"/>
          </p:nvPr>
        </p:nvSpPr>
        <p:spPr>
          <a:xfrm>
            <a:off x="342900" y="2279840"/>
            <a:ext cx="2983230" cy="654215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9840"/>
            <a:ext cx="2983230" cy="654215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4/9/2023</a:t>
            </a:fld>
            <a:endParaRPr lang="en-US"/>
          </a:p>
        </p:txBody>
      </p:sp>
      <p:sp>
        <p:nvSpPr>
          <p:cNvPr id="7" name="Holder 7"/>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538235"/>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4/9/2023</a:t>
            </a:fld>
            <a:endParaRPr lang="en-US"/>
          </a:p>
        </p:txBody>
      </p:sp>
      <p:sp>
        <p:nvSpPr>
          <p:cNvPr id="5" name="Holder 5"/>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4/9/2023</a:t>
            </a:fld>
            <a:endParaRPr lang="en-US"/>
          </a:p>
        </p:txBody>
      </p:sp>
      <p:sp>
        <p:nvSpPr>
          <p:cNvPr id="4" name="Holder 4"/>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6857999" cy="9907520"/>
          </a:xfrm>
          <a:prstGeom prst="rect">
            <a:avLst/>
          </a:prstGeom>
        </p:spPr>
      </p:pic>
      <p:sp>
        <p:nvSpPr>
          <p:cNvPr id="2" name="Holder 2"/>
          <p:cNvSpPr>
            <a:spLocks noGrp="1"/>
          </p:cNvSpPr>
          <p:nvPr>
            <p:ph type="title"/>
          </p:nvPr>
        </p:nvSpPr>
        <p:spPr>
          <a:xfrm>
            <a:off x="2687827" y="3998417"/>
            <a:ext cx="1482344" cy="454025"/>
          </a:xfrm>
          <a:prstGeom prst="rect">
            <a:avLst/>
          </a:prstGeom>
        </p:spPr>
        <p:txBody>
          <a:bodyPr wrap="square" lIns="0" tIns="0" rIns="0" bIns="0">
            <a:spAutoFit/>
          </a:bodyPr>
          <a:lstStyle>
            <a:lvl1pPr>
              <a:defRPr sz="2800" b="0" i="0">
                <a:solidFill>
                  <a:srgbClr val="538235"/>
                </a:solidFill>
                <a:latin typeface="Calibri Light"/>
                <a:cs typeface="Calibri Light"/>
              </a:defRPr>
            </a:lvl1pPr>
          </a:lstStyle>
          <a:p>
            <a:endParaRPr/>
          </a:p>
        </p:txBody>
      </p:sp>
      <p:sp>
        <p:nvSpPr>
          <p:cNvPr id="3" name="Holder 3"/>
          <p:cNvSpPr>
            <a:spLocks noGrp="1"/>
          </p:cNvSpPr>
          <p:nvPr>
            <p:ph type="body" idx="1"/>
          </p:nvPr>
        </p:nvSpPr>
        <p:spPr>
          <a:xfrm>
            <a:off x="342900" y="2279840"/>
            <a:ext cx="6172200" cy="654215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8486"/>
            <a:ext cx="2194560" cy="49561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8486"/>
            <a:ext cx="1577340" cy="49561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4/9/2023</a:t>
            </a:fld>
            <a:endParaRPr lang="en-US"/>
          </a:p>
        </p:txBody>
      </p:sp>
      <p:sp>
        <p:nvSpPr>
          <p:cNvPr id="6" name="Holder 6"/>
          <p:cNvSpPr>
            <a:spLocks noGrp="1"/>
          </p:cNvSpPr>
          <p:nvPr>
            <p:ph type="sldNum" sz="quarter" idx="7"/>
          </p:nvPr>
        </p:nvSpPr>
        <p:spPr>
          <a:xfrm>
            <a:off x="6139941" y="9387560"/>
            <a:ext cx="195579" cy="139700"/>
          </a:xfrm>
          <a:prstGeom prst="rect">
            <a:avLst/>
          </a:prstGeom>
        </p:spPr>
        <p:txBody>
          <a:bodyPr wrap="square" lIns="0" tIns="0" rIns="0" bIns="0">
            <a:spAutoFit/>
          </a:bodyPr>
          <a:lstStyle>
            <a:lvl1pPr>
              <a:defRPr sz="900" b="0" i="0">
                <a:solidFill>
                  <a:srgbClr val="888888"/>
                </a:solidFill>
                <a:latin typeface="Calibri"/>
                <a:cs typeface="Calibri"/>
              </a:defRPr>
            </a:lvl1pPr>
          </a:lstStyle>
          <a:p>
            <a:pPr marL="38100">
              <a:lnSpc>
                <a:spcPts val="955"/>
              </a:lnSpc>
            </a:pPr>
            <a:fld id="{81D60167-4931-47E6-BA6A-407CBD079E47}" type="slidenum">
              <a:rPr dirty="0"/>
              <a:pPr marL="38100">
                <a:lnSpc>
                  <a:spcPts val="955"/>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3353" y="4492497"/>
            <a:ext cx="5115560" cy="1193275"/>
          </a:xfrm>
          <a:prstGeom prst="rect">
            <a:avLst/>
          </a:prstGeom>
        </p:spPr>
        <p:txBody>
          <a:bodyPr vert="horz" wrap="square" lIns="0" tIns="43815" rIns="0" bIns="0" rtlCol="0">
            <a:spAutoFit/>
          </a:bodyPr>
          <a:lstStyle/>
          <a:p>
            <a:pPr marL="12065" marR="5080" algn="ctr">
              <a:lnSpc>
                <a:spcPts val="1939"/>
              </a:lnSpc>
              <a:spcBef>
                <a:spcPts val="345"/>
              </a:spcBef>
              <a:tabLst>
                <a:tab pos="588010" algn="l"/>
              </a:tabLst>
            </a:pPr>
            <a:r>
              <a:rPr sz="1800" b="1" spc="5" dirty="0">
                <a:solidFill>
                  <a:srgbClr val="538235"/>
                </a:solidFill>
                <a:latin typeface="Tahoma"/>
                <a:cs typeface="Tahoma"/>
              </a:rPr>
              <a:t>22ME111-</a:t>
            </a:r>
            <a:r>
              <a:rPr sz="1800" b="1" spc="-25" dirty="0">
                <a:solidFill>
                  <a:srgbClr val="538235"/>
                </a:solidFill>
                <a:latin typeface="Tahoma"/>
                <a:cs typeface="Tahoma"/>
              </a:rPr>
              <a:t> </a:t>
            </a:r>
            <a:r>
              <a:rPr sz="1800" b="1" dirty="0">
                <a:solidFill>
                  <a:srgbClr val="538235"/>
                </a:solidFill>
                <a:latin typeface="Tahoma"/>
                <a:cs typeface="Tahoma"/>
              </a:rPr>
              <a:t>PRODUCT</a:t>
            </a:r>
            <a:r>
              <a:rPr sz="1800" b="1" spc="-25" dirty="0">
                <a:solidFill>
                  <a:srgbClr val="538235"/>
                </a:solidFill>
                <a:latin typeface="Tahoma"/>
                <a:cs typeface="Tahoma"/>
              </a:rPr>
              <a:t> </a:t>
            </a:r>
            <a:r>
              <a:rPr sz="1800" b="1" spc="5" dirty="0">
                <a:solidFill>
                  <a:srgbClr val="538235"/>
                </a:solidFill>
                <a:latin typeface="Tahoma"/>
                <a:cs typeface="Tahoma"/>
              </a:rPr>
              <a:t>DEVELOPMENT</a:t>
            </a:r>
            <a:r>
              <a:rPr sz="1800" b="1" spc="-135" dirty="0">
                <a:solidFill>
                  <a:srgbClr val="538235"/>
                </a:solidFill>
                <a:latin typeface="Tahoma"/>
                <a:cs typeface="Tahoma"/>
              </a:rPr>
              <a:t> </a:t>
            </a:r>
            <a:r>
              <a:rPr sz="1800" b="1" spc="-5" dirty="0">
                <a:solidFill>
                  <a:srgbClr val="538235"/>
                </a:solidFill>
                <a:latin typeface="Tahoma"/>
                <a:cs typeface="Tahoma"/>
              </a:rPr>
              <a:t>LAB-</a:t>
            </a:r>
            <a:r>
              <a:rPr sz="1800" b="1" spc="10" dirty="0">
                <a:solidFill>
                  <a:srgbClr val="538235"/>
                </a:solidFill>
                <a:latin typeface="Tahoma"/>
                <a:cs typeface="Tahoma"/>
              </a:rPr>
              <a:t> </a:t>
            </a:r>
            <a:r>
              <a:rPr sz="1800" b="1" dirty="0">
                <a:solidFill>
                  <a:srgbClr val="538235"/>
                </a:solidFill>
                <a:latin typeface="Tahoma"/>
                <a:cs typeface="Tahoma"/>
              </a:rPr>
              <a:t>1</a:t>
            </a:r>
            <a:endParaRPr sz="1800" dirty="0">
              <a:latin typeface="Tahoma"/>
              <a:cs typeface="Tahoma"/>
            </a:endParaRPr>
          </a:p>
          <a:p>
            <a:pPr>
              <a:lnSpc>
                <a:spcPct val="100000"/>
              </a:lnSpc>
            </a:pPr>
            <a:endParaRPr sz="1950" dirty="0">
              <a:latin typeface="Tahoma"/>
              <a:cs typeface="Tahoma"/>
            </a:endParaRPr>
          </a:p>
          <a:p>
            <a:pPr algn="ctr">
              <a:lnSpc>
                <a:spcPct val="100000"/>
              </a:lnSpc>
              <a:spcBef>
                <a:spcPts val="5"/>
              </a:spcBef>
            </a:pPr>
            <a:r>
              <a:rPr sz="1550" b="1" spc="10" dirty="0">
                <a:solidFill>
                  <a:srgbClr val="538235"/>
                </a:solidFill>
                <a:latin typeface="Tahoma"/>
                <a:cs typeface="Tahoma"/>
              </a:rPr>
              <a:t>Department:</a:t>
            </a:r>
            <a:r>
              <a:rPr sz="1550" b="1" spc="180" dirty="0">
                <a:solidFill>
                  <a:srgbClr val="538235"/>
                </a:solidFill>
                <a:latin typeface="Tahoma"/>
                <a:cs typeface="Tahoma"/>
              </a:rPr>
              <a:t> </a:t>
            </a:r>
            <a:r>
              <a:rPr lang="en-US" sz="1550" b="1" spc="20" dirty="0">
                <a:solidFill>
                  <a:srgbClr val="538235"/>
                </a:solidFill>
                <a:latin typeface="Tahoma"/>
                <a:cs typeface="Tahoma"/>
              </a:rPr>
              <a:t>CSBS  Section: A</a:t>
            </a:r>
            <a:endParaRPr sz="1550" dirty="0">
              <a:latin typeface="Tahoma"/>
              <a:cs typeface="Tahoma"/>
            </a:endParaRPr>
          </a:p>
          <a:p>
            <a:pPr algn="ctr">
              <a:lnSpc>
                <a:spcPct val="100000"/>
              </a:lnSpc>
              <a:spcBef>
                <a:spcPts val="1019"/>
              </a:spcBef>
            </a:pPr>
            <a:r>
              <a:rPr sz="1550" b="1" spc="15" dirty="0">
                <a:solidFill>
                  <a:srgbClr val="538235"/>
                </a:solidFill>
                <a:latin typeface="Tahoma"/>
                <a:cs typeface="Tahoma"/>
              </a:rPr>
              <a:t>Year:</a:t>
            </a:r>
            <a:r>
              <a:rPr sz="1550" b="1" spc="55" dirty="0">
                <a:solidFill>
                  <a:srgbClr val="538235"/>
                </a:solidFill>
                <a:latin typeface="Tahoma"/>
                <a:cs typeface="Tahoma"/>
              </a:rPr>
              <a:t> </a:t>
            </a:r>
            <a:r>
              <a:rPr sz="1550" b="1" spc="15" dirty="0">
                <a:solidFill>
                  <a:srgbClr val="538235"/>
                </a:solidFill>
                <a:latin typeface="Tahoma"/>
                <a:cs typeface="Tahoma"/>
              </a:rPr>
              <a:t>I</a:t>
            </a:r>
            <a:r>
              <a:rPr sz="1550" b="1" spc="20" dirty="0">
                <a:solidFill>
                  <a:srgbClr val="538235"/>
                </a:solidFill>
                <a:latin typeface="Tahoma"/>
                <a:cs typeface="Tahoma"/>
              </a:rPr>
              <a:t> </a:t>
            </a:r>
            <a:r>
              <a:rPr sz="1550" b="1" spc="15" dirty="0">
                <a:solidFill>
                  <a:srgbClr val="538235"/>
                </a:solidFill>
                <a:latin typeface="Tahoma"/>
                <a:cs typeface="Tahoma"/>
              </a:rPr>
              <a:t>Year</a:t>
            </a:r>
            <a:endParaRPr sz="155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65630" y="627125"/>
            <a:ext cx="4131945" cy="267335"/>
          </a:xfrm>
          <a:prstGeom prst="rect">
            <a:avLst/>
          </a:prstGeom>
        </p:spPr>
        <p:txBody>
          <a:bodyPr vert="horz" wrap="square" lIns="0" tIns="17145" rIns="0" bIns="0" rtlCol="0">
            <a:spAutoFit/>
          </a:bodyPr>
          <a:lstStyle/>
          <a:p>
            <a:pPr marL="12700">
              <a:lnSpc>
                <a:spcPct val="100000"/>
              </a:lnSpc>
              <a:spcBef>
                <a:spcPts val="135"/>
              </a:spcBef>
            </a:pPr>
            <a:r>
              <a:rPr sz="1550" b="1" spc="10" dirty="0">
                <a:solidFill>
                  <a:srgbClr val="538235"/>
                </a:solidFill>
                <a:latin typeface="Tahoma"/>
                <a:cs typeface="Tahoma"/>
              </a:rPr>
              <a:t>IDEA-</a:t>
            </a:r>
            <a:r>
              <a:rPr sz="1550" b="1" spc="80" dirty="0">
                <a:solidFill>
                  <a:srgbClr val="538235"/>
                </a:solidFill>
                <a:latin typeface="Tahoma"/>
                <a:cs typeface="Tahoma"/>
              </a:rPr>
              <a:t> </a:t>
            </a:r>
            <a:r>
              <a:rPr sz="1550" b="1" spc="20" dirty="0">
                <a:solidFill>
                  <a:srgbClr val="538235"/>
                </a:solidFill>
                <a:latin typeface="Tahoma"/>
                <a:cs typeface="Tahoma"/>
              </a:rPr>
              <a:t>CURRENT</a:t>
            </a:r>
            <a:r>
              <a:rPr sz="1550" b="1" spc="120" dirty="0">
                <a:solidFill>
                  <a:srgbClr val="538235"/>
                </a:solidFill>
                <a:latin typeface="Tahoma"/>
                <a:cs typeface="Tahoma"/>
              </a:rPr>
              <a:t> </a:t>
            </a:r>
            <a:r>
              <a:rPr sz="1550" b="1" spc="25" dirty="0">
                <a:solidFill>
                  <a:srgbClr val="538235"/>
                </a:solidFill>
                <a:latin typeface="Tahoma"/>
                <a:cs typeface="Tahoma"/>
              </a:rPr>
              <a:t>STATUS/</a:t>
            </a:r>
            <a:r>
              <a:rPr sz="1550" b="1" spc="30" dirty="0">
                <a:solidFill>
                  <a:srgbClr val="538235"/>
                </a:solidFill>
                <a:latin typeface="Tahoma"/>
                <a:cs typeface="Tahoma"/>
              </a:rPr>
              <a:t> </a:t>
            </a:r>
            <a:r>
              <a:rPr sz="1550" b="1" spc="25" dirty="0">
                <a:solidFill>
                  <a:srgbClr val="538235"/>
                </a:solidFill>
                <a:latin typeface="Tahoma"/>
                <a:cs typeface="Tahoma"/>
              </a:rPr>
              <a:t>FUTURE</a:t>
            </a:r>
            <a:r>
              <a:rPr sz="1550" b="1" spc="50" dirty="0">
                <a:solidFill>
                  <a:srgbClr val="538235"/>
                </a:solidFill>
                <a:latin typeface="Tahoma"/>
                <a:cs typeface="Tahoma"/>
              </a:rPr>
              <a:t> </a:t>
            </a:r>
            <a:r>
              <a:rPr sz="1550" b="1" spc="15" dirty="0">
                <a:solidFill>
                  <a:srgbClr val="538235"/>
                </a:solidFill>
                <a:latin typeface="Tahoma"/>
                <a:cs typeface="Tahoma"/>
              </a:rPr>
              <a:t>PLAN</a:t>
            </a:r>
            <a:endParaRPr sz="155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10</a:t>
            </a:fld>
            <a:endParaRPr dirty="0"/>
          </a:p>
        </p:txBody>
      </p:sp>
      <p:sp>
        <p:nvSpPr>
          <p:cNvPr id="3" name="object 3"/>
          <p:cNvSpPr txBox="1"/>
          <p:nvPr/>
        </p:nvSpPr>
        <p:spPr>
          <a:xfrm>
            <a:off x="550570" y="1654301"/>
            <a:ext cx="5758815" cy="5155257"/>
          </a:xfrm>
          <a:prstGeom prst="rect">
            <a:avLst/>
          </a:prstGeom>
        </p:spPr>
        <p:txBody>
          <a:bodyPr vert="horz" wrap="square" lIns="0" tIns="12700" rIns="0" bIns="0" rtlCol="0">
            <a:spAutoFit/>
          </a:bodyPr>
          <a:lstStyle/>
          <a:p>
            <a:pPr marL="186690" indent="-174625">
              <a:lnSpc>
                <a:spcPct val="100000"/>
              </a:lnSpc>
              <a:spcBef>
                <a:spcPts val="100"/>
              </a:spcBef>
              <a:buFont typeface="Wingdings"/>
              <a:buChar char=""/>
              <a:tabLst>
                <a:tab pos="187325" algn="l"/>
              </a:tabLst>
            </a:pPr>
            <a:r>
              <a:rPr sz="2000" b="1" spc="-5" dirty="0">
                <a:solidFill>
                  <a:srgbClr val="538235"/>
                </a:solidFill>
                <a:latin typeface="Tahoma"/>
                <a:cs typeface="Tahoma"/>
              </a:rPr>
              <a:t>What</a:t>
            </a:r>
            <a:r>
              <a:rPr sz="2000" b="1" spc="10" dirty="0">
                <a:solidFill>
                  <a:srgbClr val="538235"/>
                </a:solidFill>
                <a:latin typeface="Tahoma"/>
                <a:cs typeface="Tahoma"/>
              </a:rPr>
              <a:t> </a:t>
            </a:r>
            <a:r>
              <a:rPr sz="2000" b="1" dirty="0">
                <a:solidFill>
                  <a:srgbClr val="538235"/>
                </a:solidFill>
                <a:latin typeface="Tahoma"/>
                <a:cs typeface="Tahoma"/>
              </a:rPr>
              <a:t>is</a:t>
            </a:r>
            <a:r>
              <a:rPr sz="2000" b="1" spc="-20" dirty="0">
                <a:solidFill>
                  <a:srgbClr val="538235"/>
                </a:solidFill>
                <a:latin typeface="Tahoma"/>
                <a:cs typeface="Tahoma"/>
              </a:rPr>
              <a:t> </a:t>
            </a:r>
            <a:r>
              <a:rPr sz="2000" b="1" spc="-5" dirty="0">
                <a:solidFill>
                  <a:srgbClr val="538235"/>
                </a:solidFill>
                <a:latin typeface="Tahoma"/>
                <a:cs typeface="Tahoma"/>
              </a:rPr>
              <a:t>the</a:t>
            </a:r>
            <a:r>
              <a:rPr sz="2000" b="1" spc="15" dirty="0">
                <a:solidFill>
                  <a:srgbClr val="538235"/>
                </a:solidFill>
                <a:latin typeface="Tahoma"/>
                <a:cs typeface="Tahoma"/>
              </a:rPr>
              <a:t> </a:t>
            </a:r>
            <a:r>
              <a:rPr sz="2000" b="1" dirty="0">
                <a:solidFill>
                  <a:srgbClr val="538235"/>
                </a:solidFill>
                <a:latin typeface="Tahoma"/>
                <a:cs typeface="Tahoma"/>
              </a:rPr>
              <a:t>development</a:t>
            </a:r>
            <a:r>
              <a:rPr sz="2000" b="1" spc="-10" dirty="0">
                <a:solidFill>
                  <a:srgbClr val="538235"/>
                </a:solidFill>
                <a:latin typeface="Tahoma"/>
                <a:cs typeface="Tahoma"/>
              </a:rPr>
              <a:t> status</a:t>
            </a:r>
            <a:r>
              <a:rPr sz="2000" b="1" spc="50" dirty="0">
                <a:solidFill>
                  <a:srgbClr val="538235"/>
                </a:solidFill>
                <a:latin typeface="Tahoma"/>
                <a:cs typeface="Tahoma"/>
              </a:rPr>
              <a:t> </a:t>
            </a:r>
            <a:r>
              <a:rPr sz="2000" b="1" spc="-10" dirty="0">
                <a:solidFill>
                  <a:srgbClr val="538235"/>
                </a:solidFill>
                <a:latin typeface="Tahoma"/>
                <a:cs typeface="Tahoma"/>
              </a:rPr>
              <a:t>as</a:t>
            </a:r>
            <a:r>
              <a:rPr sz="2000" b="1" spc="15" dirty="0">
                <a:solidFill>
                  <a:srgbClr val="538235"/>
                </a:solidFill>
                <a:latin typeface="Tahoma"/>
                <a:cs typeface="Tahoma"/>
              </a:rPr>
              <a:t> </a:t>
            </a:r>
            <a:r>
              <a:rPr sz="2000" b="1" dirty="0">
                <a:solidFill>
                  <a:srgbClr val="538235"/>
                </a:solidFill>
                <a:latin typeface="Tahoma"/>
                <a:cs typeface="Tahoma"/>
              </a:rPr>
              <a:t>on</a:t>
            </a:r>
            <a:r>
              <a:rPr sz="2000" b="1" spc="-15" dirty="0">
                <a:solidFill>
                  <a:srgbClr val="538235"/>
                </a:solidFill>
                <a:latin typeface="Tahoma"/>
                <a:cs typeface="Tahoma"/>
              </a:rPr>
              <a:t> </a:t>
            </a:r>
            <a:r>
              <a:rPr sz="2000" b="1" dirty="0">
                <a:solidFill>
                  <a:srgbClr val="538235"/>
                </a:solidFill>
                <a:latin typeface="Tahoma"/>
                <a:cs typeface="Tahoma"/>
              </a:rPr>
              <a:t>now?</a:t>
            </a:r>
            <a:endParaRPr lang="en-US" sz="2000" b="1" dirty="0">
              <a:solidFill>
                <a:srgbClr val="538235"/>
              </a:solidFill>
              <a:latin typeface="Tahoma"/>
              <a:cs typeface="Tahoma"/>
            </a:endParaRPr>
          </a:p>
          <a:p>
            <a:pPr marL="186690" indent="-174625">
              <a:lnSpc>
                <a:spcPct val="100000"/>
              </a:lnSpc>
              <a:spcBef>
                <a:spcPts val="100"/>
              </a:spcBef>
              <a:buFont typeface="Wingdings"/>
              <a:buChar char=""/>
              <a:tabLst>
                <a:tab pos="187325" algn="l"/>
              </a:tabLst>
            </a:pPr>
            <a:r>
              <a:rPr lang="en-IN" sz="2000" b="1" dirty="0">
                <a:solidFill>
                  <a:srgbClr val="538235"/>
                </a:solidFill>
                <a:latin typeface="Tahoma"/>
                <a:cs typeface="Tahoma"/>
              </a:rPr>
              <a:t>We are currently in initial stage (the whole concept are in progress)</a:t>
            </a:r>
            <a:endParaRPr sz="2000" dirty="0">
              <a:latin typeface="Tahoma"/>
              <a:cs typeface="Tahoma"/>
            </a:endParaRPr>
          </a:p>
          <a:p>
            <a:pPr>
              <a:lnSpc>
                <a:spcPct val="100000"/>
              </a:lnSpc>
              <a:spcBef>
                <a:spcPts val="5"/>
              </a:spcBef>
              <a:buClr>
                <a:srgbClr val="538235"/>
              </a:buClr>
              <a:buFont typeface="Wingdings"/>
              <a:buChar char=""/>
            </a:pPr>
            <a:endParaRPr lang="en-US" sz="2000" dirty="0">
              <a:latin typeface="Tahoma"/>
              <a:cs typeface="Tahoma"/>
            </a:endParaRPr>
          </a:p>
          <a:p>
            <a:pPr>
              <a:lnSpc>
                <a:spcPct val="100000"/>
              </a:lnSpc>
              <a:spcBef>
                <a:spcPts val="5"/>
              </a:spcBef>
              <a:buClr>
                <a:srgbClr val="538235"/>
              </a:buClr>
              <a:buFont typeface="Wingdings"/>
              <a:buChar char=""/>
            </a:pPr>
            <a:endParaRPr sz="2000" dirty="0">
              <a:latin typeface="Tahoma"/>
              <a:cs typeface="Tahoma"/>
            </a:endParaRPr>
          </a:p>
          <a:p>
            <a:pPr marL="186690" indent="-174625">
              <a:lnSpc>
                <a:spcPct val="100000"/>
              </a:lnSpc>
              <a:buFont typeface="Wingdings"/>
              <a:buChar char=""/>
              <a:tabLst>
                <a:tab pos="187325" algn="l"/>
              </a:tabLst>
            </a:pPr>
            <a:r>
              <a:rPr sz="2000" b="1" dirty="0">
                <a:solidFill>
                  <a:srgbClr val="538235"/>
                </a:solidFill>
                <a:latin typeface="Tahoma"/>
                <a:cs typeface="Tahoma"/>
              </a:rPr>
              <a:t>Time</a:t>
            </a:r>
            <a:r>
              <a:rPr sz="2000" b="1" spc="409" dirty="0">
                <a:solidFill>
                  <a:srgbClr val="538235"/>
                </a:solidFill>
                <a:latin typeface="Tahoma"/>
                <a:cs typeface="Tahoma"/>
              </a:rPr>
              <a:t> </a:t>
            </a:r>
            <a:r>
              <a:rPr sz="2000" b="1" dirty="0">
                <a:solidFill>
                  <a:srgbClr val="538235"/>
                </a:solidFill>
                <a:latin typeface="Tahoma"/>
                <a:cs typeface="Tahoma"/>
              </a:rPr>
              <a:t>period</a:t>
            </a:r>
            <a:r>
              <a:rPr sz="2000" b="1" spc="430" dirty="0">
                <a:solidFill>
                  <a:srgbClr val="538235"/>
                </a:solidFill>
                <a:latin typeface="Tahoma"/>
                <a:cs typeface="Tahoma"/>
              </a:rPr>
              <a:t> </a:t>
            </a:r>
            <a:r>
              <a:rPr sz="2000" b="1" spc="5" dirty="0">
                <a:solidFill>
                  <a:srgbClr val="538235"/>
                </a:solidFill>
                <a:latin typeface="Tahoma"/>
                <a:cs typeface="Tahoma"/>
              </a:rPr>
              <a:t>in  </a:t>
            </a:r>
            <a:r>
              <a:rPr sz="2000" b="1" spc="-5" dirty="0">
                <a:solidFill>
                  <a:srgbClr val="538235"/>
                </a:solidFill>
                <a:latin typeface="Tahoma"/>
                <a:cs typeface="Tahoma"/>
              </a:rPr>
              <a:t>months</a:t>
            </a:r>
            <a:r>
              <a:rPr sz="2000" b="1" spc="415" dirty="0">
                <a:solidFill>
                  <a:srgbClr val="538235"/>
                </a:solidFill>
                <a:latin typeface="Tahoma"/>
                <a:cs typeface="Tahoma"/>
              </a:rPr>
              <a:t> </a:t>
            </a:r>
            <a:r>
              <a:rPr sz="2000" b="1" spc="-5" dirty="0">
                <a:solidFill>
                  <a:srgbClr val="538235"/>
                </a:solidFill>
                <a:latin typeface="Tahoma"/>
                <a:cs typeface="Tahoma"/>
              </a:rPr>
              <a:t>required</a:t>
            </a:r>
            <a:r>
              <a:rPr sz="2000" b="1" spc="434" dirty="0">
                <a:solidFill>
                  <a:srgbClr val="538235"/>
                </a:solidFill>
                <a:latin typeface="Tahoma"/>
                <a:cs typeface="Tahoma"/>
              </a:rPr>
              <a:t> </a:t>
            </a:r>
            <a:r>
              <a:rPr sz="2000" b="1" dirty="0">
                <a:solidFill>
                  <a:srgbClr val="538235"/>
                </a:solidFill>
                <a:latin typeface="Tahoma"/>
                <a:cs typeface="Tahoma"/>
              </a:rPr>
              <a:t>for</a:t>
            </a:r>
            <a:r>
              <a:rPr sz="2000" b="1" spc="415" dirty="0">
                <a:solidFill>
                  <a:srgbClr val="538235"/>
                </a:solidFill>
                <a:latin typeface="Tahoma"/>
                <a:cs typeface="Tahoma"/>
              </a:rPr>
              <a:t> </a:t>
            </a:r>
            <a:r>
              <a:rPr sz="2000" b="1" spc="5" dirty="0">
                <a:solidFill>
                  <a:srgbClr val="538235"/>
                </a:solidFill>
                <a:latin typeface="Tahoma"/>
                <a:cs typeface="Tahoma"/>
              </a:rPr>
              <a:t>idea</a:t>
            </a:r>
            <a:r>
              <a:rPr sz="2000" b="1" spc="409" dirty="0">
                <a:solidFill>
                  <a:srgbClr val="538235"/>
                </a:solidFill>
                <a:latin typeface="Tahoma"/>
                <a:cs typeface="Tahoma"/>
              </a:rPr>
              <a:t> </a:t>
            </a:r>
            <a:r>
              <a:rPr sz="2000" b="1" spc="-5" dirty="0">
                <a:solidFill>
                  <a:srgbClr val="538235"/>
                </a:solidFill>
                <a:latin typeface="Tahoma"/>
                <a:cs typeface="Tahoma"/>
              </a:rPr>
              <a:t>to</a:t>
            </a:r>
            <a:r>
              <a:rPr sz="2000" b="1" spc="409" dirty="0">
                <a:solidFill>
                  <a:srgbClr val="538235"/>
                </a:solidFill>
                <a:latin typeface="Tahoma"/>
                <a:cs typeface="Tahoma"/>
              </a:rPr>
              <a:t> </a:t>
            </a:r>
            <a:r>
              <a:rPr sz="2000" b="1" spc="-10" dirty="0">
                <a:solidFill>
                  <a:srgbClr val="538235"/>
                </a:solidFill>
                <a:latin typeface="Tahoma"/>
                <a:cs typeface="Tahoma"/>
              </a:rPr>
              <a:t>move</a:t>
            </a:r>
            <a:r>
              <a:rPr sz="2000" b="1" spc="415" dirty="0">
                <a:solidFill>
                  <a:srgbClr val="538235"/>
                </a:solidFill>
                <a:latin typeface="Tahoma"/>
                <a:cs typeface="Tahoma"/>
              </a:rPr>
              <a:t> </a:t>
            </a:r>
            <a:r>
              <a:rPr sz="2000" b="1" spc="-5" dirty="0">
                <a:solidFill>
                  <a:srgbClr val="538235"/>
                </a:solidFill>
                <a:latin typeface="Tahoma"/>
                <a:cs typeface="Tahoma"/>
              </a:rPr>
              <a:t>to</a:t>
            </a:r>
            <a:r>
              <a:rPr sz="2000" b="1" spc="415" dirty="0">
                <a:solidFill>
                  <a:srgbClr val="538235"/>
                </a:solidFill>
                <a:latin typeface="Tahoma"/>
                <a:cs typeface="Tahoma"/>
              </a:rPr>
              <a:t> </a:t>
            </a:r>
            <a:r>
              <a:rPr sz="2000" b="1" dirty="0">
                <a:solidFill>
                  <a:srgbClr val="538235"/>
                </a:solidFill>
                <a:latin typeface="Tahoma"/>
                <a:cs typeface="Tahoma"/>
              </a:rPr>
              <a:t>next</a:t>
            </a:r>
            <a:endParaRPr sz="2000" dirty="0">
              <a:latin typeface="Tahoma"/>
              <a:cs typeface="Tahoma"/>
            </a:endParaRPr>
          </a:p>
          <a:p>
            <a:pPr marL="186690">
              <a:lnSpc>
                <a:spcPct val="100000"/>
              </a:lnSpc>
              <a:spcBef>
                <a:spcPts val="840"/>
              </a:spcBef>
            </a:pPr>
            <a:r>
              <a:rPr sz="2000" b="1" spc="-5" dirty="0">
                <a:solidFill>
                  <a:srgbClr val="538235"/>
                </a:solidFill>
                <a:latin typeface="Tahoma"/>
                <a:cs typeface="Tahoma"/>
              </a:rPr>
              <a:t>stages</a:t>
            </a:r>
            <a:r>
              <a:rPr sz="2000" b="1" spc="25" dirty="0">
                <a:solidFill>
                  <a:srgbClr val="538235"/>
                </a:solidFill>
                <a:latin typeface="Tahoma"/>
                <a:cs typeface="Tahoma"/>
              </a:rPr>
              <a:t> </a:t>
            </a:r>
            <a:r>
              <a:rPr sz="2000" b="1" dirty="0">
                <a:solidFill>
                  <a:srgbClr val="538235"/>
                </a:solidFill>
                <a:latin typeface="Tahoma"/>
                <a:cs typeface="Tahoma"/>
              </a:rPr>
              <a:t>–</a:t>
            </a:r>
            <a:r>
              <a:rPr sz="2000" b="1" spc="-5" dirty="0">
                <a:solidFill>
                  <a:srgbClr val="538235"/>
                </a:solidFill>
                <a:latin typeface="Tahoma"/>
                <a:cs typeface="Tahoma"/>
              </a:rPr>
              <a:t> </a:t>
            </a:r>
            <a:r>
              <a:rPr sz="2000" b="1" dirty="0">
                <a:solidFill>
                  <a:srgbClr val="538235"/>
                </a:solidFill>
                <a:latin typeface="Tahoma"/>
                <a:cs typeface="Tahoma"/>
              </a:rPr>
              <a:t>PoC</a:t>
            </a:r>
            <a:r>
              <a:rPr sz="2000" b="1" spc="-15" dirty="0">
                <a:solidFill>
                  <a:srgbClr val="538235"/>
                </a:solidFill>
                <a:latin typeface="Tahoma"/>
                <a:cs typeface="Tahoma"/>
              </a:rPr>
              <a:t> </a:t>
            </a:r>
            <a:r>
              <a:rPr sz="2000" b="1" dirty="0">
                <a:solidFill>
                  <a:srgbClr val="538235"/>
                </a:solidFill>
                <a:latin typeface="Tahoma"/>
                <a:cs typeface="Tahoma"/>
              </a:rPr>
              <a:t>/</a:t>
            </a:r>
            <a:r>
              <a:rPr sz="2000" b="1" spc="10" dirty="0">
                <a:solidFill>
                  <a:srgbClr val="538235"/>
                </a:solidFill>
                <a:latin typeface="Tahoma"/>
                <a:cs typeface="Tahoma"/>
              </a:rPr>
              <a:t> </a:t>
            </a:r>
            <a:r>
              <a:rPr sz="2000" b="1" spc="-5" dirty="0">
                <a:solidFill>
                  <a:srgbClr val="538235"/>
                </a:solidFill>
                <a:latin typeface="Tahoma"/>
                <a:cs typeface="Tahoma"/>
              </a:rPr>
              <a:t>Prototype</a:t>
            </a:r>
            <a:r>
              <a:rPr sz="2000" b="1" spc="25" dirty="0">
                <a:solidFill>
                  <a:srgbClr val="538235"/>
                </a:solidFill>
                <a:latin typeface="Tahoma"/>
                <a:cs typeface="Tahoma"/>
              </a:rPr>
              <a:t> </a:t>
            </a:r>
            <a:r>
              <a:rPr sz="2000" b="1" dirty="0">
                <a:solidFill>
                  <a:srgbClr val="538235"/>
                </a:solidFill>
                <a:latin typeface="Tahoma"/>
                <a:cs typeface="Tahoma"/>
              </a:rPr>
              <a:t>/</a:t>
            </a:r>
            <a:r>
              <a:rPr sz="2000" b="1" spc="5" dirty="0">
                <a:solidFill>
                  <a:srgbClr val="538235"/>
                </a:solidFill>
                <a:latin typeface="Tahoma"/>
                <a:cs typeface="Tahoma"/>
              </a:rPr>
              <a:t> </a:t>
            </a:r>
            <a:r>
              <a:rPr sz="2000" b="1" dirty="0">
                <a:solidFill>
                  <a:srgbClr val="538235"/>
                </a:solidFill>
                <a:latin typeface="Tahoma"/>
                <a:cs typeface="Tahoma"/>
              </a:rPr>
              <a:t>Trial Production/</a:t>
            </a:r>
            <a:r>
              <a:rPr sz="2000" b="1" spc="-20" dirty="0">
                <a:solidFill>
                  <a:srgbClr val="538235"/>
                </a:solidFill>
                <a:latin typeface="Tahoma"/>
                <a:cs typeface="Tahoma"/>
              </a:rPr>
              <a:t> </a:t>
            </a:r>
            <a:r>
              <a:rPr sz="2000" b="1" spc="5" dirty="0">
                <a:solidFill>
                  <a:srgbClr val="538235"/>
                </a:solidFill>
                <a:latin typeface="Tahoma"/>
                <a:cs typeface="Tahoma"/>
              </a:rPr>
              <a:t>Product</a:t>
            </a:r>
            <a:r>
              <a:rPr sz="2000" b="1" spc="-60" dirty="0">
                <a:solidFill>
                  <a:srgbClr val="538235"/>
                </a:solidFill>
                <a:latin typeface="Tahoma"/>
                <a:cs typeface="Tahoma"/>
              </a:rPr>
              <a:t> </a:t>
            </a:r>
            <a:r>
              <a:rPr sz="2000" b="1" spc="-5" dirty="0">
                <a:solidFill>
                  <a:srgbClr val="538235"/>
                </a:solidFill>
                <a:latin typeface="Tahoma"/>
                <a:cs typeface="Tahoma"/>
              </a:rPr>
              <a:t>Launch</a:t>
            </a:r>
            <a:endParaRPr lang="en-US" sz="2000" b="1" spc="-5" dirty="0">
              <a:solidFill>
                <a:srgbClr val="538235"/>
              </a:solidFill>
              <a:latin typeface="Tahoma"/>
              <a:cs typeface="Tahoma"/>
            </a:endParaRPr>
          </a:p>
          <a:p>
            <a:pPr marL="186690">
              <a:lnSpc>
                <a:spcPct val="100000"/>
              </a:lnSpc>
              <a:spcBef>
                <a:spcPts val="840"/>
              </a:spcBef>
            </a:pPr>
            <a:r>
              <a:rPr lang="en-IN" sz="2000" b="1" spc="-5" dirty="0">
                <a:solidFill>
                  <a:srgbClr val="538235"/>
                </a:solidFill>
                <a:latin typeface="Tahoma"/>
                <a:cs typeface="Tahoma"/>
              </a:rPr>
              <a:t>The whole project will be completed on 4th semester</a:t>
            </a:r>
            <a:endParaRPr sz="2000" dirty="0">
              <a:latin typeface="Tahoma"/>
              <a:cs typeface="Tahoma"/>
            </a:endParaRPr>
          </a:p>
          <a:p>
            <a:pPr>
              <a:lnSpc>
                <a:spcPct val="100000"/>
              </a:lnSpc>
              <a:spcBef>
                <a:spcPts val="40"/>
              </a:spcBef>
            </a:pPr>
            <a:endParaRPr sz="2000" dirty="0">
              <a:latin typeface="Tahoma"/>
              <a:cs typeface="Tahoma"/>
            </a:endParaRPr>
          </a:p>
          <a:p>
            <a:pPr marL="186690" indent="-174625">
              <a:lnSpc>
                <a:spcPct val="100000"/>
              </a:lnSpc>
              <a:buFont typeface="Wingdings"/>
              <a:buChar char=""/>
              <a:tabLst>
                <a:tab pos="187325" algn="l"/>
              </a:tabLst>
            </a:pPr>
            <a:r>
              <a:rPr sz="2000" b="1" dirty="0">
                <a:solidFill>
                  <a:srgbClr val="538235"/>
                </a:solidFill>
                <a:latin typeface="Tahoma"/>
                <a:cs typeface="Tahoma"/>
              </a:rPr>
              <a:t>Prototyping</a:t>
            </a:r>
            <a:r>
              <a:rPr sz="2000" b="1" spc="-35" dirty="0">
                <a:solidFill>
                  <a:srgbClr val="538235"/>
                </a:solidFill>
                <a:latin typeface="Tahoma"/>
                <a:cs typeface="Tahoma"/>
              </a:rPr>
              <a:t> </a:t>
            </a:r>
            <a:r>
              <a:rPr sz="2000" b="1" spc="-5" dirty="0">
                <a:solidFill>
                  <a:srgbClr val="538235"/>
                </a:solidFill>
                <a:latin typeface="Tahoma"/>
                <a:cs typeface="Tahoma"/>
              </a:rPr>
              <a:t>Detail</a:t>
            </a:r>
            <a:r>
              <a:rPr sz="2000" b="1" spc="30" dirty="0">
                <a:solidFill>
                  <a:srgbClr val="538235"/>
                </a:solidFill>
                <a:latin typeface="Tahoma"/>
                <a:cs typeface="Tahoma"/>
              </a:rPr>
              <a:t> </a:t>
            </a:r>
            <a:r>
              <a:rPr sz="2000" b="1" dirty="0">
                <a:solidFill>
                  <a:srgbClr val="538235"/>
                </a:solidFill>
                <a:latin typeface="Tahoma"/>
                <a:cs typeface="Tahoma"/>
              </a:rPr>
              <a:t>(If</a:t>
            </a:r>
            <a:r>
              <a:rPr sz="2000" b="1" spc="-10" dirty="0">
                <a:solidFill>
                  <a:srgbClr val="538235"/>
                </a:solidFill>
                <a:latin typeface="Tahoma"/>
                <a:cs typeface="Tahoma"/>
              </a:rPr>
              <a:t> any)</a:t>
            </a:r>
            <a:r>
              <a:rPr sz="2000" b="1" spc="-5" dirty="0">
                <a:solidFill>
                  <a:srgbClr val="538235"/>
                </a:solidFill>
                <a:latin typeface="Tahoma"/>
                <a:cs typeface="Tahoma"/>
              </a:rPr>
              <a:t> </a:t>
            </a:r>
            <a:r>
              <a:rPr sz="2000" b="1" dirty="0">
                <a:solidFill>
                  <a:srgbClr val="538235"/>
                </a:solidFill>
                <a:latin typeface="Tahoma"/>
                <a:cs typeface="Tahoma"/>
              </a:rPr>
              <a:t>with</a:t>
            </a:r>
            <a:r>
              <a:rPr sz="2000" b="1" spc="25" dirty="0">
                <a:solidFill>
                  <a:srgbClr val="538235"/>
                </a:solidFill>
                <a:latin typeface="Tahoma"/>
                <a:cs typeface="Tahoma"/>
              </a:rPr>
              <a:t> </a:t>
            </a:r>
            <a:r>
              <a:rPr sz="2000" b="1" dirty="0">
                <a:solidFill>
                  <a:srgbClr val="538235"/>
                </a:solidFill>
                <a:latin typeface="Tahoma"/>
                <a:cs typeface="Tahoma"/>
              </a:rPr>
              <a:t>picture</a:t>
            </a:r>
            <a:endParaRPr lang="en-US" sz="2000" b="1" dirty="0">
              <a:solidFill>
                <a:srgbClr val="538235"/>
              </a:solidFill>
              <a:latin typeface="Tahoma"/>
              <a:cs typeface="Tahoma"/>
            </a:endParaRPr>
          </a:p>
          <a:p>
            <a:pPr marL="186690" indent="-174625">
              <a:lnSpc>
                <a:spcPct val="100000"/>
              </a:lnSpc>
              <a:buFont typeface="Wingdings"/>
              <a:buChar char=""/>
              <a:tabLst>
                <a:tab pos="187325" algn="l"/>
              </a:tabLst>
            </a:pPr>
            <a:r>
              <a:rPr lang="en-IN" sz="2000" b="1" dirty="0">
                <a:solidFill>
                  <a:srgbClr val="538235"/>
                </a:solidFill>
                <a:latin typeface="Tahoma"/>
                <a:cs typeface="Tahoma"/>
              </a:rPr>
              <a:t>It’s a mobile application so we did not have prototype model</a:t>
            </a:r>
            <a:endParaRPr sz="2000" dirty="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7242" y="627125"/>
            <a:ext cx="2221230" cy="267335"/>
          </a:xfrm>
          <a:prstGeom prst="rect">
            <a:avLst/>
          </a:prstGeom>
        </p:spPr>
        <p:txBody>
          <a:bodyPr vert="horz" wrap="square" lIns="0" tIns="17145" rIns="0" bIns="0" rtlCol="0">
            <a:spAutoFit/>
          </a:bodyPr>
          <a:lstStyle/>
          <a:p>
            <a:pPr marL="12700">
              <a:lnSpc>
                <a:spcPct val="100000"/>
              </a:lnSpc>
              <a:spcBef>
                <a:spcPts val="135"/>
              </a:spcBef>
            </a:pPr>
            <a:r>
              <a:rPr sz="1550" b="1" spc="20" dirty="0">
                <a:solidFill>
                  <a:srgbClr val="538235"/>
                </a:solidFill>
                <a:latin typeface="Tahoma"/>
                <a:cs typeface="Tahoma"/>
              </a:rPr>
              <a:t>CUSTOMER</a:t>
            </a:r>
            <a:r>
              <a:rPr sz="1550" b="1" spc="60" dirty="0">
                <a:solidFill>
                  <a:srgbClr val="538235"/>
                </a:solidFill>
                <a:latin typeface="Tahoma"/>
                <a:cs typeface="Tahoma"/>
              </a:rPr>
              <a:t> </a:t>
            </a:r>
            <a:r>
              <a:rPr sz="1550" b="1" spc="20" dirty="0">
                <a:solidFill>
                  <a:srgbClr val="538235"/>
                </a:solidFill>
                <a:latin typeface="Tahoma"/>
                <a:cs typeface="Tahoma"/>
              </a:rPr>
              <a:t>SEGMENT</a:t>
            </a:r>
            <a:endParaRPr sz="155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11</a:t>
            </a:fld>
            <a:endParaRPr dirty="0"/>
          </a:p>
        </p:txBody>
      </p:sp>
      <p:sp>
        <p:nvSpPr>
          <p:cNvPr id="3" name="object 3"/>
          <p:cNvSpPr txBox="1"/>
          <p:nvPr/>
        </p:nvSpPr>
        <p:spPr>
          <a:xfrm>
            <a:off x="550570" y="1590294"/>
            <a:ext cx="4491355" cy="2259593"/>
          </a:xfrm>
          <a:prstGeom prst="rect">
            <a:avLst/>
          </a:prstGeom>
        </p:spPr>
        <p:txBody>
          <a:bodyPr vert="horz" wrap="square" lIns="0" tIns="12700" rIns="0" bIns="0" rtlCol="0">
            <a:spAutoFit/>
          </a:bodyPr>
          <a:lstStyle/>
          <a:p>
            <a:pPr marL="186690" indent="-174625">
              <a:lnSpc>
                <a:spcPct val="100000"/>
              </a:lnSpc>
              <a:spcBef>
                <a:spcPts val="100"/>
              </a:spcBef>
              <a:buClr>
                <a:srgbClr val="5B9BD4"/>
              </a:buClr>
              <a:buSzPct val="82142"/>
              <a:buFont typeface="Wingdings"/>
              <a:buChar char=""/>
              <a:tabLst>
                <a:tab pos="187325" algn="l"/>
              </a:tabLst>
            </a:pPr>
            <a:r>
              <a:rPr sz="1400" b="1" dirty="0">
                <a:solidFill>
                  <a:srgbClr val="538235"/>
                </a:solidFill>
                <a:latin typeface="Tahoma"/>
                <a:cs typeface="Tahoma"/>
              </a:rPr>
              <a:t>Who</a:t>
            </a:r>
            <a:r>
              <a:rPr sz="1400" b="1" spc="-20" dirty="0">
                <a:solidFill>
                  <a:srgbClr val="538235"/>
                </a:solidFill>
                <a:latin typeface="Tahoma"/>
                <a:cs typeface="Tahoma"/>
              </a:rPr>
              <a:t> </a:t>
            </a:r>
            <a:r>
              <a:rPr sz="1400" b="1" dirty="0">
                <a:solidFill>
                  <a:srgbClr val="538235"/>
                </a:solidFill>
                <a:latin typeface="Tahoma"/>
                <a:cs typeface="Tahoma"/>
              </a:rPr>
              <a:t>is</a:t>
            </a:r>
            <a:r>
              <a:rPr sz="1400" b="1" spc="15" dirty="0">
                <a:solidFill>
                  <a:srgbClr val="538235"/>
                </a:solidFill>
                <a:latin typeface="Tahoma"/>
                <a:cs typeface="Tahoma"/>
              </a:rPr>
              <a:t> </a:t>
            </a:r>
            <a:r>
              <a:rPr sz="1400" b="1" dirty="0">
                <a:solidFill>
                  <a:srgbClr val="538235"/>
                </a:solidFill>
                <a:latin typeface="Tahoma"/>
                <a:cs typeface="Tahoma"/>
              </a:rPr>
              <a:t>facing</a:t>
            </a:r>
            <a:r>
              <a:rPr sz="1400" b="1" spc="-25" dirty="0">
                <a:solidFill>
                  <a:srgbClr val="538235"/>
                </a:solidFill>
                <a:latin typeface="Tahoma"/>
                <a:cs typeface="Tahoma"/>
              </a:rPr>
              <a:t> </a:t>
            </a:r>
            <a:r>
              <a:rPr sz="1400" b="1" spc="-5" dirty="0">
                <a:solidFill>
                  <a:srgbClr val="538235"/>
                </a:solidFill>
                <a:latin typeface="Tahoma"/>
                <a:cs typeface="Tahoma"/>
              </a:rPr>
              <a:t>the</a:t>
            </a:r>
            <a:r>
              <a:rPr sz="1400" b="1" spc="15" dirty="0">
                <a:solidFill>
                  <a:srgbClr val="538235"/>
                </a:solidFill>
                <a:latin typeface="Tahoma"/>
                <a:cs typeface="Tahoma"/>
              </a:rPr>
              <a:t> </a:t>
            </a:r>
            <a:r>
              <a:rPr sz="1400" b="1" dirty="0">
                <a:solidFill>
                  <a:srgbClr val="538235"/>
                </a:solidFill>
                <a:latin typeface="Tahoma"/>
                <a:cs typeface="Tahoma"/>
              </a:rPr>
              <a:t>problem</a:t>
            </a:r>
            <a:r>
              <a:rPr sz="1400" b="1" spc="-15" dirty="0">
                <a:solidFill>
                  <a:srgbClr val="538235"/>
                </a:solidFill>
                <a:latin typeface="Tahoma"/>
                <a:cs typeface="Tahoma"/>
              </a:rPr>
              <a:t> </a:t>
            </a:r>
            <a:r>
              <a:rPr sz="1400" b="1" spc="-10" dirty="0">
                <a:solidFill>
                  <a:srgbClr val="538235"/>
                </a:solidFill>
                <a:latin typeface="Tahoma"/>
                <a:cs typeface="Tahoma"/>
              </a:rPr>
              <a:t>that</a:t>
            </a:r>
            <a:r>
              <a:rPr sz="1400" b="1" spc="20" dirty="0">
                <a:solidFill>
                  <a:srgbClr val="538235"/>
                </a:solidFill>
                <a:latin typeface="Tahoma"/>
                <a:cs typeface="Tahoma"/>
              </a:rPr>
              <a:t> </a:t>
            </a:r>
            <a:r>
              <a:rPr sz="1400" b="1" spc="-10" dirty="0">
                <a:solidFill>
                  <a:srgbClr val="538235"/>
                </a:solidFill>
                <a:latin typeface="Tahoma"/>
                <a:cs typeface="Tahoma"/>
              </a:rPr>
              <a:t>you</a:t>
            </a:r>
            <a:r>
              <a:rPr sz="1400" b="1" spc="20" dirty="0">
                <a:solidFill>
                  <a:srgbClr val="538235"/>
                </a:solidFill>
                <a:latin typeface="Tahoma"/>
                <a:cs typeface="Tahoma"/>
              </a:rPr>
              <a:t> </a:t>
            </a:r>
            <a:r>
              <a:rPr sz="1400" b="1" spc="-5" dirty="0">
                <a:solidFill>
                  <a:srgbClr val="538235"/>
                </a:solidFill>
                <a:latin typeface="Tahoma"/>
                <a:cs typeface="Tahoma"/>
              </a:rPr>
              <a:t>are</a:t>
            </a:r>
            <a:r>
              <a:rPr sz="1400" b="1" spc="20" dirty="0">
                <a:solidFill>
                  <a:srgbClr val="538235"/>
                </a:solidFill>
                <a:latin typeface="Tahoma"/>
                <a:cs typeface="Tahoma"/>
              </a:rPr>
              <a:t> </a:t>
            </a:r>
            <a:r>
              <a:rPr sz="1400" b="1" spc="5" dirty="0">
                <a:solidFill>
                  <a:srgbClr val="538235"/>
                </a:solidFill>
                <a:latin typeface="Tahoma"/>
                <a:cs typeface="Tahoma"/>
              </a:rPr>
              <a:t>solving?</a:t>
            </a:r>
            <a:endParaRPr sz="1400" dirty="0">
              <a:latin typeface="Tahoma"/>
              <a:cs typeface="Tahoma"/>
            </a:endParaRPr>
          </a:p>
          <a:p>
            <a:pPr>
              <a:lnSpc>
                <a:spcPct val="100000"/>
              </a:lnSpc>
              <a:buClr>
                <a:srgbClr val="5B9BD4"/>
              </a:buClr>
              <a:buFont typeface="Wingdings"/>
              <a:buChar char=""/>
            </a:pPr>
            <a:r>
              <a:rPr lang="en-US" sz="1700" dirty="0">
                <a:solidFill>
                  <a:srgbClr val="92D050"/>
                </a:solidFill>
                <a:latin typeface="Tahoma"/>
                <a:cs typeface="Tahoma"/>
              </a:rPr>
              <a:t>students</a:t>
            </a:r>
            <a:endParaRPr sz="1700" dirty="0">
              <a:solidFill>
                <a:srgbClr val="92D050"/>
              </a:solidFill>
              <a:latin typeface="Tahoma"/>
              <a:cs typeface="Tahoma"/>
            </a:endParaRPr>
          </a:p>
          <a:p>
            <a:pPr marL="186690" indent="-174625">
              <a:lnSpc>
                <a:spcPct val="100000"/>
              </a:lnSpc>
              <a:spcBef>
                <a:spcPts val="1240"/>
              </a:spcBef>
              <a:buClr>
                <a:srgbClr val="5B9BD4"/>
              </a:buClr>
              <a:buSzPct val="82142"/>
              <a:buFont typeface="Wingdings"/>
              <a:buChar char=""/>
              <a:tabLst>
                <a:tab pos="187325" algn="l"/>
              </a:tabLst>
            </a:pPr>
            <a:r>
              <a:rPr sz="1400" b="1" dirty="0">
                <a:solidFill>
                  <a:srgbClr val="538235"/>
                </a:solidFill>
                <a:latin typeface="Tahoma"/>
                <a:cs typeface="Tahoma"/>
              </a:rPr>
              <a:t>Who</a:t>
            </a:r>
            <a:r>
              <a:rPr sz="1400" b="1" spc="-25" dirty="0">
                <a:solidFill>
                  <a:srgbClr val="538235"/>
                </a:solidFill>
                <a:latin typeface="Tahoma"/>
                <a:cs typeface="Tahoma"/>
              </a:rPr>
              <a:t> </a:t>
            </a:r>
            <a:r>
              <a:rPr sz="1400" b="1" dirty="0">
                <a:solidFill>
                  <a:srgbClr val="538235"/>
                </a:solidFill>
                <a:latin typeface="Tahoma"/>
                <a:cs typeface="Tahoma"/>
              </a:rPr>
              <a:t>is</a:t>
            </a:r>
            <a:r>
              <a:rPr sz="1400" b="1" spc="15" dirty="0">
                <a:solidFill>
                  <a:srgbClr val="538235"/>
                </a:solidFill>
                <a:latin typeface="Tahoma"/>
                <a:cs typeface="Tahoma"/>
              </a:rPr>
              <a:t> </a:t>
            </a:r>
            <a:r>
              <a:rPr sz="1400" b="1" spc="-10" dirty="0">
                <a:solidFill>
                  <a:srgbClr val="538235"/>
                </a:solidFill>
                <a:latin typeface="Tahoma"/>
                <a:cs typeface="Tahoma"/>
              </a:rPr>
              <a:t>your </a:t>
            </a:r>
            <a:r>
              <a:rPr sz="1400" b="1" spc="-5" dirty="0">
                <a:solidFill>
                  <a:srgbClr val="538235"/>
                </a:solidFill>
                <a:latin typeface="Tahoma"/>
                <a:cs typeface="Tahoma"/>
              </a:rPr>
              <a:t>target</a:t>
            </a:r>
            <a:r>
              <a:rPr sz="1400" b="1" spc="15" dirty="0">
                <a:solidFill>
                  <a:srgbClr val="538235"/>
                </a:solidFill>
                <a:latin typeface="Tahoma"/>
                <a:cs typeface="Tahoma"/>
              </a:rPr>
              <a:t> </a:t>
            </a:r>
            <a:r>
              <a:rPr sz="1400" b="1" dirty="0">
                <a:solidFill>
                  <a:srgbClr val="538235"/>
                </a:solidFill>
                <a:latin typeface="Tahoma"/>
                <a:cs typeface="Tahoma"/>
              </a:rPr>
              <a:t>customer</a:t>
            </a:r>
            <a:r>
              <a:rPr sz="1400" b="1" spc="10" dirty="0">
                <a:solidFill>
                  <a:srgbClr val="538235"/>
                </a:solidFill>
                <a:latin typeface="Tahoma"/>
                <a:cs typeface="Tahoma"/>
              </a:rPr>
              <a:t> </a:t>
            </a:r>
            <a:r>
              <a:rPr sz="1400" b="1" dirty="0">
                <a:solidFill>
                  <a:srgbClr val="538235"/>
                </a:solidFill>
                <a:latin typeface="Tahoma"/>
                <a:cs typeface="Tahoma"/>
              </a:rPr>
              <a:t>/</a:t>
            </a:r>
            <a:r>
              <a:rPr sz="1400" b="1" spc="5" dirty="0">
                <a:solidFill>
                  <a:srgbClr val="538235"/>
                </a:solidFill>
                <a:latin typeface="Tahoma"/>
                <a:cs typeface="Tahoma"/>
              </a:rPr>
              <a:t> </a:t>
            </a:r>
            <a:r>
              <a:rPr sz="1400" b="1" spc="-5" dirty="0">
                <a:solidFill>
                  <a:srgbClr val="538235"/>
                </a:solidFill>
                <a:latin typeface="Tahoma"/>
                <a:cs typeface="Tahoma"/>
              </a:rPr>
              <a:t>Sector?</a:t>
            </a:r>
            <a:endParaRPr sz="1400" dirty="0">
              <a:latin typeface="Tahoma"/>
              <a:cs typeface="Tahoma"/>
            </a:endParaRPr>
          </a:p>
          <a:p>
            <a:pPr>
              <a:lnSpc>
                <a:spcPct val="100000"/>
              </a:lnSpc>
              <a:buClr>
                <a:srgbClr val="5B9BD4"/>
              </a:buClr>
              <a:buFont typeface="Wingdings"/>
              <a:buChar char=""/>
            </a:pPr>
            <a:r>
              <a:rPr lang="en-US" sz="1700" dirty="0">
                <a:solidFill>
                  <a:srgbClr val="92D050"/>
                </a:solidFill>
                <a:latin typeface="Tahoma"/>
                <a:cs typeface="Tahoma"/>
              </a:rPr>
              <a:t>College students</a:t>
            </a:r>
            <a:endParaRPr sz="1700" dirty="0">
              <a:solidFill>
                <a:srgbClr val="92D050"/>
              </a:solidFill>
              <a:latin typeface="Tahoma"/>
              <a:cs typeface="Tahoma"/>
            </a:endParaRPr>
          </a:p>
          <a:p>
            <a:pPr marL="186690" indent="-174625">
              <a:lnSpc>
                <a:spcPct val="100000"/>
              </a:lnSpc>
              <a:spcBef>
                <a:spcPts val="1240"/>
              </a:spcBef>
              <a:buClr>
                <a:srgbClr val="5B9BD4"/>
              </a:buClr>
              <a:buSzPct val="82142"/>
              <a:buFont typeface="Wingdings"/>
              <a:buChar char=""/>
              <a:tabLst>
                <a:tab pos="187325" algn="l"/>
              </a:tabLst>
            </a:pPr>
            <a:r>
              <a:rPr sz="1400" b="1" dirty="0">
                <a:solidFill>
                  <a:srgbClr val="538235"/>
                </a:solidFill>
                <a:latin typeface="Tahoma"/>
                <a:cs typeface="Tahoma"/>
              </a:rPr>
              <a:t>Who</a:t>
            </a:r>
            <a:r>
              <a:rPr sz="1400" b="1" spc="-25" dirty="0">
                <a:solidFill>
                  <a:srgbClr val="538235"/>
                </a:solidFill>
                <a:latin typeface="Tahoma"/>
                <a:cs typeface="Tahoma"/>
              </a:rPr>
              <a:t> </a:t>
            </a:r>
            <a:r>
              <a:rPr sz="1400" b="1" spc="5" dirty="0">
                <a:solidFill>
                  <a:srgbClr val="538235"/>
                </a:solidFill>
                <a:latin typeface="Tahoma"/>
                <a:cs typeface="Tahoma"/>
              </a:rPr>
              <a:t>will</a:t>
            </a:r>
            <a:r>
              <a:rPr sz="1400" b="1" spc="-5" dirty="0">
                <a:solidFill>
                  <a:srgbClr val="538235"/>
                </a:solidFill>
                <a:latin typeface="Tahoma"/>
                <a:cs typeface="Tahoma"/>
              </a:rPr>
              <a:t> </a:t>
            </a:r>
            <a:r>
              <a:rPr sz="1400" b="1" dirty="0">
                <a:solidFill>
                  <a:srgbClr val="538235"/>
                </a:solidFill>
                <a:latin typeface="Tahoma"/>
                <a:cs typeface="Tahoma"/>
              </a:rPr>
              <a:t>pay</a:t>
            </a:r>
            <a:r>
              <a:rPr sz="1400" b="1" spc="-35" dirty="0">
                <a:solidFill>
                  <a:srgbClr val="538235"/>
                </a:solidFill>
                <a:latin typeface="Tahoma"/>
                <a:cs typeface="Tahoma"/>
              </a:rPr>
              <a:t> </a:t>
            </a:r>
            <a:r>
              <a:rPr sz="1400" b="1" spc="-5" dirty="0">
                <a:solidFill>
                  <a:srgbClr val="538235"/>
                </a:solidFill>
                <a:latin typeface="Tahoma"/>
                <a:cs typeface="Tahoma"/>
              </a:rPr>
              <a:t>for</a:t>
            </a:r>
            <a:r>
              <a:rPr sz="1400" b="1" spc="20" dirty="0">
                <a:solidFill>
                  <a:srgbClr val="538235"/>
                </a:solidFill>
                <a:latin typeface="Tahoma"/>
                <a:cs typeface="Tahoma"/>
              </a:rPr>
              <a:t> </a:t>
            </a:r>
            <a:r>
              <a:rPr sz="1400" b="1" spc="-10" dirty="0">
                <a:solidFill>
                  <a:srgbClr val="538235"/>
                </a:solidFill>
                <a:latin typeface="Tahoma"/>
                <a:cs typeface="Tahoma"/>
              </a:rPr>
              <a:t>your </a:t>
            </a:r>
            <a:r>
              <a:rPr sz="1400" b="1" spc="5" dirty="0">
                <a:solidFill>
                  <a:srgbClr val="538235"/>
                </a:solidFill>
                <a:latin typeface="Tahoma"/>
                <a:cs typeface="Tahoma"/>
              </a:rPr>
              <a:t>product/</a:t>
            </a:r>
            <a:r>
              <a:rPr sz="1400" b="1" spc="-25" dirty="0">
                <a:solidFill>
                  <a:srgbClr val="538235"/>
                </a:solidFill>
                <a:latin typeface="Tahoma"/>
                <a:cs typeface="Tahoma"/>
              </a:rPr>
              <a:t> </a:t>
            </a:r>
            <a:r>
              <a:rPr sz="1400" b="1" dirty="0">
                <a:solidFill>
                  <a:srgbClr val="538235"/>
                </a:solidFill>
                <a:latin typeface="Tahoma"/>
                <a:cs typeface="Tahoma"/>
              </a:rPr>
              <a:t>service</a:t>
            </a:r>
            <a:r>
              <a:rPr sz="1400" b="1" spc="-20" dirty="0">
                <a:solidFill>
                  <a:srgbClr val="538235"/>
                </a:solidFill>
                <a:latin typeface="Tahoma"/>
                <a:cs typeface="Tahoma"/>
              </a:rPr>
              <a:t> </a:t>
            </a:r>
            <a:r>
              <a:rPr sz="1400" b="1" dirty="0">
                <a:solidFill>
                  <a:srgbClr val="538235"/>
                </a:solidFill>
                <a:latin typeface="Tahoma"/>
                <a:cs typeface="Tahoma"/>
              </a:rPr>
              <a:t>?</a:t>
            </a:r>
            <a:endParaRPr lang="en-US" sz="1400" b="1" dirty="0">
              <a:solidFill>
                <a:srgbClr val="538235"/>
              </a:solidFill>
              <a:latin typeface="Tahoma"/>
              <a:cs typeface="Tahoma"/>
            </a:endParaRPr>
          </a:p>
          <a:p>
            <a:pPr marL="186690" indent="-174625">
              <a:lnSpc>
                <a:spcPct val="100000"/>
              </a:lnSpc>
              <a:spcBef>
                <a:spcPts val="1240"/>
              </a:spcBef>
              <a:buClr>
                <a:srgbClr val="5B9BD4"/>
              </a:buClr>
              <a:buSzPct val="82142"/>
              <a:buFont typeface="Wingdings"/>
              <a:buChar char=""/>
              <a:tabLst>
                <a:tab pos="187325" algn="l"/>
              </a:tabLst>
            </a:pPr>
            <a:r>
              <a:rPr lang="en-US" sz="1600" b="1" dirty="0">
                <a:solidFill>
                  <a:srgbClr val="92D050"/>
                </a:solidFill>
                <a:latin typeface="Tahoma"/>
                <a:cs typeface="Tahoma"/>
              </a:rPr>
              <a:t>College will pay for money</a:t>
            </a:r>
          </a:p>
          <a:p>
            <a:pPr marL="186690" indent="-174625">
              <a:lnSpc>
                <a:spcPct val="100000"/>
              </a:lnSpc>
              <a:spcBef>
                <a:spcPts val="1240"/>
              </a:spcBef>
              <a:buClr>
                <a:srgbClr val="5B9BD4"/>
              </a:buClr>
              <a:buSzPct val="82142"/>
              <a:buFont typeface="Wingdings"/>
              <a:buChar char=""/>
              <a:tabLst>
                <a:tab pos="187325" algn="l"/>
              </a:tabLst>
            </a:pPr>
            <a:endParaRPr sz="1400" dirty="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7242" y="627125"/>
            <a:ext cx="2221230" cy="267335"/>
          </a:xfrm>
          <a:prstGeom prst="rect">
            <a:avLst/>
          </a:prstGeom>
        </p:spPr>
        <p:txBody>
          <a:bodyPr vert="horz" wrap="square" lIns="0" tIns="17145" rIns="0" bIns="0" rtlCol="0">
            <a:spAutoFit/>
          </a:bodyPr>
          <a:lstStyle/>
          <a:p>
            <a:pPr marL="12700">
              <a:lnSpc>
                <a:spcPct val="100000"/>
              </a:lnSpc>
              <a:spcBef>
                <a:spcPts val="135"/>
              </a:spcBef>
            </a:pPr>
            <a:r>
              <a:rPr sz="1550" b="1" spc="20" dirty="0">
                <a:solidFill>
                  <a:srgbClr val="538235"/>
                </a:solidFill>
                <a:latin typeface="Tahoma"/>
                <a:cs typeface="Tahoma"/>
              </a:rPr>
              <a:t>CUSTOMER</a:t>
            </a:r>
            <a:r>
              <a:rPr sz="1550" b="1" spc="60" dirty="0">
                <a:solidFill>
                  <a:srgbClr val="538235"/>
                </a:solidFill>
                <a:latin typeface="Tahoma"/>
                <a:cs typeface="Tahoma"/>
              </a:rPr>
              <a:t> </a:t>
            </a:r>
            <a:r>
              <a:rPr sz="1550" b="1" spc="20" dirty="0">
                <a:solidFill>
                  <a:srgbClr val="538235"/>
                </a:solidFill>
                <a:latin typeface="Tahoma"/>
                <a:cs typeface="Tahoma"/>
              </a:rPr>
              <a:t>SEGMENT</a:t>
            </a:r>
            <a:endParaRPr sz="155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12</a:t>
            </a:fld>
            <a:endParaRPr dirty="0"/>
          </a:p>
        </p:txBody>
      </p:sp>
      <p:sp>
        <p:nvSpPr>
          <p:cNvPr id="3" name="object 3"/>
          <p:cNvSpPr txBox="1"/>
          <p:nvPr/>
        </p:nvSpPr>
        <p:spPr>
          <a:xfrm>
            <a:off x="550570" y="1590294"/>
            <a:ext cx="4491355" cy="2259593"/>
          </a:xfrm>
          <a:prstGeom prst="rect">
            <a:avLst/>
          </a:prstGeom>
        </p:spPr>
        <p:txBody>
          <a:bodyPr vert="horz" wrap="square" lIns="0" tIns="12700" rIns="0" bIns="0" rtlCol="0">
            <a:spAutoFit/>
          </a:bodyPr>
          <a:lstStyle/>
          <a:p>
            <a:pPr marL="186690" indent="-174625">
              <a:lnSpc>
                <a:spcPct val="100000"/>
              </a:lnSpc>
              <a:spcBef>
                <a:spcPts val="100"/>
              </a:spcBef>
              <a:buClr>
                <a:srgbClr val="5B9BD4"/>
              </a:buClr>
              <a:buSzPct val="82142"/>
              <a:buFont typeface="Wingdings"/>
              <a:buChar char=""/>
              <a:tabLst>
                <a:tab pos="187325" algn="l"/>
              </a:tabLst>
            </a:pPr>
            <a:r>
              <a:rPr sz="1400" b="1" dirty="0">
                <a:solidFill>
                  <a:srgbClr val="538235"/>
                </a:solidFill>
                <a:latin typeface="Tahoma"/>
                <a:cs typeface="Tahoma"/>
              </a:rPr>
              <a:t>Who</a:t>
            </a:r>
            <a:r>
              <a:rPr sz="1400" b="1" spc="-20" dirty="0">
                <a:solidFill>
                  <a:srgbClr val="538235"/>
                </a:solidFill>
                <a:latin typeface="Tahoma"/>
                <a:cs typeface="Tahoma"/>
              </a:rPr>
              <a:t> </a:t>
            </a:r>
            <a:r>
              <a:rPr sz="1400" b="1" dirty="0">
                <a:solidFill>
                  <a:srgbClr val="538235"/>
                </a:solidFill>
                <a:latin typeface="Tahoma"/>
                <a:cs typeface="Tahoma"/>
              </a:rPr>
              <a:t>is</a:t>
            </a:r>
            <a:r>
              <a:rPr sz="1400" b="1" spc="15" dirty="0">
                <a:solidFill>
                  <a:srgbClr val="538235"/>
                </a:solidFill>
                <a:latin typeface="Tahoma"/>
                <a:cs typeface="Tahoma"/>
              </a:rPr>
              <a:t> </a:t>
            </a:r>
            <a:r>
              <a:rPr sz="1400" b="1" dirty="0">
                <a:solidFill>
                  <a:srgbClr val="538235"/>
                </a:solidFill>
                <a:latin typeface="Tahoma"/>
                <a:cs typeface="Tahoma"/>
              </a:rPr>
              <a:t>facing</a:t>
            </a:r>
            <a:r>
              <a:rPr sz="1400" b="1" spc="-25" dirty="0">
                <a:solidFill>
                  <a:srgbClr val="538235"/>
                </a:solidFill>
                <a:latin typeface="Tahoma"/>
                <a:cs typeface="Tahoma"/>
              </a:rPr>
              <a:t> </a:t>
            </a:r>
            <a:r>
              <a:rPr sz="1400" b="1" spc="-5" dirty="0">
                <a:solidFill>
                  <a:srgbClr val="538235"/>
                </a:solidFill>
                <a:latin typeface="Tahoma"/>
                <a:cs typeface="Tahoma"/>
              </a:rPr>
              <a:t>the</a:t>
            </a:r>
            <a:r>
              <a:rPr sz="1400" b="1" spc="15" dirty="0">
                <a:solidFill>
                  <a:srgbClr val="538235"/>
                </a:solidFill>
                <a:latin typeface="Tahoma"/>
                <a:cs typeface="Tahoma"/>
              </a:rPr>
              <a:t> </a:t>
            </a:r>
            <a:r>
              <a:rPr sz="1400" b="1" dirty="0">
                <a:solidFill>
                  <a:srgbClr val="538235"/>
                </a:solidFill>
                <a:latin typeface="Tahoma"/>
                <a:cs typeface="Tahoma"/>
              </a:rPr>
              <a:t>problem</a:t>
            </a:r>
            <a:r>
              <a:rPr sz="1400" b="1" spc="-15" dirty="0">
                <a:solidFill>
                  <a:srgbClr val="538235"/>
                </a:solidFill>
                <a:latin typeface="Tahoma"/>
                <a:cs typeface="Tahoma"/>
              </a:rPr>
              <a:t> </a:t>
            </a:r>
            <a:r>
              <a:rPr sz="1400" b="1" spc="-10" dirty="0">
                <a:solidFill>
                  <a:srgbClr val="538235"/>
                </a:solidFill>
                <a:latin typeface="Tahoma"/>
                <a:cs typeface="Tahoma"/>
              </a:rPr>
              <a:t>that</a:t>
            </a:r>
            <a:r>
              <a:rPr sz="1400" b="1" spc="20" dirty="0">
                <a:solidFill>
                  <a:srgbClr val="538235"/>
                </a:solidFill>
                <a:latin typeface="Tahoma"/>
                <a:cs typeface="Tahoma"/>
              </a:rPr>
              <a:t> </a:t>
            </a:r>
            <a:r>
              <a:rPr sz="1400" b="1" spc="-10" dirty="0">
                <a:solidFill>
                  <a:srgbClr val="538235"/>
                </a:solidFill>
                <a:latin typeface="Tahoma"/>
                <a:cs typeface="Tahoma"/>
              </a:rPr>
              <a:t>you</a:t>
            </a:r>
            <a:r>
              <a:rPr sz="1400" b="1" spc="20" dirty="0">
                <a:solidFill>
                  <a:srgbClr val="538235"/>
                </a:solidFill>
                <a:latin typeface="Tahoma"/>
                <a:cs typeface="Tahoma"/>
              </a:rPr>
              <a:t> </a:t>
            </a:r>
            <a:r>
              <a:rPr sz="1400" b="1" spc="-5" dirty="0">
                <a:solidFill>
                  <a:srgbClr val="538235"/>
                </a:solidFill>
                <a:latin typeface="Tahoma"/>
                <a:cs typeface="Tahoma"/>
              </a:rPr>
              <a:t>are</a:t>
            </a:r>
            <a:r>
              <a:rPr sz="1400" b="1" spc="20" dirty="0">
                <a:solidFill>
                  <a:srgbClr val="538235"/>
                </a:solidFill>
                <a:latin typeface="Tahoma"/>
                <a:cs typeface="Tahoma"/>
              </a:rPr>
              <a:t> </a:t>
            </a:r>
            <a:r>
              <a:rPr sz="1400" b="1" spc="5" dirty="0">
                <a:solidFill>
                  <a:srgbClr val="538235"/>
                </a:solidFill>
                <a:latin typeface="Tahoma"/>
                <a:cs typeface="Tahoma"/>
              </a:rPr>
              <a:t>solving?</a:t>
            </a:r>
            <a:endParaRPr sz="1400" dirty="0">
              <a:latin typeface="Tahoma"/>
              <a:cs typeface="Tahoma"/>
            </a:endParaRPr>
          </a:p>
          <a:p>
            <a:pPr>
              <a:lnSpc>
                <a:spcPct val="100000"/>
              </a:lnSpc>
              <a:buClr>
                <a:srgbClr val="5B9BD4"/>
              </a:buClr>
              <a:buFont typeface="Wingdings"/>
              <a:buChar char=""/>
            </a:pPr>
            <a:r>
              <a:rPr lang="en-US" sz="1700" dirty="0">
                <a:solidFill>
                  <a:srgbClr val="92D050"/>
                </a:solidFill>
                <a:latin typeface="Tahoma"/>
                <a:cs typeface="Tahoma"/>
              </a:rPr>
              <a:t>students</a:t>
            </a:r>
            <a:endParaRPr sz="1700" dirty="0">
              <a:solidFill>
                <a:srgbClr val="92D050"/>
              </a:solidFill>
              <a:latin typeface="Tahoma"/>
              <a:cs typeface="Tahoma"/>
            </a:endParaRPr>
          </a:p>
          <a:p>
            <a:pPr marL="186690" indent="-174625">
              <a:lnSpc>
                <a:spcPct val="100000"/>
              </a:lnSpc>
              <a:spcBef>
                <a:spcPts val="1240"/>
              </a:spcBef>
              <a:buClr>
                <a:srgbClr val="5B9BD4"/>
              </a:buClr>
              <a:buSzPct val="82142"/>
              <a:buFont typeface="Wingdings"/>
              <a:buChar char=""/>
              <a:tabLst>
                <a:tab pos="187325" algn="l"/>
              </a:tabLst>
            </a:pPr>
            <a:r>
              <a:rPr sz="1400" b="1" dirty="0">
                <a:solidFill>
                  <a:srgbClr val="538235"/>
                </a:solidFill>
                <a:latin typeface="Tahoma"/>
                <a:cs typeface="Tahoma"/>
              </a:rPr>
              <a:t>Who</a:t>
            </a:r>
            <a:r>
              <a:rPr sz="1400" b="1" spc="-25" dirty="0">
                <a:solidFill>
                  <a:srgbClr val="538235"/>
                </a:solidFill>
                <a:latin typeface="Tahoma"/>
                <a:cs typeface="Tahoma"/>
              </a:rPr>
              <a:t> </a:t>
            </a:r>
            <a:r>
              <a:rPr sz="1400" b="1" dirty="0">
                <a:solidFill>
                  <a:srgbClr val="538235"/>
                </a:solidFill>
                <a:latin typeface="Tahoma"/>
                <a:cs typeface="Tahoma"/>
              </a:rPr>
              <a:t>is</a:t>
            </a:r>
            <a:r>
              <a:rPr sz="1400" b="1" spc="15" dirty="0">
                <a:solidFill>
                  <a:srgbClr val="538235"/>
                </a:solidFill>
                <a:latin typeface="Tahoma"/>
                <a:cs typeface="Tahoma"/>
              </a:rPr>
              <a:t> </a:t>
            </a:r>
            <a:r>
              <a:rPr sz="1400" b="1" spc="-10" dirty="0">
                <a:solidFill>
                  <a:srgbClr val="538235"/>
                </a:solidFill>
                <a:latin typeface="Tahoma"/>
                <a:cs typeface="Tahoma"/>
              </a:rPr>
              <a:t>your </a:t>
            </a:r>
            <a:r>
              <a:rPr sz="1400" b="1" spc="-5" dirty="0">
                <a:solidFill>
                  <a:srgbClr val="538235"/>
                </a:solidFill>
                <a:latin typeface="Tahoma"/>
                <a:cs typeface="Tahoma"/>
              </a:rPr>
              <a:t>target</a:t>
            </a:r>
            <a:r>
              <a:rPr sz="1400" b="1" spc="15" dirty="0">
                <a:solidFill>
                  <a:srgbClr val="538235"/>
                </a:solidFill>
                <a:latin typeface="Tahoma"/>
                <a:cs typeface="Tahoma"/>
              </a:rPr>
              <a:t> </a:t>
            </a:r>
            <a:r>
              <a:rPr sz="1400" b="1" dirty="0">
                <a:solidFill>
                  <a:srgbClr val="538235"/>
                </a:solidFill>
                <a:latin typeface="Tahoma"/>
                <a:cs typeface="Tahoma"/>
              </a:rPr>
              <a:t>customer</a:t>
            </a:r>
            <a:r>
              <a:rPr sz="1400" b="1" spc="10" dirty="0">
                <a:solidFill>
                  <a:srgbClr val="538235"/>
                </a:solidFill>
                <a:latin typeface="Tahoma"/>
                <a:cs typeface="Tahoma"/>
              </a:rPr>
              <a:t> </a:t>
            </a:r>
            <a:r>
              <a:rPr sz="1400" b="1" dirty="0">
                <a:solidFill>
                  <a:srgbClr val="538235"/>
                </a:solidFill>
                <a:latin typeface="Tahoma"/>
                <a:cs typeface="Tahoma"/>
              </a:rPr>
              <a:t>/</a:t>
            </a:r>
            <a:r>
              <a:rPr sz="1400" b="1" spc="5" dirty="0">
                <a:solidFill>
                  <a:srgbClr val="538235"/>
                </a:solidFill>
                <a:latin typeface="Tahoma"/>
                <a:cs typeface="Tahoma"/>
              </a:rPr>
              <a:t> </a:t>
            </a:r>
            <a:r>
              <a:rPr sz="1400" b="1" spc="-5" dirty="0">
                <a:solidFill>
                  <a:srgbClr val="538235"/>
                </a:solidFill>
                <a:latin typeface="Tahoma"/>
                <a:cs typeface="Tahoma"/>
              </a:rPr>
              <a:t>Sector?</a:t>
            </a:r>
            <a:endParaRPr sz="1400" dirty="0">
              <a:latin typeface="Tahoma"/>
              <a:cs typeface="Tahoma"/>
            </a:endParaRPr>
          </a:p>
          <a:p>
            <a:pPr>
              <a:lnSpc>
                <a:spcPct val="100000"/>
              </a:lnSpc>
              <a:buClr>
                <a:srgbClr val="5B9BD4"/>
              </a:buClr>
              <a:buFont typeface="Wingdings"/>
              <a:buChar char=""/>
            </a:pPr>
            <a:r>
              <a:rPr lang="en-US" sz="1700" dirty="0">
                <a:solidFill>
                  <a:srgbClr val="92D050"/>
                </a:solidFill>
                <a:latin typeface="Tahoma"/>
                <a:cs typeface="Tahoma"/>
              </a:rPr>
              <a:t>College students</a:t>
            </a:r>
            <a:endParaRPr sz="1700" dirty="0">
              <a:solidFill>
                <a:srgbClr val="92D050"/>
              </a:solidFill>
              <a:latin typeface="Tahoma"/>
              <a:cs typeface="Tahoma"/>
            </a:endParaRPr>
          </a:p>
          <a:p>
            <a:pPr marL="186690" indent="-174625">
              <a:lnSpc>
                <a:spcPct val="100000"/>
              </a:lnSpc>
              <a:spcBef>
                <a:spcPts val="1240"/>
              </a:spcBef>
              <a:buClr>
                <a:srgbClr val="5B9BD4"/>
              </a:buClr>
              <a:buSzPct val="82142"/>
              <a:buFont typeface="Wingdings"/>
              <a:buChar char=""/>
              <a:tabLst>
                <a:tab pos="187325" algn="l"/>
              </a:tabLst>
            </a:pPr>
            <a:r>
              <a:rPr sz="1400" b="1" dirty="0">
                <a:solidFill>
                  <a:srgbClr val="538235"/>
                </a:solidFill>
                <a:latin typeface="Tahoma"/>
                <a:cs typeface="Tahoma"/>
              </a:rPr>
              <a:t>Who</a:t>
            </a:r>
            <a:r>
              <a:rPr sz="1400" b="1" spc="-25" dirty="0">
                <a:solidFill>
                  <a:srgbClr val="538235"/>
                </a:solidFill>
                <a:latin typeface="Tahoma"/>
                <a:cs typeface="Tahoma"/>
              </a:rPr>
              <a:t> </a:t>
            </a:r>
            <a:r>
              <a:rPr sz="1400" b="1" spc="5" dirty="0">
                <a:solidFill>
                  <a:srgbClr val="538235"/>
                </a:solidFill>
                <a:latin typeface="Tahoma"/>
                <a:cs typeface="Tahoma"/>
              </a:rPr>
              <a:t>will</a:t>
            </a:r>
            <a:r>
              <a:rPr sz="1400" b="1" spc="-5" dirty="0">
                <a:solidFill>
                  <a:srgbClr val="538235"/>
                </a:solidFill>
                <a:latin typeface="Tahoma"/>
                <a:cs typeface="Tahoma"/>
              </a:rPr>
              <a:t> </a:t>
            </a:r>
            <a:r>
              <a:rPr sz="1400" b="1" dirty="0">
                <a:solidFill>
                  <a:srgbClr val="538235"/>
                </a:solidFill>
                <a:latin typeface="Tahoma"/>
                <a:cs typeface="Tahoma"/>
              </a:rPr>
              <a:t>pay</a:t>
            </a:r>
            <a:r>
              <a:rPr sz="1400" b="1" spc="-35" dirty="0">
                <a:solidFill>
                  <a:srgbClr val="538235"/>
                </a:solidFill>
                <a:latin typeface="Tahoma"/>
                <a:cs typeface="Tahoma"/>
              </a:rPr>
              <a:t> </a:t>
            </a:r>
            <a:r>
              <a:rPr sz="1400" b="1" spc="-5" dirty="0">
                <a:solidFill>
                  <a:srgbClr val="538235"/>
                </a:solidFill>
                <a:latin typeface="Tahoma"/>
                <a:cs typeface="Tahoma"/>
              </a:rPr>
              <a:t>for</a:t>
            </a:r>
            <a:r>
              <a:rPr sz="1400" b="1" spc="20" dirty="0">
                <a:solidFill>
                  <a:srgbClr val="538235"/>
                </a:solidFill>
                <a:latin typeface="Tahoma"/>
                <a:cs typeface="Tahoma"/>
              </a:rPr>
              <a:t> </a:t>
            </a:r>
            <a:r>
              <a:rPr sz="1400" b="1" spc="-10" dirty="0">
                <a:solidFill>
                  <a:srgbClr val="538235"/>
                </a:solidFill>
                <a:latin typeface="Tahoma"/>
                <a:cs typeface="Tahoma"/>
              </a:rPr>
              <a:t>your </a:t>
            </a:r>
            <a:r>
              <a:rPr sz="1400" b="1" spc="5" dirty="0">
                <a:solidFill>
                  <a:srgbClr val="538235"/>
                </a:solidFill>
                <a:latin typeface="Tahoma"/>
                <a:cs typeface="Tahoma"/>
              </a:rPr>
              <a:t>product/</a:t>
            </a:r>
            <a:r>
              <a:rPr sz="1400" b="1" spc="-25" dirty="0">
                <a:solidFill>
                  <a:srgbClr val="538235"/>
                </a:solidFill>
                <a:latin typeface="Tahoma"/>
                <a:cs typeface="Tahoma"/>
              </a:rPr>
              <a:t> </a:t>
            </a:r>
            <a:r>
              <a:rPr sz="1400" b="1" dirty="0">
                <a:solidFill>
                  <a:srgbClr val="538235"/>
                </a:solidFill>
                <a:latin typeface="Tahoma"/>
                <a:cs typeface="Tahoma"/>
              </a:rPr>
              <a:t>service</a:t>
            </a:r>
            <a:r>
              <a:rPr sz="1400" b="1" spc="-20" dirty="0">
                <a:solidFill>
                  <a:srgbClr val="538235"/>
                </a:solidFill>
                <a:latin typeface="Tahoma"/>
                <a:cs typeface="Tahoma"/>
              </a:rPr>
              <a:t> </a:t>
            </a:r>
            <a:r>
              <a:rPr sz="1400" b="1" dirty="0">
                <a:solidFill>
                  <a:srgbClr val="538235"/>
                </a:solidFill>
                <a:latin typeface="Tahoma"/>
                <a:cs typeface="Tahoma"/>
              </a:rPr>
              <a:t>?</a:t>
            </a:r>
            <a:endParaRPr lang="en-US" sz="1400" b="1" dirty="0">
              <a:solidFill>
                <a:srgbClr val="538235"/>
              </a:solidFill>
              <a:latin typeface="Tahoma"/>
              <a:cs typeface="Tahoma"/>
            </a:endParaRPr>
          </a:p>
          <a:p>
            <a:pPr marL="186690" indent="-174625">
              <a:lnSpc>
                <a:spcPct val="100000"/>
              </a:lnSpc>
              <a:spcBef>
                <a:spcPts val="1240"/>
              </a:spcBef>
              <a:buClr>
                <a:srgbClr val="5B9BD4"/>
              </a:buClr>
              <a:buSzPct val="82142"/>
              <a:buFont typeface="Wingdings"/>
              <a:buChar char=""/>
              <a:tabLst>
                <a:tab pos="187325" algn="l"/>
              </a:tabLst>
            </a:pPr>
            <a:r>
              <a:rPr lang="en-US" sz="1600" b="1" dirty="0">
                <a:solidFill>
                  <a:srgbClr val="92D050"/>
                </a:solidFill>
                <a:latin typeface="Tahoma"/>
                <a:cs typeface="Tahoma"/>
              </a:rPr>
              <a:t>College will pay for money</a:t>
            </a:r>
          </a:p>
          <a:p>
            <a:pPr marL="186690" indent="-174625">
              <a:lnSpc>
                <a:spcPct val="100000"/>
              </a:lnSpc>
              <a:spcBef>
                <a:spcPts val="1240"/>
              </a:spcBef>
              <a:buClr>
                <a:srgbClr val="5B9BD4"/>
              </a:buClr>
              <a:buSzPct val="82142"/>
              <a:buFont typeface="Wingdings"/>
              <a:buChar char=""/>
              <a:tabLst>
                <a:tab pos="187325" algn="l"/>
              </a:tabLst>
            </a:pPr>
            <a:endParaRPr sz="1400" dirty="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13</a:t>
            </a:fld>
            <a:endParaRPr dirty="0"/>
          </a:p>
        </p:txBody>
      </p:sp>
      <p:sp>
        <p:nvSpPr>
          <p:cNvPr id="3" name="object 3"/>
          <p:cNvSpPr txBox="1"/>
          <p:nvPr/>
        </p:nvSpPr>
        <p:spPr>
          <a:xfrm>
            <a:off x="550570" y="1590294"/>
            <a:ext cx="4491355" cy="5918800"/>
          </a:xfrm>
          <a:prstGeom prst="rect">
            <a:avLst/>
          </a:prstGeom>
        </p:spPr>
        <p:txBody>
          <a:bodyPr vert="horz" wrap="square" lIns="0" tIns="12700" rIns="0" bIns="0" rtlCol="0">
            <a:spAutoFit/>
          </a:bodyPr>
          <a:lstStyle/>
          <a:p>
            <a:pPr marL="186690" marR="5080" indent="-174625">
              <a:lnSpc>
                <a:spcPct val="100699"/>
              </a:lnSpc>
              <a:spcBef>
                <a:spcPts val="90"/>
              </a:spcBef>
              <a:buClr>
                <a:srgbClr val="5B9BD4"/>
              </a:buClr>
              <a:buSzPct val="82142"/>
              <a:buFont typeface="Wingdings"/>
              <a:buChar char=""/>
              <a:tabLst>
                <a:tab pos="187325" algn="l"/>
              </a:tabLst>
            </a:pPr>
            <a:r>
              <a:rPr lang="en-US" sz="1600" b="1" dirty="0" smtClean="0">
                <a:solidFill>
                  <a:srgbClr val="538235"/>
                </a:solidFill>
                <a:latin typeface="Tahoma"/>
                <a:cs typeface="Tahoma"/>
              </a:rPr>
              <a:t>Why</a:t>
            </a:r>
            <a:r>
              <a:rPr lang="en-US" sz="1600" b="1" spc="145" dirty="0" smtClean="0">
                <a:solidFill>
                  <a:srgbClr val="538235"/>
                </a:solidFill>
                <a:latin typeface="Tahoma"/>
                <a:cs typeface="Tahoma"/>
              </a:rPr>
              <a:t> </a:t>
            </a:r>
            <a:r>
              <a:rPr lang="en-US" sz="1600" b="1" dirty="0" smtClean="0">
                <a:solidFill>
                  <a:srgbClr val="538235"/>
                </a:solidFill>
                <a:latin typeface="Tahoma"/>
                <a:cs typeface="Tahoma"/>
              </a:rPr>
              <a:t>should</a:t>
            </a:r>
            <a:r>
              <a:rPr lang="en-US" sz="1600" b="1" spc="190" dirty="0" smtClean="0">
                <a:solidFill>
                  <a:srgbClr val="538235"/>
                </a:solidFill>
                <a:latin typeface="Tahoma"/>
                <a:cs typeface="Tahoma"/>
              </a:rPr>
              <a:t> </a:t>
            </a:r>
            <a:r>
              <a:rPr lang="en-US" sz="1600" b="1" spc="-5" dirty="0" smtClean="0">
                <a:solidFill>
                  <a:srgbClr val="538235"/>
                </a:solidFill>
                <a:latin typeface="Tahoma"/>
                <a:cs typeface="Tahoma"/>
              </a:rPr>
              <a:t>they</a:t>
            </a:r>
            <a:r>
              <a:rPr lang="en-US" sz="1600" b="1" spc="155" dirty="0" smtClean="0">
                <a:solidFill>
                  <a:srgbClr val="538235"/>
                </a:solidFill>
                <a:latin typeface="Tahoma"/>
                <a:cs typeface="Tahoma"/>
              </a:rPr>
              <a:t> </a:t>
            </a:r>
            <a:r>
              <a:rPr lang="en-US" sz="1600" b="1" dirty="0" smtClean="0">
                <a:solidFill>
                  <a:srgbClr val="538235"/>
                </a:solidFill>
                <a:latin typeface="Tahoma"/>
                <a:cs typeface="Tahoma"/>
              </a:rPr>
              <a:t>buy</a:t>
            </a:r>
            <a:r>
              <a:rPr lang="en-US" sz="1600" b="1" spc="155" dirty="0" smtClean="0">
                <a:solidFill>
                  <a:srgbClr val="538235"/>
                </a:solidFill>
                <a:latin typeface="Tahoma"/>
                <a:cs typeface="Tahoma"/>
              </a:rPr>
              <a:t> </a:t>
            </a:r>
            <a:r>
              <a:rPr lang="en-US" sz="1600" b="1" spc="-10" dirty="0" smtClean="0">
                <a:solidFill>
                  <a:srgbClr val="538235"/>
                </a:solidFill>
                <a:latin typeface="Tahoma"/>
                <a:cs typeface="Tahoma"/>
              </a:rPr>
              <a:t>your</a:t>
            </a:r>
            <a:r>
              <a:rPr lang="en-US" sz="1600" b="1" spc="175" dirty="0" smtClean="0">
                <a:solidFill>
                  <a:srgbClr val="538235"/>
                </a:solidFill>
                <a:latin typeface="Tahoma"/>
                <a:cs typeface="Tahoma"/>
              </a:rPr>
              <a:t> </a:t>
            </a:r>
            <a:r>
              <a:rPr lang="en-US" sz="1600" b="1" dirty="0" smtClean="0">
                <a:solidFill>
                  <a:srgbClr val="538235"/>
                </a:solidFill>
                <a:latin typeface="Tahoma"/>
                <a:cs typeface="Tahoma"/>
              </a:rPr>
              <a:t>product/service</a:t>
            </a:r>
            <a:r>
              <a:rPr lang="en-US" sz="1600" b="1" spc="175" dirty="0" smtClean="0">
                <a:solidFill>
                  <a:srgbClr val="538235"/>
                </a:solidFill>
                <a:latin typeface="Tahoma"/>
                <a:cs typeface="Tahoma"/>
              </a:rPr>
              <a:t> </a:t>
            </a:r>
            <a:r>
              <a:rPr lang="en-US" sz="1600" b="1" spc="-5" dirty="0" smtClean="0">
                <a:solidFill>
                  <a:srgbClr val="538235"/>
                </a:solidFill>
                <a:latin typeface="Tahoma"/>
                <a:cs typeface="Tahoma"/>
              </a:rPr>
              <a:t>than</a:t>
            </a:r>
            <a:r>
              <a:rPr lang="en-US" sz="1600" b="1" spc="165" dirty="0" smtClean="0">
                <a:solidFill>
                  <a:srgbClr val="538235"/>
                </a:solidFill>
                <a:latin typeface="Tahoma"/>
                <a:cs typeface="Tahoma"/>
              </a:rPr>
              <a:t> </a:t>
            </a:r>
            <a:r>
              <a:rPr lang="en-US" sz="1600" b="1" spc="-5" dirty="0" smtClean="0">
                <a:solidFill>
                  <a:srgbClr val="538235"/>
                </a:solidFill>
                <a:latin typeface="Tahoma"/>
                <a:cs typeface="Tahoma"/>
              </a:rPr>
              <a:t>the</a:t>
            </a:r>
            <a:r>
              <a:rPr lang="en-US" sz="1600" b="1" spc="165" dirty="0" smtClean="0">
                <a:solidFill>
                  <a:srgbClr val="538235"/>
                </a:solidFill>
                <a:latin typeface="Tahoma"/>
                <a:cs typeface="Tahoma"/>
              </a:rPr>
              <a:t> </a:t>
            </a:r>
            <a:r>
              <a:rPr lang="en-US" sz="1600" b="1" dirty="0" smtClean="0">
                <a:solidFill>
                  <a:srgbClr val="538235"/>
                </a:solidFill>
                <a:latin typeface="Tahoma"/>
                <a:cs typeface="Tahoma"/>
              </a:rPr>
              <a:t>existing </a:t>
            </a:r>
            <a:r>
              <a:rPr lang="en-US" sz="1600" b="1" spc="-395" dirty="0" smtClean="0">
                <a:solidFill>
                  <a:srgbClr val="538235"/>
                </a:solidFill>
                <a:latin typeface="Tahoma"/>
                <a:cs typeface="Tahoma"/>
              </a:rPr>
              <a:t> </a:t>
            </a:r>
            <a:r>
              <a:rPr lang="en-US" sz="1600" b="1" spc="-5" dirty="0" smtClean="0">
                <a:solidFill>
                  <a:srgbClr val="538235"/>
                </a:solidFill>
                <a:latin typeface="Tahoma"/>
                <a:cs typeface="Tahoma"/>
              </a:rPr>
              <a:t>one</a:t>
            </a:r>
            <a:r>
              <a:rPr lang="en-US" sz="1600" b="1" spc="15" dirty="0" smtClean="0">
                <a:solidFill>
                  <a:srgbClr val="538235"/>
                </a:solidFill>
                <a:latin typeface="Tahoma"/>
                <a:cs typeface="Tahoma"/>
              </a:rPr>
              <a:t> </a:t>
            </a:r>
            <a:r>
              <a:rPr lang="en-US" sz="1600" b="1" spc="-5" dirty="0" smtClean="0">
                <a:solidFill>
                  <a:srgbClr val="538235"/>
                </a:solidFill>
                <a:latin typeface="Tahoma"/>
                <a:cs typeface="Tahoma"/>
              </a:rPr>
              <a:t>or</a:t>
            </a:r>
            <a:r>
              <a:rPr lang="en-US" sz="1600" b="1" spc="-15" dirty="0" smtClean="0">
                <a:solidFill>
                  <a:srgbClr val="538235"/>
                </a:solidFill>
                <a:latin typeface="Tahoma"/>
                <a:cs typeface="Tahoma"/>
              </a:rPr>
              <a:t> </a:t>
            </a:r>
            <a:r>
              <a:rPr lang="en-US" sz="1600" b="1" spc="-5" dirty="0" smtClean="0">
                <a:solidFill>
                  <a:srgbClr val="538235"/>
                </a:solidFill>
                <a:latin typeface="Tahoma"/>
                <a:cs typeface="Tahoma"/>
              </a:rPr>
              <a:t>similar</a:t>
            </a:r>
            <a:r>
              <a:rPr lang="en-US" sz="1600" b="1" spc="25" dirty="0" smtClean="0">
                <a:solidFill>
                  <a:srgbClr val="538235"/>
                </a:solidFill>
                <a:latin typeface="Tahoma"/>
                <a:cs typeface="Tahoma"/>
              </a:rPr>
              <a:t> </a:t>
            </a:r>
            <a:r>
              <a:rPr lang="en-US" sz="1600" b="1" spc="-5" dirty="0" smtClean="0">
                <a:solidFill>
                  <a:srgbClr val="538235"/>
                </a:solidFill>
                <a:latin typeface="Tahoma"/>
                <a:cs typeface="Tahoma"/>
              </a:rPr>
              <a:t>one</a:t>
            </a:r>
            <a:r>
              <a:rPr lang="en-US" sz="1600" b="1" spc="-20" dirty="0" smtClean="0">
                <a:solidFill>
                  <a:srgbClr val="538235"/>
                </a:solidFill>
                <a:latin typeface="Tahoma"/>
                <a:cs typeface="Tahoma"/>
              </a:rPr>
              <a:t> </a:t>
            </a:r>
            <a:r>
              <a:rPr lang="en-US" sz="1600" b="1" dirty="0" smtClean="0">
                <a:solidFill>
                  <a:srgbClr val="538235"/>
                </a:solidFill>
                <a:latin typeface="Tahoma"/>
                <a:cs typeface="Tahoma"/>
              </a:rPr>
              <a:t>in</a:t>
            </a:r>
            <a:r>
              <a:rPr lang="en-US" sz="1600" b="1" spc="-15" dirty="0" smtClean="0">
                <a:solidFill>
                  <a:srgbClr val="538235"/>
                </a:solidFill>
                <a:latin typeface="Tahoma"/>
                <a:cs typeface="Tahoma"/>
              </a:rPr>
              <a:t> </a:t>
            </a:r>
            <a:r>
              <a:rPr lang="en-US" sz="1600" b="1" spc="-5" dirty="0" smtClean="0">
                <a:solidFill>
                  <a:srgbClr val="538235"/>
                </a:solidFill>
                <a:latin typeface="Tahoma"/>
                <a:cs typeface="Tahoma"/>
              </a:rPr>
              <a:t>the</a:t>
            </a:r>
            <a:r>
              <a:rPr lang="en-US" sz="1600" b="1" spc="50" dirty="0" smtClean="0">
                <a:solidFill>
                  <a:srgbClr val="538235"/>
                </a:solidFill>
                <a:latin typeface="Tahoma"/>
                <a:cs typeface="Tahoma"/>
              </a:rPr>
              <a:t> </a:t>
            </a:r>
            <a:r>
              <a:rPr lang="en-US" sz="1600" b="1" spc="-5" dirty="0" smtClean="0">
                <a:solidFill>
                  <a:srgbClr val="538235"/>
                </a:solidFill>
                <a:latin typeface="Tahoma"/>
                <a:cs typeface="Tahoma"/>
              </a:rPr>
              <a:t>market,</a:t>
            </a:r>
            <a:r>
              <a:rPr lang="en-US" sz="1600" b="1" spc="-30" dirty="0" smtClean="0">
                <a:solidFill>
                  <a:srgbClr val="538235"/>
                </a:solidFill>
                <a:latin typeface="Tahoma"/>
                <a:cs typeface="Tahoma"/>
              </a:rPr>
              <a:t> </a:t>
            </a:r>
            <a:r>
              <a:rPr lang="en-US" sz="1600" b="1" dirty="0" smtClean="0">
                <a:solidFill>
                  <a:srgbClr val="538235"/>
                </a:solidFill>
                <a:latin typeface="Tahoma"/>
                <a:cs typeface="Tahoma"/>
              </a:rPr>
              <a:t>if</a:t>
            </a:r>
            <a:r>
              <a:rPr lang="en-US" sz="1600" b="1" spc="30" dirty="0" smtClean="0">
                <a:solidFill>
                  <a:srgbClr val="538235"/>
                </a:solidFill>
                <a:latin typeface="Tahoma"/>
                <a:cs typeface="Tahoma"/>
              </a:rPr>
              <a:t> </a:t>
            </a:r>
            <a:r>
              <a:rPr lang="en-US" sz="1600" b="1" spc="-10" dirty="0" smtClean="0">
                <a:solidFill>
                  <a:srgbClr val="538235"/>
                </a:solidFill>
                <a:latin typeface="Tahoma"/>
                <a:cs typeface="Tahoma"/>
              </a:rPr>
              <a:t>any</a:t>
            </a:r>
            <a:r>
              <a:rPr lang="en-US" sz="1600" b="1" spc="-10" dirty="0" smtClean="0">
                <a:solidFill>
                  <a:srgbClr val="538235"/>
                </a:solidFill>
                <a:latin typeface="Tahoma"/>
                <a:cs typeface="Tahoma"/>
              </a:rPr>
              <a:t>?</a:t>
            </a:r>
          </a:p>
          <a:p>
            <a:pPr marL="186690" marR="5080" indent="-174625">
              <a:lnSpc>
                <a:spcPct val="100699"/>
              </a:lnSpc>
              <a:spcBef>
                <a:spcPts val="90"/>
              </a:spcBef>
              <a:buClr>
                <a:srgbClr val="5B9BD4"/>
              </a:buClr>
              <a:buSzPct val="82142"/>
              <a:buFont typeface="Wingdings"/>
              <a:buChar char=""/>
              <a:tabLst>
                <a:tab pos="187325" algn="l"/>
              </a:tabLst>
            </a:pPr>
            <a:r>
              <a:rPr lang="en-US" sz="1600" b="1" spc="-10" dirty="0" smtClean="0">
                <a:solidFill>
                  <a:srgbClr val="538235"/>
                </a:solidFill>
                <a:latin typeface="Tahoma"/>
                <a:cs typeface="Tahoma"/>
              </a:rPr>
              <a:t>In our app we used a unique feature which is not available in any of the study app.</a:t>
            </a:r>
            <a:endParaRPr lang="en-US" sz="1600" dirty="0" smtClean="0">
              <a:latin typeface="Tahoma"/>
              <a:cs typeface="Tahoma"/>
            </a:endParaRPr>
          </a:p>
          <a:p>
            <a:pPr>
              <a:lnSpc>
                <a:spcPct val="100000"/>
              </a:lnSpc>
              <a:buClr>
                <a:srgbClr val="5B9BD4"/>
              </a:buClr>
              <a:buFont typeface="Wingdings"/>
              <a:buChar char=""/>
            </a:pPr>
            <a:endParaRPr lang="en-US" sz="2000" dirty="0" smtClean="0">
              <a:latin typeface="Tahoma"/>
              <a:cs typeface="Tahoma"/>
            </a:endParaRPr>
          </a:p>
          <a:p>
            <a:pPr marL="186690" marR="5715" indent="-174625">
              <a:lnSpc>
                <a:spcPts val="1660"/>
              </a:lnSpc>
              <a:spcBef>
                <a:spcPts val="1310"/>
              </a:spcBef>
              <a:buClr>
                <a:srgbClr val="5B9BD4"/>
              </a:buClr>
              <a:buSzPct val="82142"/>
              <a:buFont typeface="Wingdings"/>
              <a:buChar char=""/>
              <a:tabLst>
                <a:tab pos="187325" algn="l"/>
              </a:tabLst>
            </a:pPr>
            <a:r>
              <a:rPr lang="en-US" sz="1600" b="1" dirty="0" smtClean="0">
                <a:solidFill>
                  <a:srgbClr val="538235"/>
                </a:solidFill>
                <a:latin typeface="Tahoma"/>
                <a:cs typeface="Tahoma"/>
              </a:rPr>
              <a:t>Is</a:t>
            </a:r>
            <a:r>
              <a:rPr lang="en-US" sz="1600" b="1" spc="85" dirty="0" smtClean="0">
                <a:solidFill>
                  <a:srgbClr val="538235"/>
                </a:solidFill>
                <a:latin typeface="Tahoma"/>
                <a:cs typeface="Tahoma"/>
              </a:rPr>
              <a:t> </a:t>
            </a:r>
            <a:r>
              <a:rPr lang="en-US" sz="1600" b="1" spc="-10" dirty="0" smtClean="0">
                <a:solidFill>
                  <a:srgbClr val="538235"/>
                </a:solidFill>
                <a:latin typeface="Tahoma"/>
                <a:cs typeface="Tahoma"/>
              </a:rPr>
              <a:t>your</a:t>
            </a:r>
            <a:r>
              <a:rPr lang="en-US" sz="1600" b="1" spc="100" dirty="0" smtClean="0">
                <a:solidFill>
                  <a:srgbClr val="538235"/>
                </a:solidFill>
                <a:latin typeface="Tahoma"/>
                <a:cs typeface="Tahoma"/>
              </a:rPr>
              <a:t> </a:t>
            </a:r>
            <a:r>
              <a:rPr lang="en-US" sz="1600" b="1" spc="5" dirty="0" smtClean="0">
                <a:solidFill>
                  <a:srgbClr val="538235"/>
                </a:solidFill>
                <a:latin typeface="Tahoma"/>
                <a:cs typeface="Tahoma"/>
              </a:rPr>
              <a:t>product</a:t>
            </a:r>
            <a:r>
              <a:rPr lang="en-US" sz="1600" b="1" spc="70" dirty="0" smtClean="0">
                <a:solidFill>
                  <a:srgbClr val="538235"/>
                </a:solidFill>
                <a:latin typeface="Tahoma"/>
                <a:cs typeface="Tahoma"/>
              </a:rPr>
              <a:t> </a:t>
            </a:r>
            <a:r>
              <a:rPr lang="en-US" sz="1600" b="1" dirty="0" smtClean="0">
                <a:solidFill>
                  <a:srgbClr val="538235"/>
                </a:solidFill>
                <a:latin typeface="Tahoma"/>
                <a:cs typeface="Tahoma"/>
              </a:rPr>
              <a:t>“nice</a:t>
            </a:r>
            <a:r>
              <a:rPr lang="en-US" sz="1600" b="1" spc="90" dirty="0" smtClean="0">
                <a:solidFill>
                  <a:srgbClr val="538235"/>
                </a:solidFill>
                <a:latin typeface="Tahoma"/>
                <a:cs typeface="Tahoma"/>
              </a:rPr>
              <a:t> </a:t>
            </a:r>
            <a:r>
              <a:rPr lang="en-US" sz="1600" b="1" spc="-5" dirty="0" smtClean="0">
                <a:solidFill>
                  <a:srgbClr val="538235"/>
                </a:solidFill>
                <a:latin typeface="Tahoma"/>
                <a:cs typeface="Tahoma"/>
              </a:rPr>
              <a:t>to</a:t>
            </a:r>
            <a:r>
              <a:rPr lang="en-US" sz="1600" b="1" spc="125" dirty="0" smtClean="0">
                <a:solidFill>
                  <a:srgbClr val="538235"/>
                </a:solidFill>
                <a:latin typeface="Tahoma"/>
                <a:cs typeface="Tahoma"/>
              </a:rPr>
              <a:t> </a:t>
            </a:r>
            <a:r>
              <a:rPr lang="en-US" sz="1600" b="1" spc="-5" dirty="0" smtClean="0">
                <a:solidFill>
                  <a:srgbClr val="538235"/>
                </a:solidFill>
                <a:latin typeface="Tahoma"/>
                <a:cs typeface="Tahoma"/>
              </a:rPr>
              <a:t>have</a:t>
            </a:r>
            <a:r>
              <a:rPr lang="en-US" sz="1600" b="1" spc="90" dirty="0" smtClean="0">
                <a:solidFill>
                  <a:srgbClr val="538235"/>
                </a:solidFill>
                <a:latin typeface="Tahoma"/>
                <a:cs typeface="Tahoma"/>
              </a:rPr>
              <a:t> </a:t>
            </a:r>
            <a:r>
              <a:rPr lang="en-US" sz="1600" b="1" dirty="0" smtClean="0">
                <a:solidFill>
                  <a:srgbClr val="538235"/>
                </a:solidFill>
                <a:latin typeface="Tahoma"/>
                <a:cs typeface="Tahoma"/>
              </a:rPr>
              <a:t>(want)”</a:t>
            </a:r>
            <a:r>
              <a:rPr lang="en-US" sz="1600" b="1" spc="125" dirty="0" smtClean="0">
                <a:solidFill>
                  <a:srgbClr val="538235"/>
                </a:solidFill>
                <a:latin typeface="Tahoma"/>
                <a:cs typeface="Tahoma"/>
              </a:rPr>
              <a:t> </a:t>
            </a:r>
            <a:r>
              <a:rPr lang="en-US" sz="1600" b="1" spc="-5" dirty="0" smtClean="0">
                <a:solidFill>
                  <a:srgbClr val="538235"/>
                </a:solidFill>
                <a:latin typeface="Tahoma"/>
                <a:cs typeface="Tahoma"/>
              </a:rPr>
              <a:t>or</a:t>
            </a:r>
            <a:r>
              <a:rPr lang="en-US" sz="1600" b="1" spc="135" dirty="0" smtClean="0">
                <a:solidFill>
                  <a:srgbClr val="538235"/>
                </a:solidFill>
                <a:latin typeface="Tahoma"/>
                <a:cs typeface="Tahoma"/>
              </a:rPr>
              <a:t> </a:t>
            </a:r>
            <a:r>
              <a:rPr lang="en-US" sz="1600" b="1" dirty="0" smtClean="0">
                <a:solidFill>
                  <a:srgbClr val="538235"/>
                </a:solidFill>
                <a:latin typeface="Tahoma"/>
                <a:cs typeface="Tahoma"/>
              </a:rPr>
              <a:t>“must</a:t>
            </a:r>
            <a:r>
              <a:rPr lang="en-US" sz="1600" b="1" spc="85" dirty="0" smtClean="0">
                <a:solidFill>
                  <a:srgbClr val="538235"/>
                </a:solidFill>
                <a:latin typeface="Tahoma"/>
                <a:cs typeface="Tahoma"/>
              </a:rPr>
              <a:t> </a:t>
            </a:r>
            <a:r>
              <a:rPr lang="en-US" sz="1600" b="1" spc="-5" dirty="0" smtClean="0">
                <a:solidFill>
                  <a:srgbClr val="538235"/>
                </a:solidFill>
                <a:latin typeface="Tahoma"/>
                <a:cs typeface="Tahoma"/>
              </a:rPr>
              <a:t>to</a:t>
            </a:r>
            <a:r>
              <a:rPr lang="en-US" sz="1600" b="1" spc="130" dirty="0" smtClean="0">
                <a:solidFill>
                  <a:srgbClr val="538235"/>
                </a:solidFill>
                <a:latin typeface="Tahoma"/>
                <a:cs typeface="Tahoma"/>
              </a:rPr>
              <a:t> </a:t>
            </a:r>
            <a:r>
              <a:rPr lang="en-US" sz="1600" b="1" spc="-5" dirty="0" smtClean="0">
                <a:solidFill>
                  <a:srgbClr val="538235"/>
                </a:solidFill>
                <a:latin typeface="Tahoma"/>
                <a:cs typeface="Tahoma"/>
              </a:rPr>
              <a:t>have </a:t>
            </a:r>
            <a:r>
              <a:rPr lang="en-US" sz="1600" b="1" spc="-400" dirty="0" smtClean="0">
                <a:solidFill>
                  <a:srgbClr val="538235"/>
                </a:solidFill>
                <a:latin typeface="Tahoma"/>
                <a:cs typeface="Tahoma"/>
              </a:rPr>
              <a:t> </a:t>
            </a:r>
            <a:r>
              <a:rPr lang="en-US" sz="1600" b="1" dirty="0" smtClean="0">
                <a:solidFill>
                  <a:srgbClr val="538235"/>
                </a:solidFill>
                <a:latin typeface="Tahoma"/>
                <a:cs typeface="Tahoma"/>
              </a:rPr>
              <a:t>(need)”</a:t>
            </a:r>
            <a:r>
              <a:rPr lang="en-US" sz="1600" b="1" spc="-20" dirty="0" smtClean="0">
                <a:solidFill>
                  <a:srgbClr val="538235"/>
                </a:solidFill>
                <a:latin typeface="Tahoma"/>
                <a:cs typeface="Tahoma"/>
              </a:rPr>
              <a:t> </a:t>
            </a:r>
            <a:r>
              <a:rPr lang="en-US" sz="1600" b="1" dirty="0" smtClean="0">
                <a:solidFill>
                  <a:srgbClr val="538235"/>
                </a:solidFill>
                <a:latin typeface="Tahoma"/>
                <a:cs typeface="Tahoma"/>
              </a:rPr>
              <a:t>?</a:t>
            </a:r>
            <a:endParaRPr lang="en-US" sz="1600" dirty="0" smtClean="0">
              <a:latin typeface="Tahoma"/>
              <a:cs typeface="Tahoma"/>
            </a:endParaRPr>
          </a:p>
          <a:p>
            <a:pPr>
              <a:lnSpc>
                <a:spcPct val="100000"/>
              </a:lnSpc>
              <a:buClr>
                <a:srgbClr val="5B9BD4"/>
              </a:buClr>
              <a:buFont typeface="Wingdings"/>
              <a:buChar char=""/>
            </a:pPr>
            <a:r>
              <a:rPr lang="en-US" sz="2000" dirty="0" smtClean="0">
                <a:solidFill>
                  <a:schemeClr val="accent3">
                    <a:lumMod val="50000"/>
                  </a:schemeClr>
                </a:solidFill>
                <a:latin typeface="Tahoma"/>
                <a:cs typeface="Tahoma"/>
              </a:rPr>
              <a:t>Must to have because it is useful for studying purpose.</a:t>
            </a:r>
            <a:endParaRPr lang="en-US" sz="2000" dirty="0" smtClean="0">
              <a:solidFill>
                <a:schemeClr val="accent3">
                  <a:lumMod val="50000"/>
                </a:schemeClr>
              </a:solidFill>
              <a:latin typeface="Tahoma"/>
              <a:cs typeface="Tahoma"/>
            </a:endParaRPr>
          </a:p>
          <a:p>
            <a:pPr marL="186690" indent="-174625">
              <a:lnSpc>
                <a:spcPct val="100000"/>
              </a:lnSpc>
              <a:spcBef>
                <a:spcPts val="1185"/>
              </a:spcBef>
              <a:buClr>
                <a:srgbClr val="5B9BD4"/>
              </a:buClr>
              <a:buSzPct val="82142"/>
              <a:buFont typeface="Wingdings"/>
              <a:buChar char=""/>
              <a:tabLst>
                <a:tab pos="187325" algn="l"/>
              </a:tabLst>
            </a:pPr>
            <a:r>
              <a:rPr lang="en-US" sz="1600" b="1" dirty="0" smtClean="0">
                <a:solidFill>
                  <a:srgbClr val="538235"/>
                </a:solidFill>
                <a:latin typeface="Tahoma"/>
                <a:cs typeface="Tahoma"/>
              </a:rPr>
              <a:t>Why should</a:t>
            </a:r>
            <a:r>
              <a:rPr lang="en-US" sz="1600" b="1" spc="-35" dirty="0" smtClean="0">
                <a:solidFill>
                  <a:srgbClr val="538235"/>
                </a:solidFill>
                <a:latin typeface="Tahoma"/>
                <a:cs typeface="Tahoma"/>
              </a:rPr>
              <a:t> </a:t>
            </a:r>
            <a:r>
              <a:rPr lang="en-US" sz="1600" b="1" spc="-5" dirty="0" smtClean="0">
                <a:solidFill>
                  <a:srgbClr val="538235"/>
                </a:solidFill>
                <a:latin typeface="Tahoma"/>
                <a:cs typeface="Tahoma"/>
              </a:rPr>
              <a:t>customers</a:t>
            </a:r>
            <a:r>
              <a:rPr lang="en-US" sz="1600" b="1" spc="30" dirty="0" smtClean="0">
                <a:solidFill>
                  <a:srgbClr val="538235"/>
                </a:solidFill>
                <a:latin typeface="Tahoma"/>
                <a:cs typeface="Tahoma"/>
              </a:rPr>
              <a:t> </a:t>
            </a:r>
            <a:r>
              <a:rPr lang="en-US" sz="1600" b="1" spc="-5" dirty="0" smtClean="0">
                <a:solidFill>
                  <a:srgbClr val="538235"/>
                </a:solidFill>
                <a:latin typeface="Tahoma"/>
                <a:cs typeface="Tahoma"/>
              </a:rPr>
              <a:t>choose</a:t>
            </a:r>
            <a:r>
              <a:rPr lang="en-US" sz="1600" b="1" spc="-20" dirty="0" smtClean="0">
                <a:solidFill>
                  <a:srgbClr val="538235"/>
                </a:solidFill>
                <a:latin typeface="Tahoma"/>
                <a:cs typeface="Tahoma"/>
              </a:rPr>
              <a:t> </a:t>
            </a:r>
            <a:r>
              <a:rPr lang="en-US" sz="1600" b="1" spc="-10" dirty="0" smtClean="0">
                <a:solidFill>
                  <a:srgbClr val="538235"/>
                </a:solidFill>
                <a:latin typeface="Tahoma"/>
                <a:cs typeface="Tahoma"/>
              </a:rPr>
              <a:t>you</a:t>
            </a:r>
            <a:r>
              <a:rPr lang="en-US" sz="1600" b="1" spc="-10" dirty="0" smtClean="0">
                <a:solidFill>
                  <a:srgbClr val="538235"/>
                </a:solidFill>
                <a:latin typeface="Tahoma"/>
                <a:cs typeface="Tahoma"/>
              </a:rPr>
              <a:t>?</a:t>
            </a:r>
          </a:p>
          <a:p>
            <a:pPr marL="186690" indent="-174625">
              <a:lnSpc>
                <a:spcPct val="100000"/>
              </a:lnSpc>
              <a:spcBef>
                <a:spcPts val="1185"/>
              </a:spcBef>
              <a:buClr>
                <a:srgbClr val="5B9BD4"/>
              </a:buClr>
              <a:buSzPct val="82142"/>
              <a:buFont typeface="Wingdings"/>
              <a:buChar char=""/>
              <a:tabLst>
                <a:tab pos="187325" algn="l"/>
              </a:tabLst>
            </a:pPr>
            <a:r>
              <a:rPr lang="en-US" sz="1600" b="1" spc="-10" dirty="0" smtClean="0">
                <a:solidFill>
                  <a:srgbClr val="538235"/>
                </a:solidFill>
                <a:latin typeface="Tahoma"/>
                <a:cs typeface="Tahoma"/>
              </a:rPr>
              <a:t>Fast working efficiency.</a:t>
            </a:r>
          </a:p>
          <a:p>
            <a:pPr marL="186690" indent="-174625">
              <a:lnSpc>
                <a:spcPct val="100000"/>
              </a:lnSpc>
              <a:spcBef>
                <a:spcPts val="1185"/>
              </a:spcBef>
              <a:buClr>
                <a:srgbClr val="5B9BD4"/>
              </a:buClr>
              <a:buSzPct val="82142"/>
              <a:buFont typeface="Wingdings"/>
              <a:buChar char=""/>
              <a:tabLst>
                <a:tab pos="187325" algn="l"/>
              </a:tabLst>
            </a:pPr>
            <a:r>
              <a:rPr lang="en-US" sz="1600" b="1" spc="-10" dirty="0" smtClean="0">
                <a:solidFill>
                  <a:srgbClr val="538235"/>
                </a:solidFill>
                <a:latin typeface="Tahoma"/>
                <a:cs typeface="Tahoma"/>
              </a:rPr>
              <a:t>Doubt clearing in studies as soon as possible.</a:t>
            </a:r>
          </a:p>
          <a:p>
            <a:pPr marL="186690" indent="-174625">
              <a:lnSpc>
                <a:spcPct val="100000"/>
              </a:lnSpc>
              <a:spcBef>
                <a:spcPts val="1185"/>
              </a:spcBef>
              <a:buClr>
                <a:srgbClr val="5B9BD4"/>
              </a:buClr>
              <a:buSzPct val="82142"/>
              <a:buFont typeface="Wingdings"/>
              <a:buChar char=""/>
              <a:tabLst>
                <a:tab pos="187325" algn="l"/>
              </a:tabLst>
            </a:pPr>
            <a:r>
              <a:rPr lang="en-US" sz="1600" b="1" spc="-10" dirty="0" smtClean="0">
                <a:solidFill>
                  <a:srgbClr val="538235"/>
                </a:solidFill>
                <a:latin typeface="Tahoma"/>
                <a:cs typeface="Tahoma"/>
              </a:rPr>
              <a:t>User friendly</a:t>
            </a:r>
          </a:p>
          <a:p>
            <a:pPr marL="186690" indent="-174625">
              <a:lnSpc>
                <a:spcPct val="100000"/>
              </a:lnSpc>
              <a:spcBef>
                <a:spcPts val="1185"/>
              </a:spcBef>
              <a:buClr>
                <a:srgbClr val="5B9BD4"/>
              </a:buClr>
              <a:buSzPct val="82142"/>
              <a:buFont typeface="Wingdings"/>
              <a:buChar char=""/>
              <a:tabLst>
                <a:tab pos="187325" algn="l"/>
              </a:tabLst>
            </a:pPr>
            <a:endParaRPr lang="en-US" sz="1600" dirty="0" smtClean="0">
              <a:latin typeface="Tahoma"/>
              <a:cs typeface="Tahoma"/>
            </a:endParaRPr>
          </a:p>
          <a:p>
            <a:pPr marL="186690" indent="-174625">
              <a:lnSpc>
                <a:spcPct val="100000"/>
              </a:lnSpc>
              <a:spcBef>
                <a:spcPts val="100"/>
              </a:spcBef>
              <a:buClr>
                <a:srgbClr val="5B9BD4"/>
              </a:buClr>
              <a:buSzPct val="82142"/>
              <a:buFont typeface="Wingdings"/>
              <a:buChar char=""/>
              <a:tabLst>
                <a:tab pos="187325" algn="l"/>
              </a:tabLst>
            </a:pPr>
            <a:endParaRPr lang="en-US" sz="1600" b="1" dirty="0">
              <a:solidFill>
                <a:srgbClr val="92D050"/>
              </a:solidFill>
              <a:latin typeface="Tahoma"/>
              <a:cs typeface="Tahoma"/>
            </a:endParaRPr>
          </a:p>
          <a:p>
            <a:pPr marL="186690" indent="-174625">
              <a:lnSpc>
                <a:spcPct val="100000"/>
              </a:lnSpc>
              <a:spcBef>
                <a:spcPts val="1240"/>
              </a:spcBef>
              <a:buClr>
                <a:srgbClr val="5B9BD4"/>
              </a:buClr>
              <a:buSzPct val="82142"/>
              <a:buFont typeface="Wingdings"/>
              <a:buChar char=""/>
              <a:tabLst>
                <a:tab pos="187325" algn="l"/>
              </a:tabLst>
            </a:pPr>
            <a:endParaRPr sz="1400" dirty="0">
              <a:latin typeface="Tahoma"/>
              <a:cs typeface="Tahoma"/>
            </a:endParaRPr>
          </a:p>
        </p:txBody>
      </p:sp>
      <p:sp>
        <p:nvSpPr>
          <p:cNvPr id="6" name="object 2"/>
          <p:cNvSpPr txBox="1"/>
          <p:nvPr/>
        </p:nvSpPr>
        <p:spPr>
          <a:xfrm>
            <a:off x="2514600" y="612775"/>
            <a:ext cx="2230755" cy="267335"/>
          </a:xfrm>
          <a:prstGeom prst="rect">
            <a:avLst/>
          </a:prstGeom>
        </p:spPr>
        <p:txBody>
          <a:bodyPr vert="horz" wrap="square" lIns="0" tIns="17145" rIns="0" bIns="0" rtlCol="0">
            <a:spAutoFit/>
          </a:bodyPr>
          <a:lstStyle/>
          <a:p>
            <a:pPr marL="12700">
              <a:lnSpc>
                <a:spcPct val="100000"/>
              </a:lnSpc>
              <a:spcBef>
                <a:spcPts val="135"/>
              </a:spcBef>
            </a:pPr>
            <a:r>
              <a:rPr sz="1550" b="1" spc="25" dirty="0">
                <a:solidFill>
                  <a:srgbClr val="538235"/>
                </a:solidFill>
                <a:latin typeface="Tahoma"/>
                <a:cs typeface="Tahoma"/>
              </a:rPr>
              <a:t>VALUE</a:t>
            </a:r>
            <a:r>
              <a:rPr sz="1550" b="1" spc="-30" dirty="0">
                <a:solidFill>
                  <a:srgbClr val="538235"/>
                </a:solidFill>
                <a:latin typeface="Tahoma"/>
                <a:cs typeface="Tahoma"/>
              </a:rPr>
              <a:t> </a:t>
            </a:r>
            <a:r>
              <a:rPr sz="1550" b="1" spc="20" dirty="0">
                <a:solidFill>
                  <a:srgbClr val="538235"/>
                </a:solidFill>
                <a:latin typeface="Tahoma"/>
                <a:cs typeface="Tahoma"/>
              </a:rPr>
              <a:t>PROPOSITION</a:t>
            </a:r>
            <a:endParaRPr sz="155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993775"/>
            <a:ext cx="6248400" cy="4757071"/>
          </a:xfrm>
          <a:prstGeom prst="rect">
            <a:avLst/>
          </a:prstGeom>
        </p:spPr>
        <p:txBody>
          <a:bodyPr vert="horz" wrap="square" lIns="0" tIns="17145" rIns="0" bIns="0" rtlCol="0">
            <a:spAutoFit/>
          </a:bodyPr>
          <a:lstStyle/>
          <a:p>
            <a:pPr marR="1905" algn="ctr">
              <a:lnSpc>
                <a:spcPct val="100000"/>
              </a:lnSpc>
              <a:spcBef>
                <a:spcPts val="135"/>
              </a:spcBef>
            </a:pPr>
            <a:endParaRPr sz="1550" dirty="0">
              <a:latin typeface="Tahoma"/>
              <a:cs typeface="Tahoma"/>
            </a:endParaRPr>
          </a:p>
          <a:p>
            <a:pPr>
              <a:lnSpc>
                <a:spcPct val="100000"/>
              </a:lnSpc>
            </a:pPr>
            <a:r>
              <a:rPr lang="en-IN" sz="4800" dirty="0">
                <a:latin typeface="Arial Rounded MT Bold" panose="020F0704030504030204" pitchFamily="34" charset="0"/>
              </a:rPr>
              <a:t>CONCLUSION:</a:t>
            </a:r>
            <a:endParaRPr sz="1900" dirty="0">
              <a:latin typeface="Tahoma"/>
              <a:cs typeface="Tahoma"/>
            </a:endParaRPr>
          </a:p>
          <a:p>
            <a:pPr>
              <a:lnSpc>
                <a:spcPct val="100000"/>
              </a:lnSpc>
              <a:spcBef>
                <a:spcPts val="15"/>
              </a:spcBef>
            </a:pPr>
            <a:endParaRPr lang="en-US" sz="2150" dirty="0">
              <a:latin typeface="Tahoma"/>
              <a:cs typeface="Tahoma"/>
            </a:endParaRPr>
          </a:p>
          <a:p>
            <a:pPr>
              <a:lnSpc>
                <a:spcPct val="100000"/>
              </a:lnSpc>
              <a:spcBef>
                <a:spcPts val="15"/>
              </a:spcBef>
            </a:pPr>
            <a:endParaRPr lang="en-IN" sz="2150" dirty="0">
              <a:latin typeface="Tahoma"/>
              <a:cs typeface="Tahoma"/>
            </a:endParaRPr>
          </a:p>
          <a:p>
            <a:pPr>
              <a:spcBef>
                <a:spcPts val="15"/>
              </a:spcBef>
            </a:pPr>
            <a:r>
              <a:rPr lang="en-US" sz="3600" dirty="0">
                <a:solidFill>
                  <a:srgbClr val="92D050"/>
                </a:solidFill>
              </a:rPr>
              <a:t>The main  purpose for creating this app is to  help student clear their doubts instant and to develop their academics performance by reducing time </a:t>
            </a:r>
            <a:endParaRPr lang="en-IN" sz="3600" dirty="0">
              <a:solidFill>
                <a:srgbClr val="92D050"/>
              </a:solidFill>
            </a:endParaRPr>
          </a:p>
          <a:p>
            <a:pPr>
              <a:lnSpc>
                <a:spcPct val="100000"/>
              </a:lnSpc>
              <a:spcBef>
                <a:spcPts val="15"/>
              </a:spcBef>
            </a:pPr>
            <a:endParaRPr lang="en-IN" sz="2150" dirty="0">
              <a:latin typeface="Tahoma"/>
              <a:cs typeface="Tahoma"/>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7827" y="3998417"/>
            <a:ext cx="1480820" cy="454025"/>
          </a:xfrm>
          <a:prstGeom prst="rect">
            <a:avLst/>
          </a:prstGeom>
        </p:spPr>
        <p:txBody>
          <a:bodyPr vert="horz" wrap="square" lIns="0" tIns="13970" rIns="0" bIns="0" rtlCol="0">
            <a:spAutoFit/>
          </a:bodyPr>
          <a:lstStyle/>
          <a:p>
            <a:pPr marL="12700">
              <a:lnSpc>
                <a:spcPct val="100000"/>
              </a:lnSpc>
              <a:spcBef>
                <a:spcPts val="110"/>
              </a:spcBef>
            </a:pPr>
            <a:r>
              <a:rPr spc="10" dirty="0"/>
              <a:t>T</a:t>
            </a:r>
            <a:r>
              <a:rPr spc="15" dirty="0"/>
              <a:t>h</a:t>
            </a:r>
            <a:r>
              <a:rPr spc="-30" dirty="0"/>
              <a:t>a</a:t>
            </a:r>
            <a:r>
              <a:rPr spc="-20" dirty="0"/>
              <a:t>n</a:t>
            </a:r>
            <a:r>
              <a:rPr dirty="0"/>
              <a:t>k</a:t>
            </a:r>
            <a:r>
              <a:rPr spc="-145" dirty="0"/>
              <a:t> </a:t>
            </a:r>
            <a:r>
              <a:rPr spc="-15" dirty="0"/>
              <a:t>y</a:t>
            </a:r>
            <a:r>
              <a:rPr spc="10" dirty="0"/>
              <a:t>o</a:t>
            </a:r>
            <a:r>
              <a:rPr spc="5" dirty="0"/>
              <a:t>u</a:t>
            </a:r>
          </a:p>
        </p:txBody>
      </p:sp>
      <p:sp>
        <p:nvSpPr>
          <p:cNvPr id="3" name="object 3"/>
          <p:cNvSpPr txBox="1"/>
          <p:nvPr/>
        </p:nvSpPr>
        <p:spPr>
          <a:xfrm>
            <a:off x="3356228" y="9367443"/>
            <a:ext cx="144780" cy="139700"/>
          </a:xfrm>
          <a:prstGeom prst="rect">
            <a:avLst/>
          </a:prstGeom>
        </p:spPr>
        <p:txBody>
          <a:bodyPr vert="horz" wrap="square" lIns="0" tIns="0" rIns="0" bIns="0" rtlCol="0">
            <a:spAutoFit/>
          </a:bodyPr>
          <a:lstStyle/>
          <a:p>
            <a:pPr marL="12700">
              <a:lnSpc>
                <a:spcPts val="955"/>
              </a:lnSpc>
            </a:pPr>
            <a:r>
              <a:rPr sz="900" spc="10" dirty="0">
                <a:solidFill>
                  <a:srgbClr val="888888"/>
                </a:solidFill>
                <a:latin typeface="Calibri"/>
                <a:cs typeface="Calibri"/>
              </a:rPr>
              <a:t>13</a:t>
            </a:r>
            <a:endParaRPr sz="9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9500" y="116508"/>
            <a:ext cx="5489575" cy="953466"/>
          </a:xfrm>
          <a:prstGeom prst="rect">
            <a:avLst/>
          </a:prstGeom>
        </p:spPr>
        <p:txBody>
          <a:bodyPr vert="horz" wrap="square" lIns="0" tIns="141605" rIns="0" bIns="0" rtlCol="0">
            <a:spAutoFit/>
          </a:bodyPr>
          <a:lstStyle/>
          <a:p>
            <a:pPr algn="ctr">
              <a:spcBef>
                <a:spcPts val="1115"/>
              </a:spcBef>
            </a:pPr>
            <a:r>
              <a:rPr lang="en-US" sz="2800" dirty="0">
                <a:latin typeface="Arial Black" panose="020B0A04020102020204" pitchFamily="34" charset="0"/>
              </a:rPr>
              <a:t>TITLE</a:t>
            </a:r>
          </a:p>
          <a:p>
            <a:pPr algn="ctr">
              <a:lnSpc>
                <a:spcPct val="100000"/>
              </a:lnSpc>
              <a:spcBef>
                <a:spcPts val="1115"/>
              </a:spcBef>
            </a:pPr>
            <a:endParaRPr sz="155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2</a:t>
            </a:fld>
            <a:endParaRPr dirty="0"/>
          </a:p>
        </p:txBody>
      </p:sp>
      <p:sp>
        <p:nvSpPr>
          <p:cNvPr id="3" name="object 3"/>
          <p:cNvSpPr txBox="1"/>
          <p:nvPr/>
        </p:nvSpPr>
        <p:spPr>
          <a:xfrm>
            <a:off x="152400" y="4527802"/>
            <a:ext cx="6476999" cy="1129796"/>
          </a:xfrm>
          <a:prstGeom prst="rect">
            <a:avLst/>
          </a:prstGeom>
        </p:spPr>
        <p:txBody>
          <a:bodyPr vert="horz" wrap="square" lIns="0" tIns="16510" rIns="0" bIns="0" rtlCol="0">
            <a:spAutoFit/>
          </a:bodyPr>
          <a:lstStyle/>
          <a:p>
            <a:pPr marL="12700">
              <a:spcBef>
                <a:spcPts val="130"/>
              </a:spcBef>
            </a:pPr>
            <a:r>
              <a:rPr sz="1550" b="1" spc="30" dirty="0">
                <a:solidFill>
                  <a:srgbClr val="538235"/>
                </a:solidFill>
                <a:latin typeface="Tahoma"/>
                <a:cs typeface="Tahoma"/>
              </a:rPr>
              <a:t>“</a:t>
            </a:r>
            <a:r>
              <a:rPr lang="en-US" sz="2800" dirty="0">
                <a:latin typeface="Arial Black" panose="020B0A04020102020204" pitchFamily="34" charset="0"/>
              </a:rPr>
              <a:t>THEME:  MOBILE APP FOR     ………………STUDIES………………..</a:t>
            </a:r>
          </a:p>
          <a:p>
            <a:pPr marL="12700">
              <a:lnSpc>
                <a:spcPct val="100000"/>
              </a:lnSpc>
              <a:spcBef>
                <a:spcPts val="130"/>
              </a:spcBef>
            </a:pPr>
            <a:r>
              <a:rPr sz="1550" b="1" spc="15" dirty="0">
                <a:solidFill>
                  <a:srgbClr val="538235"/>
                </a:solidFill>
                <a:latin typeface="Tahoma"/>
                <a:cs typeface="Tahoma"/>
              </a:rPr>
              <a:t>”</a:t>
            </a:r>
            <a:endParaRPr sz="155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3</a:t>
            </a:fld>
            <a:endParaRPr dirty="0"/>
          </a:p>
        </p:txBody>
      </p:sp>
      <p:sp>
        <p:nvSpPr>
          <p:cNvPr id="3" name="object 3"/>
          <p:cNvSpPr txBox="1"/>
          <p:nvPr/>
        </p:nvSpPr>
        <p:spPr>
          <a:xfrm>
            <a:off x="195579" y="569975"/>
            <a:ext cx="6139941" cy="6616555"/>
          </a:xfrm>
          <a:prstGeom prst="rect">
            <a:avLst/>
          </a:prstGeom>
        </p:spPr>
        <p:txBody>
          <a:bodyPr vert="horz" wrap="square" lIns="0" tIns="17145" rIns="0" bIns="0" rtlCol="0">
            <a:spAutoFit/>
          </a:bodyPr>
          <a:lstStyle/>
          <a:p>
            <a:pPr marL="1270" algn="ctr">
              <a:lnSpc>
                <a:spcPct val="100000"/>
              </a:lnSpc>
              <a:spcBef>
                <a:spcPts val="135"/>
              </a:spcBef>
            </a:pPr>
            <a:r>
              <a:rPr lang="en-US" sz="3600" dirty="0">
                <a:latin typeface="Sitka Banner Semibold" pitchFamily="2" charset="0"/>
                <a:cs typeface="Tahoma"/>
              </a:rPr>
              <a:t>DETAILS ABOUT THE GROUP MEMBERS</a:t>
            </a: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spcBef>
                <a:spcPts val="135"/>
              </a:spcBef>
            </a:pPr>
            <a:r>
              <a:rPr lang="en-IN" sz="2800" dirty="0">
                <a:solidFill>
                  <a:srgbClr val="92D050"/>
                </a:solidFill>
              </a:rPr>
              <a:t>Team leader:  Hari Hara </a:t>
            </a:r>
            <a:r>
              <a:rPr lang="en-IN" sz="2800" dirty="0" err="1">
                <a:solidFill>
                  <a:srgbClr val="92D050"/>
                </a:solidFill>
              </a:rPr>
              <a:t>Sudhan</a:t>
            </a:r>
            <a:r>
              <a:rPr lang="en-IN" sz="2800" dirty="0">
                <a:solidFill>
                  <a:srgbClr val="92D050"/>
                </a:solidFill>
              </a:rPr>
              <a:t>  J 111722202012</a:t>
            </a: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342900" indent="-342900" algn="just">
              <a:buFont typeface="Wingdings" panose="05000000000000000000" pitchFamily="2" charset="2"/>
              <a:buChar char="Ø"/>
            </a:pPr>
            <a:r>
              <a:rPr lang="en-IN" sz="2800" dirty="0">
                <a:solidFill>
                  <a:srgbClr val="92D050"/>
                </a:solidFill>
              </a:rPr>
              <a:t>Dhanush  </a:t>
            </a:r>
            <a:r>
              <a:rPr lang="en-US" sz="2800" dirty="0">
                <a:solidFill>
                  <a:srgbClr val="92D050"/>
                </a:solidFill>
              </a:rPr>
              <a:t>H                -111722202006</a:t>
            </a:r>
          </a:p>
          <a:p>
            <a:pPr marL="342900" indent="-342900" algn="just">
              <a:buFont typeface="Wingdings" panose="05000000000000000000" pitchFamily="2" charset="2"/>
              <a:buChar char="Ø"/>
            </a:pPr>
            <a:r>
              <a:rPr lang="en-US" sz="2800" dirty="0">
                <a:solidFill>
                  <a:srgbClr val="92D050"/>
                </a:solidFill>
              </a:rPr>
              <a:t>Bharath  Y                  -111722202004</a:t>
            </a:r>
          </a:p>
          <a:p>
            <a:pPr marL="342900" indent="-342900" algn="just">
              <a:buFont typeface="Wingdings" panose="05000000000000000000" pitchFamily="2" charset="2"/>
              <a:buChar char="Ø"/>
            </a:pPr>
            <a:r>
              <a:rPr lang="en-US" sz="2800" dirty="0" err="1">
                <a:solidFill>
                  <a:srgbClr val="92D050"/>
                </a:solidFill>
              </a:rPr>
              <a:t>Indhuguru</a:t>
            </a:r>
            <a:r>
              <a:rPr lang="en-US" sz="2800" dirty="0">
                <a:solidFill>
                  <a:srgbClr val="92D050"/>
                </a:solidFill>
              </a:rPr>
              <a:t> </a:t>
            </a:r>
            <a:r>
              <a:rPr lang="en-US" sz="2800" dirty="0" err="1">
                <a:solidFill>
                  <a:srgbClr val="92D050"/>
                </a:solidFill>
              </a:rPr>
              <a:t>Bhavadeep</a:t>
            </a:r>
            <a:r>
              <a:rPr lang="en-US" sz="2800" dirty="0">
                <a:solidFill>
                  <a:srgbClr val="92D050"/>
                </a:solidFill>
              </a:rPr>
              <a:t>   -111722202015</a:t>
            </a:r>
          </a:p>
          <a:p>
            <a:pPr marL="342900" indent="-342900" algn="just">
              <a:buFont typeface="Wingdings" panose="05000000000000000000" pitchFamily="2" charset="2"/>
              <a:buChar char="Ø"/>
            </a:pPr>
            <a:endParaRPr lang="en-IN" sz="2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4</a:t>
            </a:fld>
            <a:endParaRPr dirty="0"/>
          </a:p>
        </p:txBody>
      </p:sp>
      <p:sp>
        <p:nvSpPr>
          <p:cNvPr id="3" name="object 3"/>
          <p:cNvSpPr txBox="1"/>
          <p:nvPr/>
        </p:nvSpPr>
        <p:spPr>
          <a:xfrm>
            <a:off x="228600" y="555625"/>
            <a:ext cx="6477000" cy="11510202"/>
          </a:xfrm>
          <a:prstGeom prst="rect">
            <a:avLst/>
          </a:prstGeom>
        </p:spPr>
        <p:txBody>
          <a:bodyPr vert="horz" wrap="square" lIns="0" tIns="17145" rIns="0" bIns="0" rtlCol="0">
            <a:spAutoFit/>
          </a:bodyPr>
          <a:lstStyle/>
          <a:p>
            <a:pPr marL="1270" algn="ctr">
              <a:lnSpc>
                <a:spcPct val="100000"/>
              </a:lnSpc>
              <a:spcBef>
                <a:spcPts val="135"/>
              </a:spcBef>
            </a:pPr>
            <a:r>
              <a:rPr lang="en-IN" sz="4000" dirty="0">
                <a:solidFill>
                  <a:srgbClr val="92D050"/>
                </a:solidFill>
                <a:latin typeface="Arial Rounded MT Bold" panose="020F0704030504030204" pitchFamily="34" charset="0"/>
              </a:rPr>
              <a:t>INDROUCTION:</a:t>
            </a:r>
          </a:p>
          <a:p>
            <a:pPr marL="1270" algn="ctr">
              <a:lnSpc>
                <a:spcPct val="100000"/>
              </a:lnSpc>
              <a:spcBef>
                <a:spcPts val="135"/>
              </a:spcBef>
            </a:pPr>
            <a:endParaRPr lang="en-IN" sz="4000" dirty="0">
              <a:solidFill>
                <a:srgbClr val="92D050"/>
              </a:solidFill>
              <a:latin typeface="Arial Rounded MT Bold" panose="020F0704030504030204" pitchFamily="34" charset="0"/>
            </a:endParaRPr>
          </a:p>
          <a:p>
            <a:pPr marL="1270" algn="ctr">
              <a:lnSpc>
                <a:spcPct val="100000"/>
              </a:lnSpc>
              <a:spcBef>
                <a:spcPts val="135"/>
              </a:spcBef>
            </a:pPr>
            <a:endParaRPr lang="en-IN" sz="4000" dirty="0">
              <a:solidFill>
                <a:srgbClr val="92D050"/>
              </a:solidFill>
              <a:latin typeface="Arial Rounded MT Bold" panose="020F0704030504030204" pitchFamily="34" charset="0"/>
            </a:endParaRPr>
          </a:p>
          <a:p>
            <a:pPr>
              <a:buFont typeface="Wingdings" panose="05000000000000000000" pitchFamily="2" charset="2"/>
              <a:buChar char="Ø"/>
            </a:pPr>
            <a:r>
              <a:rPr lang="en-US" sz="3200" dirty="0">
                <a:solidFill>
                  <a:schemeClr val="tx2">
                    <a:lumMod val="75000"/>
                  </a:schemeClr>
                </a:solidFill>
                <a:latin typeface="Bahnschrift SemiBold SemiConden" panose="020B0502040204020203" pitchFamily="34" charset="0"/>
              </a:rPr>
              <a:t>A desktop study app is a software application designed to help students study and learn more efficiency.</a:t>
            </a:r>
          </a:p>
          <a:p>
            <a:endParaRPr lang="en-US" sz="3200" dirty="0">
              <a:solidFill>
                <a:schemeClr val="tx2">
                  <a:lumMod val="75000"/>
                </a:schemeClr>
              </a:solidFill>
              <a:latin typeface="Bahnschrift SemiBold SemiConden" panose="020B0502040204020203" pitchFamily="34" charset="0"/>
            </a:endParaRPr>
          </a:p>
          <a:p>
            <a:pPr>
              <a:buFont typeface="Wingdings" panose="05000000000000000000" pitchFamily="2" charset="2"/>
              <a:buChar char="Ø"/>
            </a:pPr>
            <a:r>
              <a:rPr lang="en-US" sz="3200" dirty="0">
                <a:solidFill>
                  <a:schemeClr val="tx2">
                    <a:lumMod val="75000"/>
                  </a:schemeClr>
                </a:solidFill>
                <a:latin typeface="Bahnschrift SemiBold SemiConden" panose="020B0502040204020203" pitchFamily="34" charset="0"/>
              </a:rPr>
              <a:t>The primary goal of a desktop study app is to make learning more engaging, accessible, and interactive. By providing students with an intuitive and personalized learning environment, it can help them achieve better learning outcomes and academic success</a:t>
            </a:r>
            <a:r>
              <a:rPr lang="en-US" dirty="0">
                <a:solidFill>
                  <a:schemeClr val="tx2">
                    <a:lumMod val="75000"/>
                  </a:schemeClr>
                </a:solidFill>
                <a:latin typeface="Bahnschrift SemiBold SemiConden" panose="020B0502040204020203" pitchFamily="34" charset="0"/>
              </a:rPr>
              <a:t>.</a:t>
            </a:r>
            <a:endParaRPr lang="en-IN" dirty="0">
              <a:solidFill>
                <a:schemeClr val="tx2">
                  <a:lumMod val="75000"/>
                </a:schemeClr>
              </a:solidFill>
              <a:latin typeface="Bahnschrift SemiBold SemiConden" panose="020B0502040204020203" pitchFamily="34" charset="0"/>
            </a:endParaRPr>
          </a:p>
          <a:p>
            <a:pPr marL="1270" algn="ctr">
              <a:lnSpc>
                <a:spcPct val="100000"/>
              </a:lnSpc>
              <a:spcBef>
                <a:spcPts val="135"/>
              </a:spcBef>
            </a:pPr>
            <a:endParaRPr lang="en-IN" sz="4000" dirty="0">
              <a:solidFill>
                <a:srgbClr val="92D050"/>
              </a:solidFill>
              <a:latin typeface="Arial Rounded MT Bold" panose="020F0704030504030204" pitchFamily="34" charset="0"/>
            </a:endParaRPr>
          </a:p>
          <a:p>
            <a:pPr marL="1270" algn="ctr">
              <a:lnSpc>
                <a:spcPct val="100000"/>
              </a:lnSpc>
              <a:spcBef>
                <a:spcPts val="135"/>
              </a:spcBef>
            </a:pPr>
            <a:endParaRPr lang="en-IN" sz="4000" dirty="0">
              <a:solidFill>
                <a:srgbClr val="92D050"/>
              </a:solidFill>
              <a:latin typeface="Arial Rounded MT Bold" panose="020F0704030504030204" pitchFamily="34" charset="0"/>
              <a:cs typeface="Tahoma"/>
            </a:endParaRPr>
          </a:p>
          <a:p>
            <a:pPr marL="1270" algn="ctr">
              <a:lnSpc>
                <a:spcPct val="100000"/>
              </a:lnSpc>
              <a:spcBef>
                <a:spcPts val="135"/>
              </a:spcBef>
            </a:pPr>
            <a:endParaRPr lang="en-US" sz="400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1270" algn="ctr">
              <a:lnSpc>
                <a:spcPct val="100000"/>
              </a:lnSpc>
              <a:spcBef>
                <a:spcPts val="135"/>
              </a:spcBef>
            </a:pPr>
            <a:endParaRPr lang="en-US" sz="1550" dirty="0">
              <a:latin typeface="Tahoma"/>
              <a:cs typeface="Tahoma"/>
            </a:endParaRPr>
          </a:p>
          <a:p>
            <a:pPr marL="342900" indent="-342900" algn="just">
              <a:buFont typeface="Wingdings" panose="05000000000000000000" pitchFamily="2" charset="2"/>
              <a:buChar char="Ø"/>
            </a:pPr>
            <a:endParaRPr lang="en-IN" sz="2000" dirty="0">
              <a:solidFill>
                <a:schemeClr val="bg1"/>
              </a:solidFill>
            </a:endParaRPr>
          </a:p>
        </p:txBody>
      </p:sp>
    </p:spTree>
    <p:extLst>
      <p:ext uri="{BB962C8B-B14F-4D97-AF65-F5344CB8AC3E}">
        <p14:creationId xmlns:p14="http://schemas.microsoft.com/office/powerpoint/2010/main" xmlns="" val="199841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14600" y="569975"/>
            <a:ext cx="2209799" cy="325089"/>
          </a:xfrm>
          <a:prstGeom prst="rect">
            <a:avLst/>
          </a:prstGeom>
        </p:spPr>
        <p:txBody>
          <a:bodyPr vert="horz" wrap="square" lIns="0" tIns="17145" rIns="0" bIns="0" rtlCol="0">
            <a:spAutoFit/>
          </a:bodyPr>
          <a:lstStyle/>
          <a:p>
            <a:pPr marL="12700">
              <a:lnSpc>
                <a:spcPct val="100000"/>
              </a:lnSpc>
              <a:spcBef>
                <a:spcPts val="135"/>
              </a:spcBef>
            </a:pPr>
            <a:r>
              <a:rPr sz="2000" b="1" spc="20" dirty="0">
                <a:solidFill>
                  <a:srgbClr val="538235"/>
                </a:solidFill>
                <a:latin typeface="Tahoma"/>
                <a:cs typeface="Tahoma"/>
              </a:rPr>
              <a:t>THE</a:t>
            </a:r>
            <a:r>
              <a:rPr sz="2000" b="1" spc="-25" dirty="0">
                <a:solidFill>
                  <a:srgbClr val="538235"/>
                </a:solidFill>
                <a:latin typeface="Tahoma"/>
                <a:cs typeface="Tahoma"/>
              </a:rPr>
              <a:t> </a:t>
            </a:r>
            <a:r>
              <a:rPr sz="2000" b="1" spc="20" dirty="0">
                <a:solidFill>
                  <a:srgbClr val="538235"/>
                </a:solidFill>
                <a:latin typeface="Tahoma"/>
                <a:cs typeface="Tahoma"/>
              </a:rPr>
              <a:t>PROBLEM</a:t>
            </a:r>
            <a:endParaRPr sz="20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5</a:t>
            </a:fld>
            <a:endParaRPr dirty="0"/>
          </a:p>
        </p:txBody>
      </p:sp>
      <p:sp>
        <p:nvSpPr>
          <p:cNvPr id="3" name="object 3"/>
          <p:cNvSpPr txBox="1"/>
          <p:nvPr/>
        </p:nvSpPr>
        <p:spPr>
          <a:xfrm>
            <a:off x="457200" y="1755457"/>
            <a:ext cx="6055409" cy="7196842"/>
          </a:xfrm>
          <a:prstGeom prst="rect">
            <a:avLst/>
          </a:prstGeom>
        </p:spPr>
        <p:txBody>
          <a:bodyPr vert="horz" wrap="square" lIns="0" tIns="12700" rIns="0" bIns="0" rtlCol="0">
            <a:spAutoFit/>
          </a:bodyPr>
          <a:lstStyle/>
          <a:p>
            <a:r>
              <a:rPr lang="en-US" sz="2400" dirty="0">
                <a:solidFill>
                  <a:srgbClr val="002060"/>
                </a:solidFill>
              </a:rPr>
              <a:t>User Engagement:</a:t>
            </a:r>
          </a:p>
          <a:p>
            <a:pPr marL="0" indent="0">
              <a:buNone/>
            </a:pPr>
            <a:r>
              <a:rPr lang="en-US" sz="2400" dirty="0">
                <a:solidFill>
                  <a:schemeClr val="bg2">
                    <a:lumMod val="25000"/>
                  </a:schemeClr>
                </a:solidFill>
              </a:rPr>
              <a:t>                </a:t>
            </a:r>
            <a:r>
              <a:rPr lang="en-US" sz="2400" dirty="0">
                <a:solidFill>
                  <a:schemeClr val="bg2">
                    <a:lumMod val="25000"/>
                  </a:schemeClr>
                </a:solidFill>
                <a:latin typeface="Bahnschrift Condensed" panose="020B0502040204020203" pitchFamily="34" charset="0"/>
              </a:rPr>
              <a:t>Keeping users engaged with the app is crucial to ensure its success. The app should have compelling content, intuitive user interface, and features that motivate users to keep using the app.</a:t>
            </a:r>
          </a:p>
          <a:p>
            <a:r>
              <a:rPr lang="en-US" sz="2400" dirty="0">
                <a:solidFill>
                  <a:srgbClr val="002060"/>
                </a:solidFill>
              </a:rPr>
              <a:t>Content Management: </a:t>
            </a:r>
          </a:p>
          <a:p>
            <a:pPr marL="0" indent="0">
              <a:buNone/>
            </a:pPr>
            <a:r>
              <a:rPr lang="en-US" sz="2000" dirty="0">
                <a:solidFill>
                  <a:schemeClr val="bg2">
                    <a:lumMod val="25000"/>
                  </a:schemeClr>
                </a:solidFill>
                <a:latin typeface="Bahnschrift Condensed" panose="020B0502040204020203" pitchFamily="34" charset="0"/>
              </a:rPr>
              <a:t>                                               </a:t>
            </a:r>
            <a:r>
              <a:rPr lang="en-US" sz="2400" dirty="0">
                <a:solidFill>
                  <a:schemeClr val="bg2">
                    <a:lumMod val="25000"/>
                  </a:schemeClr>
                </a:solidFill>
                <a:latin typeface="Bahnschrift Condensed" panose="020B0502040204020203" pitchFamily="34" charset="0"/>
              </a:rPr>
              <a:t>A study app must have an organized and well-managed content system to provide users with the right information at the right time.</a:t>
            </a:r>
          </a:p>
          <a:p>
            <a:r>
              <a:rPr lang="en-US" sz="2400" dirty="0">
                <a:solidFill>
                  <a:srgbClr val="002060"/>
                </a:solidFill>
              </a:rPr>
              <a:t>Security:</a:t>
            </a:r>
          </a:p>
          <a:p>
            <a:pPr marL="0" indent="0">
              <a:buNone/>
            </a:pPr>
            <a:r>
              <a:rPr lang="en-US" sz="2400" dirty="0">
                <a:solidFill>
                  <a:schemeClr val="bg2">
                    <a:lumMod val="25000"/>
                  </a:schemeClr>
                </a:solidFill>
              </a:rPr>
              <a:t>                   </a:t>
            </a:r>
            <a:r>
              <a:rPr lang="en-US" sz="2400" dirty="0">
                <a:solidFill>
                  <a:schemeClr val="bg2">
                    <a:lumMod val="25000"/>
                  </a:schemeClr>
                </a:solidFill>
                <a:latin typeface="Bahnschrift Condensed" panose="020B0502040204020203" pitchFamily="34" charset="0"/>
              </a:rPr>
              <a:t>Users' privacy and security are paramount. Study apps must adhere to strict security measures to protect user data from unauthorized access, hacking, or data breaches</a:t>
            </a:r>
            <a:r>
              <a:rPr lang="en-US" sz="2000" dirty="0">
                <a:solidFill>
                  <a:schemeClr val="bg2">
                    <a:lumMod val="25000"/>
                  </a:schemeClr>
                </a:solidFill>
                <a:latin typeface="Bahnschrift Condensed" panose="020B0502040204020203" pitchFamily="34" charset="0"/>
              </a:rPr>
              <a:t>.</a:t>
            </a:r>
          </a:p>
          <a:p>
            <a:r>
              <a:rPr lang="en-US" sz="2400" dirty="0">
                <a:solidFill>
                  <a:srgbClr val="002060"/>
                </a:solidFill>
              </a:rPr>
              <a:t>Compatibility : </a:t>
            </a:r>
          </a:p>
          <a:p>
            <a:pPr marL="0" indent="0">
              <a:buNone/>
            </a:pPr>
            <a:r>
              <a:rPr lang="en-US" sz="2400" dirty="0">
                <a:latin typeface="Bahnschrift Condensed" panose="020B0502040204020203" pitchFamily="34" charset="0"/>
              </a:rPr>
              <a:t>                                   </a:t>
            </a:r>
            <a:r>
              <a:rPr lang="en-US" sz="2400" dirty="0">
                <a:solidFill>
                  <a:schemeClr val="bg2">
                    <a:lumMod val="25000"/>
                  </a:schemeClr>
                </a:solidFill>
                <a:latin typeface="Bahnschrift Condensed" panose="020B0502040204020203" pitchFamily="34" charset="0"/>
              </a:rPr>
              <a:t>Ensuring that the app is compatible with different operating systems and devices can be a challenge, as each platform  has its own requirements and limitations.</a:t>
            </a:r>
          </a:p>
          <a:p>
            <a:pPr marL="300990" indent="-288925">
              <a:lnSpc>
                <a:spcPct val="100000"/>
              </a:lnSpc>
              <a:spcBef>
                <a:spcPts val="100"/>
              </a:spcBef>
              <a:buFont typeface="Wingdings"/>
              <a:buChar char=""/>
              <a:tabLst>
                <a:tab pos="300355" algn="l"/>
                <a:tab pos="301625" algn="l"/>
              </a:tabLst>
            </a:pPr>
            <a:endParaRPr sz="1400" dirty="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765175"/>
            <a:ext cx="5802120" cy="8919750"/>
          </a:xfrm>
          <a:prstGeom prst="rect">
            <a:avLst/>
          </a:prstGeom>
        </p:spPr>
        <p:txBody>
          <a:bodyPr vert="horz" wrap="square" lIns="0" tIns="17145" rIns="0" bIns="0" rtlCol="0">
            <a:spAutoFit/>
          </a:bodyPr>
          <a:lstStyle/>
          <a:p>
            <a:pPr marL="12700">
              <a:lnSpc>
                <a:spcPct val="100000"/>
              </a:lnSpc>
              <a:spcBef>
                <a:spcPts val="135"/>
              </a:spcBef>
            </a:pPr>
            <a:r>
              <a:rPr sz="4000" b="1" spc="10" dirty="0">
                <a:solidFill>
                  <a:srgbClr val="538235"/>
                </a:solidFill>
                <a:latin typeface="Tahoma"/>
                <a:cs typeface="Tahoma"/>
              </a:rPr>
              <a:t>IDEA </a:t>
            </a:r>
            <a:r>
              <a:rPr sz="4000" b="1" spc="20" dirty="0">
                <a:solidFill>
                  <a:srgbClr val="538235"/>
                </a:solidFill>
                <a:latin typeface="Tahoma"/>
                <a:cs typeface="Tahoma"/>
              </a:rPr>
              <a:t>OVERVIEW</a:t>
            </a:r>
            <a:endParaRPr lang="en-US" sz="4000" b="1" spc="20" dirty="0">
              <a:solidFill>
                <a:srgbClr val="538235"/>
              </a:solidFill>
              <a:latin typeface="Tahoma"/>
              <a:cs typeface="Tahoma"/>
            </a:endParaRPr>
          </a:p>
          <a:p>
            <a:pPr marL="12700">
              <a:lnSpc>
                <a:spcPct val="100000"/>
              </a:lnSpc>
              <a:spcBef>
                <a:spcPts val="135"/>
              </a:spcBef>
            </a:pPr>
            <a:endParaRPr lang="en-IN" sz="1550" b="1" spc="20" dirty="0">
              <a:solidFill>
                <a:srgbClr val="538235"/>
              </a:solidFill>
              <a:latin typeface="Tahoma"/>
              <a:cs typeface="Tahoma"/>
            </a:endParaRPr>
          </a:p>
          <a:p>
            <a:pPr marL="12700">
              <a:lnSpc>
                <a:spcPct val="100000"/>
              </a:lnSpc>
              <a:spcBef>
                <a:spcPts val="135"/>
              </a:spcBef>
            </a:pPr>
            <a:endParaRPr lang="en-IN" sz="1550" b="1" spc="20" dirty="0">
              <a:solidFill>
                <a:srgbClr val="538235"/>
              </a:solidFill>
              <a:latin typeface="Tahoma"/>
              <a:cs typeface="Tahoma"/>
            </a:endParaRPr>
          </a:p>
          <a:p>
            <a:pPr marL="12700">
              <a:lnSpc>
                <a:spcPct val="100000"/>
              </a:lnSpc>
              <a:spcBef>
                <a:spcPts val="135"/>
              </a:spcBef>
            </a:pPr>
            <a:r>
              <a:rPr lang="en-US" dirty="0">
                <a:solidFill>
                  <a:schemeClr val="tx1">
                    <a:lumMod val="95000"/>
                    <a:lumOff val="5000"/>
                  </a:schemeClr>
                </a:solidFill>
                <a:latin typeface="Bahnschrift Condensed" panose="020B0502040204020203" pitchFamily="34" charset="0"/>
              </a:rPr>
              <a:t>we are going to add multiple teachers to the study app for online calls by  creating a directory of teachers within the app, where users can browse through the list of teachers and select the one they want to connect with</a:t>
            </a:r>
            <a:r>
              <a:rPr lang="en-US" dirty="0">
                <a:solidFill>
                  <a:schemeClr val="tx1">
                    <a:lumMod val="95000"/>
                    <a:lumOff val="5000"/>
                  </a:schemeClr>
                </a:solidFill>
              </a:rPr>
              <a:t>.</a:t>
            </a:r>
            <a:r>
              <a:rPr lang="en-US" dirty="0">
                <a:solidFill>
                  <a:srgbClr val="92D050"/>
                </a:solidFill>
              </a:rPr>
              <a:t/>
            </a:r>
            <a:br>
              <a:rPr lang="en-US" dirty="0">
                <a:solidFill>
                  <a:srgbClr val="92D050"/>
                </a:solidFill>
              </a:rPr>
            </a:br>
            <a:endParaRPr lang="en-US" b="1" spc="20" dirty="0">
              <a:solidFill>
                <a:srgbClr val="92D050"/>
              </a:solidFill>
              <a:latin typeface="Tahoma"/>
              <a:cs typeface="Tahoma"/>
            </a:endParaRPr>
          </a:p>
          <a:p>
            <a:pPr marL="12700">
              <a:lnSpc>
                <a:spcPct val="100000"/>
              </a:lnSpc>
              <a:spcBef>
                <a:spcPts val="135"/>
              </a:spcBef>
            </a:pPr>
            <a:r>
              <a:rPr lang="en-IN" sz="1550" b="1" spc="20" dirty="0">
                <a:solidFill>
                  <a:srgbClr val="92D050"/>
                </a:solidFill>
                <a:latin typeface="Tahoma"/>
                <a:cs typeface="Tahoma"/>
              </a:rPr>
              <a:t>   </a:t>
            </a:r>
          </a:p>
          <a:p>
            <a:r>
              <a:rPr lang="en-US" sz="2400" dirty="0">
                <a:solidFill>
                  <a:srgbClr val="92D050"/>
                </a:solidFill>
              </a:rPr>
              <a:t>Create a teacher directory: </a:t>
            </a:r>
          </a:p>
          <a:p>
            <a:pPr marL="0" indent="0">
              <a:buFont typeface="Arial" panose="020B0604020202020204" pitchFamily="34" charset="0"/>
              <a:buNone/>
            </a:pPr>
            <a:r>
              <a:rPr lang="en-US" sz="2400" dirty="0">
                <a:solidFill>
                  <a:schemeClr val="bg1"/>
                </a:solidFill>
              </a:rPr>
              <a:t>                                               </a:t>
            </a:r>
            <a:r>
              <a:rPr lang="en-US" sz="2400" dirty="0">
                <a:solidFill>
                  <a:schemeClr val="tx1">
                    <a:lumMod val="95000"/>
                    <a:lumOff val="5000"/>
                  </a:schemeClr>
                </a:solidFill>
                <a:latin typeface="Bahnschrift Light Condensed" panose="020B0502040204020203" pitchFamily="34" charset="0"/>
              </a:rPr>
              <a:t>Creating a database or list of teachers that includes their profile information, including their name, photo, subject, and availability.</a:t>
            </a:r>
          </a:p>
          <a:p>
            <a:r>
              <a:rPr lang="en-US" sz="2400" dirty="0">
                <a:solidFill>
                  <a:srgbClr val="92D050"/>
                </a:solidFill>
              </a:rPr>
              <a:t>Add a search bar: </a:t>
            </a:r>
            <a:endParaRPr lang="en-US" sz="2400" dirty="0">
              <a:solidFill>
                <a:schemeClr val="tx1">
                  <a:lumMod val="95000"/>
                  <a:lumOff val="5000"/>
                </a:schemeClr>
              </a:solidFill>
            </a:endParaRPr>
          </a:p>
          <a:p>
            <a:pPr marL="0" indent="0">
              <a:buFont typeface="Arial" panose="020B0604020202020204" pitchFamily="34" charset="0"/>
              <a:buNone/>
            </a:pPr>
            <a:r>
              <a:rPr lang="en-US" sz="2400" dirty="0">
                <a:solidFill>
                  <a:schemeClr val="tx1">
                    <a:lumMod val="95000"/>
                    <a:lumOff val="5000"/>
                  </a:schemeClr>
                </a:solidFill>
                <a:latin typeface="Bahnschrift Light Condensed" panose="020B0502040204020203" pitchFamily="34" charset="0"/>
              </a:rPr>
              <a:t>                               Adding a search bar in the teacher directory to allow users to search for a specific teacher by name or subject.</a:t>
            </a:r>
          </a:p>
          <a:p>
            <a:r>
              <a:rPr lang="en-US" sz="2400" dirty="0">
                <a:solidFill>
                  <a:srgbClr val="92D050"/>
                </a:solidFill>
              </a:rPr>
              <a:t>Implement filters: </a:t>
            </a:r>
          </a:p>
          <a:p>
            <a:pPr marL="0" indent="0">
              <a:buFont typeface="Arial" panose="020B0604020202020204" pitchFamily="34" charset="0"/>
              <a:buNone/>
            </a:pPr>
            <a:r>
              <a:rPr lang="en-US" sz="2400" dirty="0">
                <a:latin typeface="Bahnschrift Light Condensed" panose="020B0502040204020203" pitchFamily="34" charset="0"/>
              </a:rPr>
              <a:t>                                   </a:t>
            </a:r>
            <a:r>
              <a:rPr lang="en-US" sz="2400" dirty="0">
                <a:solidFill>
                  <a:schemeClr val="tx1">
                    <a:lumMod val="95000"/>
                    <a:lumOff val="5000"/>
                  </a:schemeClr>
                </a:solidFill>
                <a:latin typeface="Bahnschrift Light Condensed" panose="020B0502040204020203" pitchFamily="34" charset="0"/>
              </a:rPr>
              <a:t>Implementing filters to allow users to refine their search based on subject, availability, and other parameters</a:t>
            </a:r>
            <a:r>
              <a:rPr lang="en-US" sz="1600" dirty="0">
                <a:solidFill>
                  <a:schemeClr val="tx1">
                    <a:lumMod val="95000"/>
                    <a:lumOff val="5000"/>
                  </a:schemeClr>
                </a:solidFill>
                <a:latin typeface="Bahnschrift Light Condensed" panose="020B0502040204020203" pitchFamily="34" charset="0"/>
              </a:rPr>
              <a:t>.</a:t>
            </a:r>
          </a:p>
          <a:p>
            <a:r>
              <a:rPr lang="en-US" sz="2400" dirty="0">
                <a:solidFill>
                  <a:srgbClr val="92D050"/>
                </a:solidFill>
              </a:rPr>
              <a:t>Add a call button: </a:t>
            </a:r>
          </a:p>
          <a:p>
            <a:pPr marL="0" indent="0">
              <a:buFont typeface="Arial" panose="020B0604020202020204" pitchFamily="34" charset="0"/>
              <a:buNone/>
            </a:pPr>
            <a:r>
              <a:rPr lang="en-US" sz="2400" dirty="0">
                <a:solidFill>
                  <a:schemeClr val="tx1">
                    <a:lumMod val="95000"/>
                    <a:lumOff val="5000"/>
                  </a:schemeClr>
                </a:solidFill>
                <a:latin typeface="Bahnschrift Light Condensed" panose="020B0502040204020203" pitchFamily="34" charset="0"/>
              </a:rPr>
              <a:t>                                   Add a call button or icon beside each teacher's name in the directory. When a user clicks on the button, they can initiate a call with the teacher.</a:t>
            </a:r>
            <a:endParaRPr lang="en-IN" sz="2400" dirty="0">
              <a:solidFill>
                <a:schemeClr val="tx1">
                  <a:lumMod val="95000"/>
                  <a:lumOff val="5000"/>
                </a:schemeClr>
              </a:solidFill>
              <a:latin typeface="Bahnschrift Light Condensed" panose="020B0502040204020203" pitchFamily="34" charset="0"/>
            </a:endParaRPr>
          </a:p>
          <a:p>
            <a:pPr marL="12700">
              <a:lnSpc>
                <a:spcPct val="100000"/>
              </a:lnSpc>
              <a:spcBef>
                <a:spcPts val="135"/>
              </a:spcBef>
            </a:pPr>
            <a:endParaRPr lang="en-IN" sz="1550" b="1" spc="20" dirty="0">
              <a:solidFill>
                <a:schemeClr val="tx1">
                  <a:lumMod val="95000"/>
                  <a:lumOff val="5000"/>
                </a:schemeClr>
              </a:solidFill>
              <a:latin typeface="Tahoma"/>
              <a:cs typeface="Tahoma"/>
            </a:endParaRPr>
          </a:p>
          <a:p>
            <a:pPr marL="12700">
              <a:lnSpc>
                <a:spcPct val="100000"/>
              </a:lnSpc>
              <a:spcBef>
                <a:spcPts val="135"/>
              </a:spcBef>
            </a:pPr>
            <a:endParaRPr sz="155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69975"/>
            <a:ext cx="6324600" cy="8081058"/>
          </a:xfrm>
          <a:prstGeom prst="rect">
            <a:avLst/>
          </a:prstGeom>
        </p:spPr>
        <p:txBody>
          <a:bodyPr vert="horz" wrap="square" lIns="0" tIns="17145" rIns="0" bIns="0" rtlCol="0">
            <a:spAutoFit/>
          </a:bodyPr>
          <a:lstStyle/>
          <a:p>
            <a:endParaRPr lang="en-US" sz="2000" dirty="0">
              <a:solidFill>
                <a:schemeClr val="tx1">
                  <a:lumMod val="95000"/>
                  <a:lumOff val="5000"/>
                </a:schemeClr>
              </a:solidFill>
            </a:endParaRPr>
          </a:p>
          <a:p>
            <a:r>
              <a:rPr lang="en-US" sz="2400" dirty="0">
                <a:solidFill>
                  <a:schemeClr val="tx1">
                    <a:lumMod val="95000"/>
                    <a:lumOff val="5000"/>
                  </a:schemeClr>
                </a:solidFill>
                <a:latin typeface="Bahnschrift Condensed" panose="020B0502040204020203" pitchFamily="34" charset="0"/>
              </a:rPr>
              <a:t>we are going to add multiple teachers to the study app for online calls by  creating a directory of teachers within the app, where users can browse through the list of teachers and select the one they want to connect with</a:t>
            </a:r>
            <a:r>
              <a:rPr lang="en-US" sz="2400" dirty="0">
                <a:solidFill>
                  <a:schemeClr val="tx1">
                    <a:lumMod val="95000"/>
                    <a:lumOff val="5000"/>
                  </a:schemeClr>
                </a:solidFill>
              </a:rPr>
              <a:t>.</a:t>
            </a:r>
            <a:br>
              <a:rPr lang="en-US" sz="2400" dirty="0">
                <a:solidFill>
                  <a:schemeClr val="tx1">
                    <a:lumMod val="95000"/>
                    <a:lumOff val="5000"/>
                  </a:schemeClr>
                </a:solidFill>
              </a:rPr>
            </a:br>
            <a:endParaRPr lang="en-US" sz="2400" dirty="0">
              <a:solidFill>
                <a:srgbClr val="92D050"/>
              </a:solidFill>
            </a:endParaRPr>
          </a:p>
          <a:p>
            <a:r>
              <a:rPr lang="en-US" sz="2400" dirty="0">
                <a:solidFill>
                  <a:srgbClr val="92D050"/>
                </a:solidFill>
              </a:rPr>
              <a:t>Create a teacher directory: </a:t>
            </a:r>
            <a:endParaRPr lang="en-US" sz="2400" dirty="0">
              <a:solidFill>
                <a:schemeClr val="tx1">
                  <a:lumMod val="95000"/>
                  <a:lumOff val="5000"/>
                </a:schemeClr>
              </a:solidFill>
            </a:endParaRPr>
          </a:p>
          <a:p>
            <a:pPr marL="0" indent="0">
              <a:buFont typeface="Arial" panose="020B0604020202020204" pitchFamily="34" charset="0"/>
              <a:buNone/>
            </a:pPr>
            <a:r>
              <a:rPr lang="en-US" sz="2400" dirty="0">
                <a:solidFill>
                  <a:schemeClr val="tx1">
                    <a:lumMod val="95000"/>
                    <a:lumOff val="5000"/>
                  </a:schemeClr>
                </a:solidFill>
              </a:rPr>
              <a:t>                                               </a:t>
            </a:r>
            <a:r>
              <a:rPr lang="en-US" sz="2400" dirty="0">
                <a:solidFill>
                  <a:schemeClr val="tx1">
                    <a:lumMod val="95000"/>
                    <a:lumOff val="5000"/>
                  </a:schemeClr>
                </a:solidFill>
                <a:latin typeface="Bahnschrift Light Condensed" panose="020B0502040204020203" pitchFamily="34" charset="0"/>
              </a:rPr>
              <a:t>Creating a database or list of teachers that includes their profile information, including their name, photo, subject, and availability.</a:t>
            </a:r>
          </a:p>
          <a:p>
            <a:r>
              <a:rPr lang="en-US" sz="2400" dirty="0">
                <a:solidFill>
                  <a:srgbClr val="92D050"/>
                </a:solidFill>
              </a:rPr>
              <a:t>Add a search bar: </a:t>
            </a:r>
            <a:endParaRPr lang="en-US" sz="2400" dirty="0">
              <a:solidFill>
                <a:schemeClr val="tx1">
                  <a:lumMod val="95000"/>
                  <a:lumOff val="5000"/>
                </a:schemeClr>
              </a:solidFill>
            </a:endParaRPr>
          </a:p>
          <a:p>
            <a:pPr marL="0" indent="0">
              <a:buFont typeface="Arial" panose="020B0604020202020204" pitchFamily="34" charset="0"/>
              <a:buNone/>
            </a:pPr>
            <a:r>
              <a:rPr lang="en-US" sz="2400" dirty="0">
                <a:solidFill>
                  <a:schemeClr val="tx1">
                    <a:lumMod val="95000"/>
                    <a:lumOff val="5000"/>
                  </a:schemeClr>
                </a:solidFill>
                <a:latin typeface="Bahnschrift Light Condensed" panose="020B0502040204020203" pitchFamily="34" charset="0"/>
              </a:rPr>
              <a:t>                               Adding a search bar in the teacher directory to allow users to search for a specific teacher by name or subject.</a:t>
            </a:r>
          </a:p>
          <a:p>
            <a:r>
              <a:rPr lang="en-US" sz="2400" dirty="0">
                <a:solidFill>
                  <a:srgbClr val="92D050"/>
                </a:solidFill>
              </a:rPr>
              <a:t>Implement filters: </a:t>
            </a:r>
            <a:endParaRPr lang="en-US" sz="2400" dirty="0">
              <a:solidFill>
                <a:schemeClr val="tx1">
                  <a:lumMod val="95000"/>
                  <a:lumOff val="5000"/>
                </a:schemeClr>
              </a:solidFill>
            </a:endParaRPr>
          </a:p>
          <a:p>
            <a:pPr marL="0" indent="0">
              <a:buFont typeface="Arial" panose="020B0604020202020204" pitchFamily="34" charset="0"/>
              <a:buNone/>
            </a:pPr>
            <a:r>
              <a:rPr lang="en-US" sz="2400" dirty="0">
                <a:solidFill>
                  <a:schemeClr val="tx1">
                    <a:lumMod val="95000"/>
                    <a:lumOff val="5000"/>
                  </a:schemeClr>
                </a:solidFill>
                <a:latin typeface="Bahnschrift Light Condensed" panose="020B0502040204020203" pitchFamily="34" charset="0"/>
              </a:rPr>
              <a:t>                                   Implementing filters to allow users to refine their search based on subject, availability, and other parameters.</a:t>
            </a:r>
          </a:p>
          <a:p>
            <a:r>
              <a:rPr lang="en-US" sz="2400" dirty="0">
                <a:solidFill>
                  <a:srgbClr val="92D050"/>
                </a:solidFill>
              </a:rPr>
              <a:t>Add a call button</a:t>
            </a:r>
            <a:r>
              <a:rPr lang="en-US" sz="2400" dirty="0">
                <a:solidFill>
                  <a:schemeClr val="tx1">
                    <a:lumMod val="95000"/>
                    <a:lumOff val="5000"/>
                  </a:schemeClr>
                </a:solidFill>
              </a:rPr>
              <a:t>: </a:t>
            </a:r>
          </a:p>
          <a:p>
            <a:pPr marL="0" indent="0">
              <a:buFont typeface="Arial" panose="020B0604020202020204" pitchFamily="34" charset="0"/>
              <a:buNone/>
            </a:pPr>
            <a:r>
              <a:rPr lang="en-US" sz="2400" dirty="0">
                <a:solidFill>
                  <a:schemeClr val="tx1">
                    <a:lumMod val="95000"/>
                    <a:lumOff val="5000"/>
                  </a:schemeClr>
                </a:solidFill>
                <a:latin typeface="Bahnschrift Light Condensed" panose="020B0502040204020203" pitchFamily="34" charset="0"/>
              </a:rPr>
              <a:t>                                   Add a call button or icon beside each teacher's name in the directory. When a user clicks on the button, they can initiate a call with the teacher.</a:t>
            </a:r>
            <a:endParaRPr lang="en-IN" sz="2400" dirty="0">
              <a:solidFill>
                <a:schemeClr val="tx1">
                  <a:lumMod val="95000"/>
                  <a:lumOff val="5000"/>
                </a:schemeClr>
              </a:solidFill>
              <a:latin typeface="Bahnschrift Light Condensed" panose="020B0502040204020203" pitchFamily="34"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7</a:t>
            </a:fld>
            <a:endParaRPr dirty="0"/>
          </a:p>
        </p:txBody>
      </p:sp>
    </p:spTree>
    <p:extLst>
      <p:ext uri="{BB962C8B-B14F-4D97-AF65-F5344CB8AC3E}">
        <p14:creationId xmlns:p14="http://schemas.microsoft.com/office/powerpoint/2010/main" xmlns="" val="148273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1200" y="569975"/>
            <a:ext cx="2895600" cy="386644"/>
          </a:xfrm>
          <a:prstGeom prst="rect">
            <a:avLst/>
          </a:prstGeom>
        </p:spPr>
        <p:txBody>
          <a:bodyPr vert="horz" wrap="square" lIns="0" tIns="17145" rIns="0" bIns="0" rtlCol="0">
            <a:spAutoFit/>
          </a:bodyPr>
          <a:lstStyle/>
          <a:p>
            <a:pPr marL="12700">
              <a:lnSpc>
                <a:spcPct val="100000"/>
              </a:lnSpc>
              <a:spcBef>
                <a:spcPts val="135"/>
              </a:spcBef>
            </a:pPr>
            <a:r>
              <a:rPr lang="en-IN" sz="2400" dirty="0">
                <a:solidFill>
                  <a:srgbClr val="92D050"/>
                </a:solidFill>
                <a:latin typeface="Arial Rounded MT Bold" panose="020F0704030504030204" pitchFamily="34" charset="0"/>
              </a:rPr>
              <a:t>THE SOLUTION</a:t>
            </a:r>
            <a:endParaRPr sz="2400" dirty="0">
              <a:solidFill>
                <a:srgbClr val="92D050"/>
              </a:solidFill>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8</a:t>
            </a:fld>
            <a:endParaRPr dirty="0"/>
          </a:p>
        </p:txBody>
      </p:sp>
      <p:sp>
        <p:nvSpPr>
          <p:cNvPr id="3" name="object 3"/>
          <p:cNvSpPr txBox="1"/>
          <p:nvPr/>
        </p:nvSpPr>
        <p:spPr>
          <a:xfrm>
            <a:off x="550570" y="1649730"/>
            <a:ext cx="5648325" cy="7768793"/>
          </a:xfrm>
          <a:prstGeom prst="rect">
            <a:avLst/>
          </a:prstGeom>
        </p:spPr>
        <p:txBody>
          <a:bodyPr vert="horz" wrap="square" lIns="0" tIns="12700" rIns="0" bIns="0" rtlCol="0">
            <a:spAutoFit/>
          </a:bodyPr>
          <a:lstStyle/>
          <a:p>
            <a:r>
              <a:rPr lang="en-US" sz="2400" dirty="0">
                <a:solidFill>
                  <a:srgbClr val="002060"/>
                </a:solidFill>
              </a:rPr>
              <a:t>User Engagement :</a:t>
            </a:r>
          </a:p>
          <a:p>
            <a:pPr marL="0" indent="0">
              <a:buNone/>
            </a:pPr>
            <a:r>
              <a:rPr lang="en-US" sz="2000" dirty="0">
                <a:solidFill>
                  <a:schemeClr val="bg2">
                    <a:lumMod val="25000"/>
                  </a:schemeClr>
                </a:solidFill>
                <a:latin typeface="Bahnschrift Condensed" panose="020B0502040204020203" pitchFamily="34" charset="0"/>
              </a:rPr>
              <a:t>                                         </a:t>
            </a:r>
            <a:r>
              <a:rPr lang="en-US" sz="2400" dirty="0">
                <a:solidFill>
                  <a:schemeClr val="bg2">
                    <a:lumMod val="25000"/>
                  </a:schemeClr>
                </a:solidFill>
                <a:latin typeface="Bahnschrift Condensed" panose="020B0502040204020203" pitchFamily="34" charset="0"/>
              </a:rPr>
              <a:t>Developers can improve user engagement by adding gamification elements, creating interactive content, providing personalized learning paths, and using push notifications to remind users to use the app..</a:t>
            </a:r>
          </a:p>
          <a:p>
            <a:r>
              <a:rPr lang="en-US" sz="2400" dirty="0">
                <a:solidFill>
                  <a:srgbClr val="002060"/>
                </a:solidFill>
              </a:rPr>
              <a:t>Content Creation: </a:t>
            </a:r>
          </a:p>
          <a:p>
            <a:pPr marL="0" indent="0">
              <a:buNone/>
            </a:pPr>
            <a:r>
              <a:rPr lang="en-US" sz="2400" dirty="0">
                <a:solidFill>
                  <a:schemeClr val="bg2">
                    <a:lumMod val="25000"/>
                  </a:schemeClr>
                </a:solidFill>
              </a:rPr>
              <a:t>                                  </a:t>
            </a:r>
            <a:r>
              <a:rPr lang="en-US" sz="2400" dirty="0">
                <a:solidFill>
                  <a:schemeClr val="bg2">
                    <a:lumMod val="25000"/>
                  </a:schemeClr>
                </a:solidFill>
                <a:latin typeface="Bahnschrift Condensed" panose="020B0502040204020203" pitchFamily="34" charset="0"/>
              </a:rPr>
              <a:t>Partner with experts in the subject matter or hire content creators to create and organize quality content for the app. You could also consider incorporating user-generated content to provide a variety of perspectives</a:t>
            </a:r>
            <a:r>
              <a:rPr lang="en-US" sz="2400" dirty="0">
                <a:solidFill>
                  <a:schemeClr val="bg2">
                    <a:lumMod val="25000"/>
                  </a:schemeClr>
                </a:solidFill>
              </a:rPr>
              <a:t>.</a:t>
            </a:r>
          </a:p>
          <a:p>
            <a:r>
              <a:rPr lang="en-US" sz="2400" dirty="0">
                <a:solidFill>
                  <a:srgbClr val="002060"/>
                </a:solidFill>
              </a:rPr>
              <a:t>Compatibility: </a:t>
            </a:r>
          </a:p>
          <a:p>
            <a:pPr marL="0" indent="0">
              <a:buNone/>
            </a:pPr>
            <a:r>
              <a:rPr lang="en-US" sz="2400" dirty="0">
                <a:latin typeface="Arial Rounded MT Bold" panose="020F0704030504030204" pitchFamily="34" charset="0"/>
              </a:rPr>
              <a:t>                          </a:t>
            </a:r>
            <a:r>
              <a:rPr lang="en-US" sz="2400" dirty="0">
                <a:latin typeface="Bahnschrift Condensed" panose="020B0502040204020203" pitchFamily="34" charset="0"/>
              </a:rPr>
              <a:t> </a:t>
            </a:r>
            <a:r>
              <a:rPr lang="en-US" sz="2400" dirty="0">
                <a:solidFill>
                  <a:schemeClr val="bg2">
                    <a:lumMod val="25000"/>
                  </a:schemeClr>
                </a:solidFill>
                <a:latin typeface="Bahnschrift Condensed" panose="020B0502040204020203" pitchFamily="34" charset="0"/>
              </a:rPr>
              <a:t>Test the app on different operating systems and devices to ensure compatibility. Consider using cross-platform development tools or frameworks that can help streamline the process</a:t>
            </a:r>
            <a:r>
              <a:rPr lang="en-US" sz="2400" dirty="0">
                <a:latin typeface="Arial Rounded MT Bold" panose="020F0704030504030204" pitchFamily="34" charset="0"/>
              </a:rPr>
              <a:t>.</a:t>
            </a:r>
            <a:endParaRPr lang="en-US" sz="2400" dirty="0">
              <a:latin typeface="Bahnschrift Condensed" panose="020B0502040204020203" pitchFamily="34" charset="0"/>
            </a:endParaRPr>
          </a:p>
          <a:p>
            <a:r>
              <a:rPr lang="en-US" sz="2400" dirty="0">
                <a:solidFill>
                  <a:srgbClr val="002060"/>
                </a:solidFill>
              </a:rPr>
              <a:t>Security: </a:t>
            </a:r>
          </a:p>
          <a:p>
            <a:pPr marL="0" indent="0">
              <a:buNone/>
            </a:pPr>
            <a:r>
              <a:rPr lang="en-US" sz="2400" dirty="0">
                <a:latin typeface="Bahnschrift Condensed" panose="020B0502040204020203" pitchFamily="34" charset="0"/>
              </a:rPr>
              <a:t>                      </a:t>
            </a:r>
            <a:r>
              <a:rPr lang="en-US" sz="2400" dirty="0">
                <a:solidFill>
                  <a:schemeClr val="bg2">
                    <a:lumMod val="25000"/>
                  </a:schemeClr>
                </a:solidFill>
                <a:latin typeface="Bahnschrift Condensed" panose="020B0502040204020203" pitchFamily="34" charset="0"/>
              </a:rPr>
              <a:t>Follow best practices for data protection and encryption. Conduct security audits and stay up-to-date with the latest security standards and regulations</a:t>
            </a:r>
            <a:endParaRPr sz="2400" dirty="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612775"/>
            <a:ext cx="6324599" cy="7922040"/>
          </a:xfrm>
          <a:prstGeom prst="rect">
            <a:avLst/>
          </a:prstGeom>
        </p:spPr>
        <p:txBody>
          <a:bodyPr vert="horz" wrap="square" lIns="0" tIns="17145" rIns="0" bIns="0" rtlCol="0">
            <a:spAutoFit/>
          </a:bodyPr>
          <a:lstStyle/>
          <a:p>
            <a:pPr marL="12700">
              <a:lnSpc>
                <a:spcPct val="100000"/>
              </a:lnSpc>
              <a:spcBef>
                <a:spcPts val="135"/>
              </a:spcBef>
            </a:pPr>
            <a:r>
              <a:rPr sz="2400" b="1" spc="20" dirty="0">
                <a:solidFill>
                  <a:srgbClr val="538235"/>
                </a:solidFill>
                <a:latin typeface="Tahoma"/>
                <a:cs typeface="Tahoma"/>
              </a:rPr>
              <a:t>FLOWCHART/PRODUCT</a:t>
            </a:r>
            <a:r>
              <a:rPr sz="2400" b="1" spc="180" dirty="0">
                <a:solidFill>
                  <a:srgbClr val="538235"/>
                </a:solidFill>
                <a:latin typeface="Tahoma"/>
                <a:cs typeface="Tahoma"/>
              </a:rPr>
              <a:t> </a:t>
            </a:r>
            <a:r>
              <a:rPr sz="2400" b="1" spc="25" dirty="0">
                <a:solidFill>
                  <a:srgbClr val="538235"/>
                </a:solidFill>
                <a:latin typeface="Tahoma"/>
                <a:cs typeface="Tahoma"/>
              </a:rPr>
              <a:t>WORKFLOW</a:t>
            </a:r>
            <a:endParaRPr lang="en-US" sz="2400" b="1" spc="25" dirty="0">
              <a:solidFill>
                <a:srgbClr val="538235"/>
              </a:solidFill>
              <a:latin typeface="Tahoma"/>
              <a:cs typeface="Tahoma"/>
            </a:endParaRPr>
          </a:p>
          <a:p>
            <a:pPr marL="12700">
              <a:lnSpc>
                <a:spcPct val="100000"/>
              </a:lnSpc>
              <a:spcBef>
                <a:spcPts val="135"/>
              </a:spcBef>
            </a:pPr>
            <a:endParaRPr lang="en-IN" sz="1550" b="1" spc="25" dirty="0">
              <a:solidFill>
                <a:srgbClr val="538235"/>
              </a:solidFill>
              <a:latin typeface="Tahoma"/>
              <a:cs typeface="Tahoma"/>
            </a:endParaRPr>
          </a:p>
          <a:p>
            <a:pPr marL="12700">
              <a:lnSpc>
                <a:spcPct val="100000"/>
              </a:lnSpc>
              <a:spcBef>
                <a:spcPts val="135"/>
              </a:spcBef>
            </a:pPr>
            <a:endParaRPr lang="en-IN" sz="1550" b="1" spc="25" dirty="0">
              <a:solidFill>
                <a:srgbClr val="538235"/>
              </a:solidFill>
              <a:latin typeface="Tahoma"/>
              <a:cs typeface="Tahoma"/>
            </a:endParaRPr>
          </a:p>
          <a:p>
            <a:pPr marL="12700">
              <a:lnSpc>
                <a:spcPct val="100000"/>
              </a:lnSpc>
              <a:spcBef>
                <a:spcPts val="135"/>
              </a:spcBef>
            </a:pPr>
            <a:endParaRPr lang="en-IN" sz="1550" b="1" spc="25" dirty="0">
              <a:solidFill>
                <a:srgbClr val="538235"/>
              </a:solidFill>
              <a:latin typeface="Tahoma"/>
              <a:cs typeface="Tahoma"/>
            </a:endParaRPr>
          </a:p>
          <a:p>
            <a:pPr marL="12700">
              <a:lnSpc>
                <a:spcPct val="100000"/>
              </a:lnSpc>
              <a:spcBef>
                <a:spcPts val="135"/>
              </a:spcBef>
            </a:pPr>
            <a:endParaRPr lang="en-IN" sz="1550" b="1" spc="25" dirty="0">
              <a:solidFill>
                <a:srgbClr val="538235"/>
              </a:solidFill>
              <a:latin typeface="Tahoma"/>
              <a:cs typeface="Tahoma"/>
            </a:endParaRPr>
          </a:p>
          <a:p>
            <a:pPr marL="0" indent="0">
              <a:buNone/>
            </a:pPr>
            <a:r>
              <a:rPr lang="en-US" sz="2400" dirty="0"/>
              <a:t>1</a:t>
            </a:r>
            <a:r>
              <a:rPr lang="en-US" sz="2400" dirty="0">
                <a:solidFill>
                  <a:srgbClr val="00B050"/>
                </a:solidFill>
              </a:rPr>
              <a:t>) Define requirements : </a:t>
            </a:r>
            <a:r>
              <a:rPr lang="en-US" sz="2400" dirty="0">
                <a:solidFill>
                  <a:schemeClr val="tx1">
                    <a:lumMod val="95000"/>
                    <a:lumOff val="5000"/>
                  </a:schemeClr>
                </a:solidFill>
                <a:latin typeface="Bahnschrift Light Condensed" panose="020B0502040204020203" pitchFamily="34" charset="0"/>
              </a:rPr>
              <a:t>Define the app's purpose, features, target audience, and other requirements.</a:t>
            </a:r>
          </a:p>
          <a:p>
            <a:pPr marL="0" indent="0">
              <a:buNone/>
            </a:pPr>
            <a:r>
              <a:rPr lang="en-US" sz="2400" dirty="0"/>
              <a:t>2) </a:t>
            </a:r>
            <a:r>
              <a:rPr lang="en-US" sz="2400" dirty="0">
                <a:solidFill>
                  <a:srgbClr val="00B050"/>
                </a:solidFill>
              </a:rPr>
              <a:t>Design UI/UX : </a:t>
            </a:r>
            <a:r>
              <a:rPr lang="en-US" sz="2400" dirty="0">
                <a:latin typeface="Bahnschrift Light Condensed" panose="020B0502040204020203" pitchFamily="34" charset="0"/>
              </a:rPr>
              <a:t>Design the user interface and user experience of the app.</a:t>
            </a:r>
          </a:p>
          <a:p>
            <a:pPr marL="0" indent="0">
              <a:buNone/>
            </a:pPr>
            <a:r>
              <a:rPr lang="en-US" sz="2400" dirty="0"/>
              <a:t>3) </a:t>
            </a:r>
            <a:r>
              <a:rPr lang="en-US" sz="2400" dirty="0">
                <a:solidFill>
                  <a:srgbClr val="00B050"/>
                </a:solidFill>
              </a:rPr>
              <a:t>Develop frontend : </a:t>
            </a:r>
            <a:r>
              <a:rPr lang="en-US" sz="2400" dirty="0">
                <a:latin typeface="Bahnschrift Light Condensed" panose="020B0502040204020203" pitchFamily="34" charset="0"/>
              </a:rPr>
              <a:t>Develop the frontend of the app using a framework such as HTML, CSS, Java Script .</a:t>
            </a:r>
          </a:p>
          <a:p>
            <a:pPr marL="0" indent="0">
              <a:buNone/>
            </a:pPr>
            <a:r>
              <a:rPr lang="en-US" sz="2400" dirty="0"/>
              <a:t>4)</a:t>
            </a:r>
            <a:r>
              <a:rPr lang="en-US" sz="2400" dirty="0">
                <a:solidFill>
                  <a:srgbClr val="00B050"/>
                </a:solidFill>
              </a:rPr>
              <a:t>Develop backend : </a:t>
            </a:r>
            <a:r>
              <a:rPr lang="en-US" sz="2400" dirty="0">
                <a:latin typeface="Bahnschrift Light Condensed" panose="020B0502040204020203" pitchFamily="34" charset="0"/>
              </a:rPr>
              <a:t>Develop the backend of the app using a server-side programming language such as flutter and dart programming language.</a:t>
            </a:r>
          </a:p>
          <a:p>
            <a:pPr marL="0" indent="0">
              <a:buNone/>
            </a:pPr>
            <a:r>
              <a:rPr lang="en-US" sz="2400" dirty="0"/>
              <a:t>5)</a:t>
            </a:r>
            <a:r>
              <a:rPr lang="en-US" sz="2400" dirty="0">
                <a:solidFill>
                  <a:srgbClr val="00B050"/>
                </a:solidFill>
              </a:rPr>
              <a:t>Implement database :</a:t>
            </a:r>
            <a:r>
              <a:rPr lang="en-US" sz="2400" dirty="0">
                <a:solidFill>
                  <a:srgbClr val="92D050"/>
                </a:solidFill>
              </a:rPr>
              <a:t> </a:t>
            </a:r>
            <a:r>
              <a:rPr lang="en-US" sz="2400" dirty="0">
                <a:latin typeface="Bahnschrift Light Condensed" panose="020B0502040204020203" pitchFamily="34" charset="0"/>
              </a:rPr>
              <a:t>Implement a database to store user data and app data.</a:t>
            </a:r>
          </a:p>
          <a:p>
            <a:pPr marL="0" indent="0">
              <a:buNone/>
            </a:pPr>
            <a:r>
              <a:rPr lang="en-US" sz="2400" dirty="0"/>
              <a:t>6)</a:t>
            </a:r>
            <a:r>
              <a:rPr lang="en-US" sz="2400" dirty="0">
                <a:solidFill>
                  <a:srgbClr val="00B050"/>
                </a:solidFill>
              </a:rPr>
              <a:t>Testing </a:t>
            </a:r>
            <a:r>
              <a:rPr lang="en-US" sz="2400" dirty="0">
                <a:solidFill>
                  <a:srgbClr val="00B050"/>
                </a:solidFill>
                <a:latin typeface="Bahnschrift Light Condensed" panose="020B0502040204020203" pitchFamily="34" charset="0"/>
              </a:rPr>
              <a:t>: </a:t>
            </a:r>
            <a:r>
              <a:rPr lang="en-US" sz="2400" dirty="0">
                <a:latin typeface="Bahnschrift Light Condensed" panose="020B0502040204020203" pitchFamily="34" charset="0"/>
              </a:rPr>
              <a:t>Test the app thoroughly to ensure it is functioning as intended</a:t>
            </a:r>
            <a:r>
              <a:rPr lang="en-US" sz="2400" dirty="0"/>
              <a:t>.</a:t>
            </a:r>
          </a:p>
          <a:p>
            <a:pPr marL="0" indent="0">
              <a:buNone/>
            </a:pPr>
            <a:r>
              <a:rPr lang="en-US" sz="2400" dirty="0"/>
              <a:t>7)</a:t>
            </a:r>
            <a:r>
              <a:rPr lang="en-US" sz="2400" dirty="0">
                <a:solidFill>
                  <a:srgbClr val="00B050"/>
                </a:solidFill>
              </a:rPr>
              <a:t>Deployment :</a:t>
            </a:r>
            <a:r>
              <a:rPr lang="en-US" sz="2400" dirty="0"/>
              <a:t> </a:t>
            </a:r>
            <a:r>
              <a:rPr lang="en-US" sz="2400" dirty="0">
                <a:latin typeface="Bahnschrift Light Condensed" panose="020B0502040204020203" pitchFamily="34" charset="0"/>
              </a:rPr>
              <a:t>Deploy the app to a hosting server or cloud platform.</a:t>
            </a:r>
          </a:p>
          <a:p>
            <a:pPr marL="0" indent="0">
              <a:buNone/>
            </a:pPr>
            <a:r>
              <a:rPr lang="en-US" sz="2400" dirty="0"/>
              <a:t>8)</a:t>
            </a:r>
            <a:r>
              <a:rPr lang="en-US" sz="2400" dirty="0">
                <a:solidFill>
                  <a:srgbClr val="00B050"/>
                </a:solidFill>
              </a:rPr>
              <a:t>Maintenance  :</a:t>
            </a:r>
            <a:r>
              <a:rPr lang="en-US" sz="2400" dirty="0"/>
              <a:t> </a:t>
            </a:r>
            <a:r>
              <a:rPr lang="en-US" sz="2400" dirty="0">
                <a:latin typeface="Bahnschrift Light Condensed" panose="020B0502040204020203" pitchFamily="34" charset="0"/>
              </a:rPr>
              <a:t>Provide ongoing maintenance and support for the app, including bug fixes and updates.</a:t>
            </a:r>
            <a:endParaRPr lang="en-IN" sz="2400" dirty="0">
              <a:latin typeface="Bahnschrift Light Condensed" panose="020B0502040204020203" pitchFamily="34" charset="0"/>
            </a:endParaRPr>
          </a:p>
          <a:p>
            <a:pPr marL="12700">
              <a:lnSpc>
                <a:spcPct val="100000"/>
              </a:lnSpc>
              <a:spcBef>
                <a:spcPts val="135"/>
              </a:spcBef>
            </a:pPr>
            <a:endParaRPr sz="1550" dirty="0">
              <a:latin typeface="Tahoma"/>
              <a:cs typeface="Tahoma"/>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711</Words>
  <Application>Microsoft Office PowerPoint</Application>
  <PresentationFormat>Custom</PresentationFormat>
  <Paragraphs>150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H</dc:creator>
  <cp:lastModifiedBy>dell</cp:lastModifiedBy>
  <cp:revision>5</cp:revision>
  <dcterms:created xsi:type="dcterms:W3CDTF">2023-04-03T04:50:19Z</dcterms:created>
  <dcterms:modified xsi:type="dcterms:W3CDTF">2023-04-09T15:51:18Z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2023-04-03T00:00:00Z</vt:filetime>
  </property>
  <property fmtid="{D5CDD505-2E9C-101B-9397-08002B2CF9AE}" pid="3" name="Creator">
    <vt:lpwstr>Nitro Pro 13 (13.32.0.623)</vt:lpwstr>
  </property>
  <property fmtid="{D5CDD505-2E9C-101B-9397-08002B2CF9AE}" pid="4" name="LastSaved">
    <vt:filetime>2023-04-03T00:00:00Z</vt:filetime>
  </property>
</Properties>
</file>