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0" roundtripDataSignature="AMtx7mi0OW7Cm7iNOO3LxCI0Hh5/6+bn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Barath0203/TNSDC-Generative-AI" TargetMode="Externa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 name="Google Shape;58;p1"/>
          <p:cNvSpPr txBox="1"/>
          <p:nvPr>
            <p:ph type="ctrTitle"/>
          </p:nvPr>
        </p:nvSpPr>
        <p:spPr>
          <a:xfrm>
            <a:off x="3195575" y="2067300"/>
            <a:ext cx="6323400" cy="16791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SzPts val="1400"/>
              <a:buNone/>
            </a:pPr>
            <a:r>
              <a:t/>
            </a:r>
            <a:endParaRPr sz="1800"/>
          </a:p>
          <a:p>
            <a:pPr indent="0" lvl="0" marL="3213735" rtl="0" algn="l">
              <a:lnSpc>
                <a:spcPct val="100000"/>
              </a:lnSpc>
              <a:spcBef>
                <a:spcPts val="0"/>
              </a:spcBef>
              <a:spcAft>
                <a:spcPts val="0"/>
              </a:spcAft>
              <a:buSzPts val="1400"/>
              <a:buNone/>
            </a:pPr>
            <a:r>
              <a:rPr lang="en-US" sz="2400"/>
              <a:t>BARATH.S</a:t>
            </a:r>
            <a:endParaRPr sz="2400"/>
          </a:p>
          <a:p>
            <a:pPr indent="0" lvl="0" marL="3213735" rtl="0" algn="l">
              <a:lnSpc>
                <a:spcPct val="100000"/>
              </a:lnSpc>
              <a:spcBef>
                <a:spcPts val="0"/>
              </a:spcBef>
              <a:spcAft>
                <a:spcPts val="0"/>
              </a:spcAft>
              <a:buSzPts val="1400"/>
              <a:buNone/>
            </a:pPr>
            <a:r>
              <a:rPr lang="en-US" sz="2400"/>
              <a:t>REGNO:813821205006</a:t>
            </a:r>
            <a:endParaRPr sz="2400"/>
          </a:p>
          <a:p>
            <a:pPr indent="0" lvl="0" marL="0" rtl="0" algn="l">
              <a:lnSpc>
                <a:spcPct val="100000"/>
              </a:lnSpc>
              <a:spcBef>
                <a:spcPts val="0"/>
              </a:spcBef>
              <a:spcAft>
                <a:spcPts val="0"/>
              </a:spcAft>
              <a:buSzPts val="1400"/>
              <a:buNone/>
            </a:pPr>
            <a:r>
              <a:t/>
            </a:r>
            <a:endParaRPr sz="2400"/>
          </a:p>
          <a:p>
            <a:pPr indent="0" lvl="0" marL="3213735" rtl="0" algn="l">
              <a:lnSpc>
                <a:spcPct val="100000"/>
              </a:lnSpc>
              <a:spcBef>
                <a:spcPts val="0"/>
              </a:spcBef>
              <a:spcAft>
                <a:spcPts val="0"/>
              </a:spcAft>
              <a:buSzPts val="1400"/>
              <a:buNone/>
            </a:pPr>
            <a:r>
              <a:t/>
            </a:r>
            <a:endParaRPr sz="1800"/>
          </a:p>
        </p:txBody>
      </p:sp>
      <p:sp>
        <p:nvSpPr>
          <p:cNvPr id="59" name="Google Shape;59;p1"/>
          <p:cNvSpPr txBox="1"/>
          <p:nvPr/>
        </p:nvSpPr>
        <p:spPr>
          <a:xfrm>
            <a:off x="6395970" y="3501522"/>
            <a:ext cx="1859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rgbClr val="2D936B"/>
                </a:solidFill>
                <a:latin typeface="Trebuchet MS"/>
                <a:ea typeface="Trebuchet MS"/>
                <a:cs typeface="Trebuchet MS"/>
                <a:sym typeface="Trebuchet MS"/>
              </a:rPr>
              <a:t>Final Project</a:t>
            </a:r>
            <a:endParaRPr b="0" i="0" sz="2400" u="none" cap="none" strike="noStrike">
              <a:solidFill>
                <a:srgbClr val="000000"/>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62" name="Google Shape;62;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97" name="Google Shape;19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8" name="Google Shape;198;p10"/>
          <p:cNvSpPr/>
          <p:nvPr/>
        </p:nvSpPr>
        <p:spPr>
          <a:xfrm>
            <a:off x="8834275" y="102542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 name="Google Shape;19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0" name="Google Shape;200;p10"/>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01" name="Google Shape;201;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202" name="Google Shape;202;p10"/>
          <p:cNvSpPr txBox="1"/>
          <p:nvPr/>
        </p:nvSpPr>
        <p:spPr>
          <a:xfrm>
            <a:off x="607131" y="6126488"/>
            <a:ext cx="9568200" cy="324600"/>
          </a:xfrm>
          <a:prstGeom prst="rect">
            <a:avLst/>
          </a:prstGeom>
          <a:noFill/>
          <a:ln>
            <a:noFill/>
          </a:ln>
        </p:spPr>
        <p:txBody>
          <a:bodyPr anchorCtr="0" anchor="t" bIns="0" lIns="0" spcFirstLastPara="1" rIns="0" wrap="square" tIns="16500">
            <a:spAutoFit/>
          </a:bodyPr>
          <a:lstStyle/>
          <a:p>
            <a:pPr indent="0" lvl="0" marL="0" marR="0" rtl="0" algn="l">
              <a:lnSpc>
                <a:spcPct val="100000"/>
              </a:lnSpc>
              <a:spcBef>
                <a:spcPts val="0"/>
              </a:spcBef>
              <a:spcAft>
                <a:spcPts val="0"/>
              </a:spcAft>
              <a:buClr>
                <a:srgbClr val="000000"/>
              </a:buClr>
              <a:buSzPts val="2000"/>
              <a:buFont typeface="Arial"/>
              <a:buNone/>
            </a:pPr>
            <a:r>
              <a:rPr lang="en-US" sz="2000" u="sng">
                <a:solidFill>
                  <a:schemeClr val="hlink"/>
                </a:solidFill>
                <a:latin typeface="Trebuchet MS"/>
                <a:ea typeface="Trebuchet MS"/>
                <a:cs typeface="Trebuchet MS"/>
                <a:sym typeface="Trebuchet MS"/>
                <a:hlinkClick r:id="rId3"/>
              </a:rPr>
              <a:t>https://github.com/Barath0203/TNSDC-Generative-AI</a:t>
            </a:r>
            <a:endParaRPr b="0" i="0" sz="2000" u="none" cap="none" strike="noStrike">
              <a:solidFill>
                <a:srgbClr val="000000"/>
              </a:solidFill>
              <a:latin typeface="Trebuchet MS"/>
              <a:ea typeface="Trebuchet MS"/>
              <a:cs typeface="Trebuchet MS"/>
              <a:sym typeface="Trebuchet MS"/>
            </a:endParaRPr>
          </a:p>
        </p:txBody>
      </p:sp>
      <p:sp>
        <p:nvSpPr>
          <p:cNvPr id="203" name="Google Shape;203;p10"/>
          <p:cNvSpPr txBox="1"/>
          <p:nvPr/>
        </p:nvSpPr>
        <p:spPr>
          <a:xfrm>
            <a:off x="683250" y="898875"/>
            <a:ext cx="8020800" cy="44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D0D0D"/>
                </a:solidFill>
                <a:highlight>
                  <a:srgbClr val="FFFFFF"/>
                </a:highlight>
                <a:latin typeface="Trebuchet MS"/>
                <a:ea typeface="Trebuchet MS"/>
                <a:cs typeface="Trebuchet MS"/>
                <a:sym typeface="Trebuchet MS"/>
              </a:rPr>
              <a:t>1</a:t>
            </a:r>
            <a:r>
              <a:rPr b="0" i="0" lang="en-US" sz="1200" u="none" cap="none" strike="noStrike">
                <a:solidFill>
                  <a:srgbClr val="0D0D0D"/>
                </a:solidFill>
                <a:highlight>
                  <a:srgbClr val="FFFFFF"/>
                </a:highlight>
                <a:latin typeface="Trebuchet MS"/>
                <a:ea typeface="Trebuchet MS"/>
                <a:cs typeface="Trebuchet MS"/>
                <a:sym typeface="Trebuchet MS"/>
              </a:rPr>
              <a:t>.</a:t>
            </a:r>
            <a:r>
              <a:rPr b="1" i="0" lang="en-US" sz="1400" u="none" cap="none" strike="noStrike">
                <a:solidFill>
                  <a:srgbClr val="0D0D0D"/>
                </a:solidFill>
                <a:highlight>
                  <a:srgbClr val="FFFFFF"/>
                </a:highlight>
                <a:latin typeface="Trebuchet MS"/>
                <a:ea typeface="Trebuchet MS"/>
                <a:cs typeface="Trebuchet MS"/>
                <a:sym typeface="Trebuchet MS"/>
              </a:rPr>
              <a:t>test_horses.take(5)</a:t>
            </a:r>
            <a:r>
              <a:rPr b="0" i="0" lang="en-US" sz="1400" u="none" cap="none" strike="noStrike">
                <a:solidFill>
                  <a:srgbClr val="0D0D0D"/>
                </a:solidFill>
                <a:highlight>
                  <a:srgbClr val="FFFFFF"/>
                </a:highlight>
                <a:latin typeface="Trebuchet MS"/>
                <a:ea typeface="Trebuchet MS"/>
                <a:cs typeface="Trebuchet MS"/>
                <a:sym typeface="Trebuchet MS"/>
              </a:rPr>
              <a:t>: This part of the code selects the first five images from the dataset of horse images. The result would be a batch of five input images of horses.</a:t>
            </a:r>
            <a:endParaRPr b="0" i="0" sz="1400" u="none" cap="none" strike="noStrike">
              <a:solidFill>
                <a:srgbClr val="0D0D0D"/>
              </a:solidFill>
              <a:highlight>
                <a:srgbClr val="FFFFFF"/>
              </a:highlight>
              <a:latin typeface="Trebuchet MS"/>
              <a:ea typeface="Trebuchet MS"/>
              <a:cs typeface="Trebuchet MS"/>
              <a:sym typeface="Trebuchet MS"/>
            </a:endParaRPr>
          </a:p>
          <a:p>
            <a:pPr indent="0" lvl="0" marL="0" marR="0" rtl="0" algn="l">
              <a:lnSpc>
                <a:spcPct val="115000"/>
              </a:lnSpc>
              <a:spcBef>
                <a:spcPts val="1500"/>
              </a:spcBef>
              <a:spcAft>
                <a:spcPts val="0"/>
              </a:spcAft>
              <a:buClr>
                <a:srgbClr val="000000"/>
              </a:buClr>
              <a:buSzPts val="1400"/>
              <a:buFont typeface="Arial"/>
              <a:buNone/>
            </a:pPr>
            <a:r>
              <a:rPr b="0" i="0" lang="en-US" sz="1400" u="none" cap="none" strike="noStrike">
                <a:solidFill>
                  <a:srgbClr val="0D0D0D"/>
                </a:solidFill>
                <a:highlight>
                  <a:srgbClr val="FFFFFF"/>
                </a:highlight>
                <a:latin typeface="Trebuchet MS"/>
                <a:ea typeface="Trebuchet MS"/>
                <a:cs typeface="Trebuchet MS"/>
                <a:sym typeface="Trebuchet MS"/>
              </a:rPr>
              <a:t>2.</a:t>
            </a:r>
            <a:r>
              <a:rPr b="1" i="0" lang="en-US" sz="1400" u="none" cap="none" strike="noStrike">
                <a:solidFill>
                  <a:srgbClr val="0D0D0D"/>
                </a:solidFill>
                <a:highlight>
                  <a:srgbClr val="FFFFFF"/>
                </a:highlight>
                <a:latin typeface="Trebuchet MS"/>
                <a:ea typeface="Trebuchet MS"/>
                <a:cs typeface="Trebuchet MS"/>
                <a:sym typeface="Trebuchet MS"/>
              </a:rPr>
              <a:t>generate_images(generator_g, inp)</a:t>
            </a:r>
            <a:r>
              <a:rPr b="0" i="0" lang="en-US" sz="1400" u="none" cap="none" strike="noStrike">
                <a:solidFill>
                  <a:srgbClr val="0D0D0D"/>
                </a:solidFill>
                <a:highlight>
                  <a:srgbClr val="FFFFFF"/>
                </a:highlight>
                <a:latin typeface="Trebuchet MS"/>
                <a:ea typeface="Trebuchet MS"/>
                <a:cs typeface="Trebuchet MS"/>
                <a:sym typeface="Trebuchet MS"/>
              </a:rPr>
              <a:t>: This function generates translated images from the input images of horses. Each       input image (inp) is passed through the generator network (generator_g), resulting in translated images. Since five input images are passed, the output would be a batch of five translated images</a:t>
            </a:r>
            <a:r>
              <a:rPr b="0" i="0" lang="en-US" sz="1400" u="none" cap="none" strike="noStrike">
                <a:solidFill>
                  <a:srgbClr val="0D0D0D"/>
                </a:solidFill>
                <a:highlight>
                  <a:srgbClr val="FFFFFF"/>
                </a:highlight>
                <a:latin typeface="Roboto"/>
                <a:ea typeface="Roboto"/>
                <a:cs typeface="Roboto"/>
                <a:sym typeface="Roboto"/>
              </a:rPr>
              <a:t>.</a:t>
            </a:r>
            <a:endParaRPr b="0" i="0" sz="14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1" i="0" lang="en-US" sz="1200" u="none" cap="none" strike="noStrike">
                <a:solidFill>
                  <a:srgbClr val="0D0D0D"/>
                </a:solidFill>
                <a:highlight>
                  <a:srgbClr val="FFFFFF"/>
                </a:highlight>
                <a:latin typeface="Roboto"/>
                <a:ea typeface="Roboto"/>
                <a:cs typeface="Roboto"/>
                <a:sym typeface="Roboto"/>
              </a:rPr>
              <a:t>HERE IS AN EXAMPLE IMAGE GENERATED BY MY CODE</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150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p:txBody>
      </p:sp>
      <p:pic>
        <p:nvPicPr>
          <p:cNvPr id="204" name="Google Shape;204;p10"/>
          <p:cNvPicPr preferRelativeResize="0"/>
          <p:nvPr/>
        </p:nvPicPr>
        <p:blipFill rotWithShape="1">
          <a:blip r:embed="rId4">
            <a:alphaModFix/>
          </a:blip>
          <a:srcRect b="0" l="0" r="0" t="0"/>
          <a:stretch/>
        </p:blipFill>
        <p:spPr>
          <a:xfrm>
            <a:off x="752475" y="3384300"/>
            <a:ext cx="7089551" cy="2707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2"/>
          <p:cNvSpPr/>
          <p:nvPr/>
        </p:nvSpPr>
        <p:spPr>
          <a:xfrm>
            <a:off x="400" y="1545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 name="Google Shape;70;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8" name="Google Shape;78;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 name="Google Shape;7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 name="Google Shape;80;p2"/>
          <p:cNvSpPr/>
          <p:nvPr/>
        </p:nvSpPr>
        <p:spPr>
          <a:xfrm>
            <a:off x="8036150" y="1507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 name="Google Shape;8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 name="Google Shape;82;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87" name="Google Shape;87;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88" name="Google Shape;88;p2"/>
          <p:cNvSpPr txBox="1"/>
          <p:nvPr/>
        </p:nvSpPr>
        <p:spPr>
          <a:xfrm>
            <a:off x="561325" y="2769397"/>
            <a:ext cx="8434800" cy="203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D0D0D"/>
                </a:solidFill>
                <a:highlight>
                  <a:srgbClr val="FFFFFF"/>
                </a:highlight>
                <a:latin typeface="Roboto"/>
                <a:ea typeface="Roboto"/>
                <a:cs typeface="Roboto"/>
                <a:sym typeface="Roboto"/>
              </a:rPr>
              <a:t>Addressing Ambiguity and Uncertainty in Image-to-Image          </a:t>
            </a:r>
            <a:endParaRPr b="0" i="0" sz="24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D0D0D"/>
                </a:solidFill>
                <a:highlight>
                  <a:srgbClr val="FFFFFF"/>
                </a:highlight>
                <a:latin typeface="Roboto"/>
                <a:ea typeface="Roboto"/>
                <a:cs typeface="Roboto"/>
                <a:sym typeface="Roboto"/>
              </a:rPr>
              <a:t>Translation using Generative Adversarial Networks (GANs)</a:t>
            </a:r>
            <a:endParaRPr b="0" i="0" sz="2400" u="none" cap="none" strike="noStrike">
              <a:solidFill>
                <a:srgbClr val="000000"/>
              </a:solidFill>
              <a:highlight>
                <a:schemeClr val="lt1"/>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 name="Google Shape;96;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 name="Google Shape;97;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 name="Google Shape;98;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 name="Google Shape;99;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 name="Google Shape;101;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 name="Google Shape;102;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 name="Google Shape;103;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04" name="Google Shape;104;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 name="Google Shape;105;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06" name="Google Shape;106;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 name="Google Shape;107;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8" name="Google Shape;108;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3" name="Google Shape;113;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4" name="Google Shape;114;p3"/>
          <p:cNvSpPr txBox="1"/>
          <p:nvPr/>
        </p:nvSpPr>
        <p:spPr>
          <a:xfrm>
            <a:off x="2749100" y="1783475"/>
            <a:ext cx="6552600" cy="418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1.PROBLEM STATEMENT</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2.PROJECT OVERVIEW</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3.WHO ARE THE END USERS? </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4.YOUR VALUE AND ITS VALUE PROPOSITION</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5.THE WOW IN THE SOLUTION</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6.MODELLING</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7.RESULTS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2" name="Google Shape;122;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4" name="Google Shape;124;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125" name="Google Shape;125;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27" name="Google Shape;127;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28" name="Google Shape;128;p4"/>
          <p:cNvSpPr txBox="1"/>
          <p:nvPr/>
        </p:nvSpPr>
        <p:spPr>
          <a:xfrm>
            <a:off x="676275" y="1854300"/>
            <a:ext cx="6956400" cy="443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D0D0D"/>
                </a:solidFill>
                <a:highlight>
                  <a:srgbClr val="FFFFFF"/>
                </a:highlight>
                <a:latin typeface="Roboto"/>
                <a:ea typeface="Roboto"/>
                <a:cs typeface="Roboto"/>
                <a:sym typeface="Roboto"/>
              </a:rPr>
              <a:t>The realm of image-to-image translation through Generative Adversarial Networks (GANs) presents a promising avenue for various applications such as style transfer, image colorization, and domain adaptation. However, the efficacy of GANs in such tasks is often hindered by inherent challenges, including ambiguity and uncertainty in the translation process. Ambiguity arises due to the multiple plausible interpretations of input-output mappings, while uncertainty stems from the lack of ground truth supervision and the presence of noisy or incomplete data.</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5" name="Google Shape;135;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36" name="Google Shape;136;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5"/>
          <p:cNvSpPr/>
          <p:nvPr/>
        </p:nvSpPr>
        <p:spPr>
          <a:xfrm>
            <a:off x="7986875" y="1429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8" name="Google Shape;138;p5"/>
          <p:cNvSpPr txBox="1"/>
          <p:nvPr>
            <p:ph type="title"/>
          </p:nvPr>
        </p:nvSpPr>
        <p:spPr>
          <a:xfrm>
            <a:off x="582125" y="70927"/>
            <a:ext cx="5263500" cy="5709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600"/>
              <a:t>PROJECT	OVERVIEW</a:t>
            </a:r>
            <a:endParaRPr sz="3600"/>
          </a:p>
        </p:txBody>
      </p:sp>
      <p:pic>
        <p:nvPicPr>
          <p:cNvPr id="139" name="Google Shape;139;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41" name="Google Shape;141;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2" name="Google Shape;142;p5"/>
          <p:cNvSpPr txBox="1"/>
          <p:nvPr/>
        </p:nvSpPr>
        <p:spPr>
          <a:xfrm>
            <a:off x="374425" y="668200"/>
            <a:ext cx="7173300" cy="577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00"/>
              </a:spcBef>
              <a:spcAft>
                <a:spcPts val="0"/>
              </a:spcAft>
              <a:buClr>
                <a:srgbClr val="000000"/>
              </a:buClr>
              <a:buSzPts val="1200"/>
              <a:buFont typeface="Arial"/>
              <a:buNone/>
            </a:pPr>
            <a:r>
              <a:rPr b="1" i="0" lang="en-US" sz="1200" u="none" cap="none" strike="noStrike">
                <a:solidFill>
                  <a:srgbClr val="0D0D0D"/>
                </a:solidFill>
                <a:highlight>
                  <a:srgbClr val="FFFFFF"/>
                </a:highlight>
                <a:latin typeface="Roboto"/>
                <a:ea typeface="Roboto"/>
                <a:cs typeface="Roboto"/>
                <a:sym typeface="Roboto"/>
              </a:rPr>
              <a:t>Objectives</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1.Review and analyze state-of-the-art techniques in image-to-image translation using GANs, including  CycleGAN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2.Identify key challenges and limitations in existing approaches, such as mode collapse, lack of diversity, and domain shift problems.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3.Develop novel GAN architectures and training strategies to address these challenges and enhance the quality and diversity of image translations.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4.Investigate methods for incorporating additional constraints, such as semantic labels or textual descriptions, to guide the translation process and improve semantic consistency.</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1" i="0" lang="en-US" sz="1200" u="none" cap="none" strike="noStrike">
                <a:solidFill>
                  <a:srgbClr val="0D0D0D"/>
                </a:solidFill>
                <a:highlight>
                  <a:srgbClr val="FFFFFF"/>
                </a:highlight>
                <a:latin typeface="Roboto"/>
                <a:ea typeface="Roboto"/>
                <a:cs typeface="Roboto"/>
                <a:sym typeface="Roboto"/>
              </a:rPr>
              <a:t>Methodology</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1.</a:t>
            </a:r>
            <a:r>
              <a:rPr b="1" i="0" lang="en-US" sz="1200" u="none" cap="none" strike="noStrike">
                <a:solidFill>
                  <a:srgbClr val="0D0D0D"/>
                </a:solidFill>
                <a:highlight>
                  <a:srgbClr val="FFFFFF"/>
                </a:highlight>
                <a:latin typeface="Roboto"/>
                <a:ea typeface="Roboto"/>
                <a:cs typeface="Roboto"/>
                <a:sym typeface="Roboto"/>
              </a:rPr>
              <a:t>Problem Identification</a:t>
            </a:r>
            <a:r>
              <a:rPr b="0" i="0" lang="en-US" sz="1200" u="none" cap="none" strike="noStrike">
                <a:solidFill>
                  <a:srgbClr val="0D0D0D"/>
                </a:solidFill>
                <a:highlight>
                  <a:srgbClr val="FFFFFF"/>
                </a:highlight>
                <a:latin typeface="Roboto"/>
                <a:ea typeface="Roboto"/>
                <a:cs typeface="Roboto"/>
                <a:sym typeface="Roboto"/>
              </a:rPr>
              <a:t>: Identify and analyze the primary challenges faced by current GAN-based image translation methods, including mode collapse, and domain misalignment.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2.</a:t>
            </a:r>
            <a:r>
              <a:rPr b="1" i="0" lang="en-US" sz="1200" u="none" cap="none" strike="noStrike">
                <a:solidFill>
                  <a:srgbClr val="0D0D0D"/>
                </a:solidFill>
                <a:highlight>
                  <a:srgbClr val="FFFFFF"/>
                </a:highlight>
                <a:latin typeface="Roboto"/>
                <a:ea typeface="Roboto"/>
                <a:cs typeface="Roboto"/>
                <a:sym typeface="Roboto"/>
              </a:rPr>
              <a:t>Model Development</a:t>
            </a:r>
            <a:r>
              <a:rPr b="0" i="0" lang="en-US" sz="1200" u="none" cap="none" strike="noStrike">
                <a:solidFill>
                  <a:srgbClr val="0D0D0D"/>
                </a:solidFill>
                <a:highlight>
                  <a:srgbClr val="FFFFFF"/>
                </a:highlight>
                <a:latin typeface="Roboto"/>
                <a:ea typeface="Roboto"/>
                <a:cs typeface="Roboto"/>
                <a:sym typeface="Roboto"/>
              </a:rPr>
              <a:t>: Design and implement novel GAN architectures, loss functions, and training methodologies tailored to address the identified challenges and improve translation quality and diversity.</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3.</a:t>
            </a:r>
            <a:r>
              <a:rPr b="1" i="0" lang="en-US" sz="1200" u="none" cap="none" strike="noStrike">
                <a:solidFill>
                  <a:srgbClr val="0D0D0D"/>
                </a:solidFill>
                <a:highlight>
                  <a:srgbClr val="FFFFFF"/>
                </a:highlight>
                <a:latin typeface="Roboto"/>
                <a:ea typeface="Roboto"/>
                <a:cs typeface="Roboto"/>
                <a:sym typeface="Roboto"/>
              </a:rPr>
              <a:t>Experimentation</a:t>
            </a:r>
            <a:r>
              <a:rPr b="0" i="0" lang="en-US" sz="1200" u="none" cap="none" strike="noStrike">
                <a:solidFill>
                  <a:srgbClr val="0D0D0D"/>
                </a:solidFill>
                <a:highlight>
                  <a:srgbClr val="FFFFFF"/>
                </a:highlight>
                <a:latin typeface="Roboto"/>
                <a:ea typeface="Roboto"/>
                <a:cs typeface="Roboto"/>
                <a:sym typeface="Roboto"/>
              </a:rPr>
              <a:t>: Conduct empirical experiments using benchmark datasets and real-world image pairs to evaluate the performance of the proposed methods in various scenarios and domains.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4.</a:t>
            </a:r>
            <a:r>
              <a:rPr b="1" i="0" lang="en-US" sz="1200" u="none" cap="none" strike="noStrike">
                <a:solidFill>
                  <a:srgbClr val="0D0D0D"/>
                </a:solidFill>
                <a:highlight>
                  <a:srgbClr val="FFFFFF"/>
                </a:highlight>
                <a:latin typeface="Roboto"/>
                <a:ea typeface="Roboto"/>
                <a:cs typeface="Roboto"/>
                <a:sym typeface="Roboto"/>
              </a:rPr>
              <a:t>Evaluation</a:t>
            </a:r>
            <a:r>
              <a:rPr b="0" i="0" lang="en-US" sz="1200" u="none" cap="none" strike="noStrike">
                <a:solidFill>
                  <a:srgbClr val="0D0D0D"/>
                </a:solidFill>
                <a:highlight>
                  <a:srgbClr val="FFFFFF"/>
                </a:highlight>
                <a:latin typeface="Roboto"/>
                <a:ea typeface="Roboto"/>
                <a:cs typeface="Roboto"/>
                <a:sym typeface="Roboto"/>
              </a:rPr>
              <a:t>: Quantitatively assess the generated translations using metrics such as perceptual similarity, diversity, and semantic consistency, as well as qualitative evaluations by human annotators.</a:t>
            </a:r>
            <a:endParaRPr b="0" i="0" sz="1200" u="none" cap="none" strike="noStrike">
              <a:solidFill>
                <a:srgbClr val="0D0D0D"/>
              </a:solidFill>
              <a:highlight>
                <a:srgbClr val="FFFFFF"/>
              </a:highlight>
              <a:latin typeface="Roboto"/>
              <a:ea typeface="Roboto"/>
              <a:cs typeface="Roboto"/>
              <a:sym typeface="Roboto"/>
            </a:endParaRPr>
          </a:p>
          <a:p>
            <a:pPr indent="0" lvl="0" marL="457200" marR="0" rtl="0" algn="l">
              <a:lnSpc>
                <a:spcPct val="115000"/>
              </a:lnSpc>
              <a:spcBef>
                <a:spcPts val="150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150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8" name="Google Shape;148;p6"/>
          <p:cNvSpPr/>
          <p:nvPr/>
        </p:nvSpPr>
        <p:spPr>
          <a:xfrm>
            <a:off x="7937625" y="10861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9" name="Google Shape;149;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0" name="Google Shape;150;p6"/>
          <p:cNvSpPr txBox="1"/>
          <p:nvPr>
            <p:ph type="title"/>
          </p:nvPr>
        </p:nvSpPr>
        <p:spPr>
          <a:xfrm>
            <a:off x="502377" y="133118"/>
            <a:ext cx="5014500" cy="10017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1" name="Google Shape;151;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53" name="Google Shape;153;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54" name="Google Shape;154;p6"/>
          <p:cNvSpPr txBox="1"/>
          <p:nvPr/>
        </p:nvSpPr>
        <p:spPr>
          <a:xfrm>
            <a:off x="670025" y="1399200"/>
            <a:ext cx="7267500" cy="5015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150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1.</a:t>
            </a:r>
            <a:r>
              <a:rPr b="1" i="0" lang="en-US" sz="1800" u="none" cap="none" strike="noStrike">
                <a:solidFill>
                  <a:srgbClr val="0D0D0D"/>
                </a:solidFill>
                <a:highlight>
                  <a:srgbClr val="FFFFFF"/>
                </a:highlight>
                <a:latin typeface="Trebuchet MS"/>
                <a:ea typeface="Trebuchet MS"/>
                <a:cs typeface="Trebuchet MS"/>
                <a:sym typeface="Trebuchet MS"/>
              </a:rPr>
              <a:t>Computer Vision Researchers</a:t>
            </a:r>
            <a:r>
              <a:rPr b="0" i="0" lang="en-US" sz="1800" u="none" cap="none" strike="noStrike">
                <a:solidFill>
                  <a:srgbClr val="0D0D0D"/>
                </a:solidFill>
                <a:highlight>
                  <a:srgbClr val="FFFFFF"/>
                </a:highlight>
                <a:latin typeface="Trebuchet MS"/>
                <a:ea typeface="Trebuchet MS"/>
                <a:cs typeface="Trebuchet MS"/>
                <a:sym typeface="Trebuchet MS"/>
              </a:rPr>
              <a:t>: Driving advancements in algorithms for image manipulation, enhancement, and transformation.</a:t>
            </a:r>
            <a:endParaRPr b="0" i="0" sz="18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2.</a:t>
            </a:r>
            <a:r>
              <a:rPr b="1" i="0" lang="en-US" sz="1800" u="none" cap="none" strike="noStrike">
                <a:solidFill>
                  <a:srgbClr val="0D0D0D"/>
                </a:solidFill>
                <a:highlight>
                  <a:srgbClr val="FFFFFF"/>
                </a:highlight>
                <a:latin typeface="Trebuchet MS"/>
                <a:ea typeface="Trebuchet MS"/>
                <a:cs typeface="Trebuchet MS"/>
                <a:sym typeface="Trebuchet MS"/>
              </a:rPr>
              <a:t>Artists and Designers</a:t>
            </a:r>
            <a:r>
              <a:rPr b="0" i="0" lang="en-US" sz="1800" u="none" cap="none" strike="noStrike">
                <a:solidFill>
                  <a:srgbClr val="0D0D0D"/>
                </a:solidFill>
                <a:highlight>
                  <a:srgbClr val="FFFFFF"/>
                </a:highlight>
                <a:latin typeface="Trebuchet MS"/>
                <a:ea typeface="Trebuchet MS"/>
                <a:cs typeface="Trebuchet MS"/>
                <a:sym typeface="Trebuchet MS"/>
              </a:rPr>
              <a:t>: Utilizing techniques for creative image manipulation, artistic effects, and style transfer.</a:t>
            </a:r>
            <a:endParaRPr b="0" i="0" sz="18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3.</a:t>
            </a:r>
            <a:r>
              <a:rPr b="1" i="0" lang="en-US" sz="1800" u="none" cap="none" strike="noStrike">
                <a:solidFill>
                  <a:srgbClr val="0D0D0D"/>
                </a:solidFill>
                <a:highlight>
                  <a:srgbClr val="FFFFFF"/>
                </a:highlight>
                <a:latin typeface="Trebuchet MS"/>
                <a:ea typeface="Trebuchet MS"/>
                <a:cs typeface="Trebuchet MS"/>
                <a:sym typeface="Trebuchet MS"/>
              </a:rPr>
              <a:t>Medical Imaging Professionals</a:t>
            </a:r>
            <a:r>
              <a:rPr b="0" i="0" lang="en-US" sz="1800" u="none" cap="none" strike="noStrike">
                <a:solidFill>
                  <a:srgbClr val="0D0D0D"/>
                </a:solidFill>
                <a:highlight>
                  <a:srgbClr val="FFFFFF"/>
                </a:highlight>
                <a:latin typeface="Trebuchet MS"/>
                <a:ea typeface="Trebuchet MS"/>
                <a:cs typeface="Trebuchet MS"/>
                <a:sym typeface="Trebuchet MS"/>
              </a:rPr>
              <a:t>: Leveraging image processing techniques for medical image generation, augmentation, and quality enhancement.</a:t>
            </a:r>
            <a:endParaRPr b="0" i="0" sz="18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4.</a:t>
            </a:r>
            <a:r>
              <a:rPr b="1" i="0" lang="en-US" sz="1800" u="none" cap="none" strike="noStrike">
                <a:solidFill>
                  <a:srgbClr val="0D0D0D"/>
                </a:solidFill>
                <a:highlight>
                  <a:srgbClr val="FFFFFF"/>
                </a:highlight>
                <a:latin typeface="Trebuchet MS"/>
                <a:ea typeface="Trebuchet MS"/>
                <a:cs typeface="Trebuchet MS"/>
                <a:sym typeface="Trebuchet MS"/>
              </a:rPr>
              <a:t>Automotive and Autonomous Systems</a:t>
            </a:r>
            <a:r>
              <a:rPr b="0" i="0" lang="en-US" sz="1800" u="none" cap="none" strike="noStrike">
                <a:solidFill>
                  <a:srgbClr val="0D0D0D"/>
                </a:solidFill>
                <a:highlight>
                  <a:srgbClr val="FFFFFF"/>
                </a:highlight>
                <a:latin typeface="Trebuchet MS"/>
                <a:ea typeface="Trebuchet MS"/>
                <a:cs typeface="Trebuchet MS"/>
                <a:sym typeface="Trebuchet MS"/>
              </a:rPr>
              <a:t>: Utilizing image-to-image translation for generating synthetic training data, simulating diverse driving scenarios, and enhancing the robustness of autonomous systems.</a:t>
            </a:r>
            <a:endParaRPr b="0" i="0" sz="1800" u="none" cap="none" strike="noStrike">
              <a:solidFill>
                <a:srgbClr val="0D0D0D"/>
              </a:solidFill>
              <a:highlight>
                <a:srgbClr val="FFFFFF"/>
              </a:highlight>
              <a:latin typeface="Trebuchet MS"/>
              <a:ea typeface="Trebuchet MS"/>
              <a:cs typeface="Trebuchet MS"/>
              <a:sym typeface="Trebuchet MS"/>
            </a:endParaRPr>
          </a:p>
          <a:p>
            <a:pPr indent="0" lvl="0" marL="0" marR="0" rtl="0" algn="l">
              <a:lnSpc>
                <a:spcPct val="100000"/>
              </a:lnSpc>
              <a:spcBef>
                <a:spcPts val="15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b="0" l="0" r="0" t="0"/>
          <a:stretch/>
        </p:blipFill>
        <p:spPr>
          <a:xfrm>
            <a:off x="0" y="1270125"/>
            <a:ext cx="2039471" cy="2457449"/>
          </a:xfrm>
          <a:prstGeom prst="rect">
            <a:avLst/>
          </a:prstGeom>
          <a:noFill/>
          <a:ln>
            <a:noFill/>
          </a:ln>
        </p:spPr>
      </p:pic>
      <p:sp>
        <p:nvSpPr>
          <p:cNvPr id="160" name="Google Shape;160;p7"/>
          <p:cNvSpPr/>
          <p:nvPr/>
        </p:nvSpPr>
        <p:spPr>
          <a:xfrm>
            <a:off x="10053150" y="49586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1" name="Google Shape;161;p7"/>
          <p:cNvSpPr/>
          <p:nvPr/>
        </p:nvSpPr>
        <p:spPr>
          <a:xfrm>
            <a:off x="9220200" y="11775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2" name="Google Shape;162;p7"/>
          <p:cNvSpPr/>
          <p:nvPr/>
        </p:nvSpPr>
        <p:spPr>
          <a:xfrm>
            <a:off x="10053150" y="566932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3" name="Google Shape;163;p7"/>
          <p:cNvSpPr txBox="1"/>
          <p:nvPr>
            <p:ph type="title"/>
          </p:nvPr>
        </p:nvSpPr>
        <p:spPr>
          <a:xfrm>
            <a:off x="508890" y="148435"/>
            <a:ext cx="9763200" cy="475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000"/>
              <a:t>YOUR SOLUTION AND ITS VALUE PROPOSITION</a:t>
            </a:r>
            <a:endParaRPr sz="3000"/>
          </a:p>
        </p:txBody>
      </p:sp>
      <p:pic>
        <p:nvPicPr>
          <p:cNvPr id="164" name="Google Shape;164;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66" name="Google Shape;166;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7" name="Google Shape;167;p7"/>
          <p:cNvSpPr txBox="1"/>
          <p:nvPr/>
        </p:nvSpPr>
        <p:spPr>
          <a:xfrm>
            <a:off x="2039475" y="730775"/>
            <a:ext cx="7749000" cy="6462900"/>
          </a:xfrm>
          <a:prstGeom prst="rect">
            <a:avLst/>
          </a:prstGeom>
          <a:noFill/>
          <a:ln>
            <a:noFill/>
          </a:ln>
        </p:spPr>
        <p:txBody>
          <a:bodyPr anchorCtr="0" anchor="t" bIns="91425" lIns="91425" spcFirstLastPara="1" rIns="91425" wrap="square" tIns="91425">
            <a:noAutofit/>
          </a:bodyPr>
          <a:lstStyle/>
          <a:p>
            <a:pPr indent="0" lvl="0" marL="0" marR="0" rtl="0" algn="l">
              <a:lnSpc>
                <a:spcPct val="160000"/>
              </a:lnSpc>
              <a:spcBef>
                <a:spcPts val="1400"/>
              </a:spcBef>
              <a:spcAft>
                <a:spcPts val="0"/>
              </a:spcAft>
              <a:buClr>
                <a:schemeClr val="dk1"/>
              </a:buClr>
              <a:buSzPts val="1100"/>
              <a:buFont typeface="Arial"/>
              <a:buNone/>
            </a:pPr>
            <a:r>
              <a:rPr b="1" i="0" lang="en-US" sz="1400" u="none" cap="none" strike="noStrike">
                <a:solidFill>
                  <a:srgbClr val="0D0D0D"/>
                </a:solidFill>
                <a:highlight>
                  <a:srgbClr val="FFFFFF"/>
                </a:highlight>
                <a:latin typeface="Trebuchet MS"/>
                <a:ea typeface="Trebuchet MS"/>
                <a:cs typeface="Trebuchet MS"/>
                <a:sym typeface="Trebuchet MS"/>
              </a:rPr>
              <a:t>Adversarial Training</a:t>
            </a:r>
            <a:r>
              <a:rPr b="0" i="0" lang="en-US" sz="1400" u="none" cap="none" strike="noStrike">
                <a:solidFill>
                  <a:srgbClr val="0D0D0D"/>
                </a:solidFill>
                <a:highlight>
                  <a:srgbClr val="FFFFFF"/>
                </a:highlight>
                <a:latin typeface="Trebuchet MS"/>
                <a:ea typeface="Trebuchet MS"/>
                <a:cs typeface="Trebuchet MS"/>
                <a:sym typeface="Trebuchet MS"/>
              </a:rPr>
              <a:t>: CycleGAN employs a pair of generator networks and a pair of discriminator networks that are trained adversarially. The generators aim to translate images from one domain to another, while the discriminators try to distinguish between real and fake images in each domain.</a:t>
            </a:r>
            <a:endParaRPr b="0" i="0" sz="1400" u="none" cap="none" strike="noStrike">
              <a:solidFill>
                <a:srgbClr val="0D0D0D"/>
              </a:solidFill>
              <a:highlight>
                <a:srgbClr val="FFFFFF"/>
              </a:highlight>
              <a:latin typeface="Trebuchet MS"/>
              <a:ea typeface="Trebuchet MS"/>
              <a:cs typeface="Trebuchet MS"/>
              <a:sym typeface="Trebuchet MS"/>
            </a:endParaRPr>
          </a:p>
          <a:p>
            <a:pPr indent="0" lvl="0" marL="0" marR="0" rtl="0" algn="l">
              <a:lnSpc>
                <a:spcPct val="160000"/>
              </a:lnSpc>
              <a:spcBef>
                <a:spcPts val="1400"/>
              </a:spcBef>
              <a:spcAft>
                <a:spcPts val="0"/>
              </a:spcAft>
              <a:buClr>
                <a:schemeClr val="dk1"/>
              </a:buClr>
              <a:buSzPts val="1100"/>
              <a:buFont typeface="Arial"/>
              <a:buNone/>
            </a:pPr>
            <a:r>
              <a:rPr b="1" i="0" lang="en-US" sz="1400" u="none" cap="none" strike="noStrike">
                <a:solidFill>
                  <a:srgbClr val="0D0D0D"/>
                </a:solidFill>
                <a:highlight>
                  <a:srgbClr val="FFFFFF"/>
                </a:highlight>
                <a:latin typeface="Trebuchet MS"/>
                <a:ea typeface="Trebuchet MS"/>
                <a:cs typeface="Trebuchet MS"/>
                <a:sym typeface="Trebuchet MS"/>
              </a:rPr>
              <a:t>Value Proposition:</a:t>
            </a:r>
            <a:endParaRPr b="1" i="0" sz="14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400"/>
              </a:spcBef>
              <a:spcAft>
                <a:spcPts val="0"/>
              </a:spcAft>
              <a:buClr>
                <a:srgbClr val="0D0D0D"/>
              </a:buClr>
              <a:buSzPts val="1400"/>
              <a:buFont typeface="Trebuchet MS"/>
              <a:buNone/>
            </a:pPr>
            <a:r>
              <a:rPr b="1" i="0" lang="en-US" sz="1400" u="none" cap="none" strike="noStrike">
                <a:solidFill>
                  <a:srgbClr val="0D0D0D"/>
                </a:solidFill>
                <a:highlight>
                  <a:srgbClr val="FFFFFF"/>
                </a:highlight>
                <a:latin typeface="Trebuchet MS"/>
                <a:ea typeface="Trebuchet MS"/>
                <a:cs typeface="Trebuchet MS"/>
                <a:sym typeface="Trebuchet MS"/>
              </a:rPr>
              <a:t>No Paired Data Required:</a:t>
            </a:r>
            <a:endParaRPr b="1" i="0" sz="1400" u="none" cap="none" strike="noStrike">
              <a:solidFill>
                <a:srgbClr val="0D0D0D"/>
              </a:solidFill>
              <a:highlight>
                <a:srgbClr val="FFFFFF"/>
              </a:highlight>
              <a:latin typeface="Trebuchet MS"/>
              <a:ea typeface="Trebuchet MS"/>
              <a:cs typeface="Trebuchet MS"/>
              <a:sym typeface="Trebuchet MS"/>
            </a:endParaRPr>
          </a:p>
          <a:p>
            <a:pPr indent="-317500" lvl="1" marL="914400" marR="0" rtl="0" algn="l">
              <a:lnSpc>
                <a:spcPct val="115000"/>
              </a:lnSpc>
              <a:spcBef>
                <a:spcPts val="0"/>
              </a:spcBef>
              <a:spcAft>
                <a:spcPts val="0"/>
              </a:spcAft>
              <a:buClr>
                <a:srgbClr val="0D0D0D"/>
              </a:buClr>
              <a:buSzPts val="1400"/>
              <a:buFont typeface="Trebuchet MS"/>
              <a:buChar char="●"/>
            </a:pPr>
            <a:r>
              <a:rPr b="0" i="0" lang="en-US" sz="1400" u="none" cap="none" strike="noStrike">
                <a:solidFill>
                  <a:srgbClr val="0D0D0D"/>
                </a:solidFill>
                <a:highlight>
                  <a:srgbClr val="FFFFFF"/>
                </a:highlight>
                <a:latin typeface="Trebuchet MS"/>
                <a:ea typeface="Trebuchet MS"/>
                <a:cs typeface="Trebuchet MS"/>
                <a:sym typeface="Trebuchet MS"/>
              </a:rPr>
              <a:t>Unlike traditional image translation methods that require paired training data (e.g., before-and-after images), CycleGAN can learn to translate images between domains without such pairs. This makes it particularly useful in scenarios where obtaining paired data is challenging or expensive.</a:t>
            </a:r>
            <a:endParaRPr b="0" i="0" sz="14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400"/>
              <a:buFont typeface="Roboto"/>
              <a:buNone/>
            </a:pPr>
            <a:r>
              <a:rPr b="1" i="0" lang="en-US" sz="1400" u="none" cap="none" strike="noStrike">
                <a:solidFill>
                  <a:srgbClr val="0D0D0D"/>
                </a:solidFill>
                <a:highlight>
                  <a:srgbClr val="FFFFFF"/>
                </a:highlight>
                <a:latin typeface="Trebuchet MS"/>
                <a:ea typeface="Trebuchet MS"/>
                <a:cs typeface="Trebuchet MS"/>
                <a:sym typeface="Trebuchet MS"/>
              </a:rPr>
              <a:t>Preservation of Semantic Content</a:t>
            </a:r>
            <a:r>
              <a:rPr b="0" i="0" lang="en-US" sz="1400" u="none" cap="none" strike="noStrike">
                <a:solidFill>
                  <a:srgbClr val="0D0D0D"/>
                </a:solidFill>
                <a:highlight>
                  <a:srgbClr val="FFFFFF"/>
                </a:highlight>
                <a:latin typeface="Trebuchet MS"/>
                <a:ea typeface="Trebuchet MS"/>
                <a:cs typeface="Trebuchet MS"/>
                <a:sym typeface="Trebuchet MS"/>
              </a:rPr>
              <a:t>:</a:t>
            </a:r>
            <a:endParaRPr b="0" i="0" sz="1400" u="none" cap="none" strike="noStrike">
              <a:solidFill>
                <a:srgbClr val="0D0D0D"/>
              </a:solidFill>
              <a:highlight>
                <a:srgbClr val="FFFFFF"/>
              </a:highlight>
              <a:latin typeface="Trebuchet MS"/>
              <a:ea typeface="Trebuchet MS"/>
              <a:cs typeface="Trebuchet MS"/>
              <a:sym typeface="Trebuchet MS"/>
            </a:endParaRPr>
          </a:p>
          <a:p>
            <a:pPr indent="-317500" lvl="1" marL="914400" marR="0" rtl="0" algn="l">
              <a:lnSpc>
                <a:spcPct val="115000"/>
              </a:lnSpc>
              <a:spcBef>
                <a:spcPts val="0"/>
              </a:spcBef>
              <a:spcAft>
                <a:spcPts val="0"/>
              </a:spcAft>
              <a:buClr>
                <a:srgbClr val="0D0D0D"/>
              </a:buClr>
              <a:buSzPts val="1400"/>
              <a:buFont typeface="Trebuchet MS"/>
              <a:buChar char="●"/>
            </a:pPr>
            <a:r>
              <a:rPr b="0" i="0" lang="en-US" sz="1400" u="none" cap="none" strike="noStrike">
                <a:solidFill>
                  <a:srgbClr val="0D0D0D"/>
                </a:solidFill>
                <a:highlight>
                  <a:srgbClr val="FFFFFF"/>
                </a:highlight>
                <a:latin typeface="Trebuchet MS"/>
                <a:ea typeface="Trebuchet MS"/>
                <a:cs typeface="Trebuchet MS"/>
                <a:sym typeface="Trebuchet MS"/>
              </a:rPr>
              <a:t>CycleGAN incorporates cycle consistency loss, which ensures that the translated images maintain the semantic content of the original images. This results in more accurate and visually appealing translations compared to methods that focus solely on pixel-level transformations.</a:t>
            </a:r>
            <a:endParaRPr b="0" i="0" sz="14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400"/>
              <a:buFont typeface="Roboto"/>
              <a:buNone/>
            </a:pPr>
            <a:r>
              <a:rPr b="1" i="0" lang="en-US" sz="1400" u="none" cap="none" strike="noStrike">
                <a:solidFill>
                  <a:srgbClr val="0D0D0D"/>
                </a:solidFill>
                <a:highlight>
                  <a:srgbClr val="FFFFFF"/>
                </a:highlight>
                <a:latin typeface="Trebuchet MS"/>
                <a:ea typeface="Trebuchet MS"/>
                <a:cs typeface="Trebuchet MS"/>
                <a:sym typeface="Trebuchet MS"/>
              </a:rPr>
              <a:t>Flexibility and Adaptability</a:t>
            </a:r>
            <a:r>
              <a:rPr b="0" i="0" lang="en-US" sz="1400" u="none" cap="none" strike="noStrike">
                <a:solidFill>
                  <a:srgbClr val="0D0D0D"/>
                </a:solidFill>
                <a:highlight>
                  <a:srgbClr val="FFFFFF"/>
                </a:highlight>
                <a:latin typeface="Trebuchet MS"/>
                <a:ea typeface="Trebuchet MS"/>
                <a:cs typeface="Trebuchet MS"/>
                <a:sym typeface="Trebuchet MS"/>
              </a:rPr>
              <a:t>:</a:t>
            </a:r>
            <a:endParaRPr b="0" i="0" sz="1400" u="none" cap="none" strike="noStrike">
              <a:solidFill>
                <a:srgbClr val="0D0D0D"/>
              </a:solidFill>
              <a:highlight>
                <a:srgbClr val="FFFFFF"/>
              </a:highlight>
              <a:latin typeface="Trebuchet MS"/>
              <a:ea typeface="Trebuchet MS"/>
              <a:cs typeface="Trebuchet MS"/>
              <a:sym typeface="Trebuchet MS"/>
            </a:endParaRPr>
          </a:p>
          <a:p>
            <a:pPr indent="-317500" lvl="1" marL="914400" marR="0" rtl="0" algn="l">
              <a:lnSpc>
                <a:spcPct val="115000"/>
              </a:lnSpc>
              <a:spcBef>
                <a:spcPts val="0"/>
              </a:spcBef>
              <a:spcAft>
                <a:spcPts val="0"/>
              </a:spcAft>
              <a:buClr>
                <a:srgbClr val="0D0D0D"/>
              </a:buClr>
              <a:buSzPts val="1400"/>
              <a:buFont typeface="Trebuchet MS"/>
              <a:buChar char="●"/>
            </a:pPr>
            <a:r>
              <a:rPr b="0" i="0" lang="en-US" sz="1400" u="none" cap="none" strike="noStrike">
                <a:solidFill>
                  <a:srgbClr val="0D0D0D"/>
                </a:solidFill>
                <a:highlight>
                  <a:srgbClr val="FFFFFF"/>
                </a:highlight>
                <a:latin typeface="Trebuchet MS"/>
                <a:ea typeface="Trebuchet MS"/>
                <a:cs typeface="Trebuchet MS"/>
                <a:sym typeface="Trebuchet MS"/>
              </a:rPr>
              <a:t>CycleGAN is versatile and can be applied to various image translation tasks across different domains, such as style transfer, season transfer, and domain adaptation. Its flexibility makes it applicable in a wide range of applications, from art generation to medical image analysis..</a:t>
            </a:r>
            <a:endParaRPr b="0" i="0" sz="1400" u="none" cap="none" strike="noStrike">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73" name="Google Shape;17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4" name="Google Shape;174;p8"/>
          <p:cNvSpPr/>
          <p:nvPr/>
        </p:nvSpPr>
        <p:spPr>
          <a:xfrm>
            <a:off x="9424988" y="1409700"/>
            <a:ext cx="314325" cy="191881"/>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5" name="Google Shape;17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76" name="Google Shape;176;p8"/>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7" name="Google Shape;177;p8"/>
          <p:cNvSpPr txBox="1"/>
          <p:nvPr>
            <p:ph type="title"/>
          </p:nvPr>
        </p:nvSpPr>
        <p:spPr>
          <a:xfrm>
            <a:off x="752475" y="190588"/>
            <a:ext cx="7543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YOUR SOLUTION</a:t>
            </a:r>
            <a:endParaRPr sz="4250"/>
          </a:p>
        </p:txBody>
      </p:sp>
      <p:sp>
        <p:nvSpPr>
          <p:cNvPr id="178" name="Google Shape;178;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179" name="Google Shape;179;p8"/>
          <p:cNvSpPr txBox="1"/>
          <p:nvPr/>
        </p:nvSpPr>
        <p:spPr>
          <a:xfrm>
            <a:off x="2303850" y="1026150"/>
            <a:ext cx="7121100" cy="505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rebuchet MS"/>
                <a:ea typeface="Trebuchet MS"/>
                <a:cs typeface="Trebuchet MS"/>
                <a:sym typeface="Trebuchet MS"/>
              </a:rPr>
              <a:t>WE HAVE IMPLEMENTED:</a:t>
            </a:r>
            <a:endParaRPr b="0" i="0" sz="24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rebuchet MS"/>
                <a:ea typeface="Trebuchet MS"/>
                <a:cs typeface="Trebuchet MS"/>
                <a:sym typeface="Trebuchet MS"/>
              </a:rPr>
              <a:t>1.</a:t>
            </a:r>
            <a:r>
              <a:rPr b="1" i="0" lang="en-US" sz="1800" u="none" cap="none" strike="noStrike">
                <a:solidFill>
                  <a:srgbClr val="0D0D0D"/>
                </a:solidFill>
                <a:highlight>
                  <a:srgbClr val="FFFFFF"/>
                </a:highlight>
                <a:latin typeface="Trebuchet MS"/>
                <a:ea typeface="Trebuchet MS"/>
                <a:cs typeface="Trebuchet MS"/>
                <a:sym typeface="Trebuchet MS"/>
              </a:rPr>
              <a:t>Comparison with Baselines</a:t>
            </a:r>
            <a:r>
              <a:rPr b="0" i="0" lang="en-US" sz="1800" u="none" cap="none" strike="noStrike">
                <a:solidFill>
                  <a:srgbClr val="0D0D0D"/>
                </a:solidFill>
                <a:highlight>
                  <a:srgbClr val="FFFFFF"/>
                </a:highlight>
                <a:latin typeface="Trebuchet MS"/>
                <a:ea typeface="Trebuchet MS"/>
                <a:cs typeface="Trebuchet MS"/>
                <a:sym typeface="Trebuchet MS"/>
              </a:rPr>
              <a:t>:  We can compare pix2pix with other image translation methods or baseline models.  The  pix2pix outperforms traditional techniques in terms of image quality, fidelity, and consistency</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highlight>
                  <a:srgbClr val="FFFFFF"/>
                </a:highlight>
                <a:latin typeface="Trebuchet MS"/>
                <a:ea typeface="Trebuchet MS"/>
                <a:cs typeface="Trebuchet MS"/>
                <a:sym typeface="Trebuchet MS"/>
              </a:rPr>
              <a:t>2.</a:t>
            </a:r>
            <a:r>
              <a:rPr b="1" i="0" lang="en-US" sz="1800" u="none" cap="none" strike="noStrike">
                <a:solidFill>
                  <a:srgbClr val="0D0D0D"/>
                </a:solidFill>
                <a:highlight>
                  <a:srgbClr val="FFFFFF"/>
                </a:highlight>
                <a:latin typeface="Trebuchet MS"/>
                <a:ea typeface="Trebuchet MS"/>
                <a:cs typeface="Trebuchet MS"/>
                <a:sym typeface="Trebuchet MS"/>
              </a:rPr>
              <a:t>Multi-Domain Translation</a:t>
            </a:r>
            <a:r>
              <a:rPr b="0" i="0" lang="en-US" sz="1800" u="none" cap="none" strike="noStrike">
                <a:solidFill>
                  <a:srgbClr val="0D0D0D"/>
                </a:solidFill>
                <a:highlight>
                  <a:srgbClr val="FFFFFF"/>
                </a:highlight>
                <a:latin typeface="Trebuchet MS"/>
                <a:ea typeface="Trebuchet MS"/>
                <a:cs typeface="Trebuchet MS"/>
                <a:sym typeface="Trebuchet MS"/>
              </a:rPr>
              <a:t>:our same model can be trained to perform tasks such as turning sketches into realistic images, converting maps to satellite images, or changing day scenes to night scenes</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highlight>
                  <a:srgbClr val="FFFFFF"/>
                </a:highlight>
                <a:latin typeface="Trebuchet MS"/>
                <a:ea typeface="Trebuchet MS"/>
                <a:cs typeface="Trebuchet MS"/>
                <a:sym typeface="Trebuchet MS"/>
              </a:rPr>
              <a:t>3.</a:t>
            </a:r>
            <a:r>
              <a:rPr b="1" i="0" lang="en-US" sz="1800" u="none" cap="none" strike="noStrike">
                <a:solidFill>
                  <a:srgbClr val="0D0D0D"/>
                </a:solidFill>
                <a:highlight>
                  <a:srgbClr val="FFFFFF"/>
                </a:highlight>
                <a:latin typeface="Trebuchet MS"/>
                <a:ea typeface="Trebuchet MS"/>
                <a:cs typeface="Trebuchet MS"/>
                <a:sym typeface="Trebuchet MS"/>
              </a:rPr>
              <a:t>Interactive Interface</a:t>
            </a:r>
            <a:r>
              <a:rPr b="0" i="0" lang="en-US" sz="1800" u="none" cap="none" strike="noStrike">
                <a:solidFill>
                  <a:srgbClr val="0D0D0D"/>
                </a:solidFill>
                <a:highlight>
                  <a:srgbClr val="FFFFFF"/>
                </a:highlight>
                <a:latin typeface="Trebuchet MS"/>
                <a:ea typeface="Trebuchet MS"/>
                <a:cs typeface="Trebuchet MS"/>
                <a:sym typeface="Trebuchet MS"/>
              </a:rPr>
              <a:t>: We have Developed an interactive interface where users can upload their own images and see them translated in real-time using the pix2pix model. This allows the audience to directly engage with the technology and witness its capabilities firsthand</a:t>
            </a:r>
            <a:r>
              <a:rPr b="0" i="0" lang="en-US" sz="1200" u="none" cap="none" strike="noStrike">
                <a:solidFill>
                  <a:srgbClr val="0D0D0D"/>
                </a:solidFill>
                <a:highlight>
                  <a:srgbClr val="FFFFFF"/>
                </a:highlight>
                <a:latin typeface="Roboto"/>
                <a:ea typeface="Roboto"/>
                <a:cs typeface="Roboto"/>
                <a:sym typeface="Roboto"/>
              </a:rPr>
              <a:t>.</a:t>
            </a:r>
            <a:endParaRPr b="0" i="0" sz="1800" u="none" cap="none" strike="noStrike">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85" name="Google Shape;185;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6" name="Google Shape;186;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87" name="Google Shape;187;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8" name="Google Shape;188;p9"/>
          <p:cNvSpPr txBox="1"/>
          <p:nvPr/>
        </p:nvSpPr>
        <p:spPr>
          <a:xfrm>
            <a:off x="739775" y="1367853"/>
            <a:ext cx="2811900" cy="289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rebuchet MS"/>
                <a:ea typeface="Trebuchet MS"/>
                <a:cs typeface="Trebuchet MS"/>
                <a:sym typeface="Trebuchet MS"/>
              </a:rPr>
              <a:t> </a:t>
            </a:r>
            <a:endParaRPr b="0" i="0" sz="1800" u="none" cap="none" strike="noStrike">
              <a:solidFill>
                <a:srgbClr val="000000"/>
              </a:solidFill>
              <a:latin typeface="Trebuchet MS"/>
              <a:ea typeface="Trebuchet MS"/>
              <a:cs typeface="Trebuchet MS"/>
              <a:sym typeface="Trebuchet MS"/>
            </a:endParaRPr>
          </a:p>
        </p:txBody>
      </p:sp>
      <p:sp>
        <p:nvSpPr>
          <p:cNvPr id="189" name="Google Shape;189;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190" name="Google Shape;190;p9"/>
          <p:cNvSpPr txBox="1"/>
          <p:nvPr/>
        </p:nvSpPr>
        <p:spPr>
          <a:xfrm>
            <a:off x="364725" y="112575"/>
            <a:ext cx="2213400" cy="1491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Trebuchet MS"/>
                <a:ea typeface="Trebuchet MS"/>
                <a:cs typeface="Trebuchet MS"/>
                <a:sym typeface="Trebuchet MS"/>
              </a:rPr>
              <a:t>MODELLING</a:t>
            </a:r>
            <a:endParaRPr b="0" i="0" sz="4800" u="none" cap="none" strike="noStrike">
              <a:solidFill>
                <a:srgbClr val="000000"/>
              </a:solidFill>
              <a:latin typeface="Trebuchet MS"/>
              <a:ea typeface="Trebuchet MS"/>
              <a:cs typeface="Trebuchet MS"/>
              <a:sym typeface="Trebuchet MS"/>
            </a:endParaRPr>
          </a:p>
        </p:txBody>
      </p:sp>
      <p:pic>
        <p:nvPicPr>
          <p:cNvPr id="191" name="Google Shape;191;p9"/>
          <p:cNvPicPr preferRelativeResize="0"/>
          <p:nvPr/>
        </p:nvPicPr>
        <p:blipFill rotWithShape="1">
          <a:blip r:embed="rId4">
            <a:alphaModFix/>
          </a:blip>
          <a:srcRect b="0" l="0" r="0" t="0"/>
          <a:stretch/>
        </p:blipFill>
        <p:spPr>
          <a:xfrm>
            <a:off x="2578125" y="0"/>
            <a:ext cx="6333700" cy="6857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2024-04-01T15:34:00Z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