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5213"/>
  <p:notesSz cx="21383625" cy="30275213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7A0"/>
    <a:srgbClr val="7B1231"/>
    <a:srgbClr val="FFF2CC"/>
    <a:srgbClr val="005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F7C80-AFAD-4F8C-BE31-618D3E609EF0}" v="203" dt="2023-11-28T16:00:02.875"/>
    <p1510:client id="{F0AD24AB-36D8-49D5-8F88-22FD88E2F87E}" v="1160" dt="2023-11-28T15:50:17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650" y="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5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00"/>
            </a:lvl1pPr>
            <a:lvl2pPr marL="1069162" indent="0" algn="ctr">
              <a:buNone/>
              <a:defRPr sz="4700"/>
            </a:lvl2pPr>
            <a:lvl3pPr marL="2138324" indent="0" algn="ctr">
              <a:buNone/>
              <a:defRPr sz="4200"/>
            </a:lvl3pPr>
            <a:lvl4pPr marL="3207487" indent="0" algn="ctr">
              <a:buNone/>
              <a:defRPr sz="3750"/>
            </a:lvl4pPr>
            <a:lvl5pPr marL="4276649" indent="0" algn="ctr">
              <a:buNone/>
              <a:defRPr sz="3750"/>
            </a:lvl5pPr>
            <a:lvl6pPr marL="5345811" indent="0" algn="ctr">
              <a:buNone/>
              <a:defRPr sz="3750"/>
            </a:lvl6pPr>
            <a:lvl7pPr marL="6414973" indent="0" algn="ctr">
              <a:buNone/>
              <a:defRPr sz="3750"/>
            </a:lvl7pPr>
            <a:lvl8pPr marL="7484135" indent="0" algn="ctr">
              <a:buNone/>
              <a:defRPr sz="3750"/>
            </a:lvl8pPr>
            <a:lvl9pPr marL="8553298" indent="0" algn="ctr">
              <a:buNone/>
              <a:defRPr sz="375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15302658" y="1611875"/>
            <a:ext cx="4610844" cy="25656844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70125" y="1611875"/>
            <a:ext cx="13565237" cy="25656844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5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00">
                <a:solidFill>
                  <a:schemeClr val="tx1"/>
                </a:solidFill>
              </a:defRPr>
            </a:lvl1pPr>
            <a:lvl2pPr marL="106916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70124" y="8059374"/>
            <a:ext cx="9088041" cy="1920934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825460" y="8059374"/>
            <a:ext cx="9088041" cy="1920934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472908" y="1611882"/>
            <a:ext cx="18443377" cy="585180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162" indent="0">
              <a:buNone/>
              <a:defRPr sz="4700" b="1"/>
            </a:lvl2pPr>
            <a:lvl3pPr marL="2138324" indent="0">
              <a:buNone/>
              <a:defRPr sz="4200" b="1"/>
            </a:lvl3pPr>
            <a:lvl4pPr marL="3207487" indent="0">
              <a:buNone/>
              <a:defRPr sz="3750" b="1"/>
            </a:lvl4pPr>
            <a:lvl5pPr marL="4276649" indent="0">
              <a:buNone/>
              <a:defRPr sz="3750" b="1"/>
            </a:lvl5pPr>
            <a:lvl6pPr marL="5345811" indent="0">
              <a:buNone/>
              <a:defRPr sz="3750" b="1"/>
            </a:lvl6pPr>
            <a:lvl7pPr marL="6414973" indent="0">
              <a:buNone/>
              <a:defRPr sz="3750" b="1"/>
            </a:lvl7pPr>
            <a:lvl8pPr marL="7484135" indent="0">
              <a:buNone/>
              <a:defRPr sz="3750" b="1"/>
            </a:lvl8pPr>
            <a:lvl9pPr marL="8553298" indent="0">
              <a:buNone/>
              <a:defRPr sz="375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72912" y="11058863"/>
            <a:ext cx="9046274" cy="1626592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162" indent="0">
              <a:buNone/>
              <a:defRPr sz="4700" b="1"/>
            </a:lvl2pPr>
            <a:lvl3pPr marL="2138324" indent="0">
              <a:buNone/>
              <a:defRPr sz="4200" b="1"/>
            </a:lvl3pPr>
            <a:lvl4pPr marL="3207487" indent="0">
              <a:buNone/>
              <a:defRPr sz="3750" b="1"/>
            </a:lvl4pPr>
            <a:lvl5pPr marL="4276649" indent="0">
              <a:buNone/>
              <a:defRPr sz="3750" b="1"/>
            </a:lvl5pPr>
            <a:lvl6pPr marL="5345811" indent="0">
              <a:buNone/>
              <a:defRPr sz="3750" b="1"/>
            </a:lvl6pPr>
            <a:lvl7pPr marL="6414973" indent="0">
              <a:buNone/>
              <a:defRPr sz="3750" b="1"/>
            </a:lvl7pPr>
            <a:lvl8pPr marL="7484135" indent="0">
              <a:buNone/>
              <a:defRPr sz="3750" b="1"/>
            </a:lvl8pPr>
            <a:lvl9pPr marL="8553298" indent="0">
              <a:buNone/>
              <a:defRPr sz="375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10825461" y="11058863"/>
            <a:ext cx="9090826" cy="1626592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472908" y="2018348"/>
            <a:ext cx="6896776" cy="7064216"/>
          </a:xfrm>
        </p:spPr>
        <p:txBody>
          <a:bodyPr anchor="b"/>
          <a:lstStyle>
            <a:lvl1pPr>
              <a:defRPr sz="7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9090826" y="4359077"/>
            <a:ext cx="10825460" cy="21515024"/>
          </a:xfrm>
        </p:spPr>
        <p:txBody>
          <a:bodyPr/>
          <a:lstStyle>
            <a:lvl1pPr>
              <a:defRPr sz="7500"/>
            </a:lvl1pPr>
            <a:lvl2pPr>
              <a:defRPr sz="655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72908" y="9082564"/>
            <a:ext cx="6896776" cy="16826573"/>
          </a:xfrm>
        </p:spPr>
        <p:txBody>
          <a:bodyPr/>
          <a:lstStyle>
            <a:lvl1pPr marL="0" indent="0">
              <a:buNone/>
              <a:defRPr sz="3750"/>
            </a:lvl1pPr>
            <a:lvl2pPr marL="1069162" indent="0">
              <a:buNone/>
              <a:defRPr sz="3250"/>
            </a:lvl2pPr>
            <a:lvl3pPr marL="2138324" indent="0">
              <a:buNone/>
              <a:defRPr sz="2800"/>
            </a:lvl3pPr>
            <a:lvl4pPr marL="3207487" indent="0">
              <a:buNone/>
              <a:defRPr sz="2350"/>
            </a:lvl4pPr>
            <a:lvl5pPr marL="4276649" indent="0">
              <a:buNone/>
              <a:defRPr sz="2350"/>
            </a:lvl5pPr>
            <a:lvl6pPr marL="5345811" indent="0">
              <a:buNone/>
              <a:defRPr sz="2350"/>
            </a:lvl6pPr>
            <a:lvl7pPr marL="6414973" indent="0">
              <a:buNone/>
              <a:defRPr sz="2350"/>
            </a:lvl7pPr>
            <a:lvl8pPr marL="7484135" indent="0">
              <a:buNone/>
              <a:defRPr sz="2350"/>
            </a:lvl8pPr>
            <a:lvl9pPr marL="8553298" indent="0">
              <a:buNone/>
              <a:defRPr sz="2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472908" y="2018348"/>
            <a:ext cx="6896776" cy="7064216"/>
          </a:xfrm>
        </p:spPr>
        <p:txBody>
          <a:bodyPr anchor="b"/>
          <a:lstStyle>
            <a:lvl1pPr>
              <a:defRPr sz="7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500"/>
            </a:lvl1pPr>
            <a:lvl2pPr marL="1069162" indent="0">
              <a:buNone/>
              <a:defRPr sz="6550"/>
            </a:lvl2pPr>
            <a:lvl3pPr marL="2138324" indent="0">
              <a:buNone/>
              <a:defRPr sz="5600"/>
            </a:lvl3pPr>
            <a:lvl4pPr marL="3207487" indent="0">
              <a:buNone/>
              <a:defRPr sz="4700"/>
            </a:lvl4pPr>
            <a:lvl5pPr marL="4276649" indent="0">
              <a:buNone/>
              <a:defRPr sz="4700"/>
            </a:lvl5pPr>
            <a:lvl6pPr marL="5345811" indent="0">
              <a:buNone/>
              <a:defRPr sz="4700"/>
            </a:lvl6pPr>
            <a:lvl7pPr marL="6414973" indent="0">
              <a:buNone/>
              <a:defRPr sz="4700"/>
            </a:lvl7pPr>
            <a:lvl8pPr marL="7484135" indent="0">
              <a:buNone/>
              <a:defRPr sz="4700"/>
            </a:lvl8pPr>
            <a:lvl9pPr marL="8553298" indent="0">
              <a:buNone/>
              <a:defRPr sz="47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72908" y="9082564"/>
            <a:ext cx="6896776" cy="16826573"/>
          </a:xfrm>
        </p:spPr>
        <p:txBody>
          <a:bodyPr/>
          <a:lstStyle>
            <a:lvl1pPr marL="0" indent="0">
              <a:buNone/>
              <a:defRPr sz="3750"/>
            </a:lvl1pPr>
            <a:lvl2pPr marL="1069162" indent="0">
              <a:buNone/>
              <a:defRPr sz="3250"/>
            </a:lvl2pPr>
            <a:lvl3pPr marL="2138324" indent="0">
              <a:buNone/>
              <a:defRPr sz="2800"/>
            </a:lvl3pPr>
            <a:lvl4pPr marL="3207487" indent="0">
              <a:buNone/>
              <a:defRPr sz="2350"/>
            </a:lvl4pPr>
            <a:lvl5pPr marL="4276649" indent="0">
              <a:buNone/>
              <a:defRPr sz="2350"/>
            </a:lvl5pPr>
            <a:lvl6pPr marL="5345811" indent="0">
              <a:buNone/>
              <a:defRPr sz="2350"/>
            </a:lvl6pPr>
            <a:lvl7pPr marL="6414973" indent="0">
              <a:buNone/>
              <a:defRPr sz="2350"/>
            </a:lvl7pPr>
            <a:lvl8pPr marL="7484135" indent="0">
              <a:buNone/>
              <a:defRPr sz="2350"/>
            </a:lvl8pPr>
            <a:lvl9pPr marL="8553298" indent="0">
              <a:buNone/>
              <a:defRPr sz="2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0124" y="8059374"/>
            <a:ext cx="18443377" cy="192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470124" y="28060643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361F48-4BAC-4054-81BD-741E415B6DAB}" type="datetimeFigureOut">
              <a:rPr lang="en-US"/>
              <a:t>2023-11-28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083326" y="28060643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5102185" y="28060643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3C3ABE-69E3-4A9D-91B4-0B55E8E8E7C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8324">
        <a:lnSpc>
          <a:spcPct val="90000"/>
        </a:lnSpc>
        <a:spcBef>
          <a:spcPts val="0"/>
        </a:spcBef>
        <a:buNone/>
        <a:defRPr sz="10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>
        <a:lnSpc>
          <a:spcPct val="90000"/>
        </a:lnSpc>
        <a:spcBef>
          <a:spcPts val="2339"/>
        </a:spcBef>
        <a:buFont typeface="Arial"/>
        <a:buChar char="•"/>
        <a:defRPr sz="655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7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>
        <a:lnSpc>
          <a:spcPct val="90000"/>
        </a:lnSpc>
        <a:spcBef>
          <a:spcPts val="1169"/>
        </a:spcBef>
        <a:buFont typeface="Arial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>
        <a:defRPr sz="4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C6F694D-7F4F-615B-FCDD-B29EABA68511}"/>
              </a:ext>
            </a:extLst>
          </p:cNvPr>
          <p:cNvSpPr txBox="1"/>
          <p:nvPr/>
        </p:nvSpPr>
        <p:spPr>
          <a:xfrm>
            <a:off x="761047" y="15633127"/>
            <a:ext cx="6113407" cy="4143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523"/>
            <a:ext cx="21383625" cy="30274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B5A67-C87A-3440-C95C-D7C0F24A6497}"/>
              </a:ext>
            </a:extLst>
          </p:cNvPr>
          <p:cNvSpPr txBox="1"/>
          <p:nvPr/>
        </p:nvSpPr>
        <p:spPr>
          <a:xfrm>
            <a:off x="26217" y="2557716"/>
            <a:ext cx="21383625" cy="2502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2F052131-08C0-9155-8C12-30A9E506B0D0}"/>
              </a:ext>
            </a:extLst>
          </p:cNvPr>
          <p:cNvSpPr/>
          <p:nvPr/>
        </p:nvSpPr>
        <p:spPr bwMode="auto">
          <a:xfrm>
            <a:off x="494462" y="2971535"/>
            <a:ext cx="20132922" cy="114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600"/>
              </a:spcAft>
              <a:tabLst>
                <a:tab pos="1207135" algn="l"/>
                <a:tab pos="3213100" algn="ctr"/>
              </a:tabLst>
              <a:defRPr/>
            </a:pPr>
            <a:r>
              <a:rPr lang="en-US" sz="3200" b="1">
                <a:solidFill>
                  <a:srgbClr val="002060"/>
                </a:solidFill>
                <a:latin typeface="Arial"/>
                <a:ea typeface="Tahoma"/>
                <a:cs typeface="Arial"/>
              </a:rPr>
              <a:t>Design of Refuse Collection Mechanisms for an Intelligent Beach Cleaning Robot </a:t>
            </a:r>
          </a:p>
          <a:p>
            <a:pPr marL="0" marR="0" lvl="0" indent="0" algn="ctr" defTabSz="45720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 Yathunanthanasarma B. 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1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, Barathraj M. 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1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, Mahiliny J. 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1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, A. G. B. P. Jayasekara 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1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SimSun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t>1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SimSun"/>
                <a:cs typeface="Arial"/>
              </a:rPr>
              <a:t>Department of Electrical Engineering,  University of Moratuwa, Moratuwa, Sri Lanka.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algn="ctr">
              <a:defRPr/>
            </a:pPr>
            <a:endParaRPr lang="en-US"/>
          </a:p>
        </p:txBody>
      </p: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A02A2C47-EFC8-1611-4FDA-9D5D11A2241D}"/>
              </a:ext>
            </a:extLst>
          </p:cNvPr>
          <p:cNvGrpSpPr/>
          <p:nvPr/>
        </p:nvGrpSpPr>
        <p:grpSpPr bwMode="auto">
          <a:xfrm>
            <a:off x="494461" y="10457086"/>
            <a:ext cx="20419701" cy="576573"/>
            <a:chOff x="721097" y="11218198"/>
            <a:chExt cx="20071305" cy="539818"/>
          </a:xfrm>
        </p:grpSpPr>
        <p:sp>
          <p:nvSpPr>
            <p:cNvPr id="30" name="Rectangle 79">
              <a:extLst>
                <a:ext uri="{FF2B5EF4-FFF2-40B4-BE49-F238E27FC236}">
                  <a16:creationId xmlns:a16="http://schemas.microsoft.com/office/drawing/2014/main" id="{D10CF9B8-01C8-D15B-A355-C289083EA85D}"/>
                </a:ext>
              </a:extLst>
            </p:cNvPr>
            <p:cNvSpPr/>
            <p:nvPr/>
          </p:nvSpPr>
          <p:spPr bwMode="auto">
            <a:xfrm>
              <a:off x="721097" y="11218198"/>
              <a:ext cx="9758314" cy="539818"/>
            </a:xfrm>
            <a:prstGeom prst="rect">
              <a:avLst/>
            </a:prstGeom>
            <a:solidFill>
              <a:srgbClr val="1EA7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3600" b="1">
                  <a:latin typeface="Cambria" panose="02040503050406030204" pitchFamily="18" charset="0"/>
                  <a:ea typeface="Cambria" panose="02040503050406030204" pitchFamily="18" charset="0"/>
                  <a:cs typeface="Tahoma"/>
                </a:rPr>
                <a:t>Sieving Shaker Mechanism</a:t>
              </a: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Rectangle 139">
              <a:extLst>
                <a:ext uri="{FF2B5EF4-FFF2-40B4-BE49-F238E27FC236}">
                  <a16:creationId xmlns:a16="http://schemas.microsoft.com/office/drawing/2014/main" id="{4866867F-9715-3002-953C-37172F5FEF06}"/>
                </a:ext>
              </a:extLst>
            </p:cNvPr>
            <p:cNvSpPr/>
            <p:nvPr/>
          </p:nvSpPr>
          <p:spPr bwMode="auto">
            <a:xfrm>
              <a:off x="10730391" y="11218198"/>
              <a:ext cx="10062011" cy="539818"/>
            </a:xfrm>
            <a:prstGeom prst="rect">
              <a:avLst/>
            </a:prstGeom>
            <a:solidFill>
              <a:srgbClr val="1EA7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3600" b="1">
                  <a:latin typeface="Cambria" panose="02040503050406030204" pitchFamily="18" charset="0"/>
                  <a:ea typeface="Cambria" panose="02040503050406030204" pitchFamily="18" charset="0"/>
                  <a:cs typeface="Tahoma"/>
                </a:rPr>
                <a:t>Raking Mechanism</a:t>
              </a: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2" name="Group 110">
            <a:extLst>
              <a:ext uri="{FF2B5EF4-FFF2-40B4-BE49-F238E27FC236}">
                <a16:creationId xmlns:a16="http://schemas.microsoft.com/office/drawing/2014/main" id="{4A73D9E2-C89B-B9F8-E260-CCD7D81263F2}"/>
              </a:ext>
            </a:extLst>
          </p:cNvPr>
          <p:cNvGrpSpPr/>
          <p:nvPr/>
        </p:nvGrpSpPr>
        <p:grpSpPr bwMode="auto">
          <a:xfrm>
            <a:off x="461708" y="4357594"/>
            <a:ext cx="20460208" cy="565866"/>
            <a:chOff x="4984911" y="20481098"/>
            <a:chExt cx="14699486" cy="2715541"/>
          </a:xfrm>
        </p:grpSpPr>
        <p:sp>
          <p:nvSpPr>
            <p:cNvPr id="33" name="Rectangle 79">
              <a:extLst>
                <a:ext uri="{FF2B5EF4-FFF2-40B4-BE49-F238E27FC236}">
                  <a16:creationId xmlns:a16="http://schemas.microsoft.com/office/drawing/2014/main" id="{132AF086-B7B0-837A-8EBE-27069F6E2704}"/>
                </a:ext>
              </a:extLst>
            </p:cNvPr>
            <p:cNvSpPr/>
            <p:nvPr/>
          </p:nvSpPr>
          <p:spPr bwMode="auto">
            <a:xfrm>
              <a:off x="4984911" y="20562555"/>
              <a:ext cx="7250674" cy="2583408"/>
            </a:xfrm>
            <a:prstGeom prst="rect">
              <a:avLst/>
            </a:prstGeom>
            <a:solidFill>
              <a:srgbClr val="1EA7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3600" b="1">
                  <a:latin typeface="Cambria"/>
                  <a:ea typeface="Cambria"/>
                  <a:cs typeface="Tahoma"/>
                </a:rPr>
                <a:t>Introduction &amp; Background</a:t>
              </a:r>
              <a:endParaRPr lang="en-US" sz="3600" b="1"/>
            </a:p>
          </p:txBody>
        </p:sp>
        <p:sp>
          <p:nvSpPr>
            <p:cNvPr id="34" name="Rectangle 139">
              <a:extLst>
                <a:ext uri="{FF2B5EF4-FFF2-40B4-BE49-F238E27FC236}">
                  <a16:creationId xmlns:a16="http://schemas.microsoft.com/office/drawing/2014/main" id="{9658FE5E-7977-B04F-EA54-B27DF2212FF1}"/>
                </a:ext>
              </a:extLst>
            </p:cNvPr>
            <p:cNvSpPr/>
            <p:nvPr/>
          </p:nvSpPr>
          <p:spPr bwMode="auto">
            <a:xfrm>
              <a:off x="12433723" y="20481098"/>
              <a:ext cx="7250674" cy="2715541"/>
            </a:xfrm>
            <a:prstGeom prst="rect">
              <a:avLst/>
            </a:prstGeom>
            <a:solidFill>
              <a:srgbClr val="1EA7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3600" b="1">
                  <a:latin typeface="Cambria" panose="02040503050406030204" pitchFamily="18" charset="0"/>
                  <a:ea typeface="Cambria" panose="02040503050406030204" pitchFamily="18" charset="0"/>
                  <a:cs typeface="Tahoma"/>
                </a:rPr>
                <a:t>Methodology</a:t>
              </a:r>
              <a:endParaRPr lang="en-US" sz="3600"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0" name="Rectangle 44">
            <a:extLst>
              <a:ext uri="{FF2B5EF4-FFF2-40B4-BE49-F238E27FC236}">
                <a16:creationId xmlns:a16="http://schemas.microsoft.com/office/drawing/2014/main" id="{A0E1F47D-D425-B801-1EBE-92279C9FC613}"/>
              </a:ext>
            </a:extLst>
          </p:cNvPr>
          <p:cNvSpPr/>
          <p:nvPr/>
        </p:nvSpPr>
        <p:spPr bwMode="auto">
          <a:xfrm>
            <a:off x="480915" y="24282622"/>
            <a:ext cx="7012333" cy="505055"/>
          </a:xfrm>
          <a:prstGeom prst="rect">
            <a:avLst/>
          </a:prstGeom>
          <a:solidFill>
            <a:srgbClr val="1EA7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b="1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Conclusions</a:t>
            </a: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756E3244-D0B9-5970-AB04-D8D33AC185FE}"/>
              </a:ext>
            </a:extLst>
          </p:cNvPr>
          <p:cNvSpPr/>
          <p:nvPr/>
        </p:nvSpPr>
        <p:spPr bwMode="auto">
          <a:xfrm>
            <a:off x="13319312" y="24282622"/>
            <a:ext cx="7871225" cy="504056"/>
          </a:xfrm>
          <a:prstGeom prst="rect">
            <a:avLst/>
          </a:prstGeom>
          <a:solidFill>
            <a:srgbClr val="1EA7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b="1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References</a:t>
            </a: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182">
            <a:extLst>
              <a:ext uri="{FF2B5EF4-FFF2-40B4-BE49-F238E27FC236}">
                <a16:creationId xmlns:a16="http://schemas.microsoft.com/office/drawing/2014/main" id="{FF145908-C70A-6FE2-4212-0A498A2C98A1}"/>
              </a:ext>
            </a:extLst>
          </p:cNvPr>
          <p:cNvSpPr/>
          <p:nvPr/>
        </p:nvSpPr>
        <p:spPr bwMode="auto">
          <a:xfrm>
            <a:off x="7082448" y="19363937"/>
            <a:ext cx="6999029" cy="534536"/>
          </a:xfrm>
          <a:prstGeom prst="rect">
            <a:avLst/>
          </a:prstGeom>
          <a:solidFill>
            <a:srgbClr val="1EA7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b="1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Results and Discussion</a:t>
            </a: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188">
            <a:extLst>
              <a:ext uri="{FF2B5EF4-FFF2-40B4-BE49-F238E27FC236}">
                <a16:creationId xmlns:a16="http://schemas.microsoft.com/office/drawing/2014/main" id="{CC2FCE4F-3255-D7DF-267F-DDB2329880B1}"/>
              </a:ext>
            </a:extLst>
          </p:cNvPr>
          <p:cNvSpPr/>
          <p:nvPr/>
        </p:nvSpPr>
        <p:spPr bwMode="auto">
          <a:xfrm>
            <a:off x="7766932" y="24282622"/>
            <a:ext cx="5320677" cy="504056"/>
          </a:xfrm>
          <a:prstGeom prst="rect">
            <a:avLst/>
          </a:prstGeom>
          <a:solidFill>
            <a:srgbClr val="1EA7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Future Work</a:t>
            </a:r>
            <a:endParaRPr lang="en-US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TextBox 190">
            <a:extLst>
              <a:ext uri="{FF2B5EF4-FFF2-40B4-BE49-F238E27FC236}">
                <a16:creationId xmlns:a16="http://schemas.microsoft.com/office/drawing/2014/main" id="{70B63FD1-DCA7-4ADB-D1E1-35076BFCBB97}"/>
              </a:ext>
            </a:extLst>
          </p:cNvPr>
          <p:cNvSpPr txBox="1"/>
          <p:nvPr/>
        </p:nvSpPr>
        <p:spPr bwMode="auto">
          <a:xfrm>
            <a:off x="13393213" y="24793233"/>
            <a:ext cx="773162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250"/>
              </a:spcAft>
              <a:buSzPts val="800"/>
              <a:tabLst>
                <a:tab pos="228600" algn="l"/>
              </a:tabLst>
              <a:defRPr/>
            </a:pPr>
            <a:r>
              <a:rPr lang="en-US" sz="1200">
                <a:latin typeface="Arial"/>
                <a:ea typeface="MS Mincho"/>
                <a:cs typeface="Arial"/>
              </a:rPr>
              <a:t>[1] D. Varghese and A. Mohan, "Binman: An Autonomous Beach Cleaning Robot," 2022 IEEE 2nd Mysore Sub Section International Conference (</a:t>
            </a:r>
            <a:r>
              <a:rPr lang="en-US" sz="1200" err="1">
                <a:latin typeface="Arial"/>
                <a:ea typeface="MS Mincho"/>
                <a:cs typeface="Arial"/>
              </a:rPr>
              <a:t>MysuruCon</a:t>
            </a:r>
            <a:r>
              <a:rPr lang="en-US" sz="1200">
                <a:latin typeface="Arial"/>
                <a:ea typeface="MS Mincho"/>
                <a:cs typeface="Arial"/>
              </a:rPr>
              <a:t>), Mysuru, India, 2022, pp. 1-5, </a:t>
            </a:r>
            <a:r>
              <a:rPr lang="en-US" sz="1200" err="1">
                <a:latin typeface="Arial"/>
                <a:ea typeface="MS Mincho"/>
                <a:cs typeface="Arial"/>
              </a:rPr>
              <a:t>doi</a:t>
            </a:r>
            <a:r>
              <a:rPr lang="en-US" sz="1200">
                <a:latin typeface="Arial"/>
                <a:ea typeface="MS Mincho"/>
                <a:cs typeface="Arial"/>
              </a:rPr>
              <a:t>: 10.1109/MysuruCon55714.2022.9972499. </a:t>
            </a:r>
          </a:p>
          <a:p>
            <a:pPr lvl="0" algn="just">
              <a:spcAft>
                <a:spcPts val="250"/>
              </a:spcAft>
              <a:buSzPts val="800"/>
              <a:tabLst>
                <a:tab pos="228600" algn="l"/>
              </a:tabLst>
              <a:defRPr/>
            </a:pPr>
            <a:r>
              <a:rPr lang="en-US" sz="1200">
                <a:latin typeface="Arial"/>
                <a:ea typeface="MS Mincho"/>
                <a:cs typeface="Arial"/>
              </a:rPr>
              <a:t>[2] T. </a:t>
            </a:r>
            <a:r>
              <a:rPr lang="en-US" sz="1200" err="1">
                <a:latin typeface="Arial"/>
                <a:ea typeface="MS Mincho"/>
                <a:cs typeface="Arial"/>
              </a:rPr>
              <a:t>Ichimura</a:t>
            </a:r>
            <a:r>
              <a:rPr lang="en-US" sz="1200">
                <a:latin typeface="Arial"/>
                <a:ea typeface="MS Mincho"/>
                <a:cs typeface="Arial"/>
              </a:rPr>
              <a:t> and S. -</a:t>
            </a:r>
            <a:r>
              <a:rPr lang="en-US" sz="1200" err="1">
                <a:latin typeface="Arial"/>
                <a:ea typeface="MS Mincho"/>
                <a:cs typeface="Arial"/>
              </a:rPr>
              <a:t>i</a:t>
            </a:r>
            <a:r>
              <a:rPr lang="en-US" sz="1200">
                <a:latin typeface="Arial"/>
                <a:ea typeface="MS Mincho"/>
                <a:cs typeface="Arial"/>
              </a:rPr>
              <a:t>. Nakajima, "Development of an autonomous beach cleaning robot “Hirottaro”," 2016 IEEE International Conference on Mechatronics and Automation, Harbin, China, 2016, pp. 868-872, </a:t>
            </a:r>
            <a:r>
              <a:rPr lang="en-US" sz="1200" err="1">
                <a:latin typeface="Arial"/>
                <a:ea typeface="MS Mincho"/>
                <a:cs typeface="Arial"/>
              </a:rPr>
              <a:t>doi</a:t>
            </a:r>
            <a:r>
              <a:rPr lang="en-US" sz="1200">
                <a:latin typeface="Arial"/>
                <a:ea typeface="MS Mincho"/>
                <a:cs typeface="Arial"/>
              </a:rPr>
              <a:t>: 10.1109/ICMA.2016.7558676.</a:t>
            </a:r>
          </a:p>
          <a:p>
            <a:pPr lvl="0" algn="just">
              <a:spcAft>
                <a:spcPts val="250"/>
              </a:spcAft>
              <a:buSzPts val="800"/>
              <a:tabLst>
                <a:tab pos="228600" algn="l"/>
              </a:tabLst>
              <a:defRPr/>
            </a:pPr>
            <a:r>
              <a:rPr lang="en-US" sz="1200">
                <a:latin typeface="Arial"/>
                <a:ea typeface="MS Mincho"/>
                <a:cs typeface="Arial"/>
              </a:rPr>
              <a:t>[3] </a:t>
            </a:r>
            <a:r>
              <a:rPr lang="en-US" sz="1200" err="1">
                <a:latin typeface="Arial"/>
                <a:ea typeface="MS Mincho"/>
                <a:cs typeface="Arial"/>
              </a:rPr>
              <a:t>Roza</a:t>
            </a:r>
            <a:r>
              <a:rPr lang="en-US" sz="1200">
                <a:latin typeface="Arial"/>
                <a:ea typeface="MS Mincho"/>
                <a:cs typeface="Arial"/>
              </a:rPr>
              <a:t>, </a:t>
            </a:r>
            <a:r>
              <a:rPr lang="en-US" sz="1200" err="1">
                <a:latin typeface="Arial"/>
                <a:ea typeface="MS Mincho"/>
                <a:cs typeface="Arial"/>
              </a:rPr>
              <a:t>Felippe</a:t>
            </a:r>
            <a:r>
              <a:rPr lang="en-US" sz="1200">
                <a:latin typeface="Arial"/>
                <a:ea typeface="MS Mincho"/>
                <a:cs typeface="Arial"/>
              </a:rPr>
              <a:t> &amp; Silva, Vinicius &amp; Pereira, Patrick &amp; </a:t>
            </a:r>
            <a:r>
              <a:rPr lang="en-US" sz="1200" err="1">
                <a:latin typeface="Arial"/>
                <a:ea typeface="MS Mincho"/>
                <a:cs typeface="Arial"/>
              </a:rPr>
              <a:t>Bertol</a:t>
            </a:r>
            <a:r>
              <a:rPr lang="en-US" sz="1200">
                <a:latin typeface="Arial"/>
                <a:ea typeface="MS Mincho"/>
                <a:cs typeface="Arial"/>
              </a:rPr>
              <a:t>, Douglas. (2016). Modular robot used as a beach cleaner. </a:t>
            </a:r>
            <a:r>
              <a:rPr lang="en-US" sz="1200" err="1">
                <a:latin typeface="Arial"/>
                <a:ea typeface="MS Mincho"/>
                <a:cs typeface="Arial"/>
              </a:rPr>
              <a:t>Ingeniare</a:t>
            </a:r>
            <a:r>
              <a:rPr lang="en-US" sz="1200">
                <a:latin typeface="Arial"/>
                <a:ea typeface="MS Mincho"/>
                <a:cs typeface="Arial"/>
              </a:rPr>
              <a:t>. </a:t>
            </a:r>
            <a:r>
              <a:rPr lang="en-US" sz="1200" err="1">
                <a:latin typeface="Arial"/>
                <a:ea typeface="MS Mincho"/>
                <a:cs typeface="Arial"/>
              </a:rPr>
              <a:t>Revista</a:t>
            </a:r>
            <a:r>
              <a:rPr lang="en-US" sz="1200">
                <a:latin typeface="Arial"/>
                <a:ea typeface="MS Mincho"/>
                <a:cs typeface="Arial"/>
              </a:rPr>
              <a:t> </a:t>
            </a:r>
            <a:r>
              <a:rPr lang="en-US" sz="1200" err="1">
                <a:latin typeface="Arial"/>
                <a:ea typeface="MS Mincho"/>
                <a:cs typeface="Arial"/>
              </a:rPr>
              <a:t>chilena</a:t>
            </a:r>
            <a:r>
              <a:rPr lang="en-US" sz="1200">
                <a:latin typeface="Arial"/>
                <a:ea typeface="MS Mincho"/>
                <a:cs typeface="Arial"/>
              </a:rPr>
              <a:t> de </a:t>
            </a:r>
            <a:r>
              <a:rPr lang="en-US" sz="1200" err="1">
                <a:latin typeface="Arial"/>
                <a:ea typeface="MS Mincho"/>
                <a:cs typeface="Arial"/>
              </a:rPr>
              <a:t>ingeniería</a:t>
            </a:r>
            <a:r>
              <a:rPr lang="en-US" sz="1200">
                <a:latin typeface="Arial"/>
                <a:ea typeface="MS Mincho"/>
                <a:cs typeface="Arial"/>
              </a:rPr>
              <a:t>. 24. 643-653. 10.4067/S0718-33052016000400009.</a:t>
            </a:r>
          </a:p>
          <a:p>
            <a:pPr lvl="0" algn="just">
              <a:spcAft>
                <a:spcPts val="250"/>
              </a:spcAft>
              <a:buSzPts val="800"/>
              <a:tabLst>
                <a:tab pos="228600" algn="l"/>
              </a:tabLst>
              <a:defRPr/>
            </a:pPr>
            <a:r>
              <a:rPr lang="en-US" sz="1200">
                <a:latin typeface="Arial"/>
                <a:ea typeface="MS Mincho"/>
                <a:cs typeface="Arial"/>
              </a:rPr>
              <a:t>[4] N. Bano et al., "Radio Controlled Beach Cleaning Bot," 2019 IEEE 6th International Conference on Engineering Technologies and Applied Sciences (ICETAS), Kuala Lumpur, Malaysia, 2019, pp. 1-6, </a:t>
            </a:r>
            <a:r>
              <a:rPr lang="en-US" sz="1200" err="1">
                <a:latin typeface="Arial"/>
                <a:ea typeface="MS Mincho"/>
                <a:cs typeface="Arial"/>
              </a:rPr>
              <a:t>doi</a:t>
            </a:r>
            <a:r>
              <a:rPr lang="en-US" sz="1200">
                <a:latin typeface="Arial"/>
                <a:ea typeface="MS Mincho"/>
                <a:cs typeface="Arial"/>
              </a:rPr>
              <a:t>: 10.1109/ICETAS48360.2019.9117269.</a:t>
            </a:r>
          </a:p>
          <a:p>
            <a:pPr algn="just">
              <a:spcAft>
                <a:spcPts val="250"/>
              </a:spcAft>
              <a:buSzPts val="800"/>
              <a:tabLst>
                <a:tab pos="228600" algn="l"/>
              </a:tabLst>
              <a:defRPr/>
            </a:pPr>
            <a:r>
              <a:rPr lang="en-US" sz="1200">
                <a:latin typeface="Nunito Sans"/>
                <a:cs typeface="Times New Roman" panose="02020603050405020304" pitchFamily="18" charset="0"/>
              </a:rPr>
              <a:t>[5] J. S. Priya, K. T. Balaji, S. </a:t>
            </a:r>
            <a:r>
              <a:rPr lang="en-US" sz="1200" err="1">
                <a:latin typeface="Nunito Sans"/>
                <a:cs typeface="Times New Roman" panose="02020603050405020304" pitchFamily="18" charset="0"/>
              </a:rPr>
              <a:t>Thangappan</a:t>
            </a:r>
            <a:r>
              <a:rPr lang="en-US" sz="1200">
                <a:latin typeface="Nunito Sans"/>
                <a:cs typeface="Times New Roman" panose="02020603050405020304" pitchFamily="18" charset="0"/>
              </a:rPr>
              <a:t> and G. </a:t>
            </a:r>
            <a:r>
              <a:rPr lang="en-US" sz="1200" err="1">
                <a:latin typeface="Nunito Sans"/>
                <a:cs typeface="Times New Roman" panose="02020603050405020304" pitchFamily="18" charset="0"/>
              </a:rPr>
              <a:t>Yuva</a:t>
            </a:r>
            <a:r>
              <a:rPr lang="en-US" sz="1200">
                <a:latin typeface="Nunito Sans"/>
                <a:cs typeface="Times New Roman" panose="02020603050405020304" pitchFamily="18" charset="0"/>
              </a:rPr>
              <a:t> </a:t>
            </a:r>
            <a:r>
              <a:rPr lang="en-US" sz="1200" err="1">
                <a:latin typeface="Nunito Sans"/>
                <a:cs typeface="Times New Roman" panose="02020603050405020304" pitchFamily="18" charset="0"/>
              </a:rPr>
              <a:t>Sudhakaran</a:t>
            </a:r>
            <a:r>
              <a:rPr lang="en-US" sz="1200">
                <a:latin typeface="Nunito Sans"/>
                <a:cs typeface="Times New Roman" panose="02020603050405020304" pitchFamily="18" charset="0"/>
              </a:rPr>
              <a:t>, "Beach Cleaning Bot Based On Region Monitoring," 2019 International Conference on Computation of Power, Energy, Information and Communication (ICCPEIC), </a:t>
            </a:r>
            <a:r>
              <a:rPr lang="en-US" sz="1200" err="1">
                <a:latin typeface="Nunito Sans"/>
                <a:cs typeface="Times New Roman" panose="02020603050405020304" pitchFamily="18" charset="0"/>
              </a:rPr>
              <a:t>Melmaruvathur</a:t>
            </a:r>
            <a:r>
              <a:rPr lang="en-US" sz="1200">
                <a:latin typeface="Nunito Sans"/>
                <a:cs typeface="Times New Roman" panose="02020603050405020304" pitchFamily="18" charset="0"/>
              </a:rPr>
              <a:t>, India, 2019, pp. 1-4, </a:t>
            </a:r>
            <a:r>
              <a:rPr lang="en-US" sz="1200" err="1">
                <a:latin typeface="Nunito Sans"/>
                <a:cs typeface="Times New Roman" panose="02020603050405020304" pitchFamily="18" charset="0"/>
              </a:rPr>
              <a:t>doi</a:t>
            </a:r>
            <a:r>
              <a:rPr lang="en-US" sz="1200">
                <a:latin typeface="Nunito Sans"/>
                <a:cs typeface="Times New Roman" panose="02020603050405020304" pitchFamily="18" charset="0"/>
              </a:rPr>
              <a:t>: 10.1109/ICCPEIC45300.2019.9082368.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408A475-AC80-E741-76C4-AC9DB1E71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54" y="15915837"/>
            <a:ext cx="5696721" cy="3252171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3E1FBC-0E43-F7B5-AA99-856C32A0D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72" y="11754411"/>
            <a:ext cx="3887048" cy="295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 descr="A blue object with long teeth&#10;&#10;Description automatically generated with medium confidence">
            <a:extLst>
              <a:ext uri="{FF2B5EF4-FFF2-40B4-BE49-F238E27FC236}">
                <a16:creationId xmlns:a16="http://schemas.microsoft.com/office/drawing/2014/main" id="{8CC067A2-35DA-7165-A7DF-695172F714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3497" y="11735696"/>
            <a:ext cx="3985537" cy="3129127"/>
          </a:xfrm>
          <a:prstGeom prst="rect">
            <a:avLst/>
          </a:prstGeom>
          <a:ln w="22225">
            <a:solidFill>
              <a:schemeClr val="tx1">
                <a:alpha val="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FDE477D-5240-E757-20D7-17BC3CB1E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" b="123"/>
          <a:stretch/>
        </p:blipFill>
        <p:spPr>
          <a:xfrm>
            <a:off x="554321" y="11137133"/>
            <a:ext cx="5450564" cy="3955670"/>
          </a:xfrm>
          <a:prstGeom prst="rect">
            <a:avLst/>
          </a:prstGeom>
          <a:solidFill>
            <a:schemeClr val="tx1">
              <a:alpha val="0"/>
            </a:schemeClr>
          </a:solidFill>
          <a:ln w="19050" cmpd="sng">
            <a:solidFill>
              <a:schemeClr val="tx1">
                <a:alpha val="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</p:pic>
      <p:pic>
        <p:nvPicPr>
          <p:cNvPr id="51" name="Picture 50" descr="A blueprint of a machine&#10;&#10;Description automatically generated">
            <a:extLst>
              <a:ext uri="{FF2B5EF4-FFF2-40B4-BE49-F238E27FC236}">
                <a16:creationId xmlns:a16="http://schemas.microsoft.com/office/drawing/2014/main" id="{B12EC037-F587-FF70-67A0-0E46B1598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7621" y="11201348"/>
            <a:ext cx="5286542" cy="3754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61E93AA-A09F-0E3A-D2A5-2FECFDFBCDA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13080" r="1110" b="1904"/>
          <a:stretch/>
        </p:blipFill>
        <p:spPr bwMode="auto">
          <a:xfrm>
            <a:off x="13754137" y="20554131"/>
            <a:ext cx="7075264" cy="3391257"/>
          </a:xfrm>
          <a:prstGeom prst="rect">
            <a:avLst/>
          </a:prstGeom>
          <a:noFill/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 descr="A graph showing a wave&#10;&#10;Description automatically generated">
            <a:extLst>
              <a:ext uri="{FF2B5EF4-FFF2-40B4-BE49-F238E27FC236}">
                <a16:creationId xmlns:a16="http://schemas.microsoft.com/office/drawing/2014/main" id="{A89E866E-20CE-DE2E-82FB-3713806C2B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021" r="863"/>
          <a:stretch/>
        </p:blipFill>
        <p:spPr bwMode="auto">
          <a:xfrm>
            <a:off x="480915" y="20561012"/>
            <a:ext cx="7012333" cy="3391257"/>
          </a:xfrm>
          <a:prstGeom prst="rect">
            <a:avLst/>
          </a:prstGeom>
          <a:noFill/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E684C1F-98B1-9B44-6208-81863C82DE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4348" y="4931299"/>
            <a:ext cx="9045149" cy="197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005F53-5FEC-32A5-E9A1-C36192311E98}"/>
              </a:ext>
            </a:extLst>
          </p:cNvPr>
          <p:cNvSpPr txBox="1"/>
          <p:nvPr/>
        </p:nvSpPr>
        <p:spPr>
          <a:xfrm>
            <a:off x="448196" y="24786678"/>
            <a:ext cx="7075264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3D model of the mechanisms was designed as planned and subsequently subjected to simulation using specific parameters. </a:t>
            </a:r>
          </a:p>
          <a:p>
            <a:pPr marL="285750" indent="-285750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singular prototype selection driven by identified research gaps, is grounded in a thorough literature review. </a:t>
            </a:r>
          </a:p>
          <a:p>
            <a:pPr marL="285750" indent="-285750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Filling the void of models with integrated essential mechanisms, the prototype prioritizes cost-effectiveness, positioning it as an innovative force.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61977-3197-BDF4-D1AA-3F370ED2E1E2}"/>
              </a:ext>
            </a:extLst>
          </p:cNvPr>
          <p:cNvSpPr txBox="1"/>
          <p:nvPr/>
        </p:nvSpPr>
        <p:spPr>
          <a:xfrm>
            <a:off x="7795654" y="24851297"/>
            <a:ext cx="5291955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eparating seashells from beach debris by analysis and comparison of FTIR (Fourier Transform Infrared) and Raman spectra of seashells with real-time spectrum data.</a:t>
            </a:r>
          </a:p>
          <a:p>
            <a:pPr marL="285750" indent="-285750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 proactive behavior with an algorithm to execute tasks autonomously without explicit human guidance.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7E3765E-C1C0-4CE8-71BC-60AD0DD68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9234" y="7625298"/>
            <a:ext cx="8880143" cy="274635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47">
            <a:extLst>
              <a:ext uri="{FF2B5EF4-FFF2-40B4-BE49-F238E27FC236}">
                <a16:creationId xmlns:a16="http://schemas.microsoft.com/office/drawing/2014/main" id="{90668DBE-DBE4-F29D-B357-B1DC40BF80E2}"/>
              </a:ext>
            </a:extLst>
          </p:cNvPr>
          <p:cNvSpPr/>
          <p:nvPr/>
        </p:nvSpPr>
        <p:spPr bwMode="auto">
          <a:xfrm>
            <a:off x="8499606" y="7124182"/>
            <a:ext cx="3599223" cy="3942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System Overview</a:t>
            </a:r>
            <a:endParaRPr lang="en-US" sz="32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62D1C-A094-8FD9-072C-C83E94AAEAE2}"/>
              </a:ext>
            </a:extLst>
          </p:cNvPr>
          <p:cNvSpPr txBox="1"/>
          <p:nvPr/>
        </p:nvSpPr>
        <p:spPr>
          <a:xfrm>
            <a:off x="1036766" y="23848372"/>
            <a:ext cx="8785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Displacement(cm) vs Time(s) graph for Sieving Mechanism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23240-61EF-ACFD-85CA-EE4AE204256A}"/>
              </a:ext>
            </a:extLst>
          </p:cNvPr>
          <p:cNvSpPr txBox="1"/>
          <p:nvPr/>
        </p:nvSpPr>
        <p:spPr bwMode="auto">
          <a:xfrm>
            <a:off x="14228577" y="23848372"/>
            <a:ext cx="6874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Displacement(degrees) vs Time(s) graph for Raking Mechanism</a:t>
            </a:r>
          </a:p>
        </p:txBody>
      </p:sp>
      <p:sp>
        <p:nvSpPr>
          <p:cNvPr id="19" name="Rectangle 47">
            <a:extLst>
              <a:ext uri="{FF2B5EF4-FFF2-40B4-BE49-F238E27FC236}">
                <a16:creationId xmlns:a16="http://schemas.microsoft.com/office/drawing/2014/main" id="{1DE5ECFE-7D47-2A2D-3F72-97F98A5D57B4}"/>
              </a:ext>
            </a:extLst>
          </p:cNvPr>
          <p:cNvSpPr/>
          <p:nvPr/>
        </p:nvSpPr>
        <p:spPr bwMode="auto">
          <a:xfrm>
            <a:off x="8134022" y="15282887"/>
            <a:ext cx="4845014" cy="5345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Combined Robot Vehicle</a:t>
            </a:r>
            <a:endParaRPr lang="en-US" sz="32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792886-C342-2D37-41C2-21929E625C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52321" y="5037343"/>
            <a:ext cx="5869595" cy="533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23ECF88-93C2-2A8D-1A3C-FAE9ABECB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915" y="4948342"/>
            <a:ext cx="4609245" cy="5464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7DE4731-1402-EAC1-06BF-57F86D2CA16E}"/>
              </a:ext>
            </a:extLst>
          </p:cNvPr>
          <p:cNvSpPr txBox="1"/>
          <p:nvPr/>
        </p:nvSpPr>
        <p:spPr>
          <a:xfrm>
            <a:off x="5489064" y="6764532"/>
            <a:ext cx="308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Uncleaned Beach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6279C7-9941-0608-CAAD-CD2C8A64DD5E}"/>
              </a:ext>
            </a:extLst>
          </p:cNvPr>
          <p:cNvSpPr txBox="1"/>
          <p:nvPr/>
        </p:nvSpPr>
        <p:spPr bwMode="auto">
          <a:xfrm>
            <a:off x="11801165" y="6748861"/>
            <a:ext cx="308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Cleaned Beach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85E6CD-A7F5-13E1-A465-B058416EABC8}"/>
              </a:ext>
            </a:extLst>
          </p:cNvPr>
          <p:cNvSpPr txBox="1"/>
          <p:nvPr/>
        </p:nvSpPr>
        <p:spPr>
          <a:xfrm>
            <a:off x="8681575" y="11092403"/>
            <a:ext cx="187234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Mesh Area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5D52D6-B049-48BC-E82D-89B0EA83A9FD}"/>
              </a:ext>
            </a:extLst>
          </p:cNvPr>
          <p:cNvSpPr txBox="1"/>
          <p:nvPr/>
        </p:nvSpPr>
        <p:spPr>
          <a:xfrm>
            <a:off x="5973815" y="14582735"/>
            <a:ext cx="277868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Sand Director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65F93A-A25F-943A-A8FB-740EFC2C3564}"/>
              </a:ext>
            </a:extLst>
          </p:cNvPr>
          <p:cNvCxnSpPr>
            <a:cxnSpLocks/>
          </p:cNvCxnSpPr>
          <p:nvPr/>
        </p:nvCxnSpPr>
        <p:spPr>
          <a:xfrm flipH="1">
            <a:off x="8369526" y="11625250"/>
            <a:ext cx="716940" cy="150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52249A-2C8B-7318-9DE6-1A3E1A45FD5F}"/>
              </a:ext>
            </a:extLst>
          </p:cNvPr>
          <p:cNvCxnSpPr>
            <a:cxnSpLocks/>
          </p:cNvCxnSpPr>
          <p:nvPr/>
        </p:nvCxnSpPr>
        <p:spPr>
          <a:xfrm flipV="1">
            <a:off x="6747478" y="13960242"/>
            <a:ext cx="334970" cy="76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39D0CE-D5FD-1D79-CBC4-C24837C259FD}"/>
              </a:ext>
            </a:extLst>
          </p:cNvPr>
          <p:cNvSpPr txBox="1"/>
          <p:nvPr/>
        </p:nvSpPr>
        <p:spPr bwMode="auto">
          <a:xfrm>
            <a:off x="13313228" y="11030163"/>
            <a:ext cx="187234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Raking Array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2B8CA9-A1EC-C261-C9ED-C3B7A2EBFB15}"/>
              </a:ext>
            </a:extLst>
          </p:cNvPr>
          <p:cNvCxnSpPr>
            <a:cxnSpLocks/>
          </p:cNvCxnSpPr>
          <p:nvPr/>
        </p:nvCxnSpPr>
        <p:spPr bwMode="auto">
          <a:xfrm flipH="1">
            <a:off x="14135859" y="11582468"/>
            <a:ext cx="533638" cy="1980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lus Sign 71">
            <a:extLst>
              <a:ext uri="{FF2B5EF4-FFF2-40B4-BE49-F238E27FC236}">
                <a16:creationId xmlns:a16="http://schemas.microsoft.com/office/drawing/2014/main" id="{C0B4B404-7FDC-7DCC-6C20-345171460480}"/>
              </a:ext>
            </a:extLst>
          </p:cNvPr>
          <p:cNvSpPr/>
          <p:nvPr/>
        </p:nvSpPr>
        <p:spPr>
          <a:xfrm>
            <a:off x="10460176" y="13140319"/>
            <a:ext cx="736239" cy="754781"/>
          </a:xfrm>
          <a:prstGeom prst="mathPlus">
            <a:avLst>
              <a:gd name="adj1" fmla="val 46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66355186-48B3-BD03-D06D-3553E054821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81090" flipH="1">
            <a:off x="13370267" y="15443897"/>
            <a:ext cx="1602319" cy="14372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0705FC-591F-A81E-8EC5-B3E23A6F7D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2735" y="20014290"/>
            <a:ext cx="6023763" cy="407240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62" name="Picture 61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8951C470-23A2-3D8E-1141-92DB04DE467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73111" flipH="1" flipV="1">
            <a:off x="6324103" y="15449329"/>
            <a:ext cx="1602319" cy="135709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66D1AB-B8CF-9542-702D-60D5168F109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838115" y="17689935"/>
            <a:ext cx="916022" cy="1131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4043BF-3B4B-FBEC-EF39-FFDB8DF5C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7317260" y="18242334"/>
            <a:ext cx="947098" cy="611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08DA09-5978-AE9C-2C71-DBEF32D190DD}"/>
              </a:ext>
            </a:extLst>
          </p:cNvPr>
          <p:cNvSpPr txBox="1"/>
          <p:nvPr/>
        </p:nvSpPr>
        <p:spPr bwMode="auto">
          <a:xfrm>
            <a:off x="6154770" y="18668153"/>
            <a:ext cx="208861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Sieving Shaker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5072FA-E99D-0D07-BB59-EF05243A45F6}"/>
              </a:ext>
            </a:extLst>
          </p:cNvPr>
          <p:cNvSpPr txBox="1"/>
          <p:nvPr/>
        </p:nvSpPr>
        <p:spPr bwMode="auto">
          <a:xfrm>
            <a:off x="13415265" y="18713359"/>
            <a:ext cx="181008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Raking Hand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2B93B-3B9F-2796-6069-4FD070EDFF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041" y="15115446"/>
            <a:ext cx="5337052" cy="5490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4C4CA-6C21-CBDA-228D-557036E792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265633" y="14990288"/>
            <a:ext cx="5630537" cy="5671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471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Nunito Sans</vt:lpstr>
      <vt:lpstr>Times New Roman</vt:lpstr>
      <vt:lpstr>Wingdings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sumith gopura</dc:creator>
  <cp:keywords/>
  <dc:description/>
  <cp:lastModifiedBy>Barath raj</cp:lastModifiedBy>
  <cp:revision>1</cp:revision>
  <dcterms:created xsi:type="dcterms:W3CDTF">2023-08-17T01:59:35Z</dcterms:created>
  <dcterms:modified xsi:type="dcterms:W3CDTF">2023-11-28T16:00:02Z</dcterms:modified>
  <cp:category/>
  <dc:identifier/>
  <cp:contentStatus/>
  <dc:language/>
</cp:coreProperties>
</file>