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258" r:id="rId4"/>
    <p:sldId id="259" r:id="rId5"/>
    <p:sldId id="260" r:id="rId6"/>
    <p:sldId id="287" r:id="rId7"/>
    <p:sldId id="261" r:id="rId8"/>
    <p:sldId id="262" r:id="rId9"/>
    <p:sldId id="268" r:id="rId10"/>
    <p:sldId id="263" r:id="rId11"/>
    <p:sldId id="264" r:id="rId12"/>
    <p:sldId id="265" r:id="rId13"/>
    <p:sldId id="270" r:id="rId14"/>
    <p:sldId id="271" r:id="rId15"/>
    <p:sldId id="272" r:id="rId16"/>
    <p:sldId id="273" r:id="rId17"/>
    <p:sldId id="274" r:id="rId18"/>
    <p:sldId id="275" r:id="rId19"/>
    <p:sldId id="276" r:id="rId20"/>
    <p:sldId id="266" r:id="rId21"/>
    <p:sldId id="286" r:id="rId22"/>
    <p:sldId id="277" r:id="rId23"/>
    <p:sldId id="278" r:id="rId24"/>
    <p:sldId id="279" r:id="rId25"/>
    <p:sldId id="283" r:id="rId26"/>
    <p:sldId id="280" r:id="rId27"/>
    <p:sldId id="284" r:id="rId28"/>
    <p:sldId id="285" r:id="rId29"/>
    <p:sldId id="267" r:id="rId30"/>
    <p:sldId id="281" r:id="rId31"/>
    <p:sldId id="28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2T13:36:08.911"/>
    </inkml:context>
    <inkml:brush xml:id="br0">
      <inkml:brushProperty name="width" value="0.035" units="cm"/>
      <inkml:brushProperty name="height" value="0.03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2T13:36:10.202"/>
    </inkml:context>
    <inkml:brush xml:id="br0">
      <inkml:brushProperty name="width" value="0.035" units="cm"/>
      <inkml:brushProperty name="height" value="0.035" units="cm"/>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2T13:36:11.193"/>
    </inkml:context>
    <inkml:brush xml:id="br0">
      <inkml:brushProperty name="width" value="0.035" units="cm"/>
      <inkml:brushProperty name="height" value="0.03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02T13:36:11.674"/>
    </inkml:context>
    <inkml:brush xml:id="br0">
      <inkml:brushProperty name="width" value="0.035" units="cm"/>
      <inkml:brushProperty name="height" value="0.035" units="cm"/>
    </inkml:brush>
  </inkml:definitions>
  <inkml:trace contextRef="#ctx0" brushRef="#br0">0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BADE7D-E2C6-4FEC-9AC9-42F065DA90B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793C96-E72D-4373-95DD-16D6B8CDE438}" type="slidenum">
              <a:rPr lang="en-IN" smtClean="0"/>
              <a:t>‹#›</a:t>
            </a:fld>
            <a:endParaRPr lang="en-IN"/>
          </a:p>
        </p:txBody>
      </p:sp>
    </p:spTree>
    <p:extLst>
      <p:ext uri="{BB962C8B-B14F-4D97-AF65-F5344CB8AC3E}">
        <p14:creationId xmlns:p14="http://schemas.microsoft.com/office/powerpoint/2010/main" val="2687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793C96-E72D-4373-95DD-16D6B8CDE438}" type="slidenum">
              <a:rPr lang="en-IN" smtClean="0"/>
              <a:t>8</a:t>
            </a:fld>
            <a:endParaRPr lang="en-IN"/>
          </a:p>
        </p:txBody>
      </p:sp>
    </p:spTree>
    <p:extLst>
      <p:ext uri="{BB962C8B-B14F-4D97-AF65-F5344CB8AC3E}">
        <p14:creationId xmlns:p14="http://schemas.microsoft.com/office/powerpoint/2010/main" val="3146196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194C5-21E9-D5C8-D823-6C44FD660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1E4D0D4-9A2A-DA23-B6D8-A38C0B8EE1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26019E-42E7-B952-63FE-AE72ABBCA95C}"/>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50625FFE-2E9B-75A2-26EA-BD49FBD96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E82E72-975C-34FC-E802-6BA72C762C2F}"/>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1135595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68726-DE31-8420-D2D8-9FA43B60D23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25FB66-77EC-1438-458F-116D0BDD1E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A65C742-0D11-D8F3-10B2-CC5452745EB1}"/>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DB4FD159-7282-0820-C88E-EFB5BA0BA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F970FB-C3EF-008A-4944-D87D661CF9D2}"/>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2710638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F3A0CB-4EF0-1C1C-C173-BCFFB0440A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E19A19-374F-84A2-9C20-86F0B10CBA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EEE51A-6122-5F57-A19B-7289FB41EA1D}"/>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E66E9295-6F84-45B0-BD11-FA4333CD57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906846F-2AB2-728C-8C09-05C0A4618689}"/>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3416333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4B1EB-7A98-31E9-FE11-9C97FF2863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F4CB975-A791-742E-E4EB-D3466D1E1F6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16C6A3-3D05-993D-E728-E31035CF2B00}"/>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D8AE9EA7-C90C-9A9E-3ED2-C2BC94099D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44F130-9176-D97C-509C-2D5A80536239}"/>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196790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38FD-E5E3-1BA8-DC0C-A3F6203413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2CBCB5-AD67-9637-D827-CA9C09B2B0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C45461-1C96-71DA-A819-B217D97F0DF9}"/>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521AAB3F-6197-36B4-F5DA-C134B03E44E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B09959-2BEB-940D-8783-5E078F8F32DA}"/>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2676503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63158-C1D6-C432-623A-CE9AA69F08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2F51EC-ACBB-5FC3-6586-17E089694F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589269-29EB-9980-ABE7-7A46D9F7EB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25DD55E-1931-3C2A-4698-7BC0CE0FDAA3}"/>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6" name="Footer Placeholder 5">
            <a:extLst>
              <a:ext uri="{FF2B5EF4-FFF2-40B4-BE49-F238E27FC236}">
                <a16:creationId xmlns:a16="http://schemas.microsoft.com/office/drawing/2014/main" id="{504205C4-1BFA-98FF-853E-4E45FA943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76BFA0B-6783-40F5-D69C-C15BC803749D}"/>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3191877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2A5A-541E-FDFE-95CE-D063D3DB22E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BC1045-D2D8-FF7E-0BE1-AAAD075FC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5552E5-4B9B-B6B7-A55B-C2D301A178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712D20-D677-32C7-8327-3FDE1802B3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FD997C-B126-03FB-C04B-9236FEC0DA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E6544E-D33D-ADFD-65AD-2EF4066FF010}"/>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8" name="Footer Placeholder 7">
            <a:extLst>
              <a:ext uri="{FF2B5EF4-FFF2-40B4-BE49-F238E27FC236}">
                <a16:creationId xmlns:a16="http://schemas.microsoft.com/office/drawing/2014/main" id="{B41C4BC4-39F7-BA9F-5BE5-2C57BA85B2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40E7FF-E17D-A1EF-1A26-B09E6A01B0B0}"/>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4165112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18CE-5FC0-D8FF-C565-D85540DEE0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7B85568-937D-0101-F662-0D776B2FB366}"/>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4" name="Footer Placeholder 3">
            <a:extLst>
              <a:ext uri="{FF2B5EF4-FFF2-40B4-BE49-F238E27FC236}">
                <a16:creationId xmlns:a16="http://schemas.microsoft.com/office/drawing/2014/main" id="{C57DC1BC-5AD2-7203-26B7-95E8F3891BC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29053FB-EEF4-0CFD-AB0C-70AB853E80BB}"/>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2043577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2D76E9-AF2B-D1C3-8BC9-599394EED5D1}"/>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3" name="Footer Placeholder 2">
            <a:extLst>
              <a:ext uri="{FF2B5EF4-FFF2-40B4-BE49-F238E27FC236}">
                <a16:creationId xmlns:a16="http://schemas.microsoft.com/office/drawing/2014/main" id="{0E3A5452-8195-992E-A7C1-B2E409C27F2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B93C878-64E2-9CD9-E600-350D27199DD3}"/>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481639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DA048-1B18-B35C-18AF-54105E8D98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355C93A-517F-7631-3A93-53692045CE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311A8FD-C29B-1A81-2830-8CB6042AE7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9B4D-A1D9-6320-9A03-0AC68247EF2A}"/>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6" name="Footer Placeholder 5">
            <a:extLst>
              <a:ext uri="{FF2B5EF4-FFF2-40B4-BE49-F238E27FC236}">
                <a16:creationId xmlns:a16="http://schemas.microsoft.com/office/drawing/2014/main" id="{E0D63E17-18DD-A776-B9DC-B542BAA344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13CC20-CFBB-7AE8-894A-52CAF85973AE}"/>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1761367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A9F67-EB18-070C-057F-063F2E866B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259A900-0CCD-BE0C-56C6-466F67E185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BD8DCA9-9921-64B3-DF75-465E8194E9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A952F7-E963-0084-E6A8-268C9BC369EA}"/>
              </a:ext>
            </a:extLst>
          </p:cNvPr>
          <p:cNvSpPr>
            <a:spLocks noGrp="1"/>
          </p:cNvSpPr>
          <p:nvPr>
            <p:ph type="dt" sz="half" idx="10"/>
          </p:nvPr>
        </p:nvSpPr>
        <p:spPr/>
        <p:txBody>
          <a:bodyPr/>
          <a:lstStyle/>
          <a:p>
            <a:fld id="{C4231263-0DAD-4D64-9DB2-1DF9D198CCD3}" type="datetimeFigureOut">
              <a:rPr lang="en-IN" smtClean="0"/>
              <a:t>29-05-2025</a:t>
            </a:fld>
            <a:endParaRPr lang="en-IN"/>
          </a:p>
        </p:txBody>
      </p:sp>
      <p:sp>
        <p:nvSpPr>
          <p:cNvPr id="6" name="Footer Placeholder 5">
            <a:extLst>
              <a:ext uri="{FF2B5EF4-FFF2-40B4-BE49-F238E27FC236}">
                <a16:creationId xmlns:a16="http://schemas.microsoft.com/office/drawing/2014/main" id="{BB809159-8751-7E8E-E3F7-2704C8CD729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5BACF1-62EC-39E6-749F-5332E363BA2C}"/>
              </a:ext>
            </a:extLst>
          </p:cNvPr>
          <p:cNvSpPr>
            <a:spLocks noGrp="1"/>
          </p:cNvSpPr>
          <p:nvPr>
            <p:ph type="sldNum" sz="quarter" idx="12"/>
          </p:nvPr>
        </p:nvSpPr>
        <p:spPr/>
        <p:txBody>
          <a:bodyPr/>
          <a:lstStyle/>
          <a:p>
            <a:fld id="{12D6D89E-B4A6-4BEF-B91F-F9B6CBC323ED}" type="slidenum">
              <a:rPr lang="en-IN" smtClean="0"/>
              <a:t>‹#›</a:t>
            </a:fld>
            <a:endParaRPr lang="en-IN"/>
          </a:p>
        </p:txBody>
      </p:sp>
    </p:spTree>
    <p:extLst>
      <p:ext uri="{BB962C8B-B14F-4D97-AF65-F5344CB8AC3E}">
        <p14:creationId xmlns:p14="http://schemas.microsoft.com/office/powerpoint/2010/main" val="80972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F0689-9E86-EA7E-B535-4A89E84152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F87B899-9381-1E97-5B98-1B2FF2B8DC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A5EB52-D844-AD74-4C8F-4298C3E4A0D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231263-0DAD-4D64-9DB2-1DF9D198CCD3}" type="datetimeFigureOut">
              <a:rPr lang="en-IN" smtClean="0"/>
              <a:t>29-05-2025</a:t>
            </a:fld>
            <a:endParaRPr lang="en-IN"/>
          </a:p>
        </p:txBody>
      </p:sp>
      <p:sp>
        <p:nvSpPr>
          <p:cNvPr id="5" name="Footer Placeholder 4">
            <a:extLst>
              <a:ext uri="{FF2B5EF4-FFF2-40B4-BE49-F238E27FC236}">
                <a16:creationId xmlns:a16="http://schemas.microsoft.com/office/drawing/2014/main" id="{7B5EC818-4147-1364-7C17-1CC2F62F6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B253EF5-B707-87EC-2A4B-66C500D179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D6D89E-B4A6-4BEF-B91F-F9B6CBC323ED}" type="slidenum">
              <a:rPr lang="en-IN" smtClean="0"/>
              <a:t>‹#›</a:t>
            </a:fld>
            <a:endParaRPr lang="en-IN"/>
          </a:p>
        </p:txBody>
      </p:sp>
    </p:spTree>
    <p:extLst>
      <p:ext uri="{BB962C8B-B14F-4D97-AF65-F5344CB8AC3E}">
        <p14:creationId xmlns:p14="http://schemas.microsoft.com/office/powerpoint/2010/main" val="174419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6.xml"/><Relationship Id="rId6" Type="http://schemas.openxmlformats.org/officeDocument/2006/relationships/customXml" Target="../ink/ink4.xml"/><Relationship Id="rId5" Type="http://schemas.openxmlformats.org/officeDocument/2006/relationships/customXml" Target="../ink/ink3.xml"/><Relationship Id="rId4" Type="http://schemas.openxmlformats.org/officeDocument/2006/relationships/customXml" Target="../ink/ink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791DD-5D3C-E2E9-9163-C6D97A5A4961}"/>
              </a:ext>
            </a:extLst>
          </p:cNvPr>
          <p:cNvSpPr>
            <a:spLocks noGrp="1"/>
          </p:cNvSpPr>
          <p:nvPr>
            <p:ph type="ctrTitle"/>
          </p:nvPr>
        </p:nvSpPr>
        <p:spPr>
          <a:xfrm>
            <a:off x="1524000" y="1122363"/>
            <a:ext cx="9144000" cy="952243"/>
          </a:xfrm>
        </p:spPr>
        <p:txBody>
          <a:bodyPr anchor="ctr">
            <a:normAutofit/>
          </a:bodyPr>
          <a:lstStyle/>
          <a:p>
            <a:r>
              <a:rPr lang="en-US" sz="2800" b="1" dirty="0">
                <a:latin typeface="Times New Roman" panose="02020603050405020304" pitchFamily="18" charset="0"/>
                <a:cs typeface="Times New Roman" panose="02020603050405020304" pitchFamily="18" charset="0"/>
              </a:rPr>
              <a:t>SECURING ATM TRANSACTION WITH FACIAL RECOGNITION BASED VERIFICATION SYSTEM</a:t>
            </a:r>
            <a:endParaRPr lang="en-IN" sz="28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D2897324-B972-9242-AA01-03DADCF3A087}"/>
              </a:ext>
            </a:extLst>
          </p:cNvPr>
          <p:cNvSpPr>
            <a:spLocks noGrp="1"/>
          </p:cNvSpPr>
          <p:nvPr>
            <p:ph type="subTitle" idx="1"/>
          </p:nvPr>
        </p:nvSpPr>
        <p:spPr>
          <a:xfrm>
            <a:off x="1524000" y="2792361"/>
            <a:ext cx="9144000" cy="3637936"/>
          </a:xfrm>
        </p:spPr>
        <p:txBody>
          <a:bodyPr>
            <a:normAutofit/>
          </a:bodyPr>
          <a:lstStyle/>
          <a:p>
            <a:r>
              <a:rPr lang="en-US" b="1" dirty="0">
                <a:latin typeface="Times New Roman" panose="02020603050405020304" pitchFamily="18" charset="0"/>
                <a:cs typeface="Times New Roman" panose="02020603050405020304" pitchFamily="18" charset="0"/>
              </a:rPr>
              <a:t>TEAM MEMBERS </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BARATH S (922221104007)</a:t>
            </a:r>
          </a:p>
          <a:p>
            <a:r>
              <a:rPr lang="en-US" b="1" dirty="0">
                <a:latin typeface="Times New Roman" panose="02020603050405020304" pitchFamily="18" charset="0"/>
                <a:cs typeface="Times New Roman" panose="02020603050405020304" pitchFamily="18" charset="0"/>
              </a:rPr>
              <a:t>DHANASEKARAN N (922221104012)</a:t>
            </a:r>
          </a:p>
          <a:p>
            <a:r>
              <a:rPr lang="en-US" b="1" dirty="0">
                <a:latin typeface="Times New Roman" panose="02020603050405020304" pitchFamily="18" charset="0"/>
                <a:cs typeface="Times New Roman" panose="02020603050405020304" pitchFamily="18" charset="0"/>
              </a:rPr>
              <a:t>KUMARASAN T (922221104701)</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GUIDE : MR.AYYAPPARAJA K ,AP/CSE</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4779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5EB0C-6D98-A445-1409-DDC13F6A59B9}"/>
              </a:ext>
            </a:extLst>
          </p:cNvPr>
          <p:cNvSpPr>
            <a:spLocks noGrp="1"/>
          </p:cNvSpPr>
          <p:nvPr>
            <p:ph type="title"/>
          </p:nvPr>
        </p:nvSpPr>
        <p:spPr>
          <a:xfrm>
            <a:off x="838200" y="365125"/>
            <a:ext cx="10515600" cy="674139"/>
          </a:xfrm>
        </p:spPr>
        <p:txBody>
          <a:bodyPr>
            <a:normAutofit/>
          </a:bodyPr>
          <a:lstStyle/>
          <a:p>
            <a:r>
              <a:rPr lang="en-US" sz="2800" b="1" dirty="0">
                <a:latin typeface="Times New Roman" panose="02020603050405020304" pitchFamily="18" charset="0"/>
                <a:cs typeface="Times New Roman" panose="02020603050405020304" pitchFamily="18" charset="0"/>
              </a:rPr>
              <a:t>SYSTEM ARCHITECTURE</a:t>
            </a:r>
            <a:endParaRPr lang="en-IN" sz="2800" b="1" dirty="0">
              <a:latin typeface="Times New Roman" panose="02020603050405020304" pitchFamily="18" charset="0"/>
              <a:cs typeface="Times New Roman" panose="02020603050405020304" pitchFamily="18" charset="0"/>
            </a:endParaRPr>
          </a:p>
        </p:txBody>
      </p:sp>
      <p:grpSp>
        <p:nvGrpSpPr>
          <p:cNvPr id="4" name="Canvas 131">
            <a:extLst>
              <a:ext uri="{FF2B5EF4-FFF2-40B4-BE49-F238E27FC236}">
                <a16:creationId xmlns:a16="http://schemas.microsoft.com/office/drawing/2014/main" id="{07AEBDF9-DDFD-C6A1-494C-A271354B729E}"/>
              </a:ext>
            </a:extLst>
          </p:cNvPr>
          <p:cNvGrpSpPr/>
          <p:nvPr/>
        </p:nvGrpSpPr>
        <p:grpSpPr>
          <a:xfrm>
            <a:off x="992520" y="1237783"/>
            <a:ext cx="10127992" cy="4619297"/>
            <a:chOff x="151426" y="331497"/>
            <a:chExt cx="5581649" cy="5463959"/>
          </a:xfrm>
        </p:grpSpPr>
        <p:cxnSp>
          <p:nvCxnSpPr>
            <p:cNvPr id="6" name="Connector: Elbow 113">
              <a:extLst>
                <a:ext uri="{FF2B5EF4-FFF2-40B4-BE49-F238E27FC236}">
                  <a16:creationId xmlns:a16="http://schemas.microsoft.com/office/drawing/2014/main" id="{9D1FE492-8A60-986A-AA1D-890D90B63F6D}"/>
                </a:ext>
              </a:extLst>
            </p:cNvPr>
            <p:cNvCxnSpPr/>
            <p:nvPr/>
          </p:nvCxnSpPr>
          <p:spPr>
            <a:xfrm rot="5400000" flipH="1" flipV="1">
              <a:off x="4366777" y="2389367"/>
              <a:ext cx="591421" cy="1123950"/>
            </a:xfrm>
            <a:prstGeom prst="bentConnector3">
              <a:avLst>
                <a:gd name="adj1" fmla="val -38653"/>
              </a:avLst>
            </a:prstGeom>
            <a:noFill/>
            <a:ln w="6350" cap="flat" cmpd="sng" algn="ctr">
              <a:solidFill>
                <a:srgbClr val="4472C4"/>
              </a:solidFill>
              <a:prstDash val="solid"/>
              <a:miter lim="800000"/>
              <a:tailEnd type="triangle"/>
            </a:ln>
            <a:effectLst/>
          </p:spPr>
        </p:cxnSp>
        <p:sp>
          <p:nvSpPr>
            <p:cNvPr id="7" name="Rectangle 6">
              <a:extLst>
                <a:ext uri="{FF2B5EF4-FFF2-40B4-BE49-F238E27FC236}">
                  <a16:creationId xmlns:a16="http://schemas.microsoft.com/office/drawing/2014/main" id="{96AEF115-08AA-21F6-91B6-F3E49C2DED75}"/>
                </a:ext>
              </a:extLst>
            </p:cNvPr>
            <p:cNvSpPr/>
            <p:nvPr/>
          </p:nvSpPr>
          <p:spPr>
            <a:xfrm>
              <a:off x="4600575" y="2914651"/>
              <a:ext cx="1132500" cy="866775"/>
            </a:xfrm>
            <a:prstGeom prst="rect">
              <a:avLst/>
            </a:prstGeom>
            <a:solidFill>
              <a:sysClr val="window" lastClr="FFFFFF"/>
            </a:solidFill>
            <a:ln w="22225" cap="flat" cmpd="sng" algn="ctr">
              <a:solidFill>
                <a:srgbClr val="0070C0"/>
              </a:solidFill>
              <a:prstDash val="sysDash"/>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IN" kern="0">
                <a:solidFill>
                  <a:sysClr val="windowText" lastClr="000000"/>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7808959-683C-E132-7ADC-015E447EE7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4421" t="4464" r="6140" b="6250"/>
            <a:stretch/>
          </p:blipFill>
          <p:spPr>
            <a:xfrm>
              <a:off x="2933701" y="636299"/>
              <a:ext cx="990600" cy="952500"/>
            </a:xfrm>
            <a:prstGeom prst="rect">
              <a:avLst/>
            </a:prstGeom>
          </p:spPr>
        </p:pic>
        <p:pic>
          <p:nvPicPr>
            <p:cNvPr id="9" name="Picture 8">
              <a:extLst>
                <a:ext uri="{FF2B5EF4-FFF2-40B4-BE49-F238E27FC236}">
                  <a16:creationId xmlns:a16="http://schemas.microsoft.com/office/drawing/2014/main" id="{BE09EC27-A0C1-526B-3561-BDAAEA58DC0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653" r="2073" b="2678"/>
            <a:stretch/>
          </p:blipFill>
          <p:spPr>
            <a:xfrm>
              <a:off x="276225" y="2495551"/>
              <a:ext cx="1704975" cy="1038225"/>
            </a:xfrm>
            <a:prstGeom prst="rect">
              <a:avLst/>
            </a:prstGeom>
          </p:spPr>
        </p:pic>
        <p:cxnSp>
          <p:nvCxnSpPr>
            <p:cNvPr id="10" name="Connector: Elbow 117">
              <a:extLst>
                <a:ext uri="{FF2B5EF4-FFF2-40B4-BE49-F238E27FC236}">
                  <a16:creationId xmlns:a16="http://schemas.microsoft.com/office/drawing/2014/main" id="{93E21C10-5758-1FFC-0587-B9D81BC99AF1}"/>
                </a:ext>
              </a:extLst>
            </p:cNvPr>
            <p:cNvCxnSpPr/>
            <p:nvPr/>
          </p:nvCxnSpPr>
          <p:spPr>
            <a:xfrm rot="5400000" flipH="1" flipV="1">
              <a:off x="1349231" y="415781"/>
              <a:ext cx="1859252" cy="2300288"/>
            </a:xfrm>
            <a:prstGeom prst="bentConnector3">
              <a:avLst>
                <a:gd name="adj1" fmla="val 129713"/>
              </a:avLst>
            </a:prstGeom>
            <a:noFill/>
            <a:ln w="6350" cap="flat" cmpd="sng" algn="ctr">
              <a:solidFill>
                <a:srgbClr val="4472C4"/>
              </a:solidFill>
              <a:prstDash val="solid"/>
              <a:miter lim="800000"/>
              <a:headEnd type="triangle"/>
              <a:tailEnd type="triangle"/>
            </a:ln>
            <a:effectLst/>
          </p:spPr>
        </p:cxnSp>
        <p:sp>
          <p:nvSpPr>
            <p:cNvPr id="11" name="Rectangle: Rounded Corners 123">
              <a:extLst>
                <a:ext uri="{FF2B5EF4-FFF2-40B4-BE49-F238E27FC236}">
                  <a16:creationId xmlns:a16="http://schemas.microsoft.com/office/drawing/2014/main" id="{326EDA8F-B0D6-3A41-30F4-53508402743D}"/>
                </a:ext>
              </a:extLst>
            </p:cNvPr>
            <p:cNvSpPr/>
            <p:nvPr/>
          </p:nvSpPr>
          <p:spPr>
            <a:xfrm>
              <a:off x="609601" y="2009776"/>
              <a:ext cx="108585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Login</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2" name="Rectangle: Rounded Corners 124">
              <a:extLst>
                <a:ext uri="{FF2B5EF4-FFF2-40B4-BE49-F238E27FC236}">
                  <a16:creationId xmlns:a16="http://schemas.microsoft.com/office/drawing/2014/main" id="{D16182DF-55FF-E39B-FC02-E0D478DAE509}"/>
                </a:ext>
              </a:extLst>
            </p:cNvPr>
            <p:cNvSpPr/>
            <p:nvPr/>
          </p:nvSpPr>
          <p:spPr>
            <a:xfrm>
              <a:off x="514351" y="1627801"/>
              <a:ext cx="129540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Account Creation</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3" name="Rectangle: Rounded Corners 256">
              <a:extLst>
                <a:ext uri="{FF2B5EF4-FFF2-40B4-BE49-F238E27FC236}">
                  <a16:creationId xmlns:a16="http://schemas.microsoft.com/office/drawing/2014/main" id="{69AEE07D-DC67-F7B6-9861-0E08E1FBE6CB}"/>
                </a:ext>
              </a:extLst>
            </p:cNvPr>
            <p:cNvSpPr/>
            <p:nvPr/>
          </p:nvSpPr>
          <p:spPr>
            <a:xfrm>
              <a:off x="152401" y="1256326"/>
              <a:ext cx="201930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Enrol Account Holder Face</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4" name="Rectangle: Rounded Corners 257">
              <a:extLst>
                <a:ext uri="{FF2B5EF4-FFF2-40B4-BE49-F238E27FC236}">
                  <a16:creationId xmlns:a16="http://schemas.microsoft.com/office/drawing/2014/main" id="{2994758D-CBF3-8FAE-486F-A2A7BD67DE33}"/>
                </a:ext>
              </a:extLst>
            </p:cNvPr>
            <p:cNvSpPr/>
            <p:nvPr/>
          </p:nvSpPr>
          <p:spPr>
            <a:xfrm>
              <a:off x="151426" y="875326"/>
              <a:ext cx="201930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Generate ATM ID</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 name="Rectangle: Rounded Corners 258">
              <a:extLst>
                <a:ext uri="{FF2B5EF4-FFF2-40B4-BE49-F238E27FC236}">
                  <a16:creationId xmlns:a16="http://schemas.microsoft.com/office/drawing/2014/main" id="{6360418E-5B8C-9D39-7958-1ABEEC11367F}"/>
                </a:ext>
              </a:extLst>
            </p:cNvPr>
            <p:cNvSpPr/>
            <p:nvPr/>
          </p:nvSpPr>
          <p:spPr>
            <a:xfrm>
              <a:off x="160951" y="465751"/>
              <a:ext cx="201930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Dispatch to Account Holder</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6" name="Picture 15">
              <a:extLst>
                <a:ext uri="{FF2B5EF4-FFF2-40B4-BE49-F238E27FC236}">
                  <a16:creationId xmlns:a16="http://schemas.microsoft.com/office/drawing/2014/main" id="{89DCC862-7A3D-3D0A-681B-7C353AE6DCA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8333" t="3221" r="11979" b="9009"/>
            <a:stretch/>
          </p:blipFill>
          <p:spPr>
            <a:xfrm>
              <a:off x="4776055" y="1588831"/>
              <a:ext cx="896816" cy="1066800"/>
            </a:xfrm>
            <a:prstGeom prst="rect">
              <a:avLst/>
            </a:prstGeom>
          </p:spPr>
        </p:pic>
        <p:sp>
          <p:nvSpPr>
            <p:cNvPr id="17" name="Isosceles Triangle 16">
              <a:extLst>
                <a:ext uri="{FF2B5EF4-FFF2-40B4-BE49-F238E27FC236}">
                  <a16:creationId xmlns:a16="http://schemas.microsoft.com/office/drawing/2014/main" id="{65277A65-ADB0-0A47-81E2-27BA6B8ED863}"/>
                </a:ext>
              </a:extLst>
            </p:cNvPr>
            <p:cNvSpPr/>
            <p:nvPr/>
          </p:nvSpPr>
          <p:spPr>
            <a:xfrm rot="16200000">
              <a:off x="5111574" y="1517828"/>
              <a:ext cx="187680" cy="352426"/>
            </a:xfrm>
            <a:prstGeom prst="triangle">
              <a:avLst/>
            </a:prstGeom>
            <a:solidFill>
              <a:srgbClr val="4472C4">
                <a:alpha val="60000"/>
              </a:srgbClr>
            </a:solidFill>
            <a:ln w="12700" cap="flat" cmpd="sng" algn="ctr">
              <a:solidFill>
                <a:srgbClr val="4472C4">
                  <a:shade val="50000"/>
                </a:srgbClr>
              </a:solid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defRPr/>
              </a:pPr>
              <a:endParaRPr lang="en-IN" kern="0">
                <a:solidFill>
                  <a:sysClr val="windowText" lastClr="000000"/>
                </a:solidFill>
                <a:latin typeface="Times New Roman" panose="02020603050405020304" pitchFamily="18" charset="0"/>
                <a:cs typeface="Times New Roman" panose="02020603050405020304" pitchFamily="18" charset="0"/>
              </a:endParaRPr>
            </a:p>
          </p:txBody>
        </p:sp>
        <p:sp>
          <p:nvSpPr>
            <p:cNvPr id="18" name="Rectangle: Rounded Corners 261">
              <a:extLst>
                <a:ext uri="{FF2B5EF4-FFF2-40B4-BE49-F238E27FC236}">
                  <a16:creationId xmlns:a16="http://schemas.microsoft.com/office/drawing/2014/main" id="{79497E84-E709-7BA5-454C-5195C334CE6A}"/>
                </a:ext>
              </a:extLst>
            </p:cNvPr>
            <p:cNvSpPr/>
            <p:nvPr/>
          </p:nvSpPr>
          <p:spPr>
            <a:xfrm>
              <a:off x="4037625" y="733426"/>
              <a:ext cx="1085850"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Captured Face</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DE140663-E0BB-5BCD-CAC0-9882DCB9054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0943" t="22421" r="15932" b="28707"/>
            <a:stretch/>
          </p:blipFill>
          <p:spPr>
            <a:xfrm>
              <a:off x="3789677" y="2741472"/>
              <a:ext cx="621672" cy="505580"/>
            </a:xfrm>
            <a:prstGeom prst="rect">
              <a:avLst/>
            </a:prstGeom>
          </p:spPr>
        </p:pic>
        <p:cxnSp>
          <p:nvCxnSpPr>
            <p:cNvPr id="20" name="Connector: Elbow 263">
              <a:extLst>
                <a:ext uri="{FF2B5EF4-FFF2-40B4-BE49-F238E27FC236}">
                  <a16:creationId xmlns:a16="http://schemas.microsoft.com/office/drawing/2014/main" id="{9DC07729-BFE7-817A-17D4-3AFF79ADF3C8}"/>
                </a:ext>
              </a:extLst>
            </p:cNvPr>
            <p:cNvCxnSpPr/>
            <p:nvPr/>
          </p:nvCxnSpPr>
          <p:spPr>
            <a:xfrm rot="16200000" flipV="1">
              <a:off x="4336241" y="700609"/>
              <a:ext cx="476282" cy="1300162"/>
            </a:xfrm>
            <a:prstGeom prst="bentConnector2">
              <a:avLst/>
            </a:prstGeom>
            <a:noFill/>
            <a:ln w="6350" cap="flat" cmpd="sng" algn="ctr">
              <a:solidFill>
                <a:srgbClr val="4472C4"/>
              </a:solidFill>
              <a:prstDash val="solid"/>
              <a:miter lim="800000"/>
              <a:headEnd type="triangle"/>
              <a:tailEnd type="triangle"/>
            </a:ln>
            <a:effectLst/>
          </p:spPr>
        </p:cxnSp>
        <p:pic>
          <p:nvPicPr>
            <p:cNvPr id="21" name="Picture 20">
              <a:extLst>
                <a:ext uri="{FF2B5EF4-FFF2-40B4-BE49-F238E27FC236}">
                  <a16:creationId xmlns:a16="http://schemas.microsoft.com/office/drawing/2014/main" id="{89A73453-98BE-33B7-8AEB-9E23C403574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40" t="23234" r="15439" b="29920"/>
            <a:stretch/>
          </p:blipFill>
          <p:spPr>
            <a:xfrm>
              <a:off x="2755804" y="2780326"/>
              <a:ext cx="603442" cy="466724"/>
            </a:xfrm>
            <a:prstGeom prst="rect">
              <a:avLst/>
            </a:prstGeom>
          </p:spPr>
        </p:pic>
        <p:sp>
          <p:nvSpPr>
            <p:cNvPr id="22" name="Rectangle: Rounded Corners 270">
              <a:extLst>
                <a:ext uri="{FF2B5EF4-FFF2-40B4-BE49-F238E27FC236}">
                  <a16:creationId xmlns:a16="http://schemas.microsoft.com/office/drawing/2014/main" id="{5E2D71DA-8E60-319E-14B8-99B40D7176B7}"/>
                </a:ext>
              </a:extLst>
            </p:cNvPr>
            <p:cNvSpPr/>
            <p:nvPr/>
          </p:nvSpPr>
          <p:spPr>
            <a:xfrm>
              <a:off x="2761923" y="1864951"/>
              <a:ext cx="1352877"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Face Verification</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BF53906B-2E23-C5CF-8835-B9156F4F09D9}"/>
                </a:ext>
              </a:extLst>
            </p:cNvPr>
            <p:cNvCxnSpPr/>
            <p:nvPr/>
          </p:nvCxnSpPr>
          <p:spPr>
            <a:xfrm flipH="1">
              <a:off x="3057525" y="2169751"/>
              <a:ext cx="380837" cy="610575"/>
            </a:xfrm>
            <a:prstGeom prst="straightConnector1">
              <a:avLst/>
            </a:prstGeom>
            <a:noFill/>
            <a:ln w="6350" cap="flat" cmpd="sng" algn="ctr">
              <a:solidFill>
                <a:srgbClr val="4472C4"/>
              </a:solidFill>
              <a:prstDash val="solid"/>
              <a:miter lim="800000"/>
              <a:tailEnd type="triangle"/>
            </a:ln>
            <a:effectLst/>
          </p:spPr>
        </p:cxnSp>
        <p:cxnSp>
          <p:nvCxnSpPr>
            <p:cNvPr id="24" name="Straight Arrow Connector 23">
              <a:extLst>
                <a:ext uri="{FF2B5EF4-FFF2-40B4-BE49-F238E27FC236}">
                  <a16:creationId xmlns:a16="http://schemas.microsoft.com/office/drawing/2014/main" id="{B1200486-D939-62DD-BD2F-AFDBD3148FF9}"/>
                </a:ext>
              </a:extLst>
            </p:cNvPr>
            <p:cNvCxnSpPr/>
            <p:nvPr/>
          </p:nvCxnSpPr>
          <p:spPr>
            <a:xfrm>
              <a:off x="3438362" y="2169751"/>
              <a:ext cx="662151" cy="571721"/>
            </a:xfrm>
            <a:prstGeom prst="straightConnector1">
              <a:avLst/>
            </a:prstGeom>
            <a:noFill/>
            <a:ln w="6350" cap="flat" cmpd="sng" algn="ctr">
              <a:solidFill>
                <a:srgbClr val="4472C4"/>
              </a:solidFill>
              <a:prstDash val="solid"/>
              <a:miter lim="800000"/>
              <a:tailEnd type="triangle"/>
            </a:ln>
            <a:effectLst/>
          </p:spPr>
        </p:cxnSp>
        <p:cxnSp>
          <p:nvCxnSpPr>
            <p:cNvPr id="25" name="Straight Arrow Connector 24">
              <a:extLst>
                <a:ext uri="{FF2B5EF4-FFF2-40B4-BE49-F238E27FC236}">
                  <a16:creationId xmlns:a16="http://schemas.microsoft.com/office/drawing/2014/main" id="{2AD21BB2-E3F7-1A96-A174-2ADDE2AF8A3F}"/>
                </a:ext>
              </a:extLst>
            </p:cNvPr>
            <p:cNvCxnSpPr/>
            <p:nvPr/>
          </p:nvCxnSpPr>
          <p:spPr>
            <a:xfrm>
              <a:off x="3429001" y="1588799"/>
              <a:ext cx="9361" cy="276152"/>
            </a:xfrm>
            <a:prstGeom prst="straightConnector1">
              <a:avLst/>
            </a:prstGeom>
            <a:noFill/>
            <a:ln w="6350" cap="flat" cmpd="sng" algn="ctr">
              <a:solidFill>
                <a:srgbClr val="4472C4"/>
              </a:solidFill>
              <a:prstDash val="solid"/>
              <a:miter lim="800000"/>
              <a:tailEnd type="triangle"/>
            </a:ln>
            <a:effectLst/>
          </p:spPr>
        </p:cxnSp>
        <p:cxnSp>
          <p:nvCxnSpPr>
            <p:cNvPr id="26" name="Straight Arrow Connector 25">
              <a:extLst>
                <a:ext uri="{FF2B5EF4-FFF2-40B4-BE49-F238E27FC236}">
                  <a16:creationId xmlns:a16="http://schemas.microsoft.com/office/drawing/2014/main" id="{8189A975-AA60-BCC8-E3EC-339FE136AA1E}"/>
                </a:ext>
              </a:extLst>
            </p:cNvPr>
            <p:cNvCxnSpPr/>
            <p:nvPr/>
          </p:nvCxnSpPr>
          <p:spPr>
            <a:xfrm flipH="1">
              <a:off x="3043555" y="3247050"/>
              <a:ext cx="13970" cy="943951"/>
            </a:xfrm>
            <a:prstGeom prst="straightConnector1">
              <a:avLst/>
            </a:prstGeom>
            <a:noFill/>
            <a:ln w="6350" cap="flat" cmpd="sng" algn="ctr">
              <a:solidFill>
                <a:srgbClr val="4472C4"/>
              </a:solidFill>
              <a:prstDash val="solid"/>
              <a:miter lim="800000"/>
              <a:tailEnd type="triangle"/>
            </a:ln>
            <a:effectLst/>
          </p:spPr>
        </p:cxnSp>
        <p:sp>
          <p:nvSpPr>
            <p:cNvPr id="27" name="Rectangle: Rounded Corners 275">
              <a:extLst>
                <a:ext uri="{FF2B5EF4-FFF2-40B4-BE49-F238E27FC236}">
                  <a16:creationId xmlns:a16="http://schemas.microsoft.com/office/drawing/2014/main" id="{784B8818-5FDF-6F1B-B205-5B9908CCA3FE}"/>
                </a:ext>
              </a:extLst>
            </p:cNvPr>
            <p:cNvSpPr/>
            <p:nvPr/>
          </p:nvSpPr>
          <p:spPr>
            <a:xfrm>
              <a:off x="2046682" y="3561376"/>
              <a:ext cx="2018665"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Unknown Face Forwarder Link</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8" name="Rectangle: Rounded Corners 276">
              <a:extLst>
                <a:ext uri="{FF2B5EF4-FFF2-40B4-BE49-F238E27FC236}">
                  <a16:creationId xmlns:a16="http://schemas.microsoft.com/office/drawing/2014/main" id="{F7085644-5BD5-105F-2C07-7758D197623E}"/>
                </a:ext>
              </a:extLst>
            </p:cNvPr>
            <p:cNvSpPr/>
            <p:nvPr/>
          </p:nvSpPr>
          <p:spPr>
            <a:xfrm>
              <a:off x="4679831" y="3180374"/>
              <a:ext cx="954206"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FFFFFF"/>
                  </a:solidFill>
                  <a:latin typeface="Times New Roman" panose="02020603050405020304" pitchFamily="18" charset="0"/>
                  <a:ea typeface="Calibri" panose="020F0502020204030204" pitchFamily="34" charset="0"/>
                  <a:cs typeface="Times New Roman" panose="02020603050405020304" pitchFamily="18" charset="0"/>
                </a:rPr>
                <a:t>Transaction</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29" name="Connector: Elbow 278">
              <a:extLst>
                <a:ext uri="{FF2B5EF4-FFF2-40B4-BE49-F238E27FC236}">
                  <a16:creationId xmlns:a16="http://schemas.microsoft.com/office/drawing/2014/main" id="{754DE565-5D2C-89BE-DF72-1DFFCE7E11CF}"/>
                </a:ext>
              </a:extLst>
            </p:cNvPr>
            <p:cNvCxnSpPr/>
            <p:nvPr/>
          </p:nvCxnSpPr>
          <p:spPr>
            <a:xfrm flipV="1">
              <a:off x="3430539" y="3781426"/>
              <a:ext cx="1736286" cy="828675"/>
            </a:xfrm>
            <a:prstGeom prst="bentConnector2">
              <a:avLst/>
            </a:prstGeom>
            <a:noFill/>
            <a:ln w="6350" cap="flat" cmpd="sng" algn="ctr">
              <a:solidFill>
                <a:srgbClr val="4472C4"/>
              </a:solidFill>
              <a:prstDash val="solid"/>
              <a:miter lim="800000"/>
              <a:headEnd type="triangle"/>
              <a:tailEnd type="triangle"/>
            </a:ln>
            <a:effectLst/>
          </p:spPr>
        </p:cxnSp>
        <p:sp>
          <p:nvSpPr>
            <p:cNvPr id="30" name="Rectangle 29">
              <a:extLst>
                <a:ext uri="{FF2B5EF4-FFF2-40B4-BE49-F238E27FC236}">
                  <a16:creationId xmlns:a16="http://schemas.microsoft.com/office/drawing/2014/main" id="{3145F617-A953-289C-E429-79EF44883720}"/>
                </a:ext>
              </a:extLst>
            </p:cNvPr>
            <p:cNvSpPr/>
            <p:nvPr/>
          </p:nvSpPr>
          <p:spPr>
            <a:xfrm>
              <a:off x="5214450" y="2619376"/>
              <a:ext cx="51862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AH</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1" name="Rectangle: Rounded Corners 280">
              <a:extLst>
                <a:ext uri="{FF2B5EF4-FFF2-40B4-BE49-F238E27FC236}">
                  <a16:creationId xmlns:a16="http://schemas.microsoft.com/office/drawing/2014/main" id="{6CA1957D-FFA4-056E-FAA1-36F0294C3045}"/>
                </a:ext>
              </a:extLst>
            </p:cNvPr>
            <p:cNvSpPr/>
            <p:nvPr/>
          </p:nvSpPr>
          <p:spPr>
            <a:xfrm>
              <a:off x="2037157" y="5490656"/>
              <a:ext cx="2018665" cy="304800"/>
            </a:xfrm>
            <a:prstGeom prst="roundRect">
              <a:avLst/>
            </a:prstGeom>
            <a:solidFill>
              <a:srgbClr val="00B050"/>
            </a:solidFill>
            <a:ln w="12700" cap="flat" cmpd="sng" algn="ctr">
              <a:solidFill>
                <a:sysClr val="window" lastClr="FFFFFF"/>
              </a:solidFill>
              <a:prstDash val="solid"/>
              <a:miter lim="800000"/>
            </a:ln>
            <a:effectLst>
              <a:outerShdw blurRad="50800" dist="38100" dir="2700000" algn="tl" rotWithShape="0">
                <a:prstClr val="black">
                  <a:alpha val="40000"/>
                </a:prstClr>
              </a:outerShdw>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FFFFFF"/>
                  </a:solidFill>
                  <a:latin typeface="Times New Roman" panose="02020603050405020304" pitchFamily="18" charset="0"/>
                  <a:ea typeface="Calibri" panose="020F0502020204030204" pitchFamily="34" charset="0"/>
                  <a:cs typeface="Times New Roman" panose="02020603050405020304" pitchFamily="18" charset="0"/>
                </a:rPr>
                <a:t>Bank Security Protocol</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cxnSp>
          <p:nvCxnSpPr>
            <p:cNvPr id="32" name="Straight Arrow Connector 31">
              <a:extLst>
                <a:ext uri="{FF2B5EF4-FFF2-40B4-BE49-F238E27FC236}">
                  <a16:creationId xmlns:a16="http://schemas.microsoft.com/office/drawing/2014/main" id="{235BB312-E2FA-143C-8B8B-7273A77701AE}"/>
                </a:ext>
              </a:extLst>
            </p:cNvPr>
            <p:cNvCxnSpPr/>
            <p:nvPr/>
          </p:nvCxnSpPr>
          <p:spPr>
            <a:xfrm>
              <a:off x="3043555" y="5029201"/>
              <a:ext cx="2935" cy="461455"/>
            </a:xfrm>
            <a:prstGeom prst="straightConnector1">
              <a:avLst/>
            </a:prstGeom>
            <a:noFill/>
            <a:ln w="6350" cap="flat" cmpd="sng" algn="ctr">
              <a:solidFill>
                <a:srgbClr val="4472C4"/>
              </a:solidFill>
              <a:prstDash val="solid"/>
              <a:miter lim="800000"/>
              <a:tailEnd type="triangle"/>
            </a:ln>
            <a:effectLst/>
          </p:spPr>
        </p:cxnSp>
        <p:sp>
          <p:nvSpPr>
            <p:cNvPr id="33" name="Rectangle 32">
              <a:extLst>
                <a:ext uri="{FF2B5EF4-FFF2-40B4-BE49-F238E27FC236}">
                  <a16:creationId xmlns:a16="http://schemas.microsoft.com/office/drawing/2014/main" id="{FE46BACF-64E8-B1D8-3D70-8D6B4634C128}"/>
                </a:ext>
              </a:extLst>
            </p:cNvPr>
            <p:cNvSpPr/>
            <p:nvPr/>
          </p:nvSpPr>
          <p:spPr>
            <a:xfrm>
              <a:off x="1924050" y="3933826"/>
              <a:ext cx="120967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spcAft>
                  <a:spcPts val="800"/>
                </a:spcAft>
                <a:defRPr/>
              </a:pPr>
              <a:r>
                <a:rPr lang="en-IN" sz="11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Account Holder</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4" name="Picture 33">
              <a:extLst>
                <a:ext uri="{FF2B5EF4-FFF2-40B4-BE49-F238E27FC236}">
                  <a16:creationId xmlns:a16="http://schemas.microsoft.com/office/drawing/2014/main" id="{4EFC66D4-CF64-0CEA-5D1A-969A1F13FC4D}"/>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0739" t="40609" r="10301" b="40609"/>
            <a:stretch/>
          </p:blipFill>
          <p:spPr>
            <a:xfrm>
              <a:off x="4065347" y="4352926"/>
              <a:ext cx="770551" cy="247650"/>
            </a:xfrm>
            <a:prstGeom prst="rect">
              <a:avLst/>
            </a:prstGeom>
          </p:spPr>
        </p:pic>
        <p:pic>
          <p:nvPicPr>
            <p:cNvPr id="35" name="Picture 34">
              <a:extLst>
                <a:ext uri="{FF2B5EF4-FFF2-40B4-BE49-F238E27FC236}">
                  <a16:creationId xmlns:a16="http://schemas.microsoft.com/office/drawing/2014/main" id="{1417EE15-99FA-8AAE-2C84-C71B04A5D55E}"/>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248" t="40116" r="50224" b="39657"/>
            <a:stretch/>
          </p:blipFill>
          <p:spPr>
            <a:xfrm>
              <a:off x="3105150" y="5152051"/>
              <a:ext cx="762001" cy="266700"/>
            </a:xfrm>
            <a:prstGeom prst="rect">
              <a:avLst/>
            </a:prstGeom>
          </p:spPr>
        </p:pic>
        <p:pic>
          <p:nvPicPr>
            <p:cNvPr id="36" name="Picture 35">
              <a:extLst>
                <a:ext uri="{FF2B5EF4-FFF2-40B4-BE49-F238E27FC236}">
                  <a16:creationId xmlns:a16="http://schemas.microsoft.com/office/drawing/2014/main" id="{3F2FDD27-EBB7-8F8E-255E-28D216F3A5C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656571" y="4191001"/>
              <a:ext cx="773968" cy="838200"/>
            </a:xfrm>
            <a:prstGeom prst="rect">
              <a:avLst/>
            </a:prstGeom>
          </p:spPr>
        </p:pic>
        <p:sp>
          <p:nvSpPr>
            <p:cNvPr id="37" name="Rectangle 36">
              <a:extLst>
                <a:ext uri="{FF2B5EF4-FFF2-40B4-BE49-F238E27FC236}">
                  <a16:creationId xmlns:a16="http://schemas.microsoft.com/office/drawing/2014/main" id="{6C8CAC59-7779-AD64-7962-E4169352B2B7}"/>
                </a:ext>
              </a:extLst>
            </p:cNvPr>
            <p:cNvSpPr/>
            <p:nvPr/>
          </p:nvSpPr>
          <p:spPr>
            <a:xfrm>
              <a:off x="809625" y="3513751"/>
              <a:ext cx="695325" cy="257175"/>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a:t>
              </a:r>
              <a:endParaRPr lang="en-IN" sz="1100" kern="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38" name="Rectangle 37">
              <a:extLst>
                <a:ext uri="{FF2B5EF4-FFF2-40B4-BE49-F238E27FC236}">
                  <a16:creationId xmlns:a16="http://schemas.microsoft.com/office/drawing/2014/main" id="{1F945234-18B1-0291-5462-779F0893F0B6}"/>
                </a:ext>
              </a:extLst>
            </p:cNvPr>
            <p:cNvSpPr/>
            <p:nvPr/>
          </p:nvSpPr>
          <p:spPr>
            <a:xfrm>
              <a:off x="2394083" y="331497"/>
              <a:ext cx="1627717" cy="239028"/>
            </a:xfrm>
            <a:prstGeom prst="rect">
              <a:avLst/>
            </a:prstGeom>
            <a:no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5000"/>
                </a:lnSpc>
                <a:spcAft>
                  <a:spcPts val="800"/>
                </a:spcAft>
                <a:defRPr/>
              </a:pPr>
              <a:r>
                <a:rPr lang="en-IN" sz="1100" kern="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Bank Server</a:t>
              </a:r>
              <a:endParaRPr lang="en-IN" sz="1100" kern="0" dirty="0">
                <a:solidFill>
                  <a:sysClr val="windowText" lastClr="000000"/>
                </a:solidFill>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1834613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203ED-C5EA-70AD-81D4-9C53458A7322}"/>
              </a:ext>
            </a:extLst>
          </p:cNvPr>
          <p:cNvSpPr>
            <a:spLocks noGrp="1"/>
          </p:cNvSpPr>
          <p:nvPr>
            <p:ph type="title"/>
          </p:nvPr>
        </p:nvSpPr>
        <p:spPr>
          <a:xfrm>
            <a:off x="500743" y="1"/>
            <a:ext cx="10853057" cy="1219200"/>
          </a:xfrm>
        </p:spPr>
        <p:txBody>
          <a:bodyPr>
            <a:normAutofit/>
          </a:bodyPr>
          <a:lstStyle/>
          <a:p>
            <a:r>
              <a:rPr lang="en-US" sz="2800" b="1" dirty="0">
                <a:latin typeface="Times New Roman" panose="02020603050405020304" pitchFamily="18" charset="0"/>
                <a:cs typeface="Times New Roman" panose="02020603050405020304" pitchFamily="18" charset="0"/>
              </a:rPr>
              <a:t>SYSTEM AND HARDWARE REQUIREMENTS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B8E2CF-0849-3754-880F-BA53C8B83263}"/>
              </a:ext>
            </a:extLst>
          </p:cNvPr>
          <p:cNvSpPr txBox="1"/>
          <p:nvPr/>
        </p:nvSpPr>
        <p:spPr>
          <a:xfrm>
            <a:off x="740230" y="979714"/>
            <a:ext cx="9445988" cy="5115311"/>
          </a:xfrm>
          <a:prstGeom prst="rect">
            <a:avLst/>
          </a:prstGeom>
          <a:noFill/>
        </p:spPr>
        <p:txBody>
          <a:bodyPr wrap="square">
            <a:spAutoFit/>
          </a:bodyPr>
          <a:lstStyle/>
          <a:p>
            <a:pPr algn="just">
              <a:lnSpc>
                <a:spcPct val="150000"/>
              </a:lnSpc>
              <a:tabLst>
                <a:tab pos="685800" algn="l"/>
              </a:tabLst>
            </a:pPr>
            <a:r>
              <a:rPr lang="en-IN"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SOFTWARE REQUIREMENTS</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Operating System: Windows 10 or higher.</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Python: Computer vision . OpenCV for the image and video data in ATM camera.</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Flask: </a:t>
            </a: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For creating APIs or a lightweight dashboard to monitor transactions.</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MySQL: </a:t>
            </a:r>
            <a:r>
              <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For more scalable solutions to store account and transaction data.</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Python Packages: </a:t>
            </a:r>
            <a:r>
              <a:rPr lang="en-IN" sz="2000" dirty="0" err="1">
                <a:solidFill>
                  <a:prstClr val="black"/>
                </a:solidFill>
                <a:latin typeface="Times New Roman" panose="02020603050405020304" pitchFamily="18" charset="0"/>
                <a:ea typeface="Calibri" panose="020F0502020204030204" pitchFamily="34" charset="0"/>
                <a:cs typeface="Times New Roman" panose="02020603050405020304" pitchFamily="18" charset="0"/>
              </a:rPr>
              <a:t>Numpy</a:t>
            </a: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 Pandas, Matplotlib, and Scikit-learn</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Web Server: Apache Web Server (in WampServer)</a:t>
            </a:r>
          </a:p>
          <a:p>
            <a:pPr algn="just">
              <a:lnSpc>
                <a:spcPct val="150000"/>
              </a:lnSpc>
              <a:tabLst>
                <a:tab pos="685800" algn="l"/>
              </a:tabLst>
            </a:pPr>
            <a:r>
              <a:rPr lang="en-IN" sz="2000" b="1"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HARDWARE REQUIREMENTS</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Processor : Intel i5 ,8GB RAM and 256GB Storage</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Camera : HD Webcam</a:t>
            </a:r>
          </a:p>
          <a:p>
            <a:pPr marL="342900" indent="-342900" algn="just">
              <a:lnSpc>
                <a:spcPct val="150000"/>
              </a:lnSpc>
              <a:buFont typeface="Arial" panose="020B0604020202020204" pitchFamily="34" charset="0"/>
              <a:buChar char="•"/>
              <a:tabLst>
                <a:tab pos="685800" algn="l"/>
              </a:tabLst>
            </a:pPr>
            <a:r>
              <a:rPr lang="en-IN"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rPr>
              <a:t>Internet : Required for mobile linking</a:t>
            </a:r>
          </a:p>
        </p:txBody>
      </p:sp>
    </p:spTree>
    <p:extLst>
      <p:ext uri="{BB962C8B-B14F-4D97-AF65-F5344CB8AC3E}">
        <p14:creationId xmlns:p14="http://schemas.microsoft.com/office/powerpoint/2010/main" val="16140391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ABDD8-22BD-946F-FD5B-D3A15336F404}"/>
              </a:ext>
            </a:extLst>
          </p:cNvPr>
          <p:cNvSpPr>
            <a:spLocks noGrp="1"/>
          </p:cNvSpPr>
          <p:nvPr>
            <p:ph type="title"/>
          </p:nvPr>
        </p:nvSpPr>
        <p:spPr>
          <a:xfrm>
            <a:off x="838200" y="365125"/>
            <a:ext cx="10515600" cy="924609"/>
          </a:xfrm>
        </p:spPr>
        <p:txBody>
          <a:bodyPr>
            <a:normAutofit/>
          </a:bodyPr>
          <a:lstStyle/>
          <a:p>
            <a:r>
              <a:rPr lang="en-US" sz="2800" b="1" dirty="0">
                <a:latin typeface="Times New Roman" panose="02020603050405020304" pitchFamily="18" charset="0"/>
                <a:cs typeface="Times New Roman" panose="02020603050405020304" pitchFamily="18" charset="0"/>
              </a:rPr>
              <a:t>MODULE DESCRIPTION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298B144-C079-9BCD-0BEF-A9945D1CCC4A}"/>
              </a:ext>
            </a:extLst>
          </p:cNvPr>
          <p:cNvSpPr txBox="1"/>
          <p:nvPr/>
        </p:nvSpPr>
        <p:spPr>
          <a:xfrm>
            <a:off x="838200" y="1474838"/>
            <a:ext cx="10360741" cy="3477875"/>
          </a:xfrm>
          <a:prstGeom prst="rect">
            <a:avLst/>
          </a:prstGeom>
          <a:noFill/>
        </p:spPr>
        <p:txBody>
          <a:bodyPr wrap="square">
            <a:spAutoFit/>
          </a:bodyPr>
          <a:lstStyle/>
          <a:p>
            <a:pPr marL="457200" indent="-457200" algn="just">
              <a:buAutoNum type="arabicPeriod"/>
            </a:pPr>
            <a:r>
              <a:rPr lang="en-US" sz="2000" dirty="0">
                <a:latin typeface="Times New Roman" panose="02020603050405020304" pitchFamily="18" charset="0"/>
                <a:cs typeface="Times New Roman" pitchFamily="18" charset="0"/>
              </a:rPr>
              <a:t>User Interface Modules</a:t>
            </a:r>
          </a:p>
          <a:p>
            <a:pPr marL="457200" indent="-457200" algn="just">
              <a:buAutoNum type="arabicPeriod"/>
            </a:pPr>
            <a:endParaRPr lang="en-US" sz="2000" dirty="0">
              <a:latin typeface="Times New Roman" panose="02020603050405020304" pitchFamily="18" charset="0"/>
              <a:cs typeface="Times New Roman" pitchFamily="18" charset="0"/>
            </a:endParaRPr>
          </a:p>
          <a:p>
            <a:pPr marL="457200" indent="-457200" algn="just">
              <a:buAutoNum type="arabicPeriod" startAt="2"/>
            </a:pPr>
            <a:r>
              <a:rPr lang="en-US" sz="2000" dirty="0">
                <a:latin typeface="Times New Roman" panose="02020603050405020304" pitchFamily="18" charset="0"/>
                <a:cs typeface="Times New Roman" pitchFamily="18" charset="0"/>
              </a:rPr>
              <a:t>Face Recognition Modules</a:t>
            </a:r>
          </a:p>
          <a:p>
            <a:pPr marL="457200" indent="-457200" algn="just">
              <a:buAutoNum type="arabicPeriod" startAt="2"/>
            </a:pPr>
            <a:endParaRPr lang="en-US" sz="2000" dirty="0">
              <a:latin typeface="Times New Roman" panose="02020603050405020304" pitchFamily="18" charset="0"/>
              <a:cs typeface="Times New Roman" pitchFamily="18" charset="0"/>
            </a:endParaRPr>
          </a:p>
          <a:p>
            <a:pPr marL="457200" indent="-457200" algn="just">
              <a:buAutoNum type="arabicPeriod" startAt="3"/>
            </a:pPr>
            <a:r>
              <a:rPr lang="en-US" sz="2000" dirty="0">
                <a:latin typeface="Times New Roman" panose="02020603050405020304" pitchFamily="18" charset="0"/>
                <a:cs typeface="Times New Roman" pitchFamily="18" charset="0"/>
              </a:rPr>
              <a:t>Face Identification Modules</a:t>
            </a:r>
          </a:p>
          <a:p>
            <a:pPr marL="457200" indent="-457200" algn="just">
              <a:buAutoNum type="arabicPeriod" startAt="3"/>
            </a:pPr>
            <a:endParaRPr lang="en-US" sz="2000" dirty="0">
              <a:latin typeface="Times New Roman" panose="02020603050405020304" pitchFamily="18" charset="0"/>
              <a:cs typeface="Times New Roman" pitchFamily="18" charset="0"/>
            </a:endParaRPr>
          </a:p>
          <a:p>
            <a:pPr marL="457200" indent="-457200" algn="just">
              <a:buAutoNum type="arabicPeriod" startAt="4"/>
            </a:pPr>
            <a:r>
              <a:rPr lang="en-US" sz="2000" dirty="0">
                <a:latin typeface="Times New Roman" panose="02020603050405020304" pitchFamily="18" charset="0"/>
                <a:cs typeface="Times New Roman" pitchFamily="18" charset="0"/>
              </a:rPr>
              <a:t>Face Verification Link Generation Modules</a:t>
            </a:r>
          </a:p>
          <a:p>
            <a:pPr marL="457200" indent="-457200" algn="just">
              <a:buAutoNum type="arabicPeriod" startAt="4"/>
            </a:pPr>
            <a:endParaRPr lang="en-US" sz="2000" dirty="0">
              <a:latin typeface="Times New Roman" panose="02020603050405020304" pitchFamily="18" charset="0"/>
              <a:cs typeface="Times New Roman" pitchFamily="18" charset="0"/>
            </a:endParaRPr>
          </a:p>
          <a:p>
            <a:pPr marL="457200" indent="-457200" algn="just">
              <a:buAutoNum type="arabicPeriod" startAt="5"/>
            </a:pPr>
            <a:r>
              <a:rPr lang="en-US" sz="2000" dirty="0">
                <a:latin typeface="Times New Roman" panose="02020603050405020304" pitchFamily="18" charset="0"/>
                <a:cs typeface="Times New Roman" pitchFamily="18" charset="0"/>
              </a:rPr>
              <a:t>Face verification Process Modules</a:t>
            </a:r>
          </a:p>
          <a:p>
            <a:pPr marL="457200" indent="-457200" algn="just">
              <a:buAutoNum type="arabicPeriod" startAt="5"/>
            </a:pPr>
            <a:endParaRPr lang="en-US" sz="2000" dirty="0">
              <a:latin typeface="Times New Roman" panose="02020603050405020304" pitchFamily="18" charset="0"/>
              <a:cs typeface="Times New Roman" pitchFamily="18" charset="0"/>
            </a:endParaRPr>
          </a:p>
          <a:p>
            <a:pPr algn="just"/>
            <a:r>
              <a:rPr lang="en-US" sz="2000" dirty="0">
                <a:latin typeface="Times New Roman" panose="02020603050405020304" pitchFamily="18" charset="0"/>
                <a:cs typeface="Times New Roman" pitchFamily="18" charset="0"/>
              </a:rPr>
              <a:t>6.    Notification Process Modules</a:t>
            </a: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391896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C9D82-E684-4E86-F720-B47577008E54}"/>
              </a:ext>
            </a:extLst>
          </p:cNvPr>
          <p:cNvSpPr>
            <a:spLocks noGrp="1"/>
          </p:cNvSpPr>
          <p:nvPr>
            <p:ph type="title"/>
          </p:nvPr>
        </p:nvSpPr>
        <p:spPr>
          <a:xfrm>
            <a:off x="533400" y="-130629"/>
            <a:ext cx="10820400" cy="1821317"/>
          </a:xfrm>
        </p:spPr>
        <p:txBody>
          <a:bodyPr>
            <a:normAutofit/>
          </a:bodyPr>
          <a:lstStyle/>
          <a:p>
            <a:r>
              <a:rPr lang="en-US" sz="2400" b="1" dirty="0">
                <a:latin typeface="Times New Roman" panose="02020603050405020304" pitchFamily="18" charset="0"/>
                <a:cs typeface="Times New Roman" panose="02020603050405020304" pitchFamily="18" charset="0"/>
              </a:rPr>
              <a:t>1.User Interface Modules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8E60F7-C550-D629-8A99-3F2AFEB656E6}"/>
              </a:ext>
            </a:extLst>
          </p:cNvPr>
          <p:cNvSpPr txBox="1"/>
          <p:nvPr/>
        </p:nvSpPr>
        <p:spPr>
          <a:xfrm>
            <a:off x="718457" y="1230087"/>
            <a:ext cx="10286999" cy="4708981"/>
          </a:xfrm>
          <a:prstGeom prst="rect">
            <a:avLst/>
          </a:prstGeom>
          <a:noFill/>
        </p:spPr>
        <p:txBody>
          <a:bodyPr wrap="square">
            <a:spAutoFit/>
          </a:bodyPr>
          <a:lstStyle/>
          <a:p>
            <a:pPr algn="just"/>
            <a:r>
              <a:rPr lang="en-IN" sz="2000" b="1" dirty="0">
                <a:latin typeface="Times New Roman" pitchFamily="18" charset="0"/>
                <a:cs typeface="Times New Roman" pitchFamily="18" charset="0"/>
              </a:rPr>
              <a:t>1.1 ATM System</a:t>
            </a:r>
          </a:p>
          <a:p>
            <a:pPr algn="just"/>
            <a:r>
              <a:rPr lang="en-IN"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Cardholder Interaction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Upon inserting their ATM card into the interface, users kick-start transactions. The system promptly reads the card details to facilitate seamless transaction processing.</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Facial Recognition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Simultaneously, the system employs advanced facial recognition technology to capture the user's face. This captured image is then meticulously compared with the pre-trained face model stored in the system's database.</a:t>
            </a:r>
          </a:p>
          <a:p>
            <a:pPr algn="just"/>
            <a:endParaRPr lang="en-IN" sz="2000" dirty="0">
              <a:latin typeface="Times New Roman" pitchFamily="18" charset="0"/>
              <a:cs typeface="Times New Roman" pitchFamily="18" charset="0"/>
            </a:endParaRPr>
          </a:p>
          <a:p>
            <a:r>
              <a:rPr lang="en-IN" sz="2000" b="1" dirty="0">
                <a:latin typeface="Times New Roman" pitchFamily="18" charset="0"/>
                <a:cs typeface="Times New Roman" pitchFamily="18" charset="0"/>
              </a:rPr>
              <a:t>Face Verification Link</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For added security, the system generates a Face Verification Link. This link is promptly dispatched to the mobile number linked to the card account, ensuring an extra layer of identity confirmation.</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935252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1C1C47-EBE0-E374-AA96-CA26C99AB90D}"/>
              </a:ext>
            </a:extLst>
          </p:cNvPr>
          <p:cNvSpPr txBox="1"/>
          <p:nvPr/>
        </p:nvSpPr>
        <p:spPr>
          <a:xfrm>
            <a:off x="903514" y="598715"/>
            <a:ext cx="10167257" cy="4093428"/>
          </a:xfrm>
          <a:prstGeom prst="rect">
            <a:avLst/>
          </a:prstGeom>
          <a:noFill/>
        </p:spPr>
        <p:txBody>
          <a:bodyPr wrap="square">
            <a:spAutoFit/>
          </a:bodyPr>
          <a:lstStyle/>
          <a:p>
            <a:pPr algn="just"/>
            <a:r>
              <a:rPr lang="en-IN" sz="2000" b="1" dirty="0">
                <a:latin typeface="Times New Roman" pitchFamily="18" charset="0"/>
                <a:cs typeface="Times New Roman" pitchFamily="18" charset="0"/>
              </a:rPr>
              <a:t>1.2. ATM User/Account Holder Interaction</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Cash Withdrawal</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When an ATM user seeks to withdraw cash, they simply insert their card, initiating a streamlined process. The system then verifies the user through multi-factor authentication.</a:t>
            </a:r>
          </a:p>
          <a:p>
            <a:pPr algn="just"/>
            <a:r>
              <a:rPr lang="en-IN" sz="2000" b="1" dirty="0">
                <a:latin typeface="Times New Roman" pitchFamily="18" charset="0"/>
                <a:cs typeface="Times New Roman" pitchFamily="18" charset="0"/>
              </a:rPr>
              <a:t> </a:t>
            </a:r>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Secure Login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Bank employees gain access to the system through a secure login process, ensuring that only authorized personnel can manage the ATM functionalities.</a:t>
            </a:r>
          </a:p>
          <a:p>
            <a:pPr algn="just"/>
            <a:endParaRPr lang="en-IN" sz="2000" b="1"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Account Management</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Equipped with secure access, bank employees can seamlessly create new bank accounts, streamlining the on boarding process for customers.</a:t>
            </a:r>
          </a:p>
        </p:txBody>
      </p:sp>
      <p:sp>
        <p:nvSpPr>
          <p:cNvPr id="5" name="TextBox 4">
            <a:extLst>
              <a:ext uri="{FF2B5EF4-FFF2-40B4-BE49-F238E27FC236}">
                <a16:creationId xmlns:a16="http://schemas.microsoft.com/office/drawing/2014/main" id="{2F203D17-A177-40E1-DDAF-A2F19668EEC4}"/>
              </a:ext>
            </a:extLst>
          </p:cNvPr>
          <p:cNvSpPr txBox="1"/>
          <p:nvPr/>
        </p:nvSpPr>
        <p:spPr>
          <a:xfrm>
            <a:off x="903514" y="4604657"/>
            <a:ext cx="10167257" cy="1323439"/>
          </a:xfrm>
          <a:prstGeom prst="rect">
            <a:avLst/>
          </a:prstGeom>
          <a:noFill/>
        </p:spPr>
        <p:txBody>
          <a:bodyPr wrap="square">
            <a:spAutoFit/>
          </a:bodyPr>
          <a:lstStyle/>
          <a:p>
            <a:endParaRPr lang="en-IN" sz="2000" b="1" dirty="0">
              <a:latin typeface="Times New Roman" pitchFamily="18" charset="0"/>
              <a:cs typeface="Times New Roman" pitchFamily="18" charset="0"/>
            </a:endParaRPr>
          </a:p>
          <a:p>
            <a:r>
              <a:rPr lang="en-IN" sz="2000" b="1" dirty="0">
                <a:latin typeface="Times New Roman" pitchFamily="18" charset="0"/>
                <a:cs typeface="Times New Roman" pitchFamily="18" charset="0"/>
              </a:rPr>
              <a:t>Generate ATM ID, Dispatch to Account Holder</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Upon the creation of a new account, the system generates a unique ATM ID. This ID is dispatched to the account holder, completing the account creation process</a:t>
            </a:r>
            <a:endParaRPr lang="en-IN" sz="2000" dirty="0"/>
          </a:p>
        </p:txBody>
      </p:sp>
    </p:spTree>
    <p:extLst>
      <p:ext uri="{BB962C8B-B14F-4D97-AF65-F5344CB8AC3E}">
        <p14:creationId xmlns:p14="http://schemas.microsoft.com/office/powerpoint/2010/main" val="4111885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DF2AE-3BEB-7EC8-ADB2-C029DD92B045}"/>
              </a:ext>
            </a:extLst>
          </p:cNvPr>
          <p:cNvSpPr>
            <a:spLocks noGrp="1"/>
          </p:cNvSpPr>
          <p:nvPr>
            <p:ph type="title"/>
          </p:nvPr>
        </p:nvSpPr>
        <p:spPr>
          <a:xfrm>
            <a:off x="598714" y="-152400"/>
            <a:ext cx="10755086" cy="1843088"/>
          </a:xfrm>
        </p:spPr>
        <p:txBody>
          <a:bodyPr>
            <a:normAutofit/>
          </a:bodyPr>
          <a:lstStyle/>
          <a:p>
            <a:r>
              <a:rPr lang="en-US" sz="2400" b="1" dirty="0">
                <a:latin typeface="Times New Roman" panose="02020603050405020304" pitchFamily="18" charset="0"/>
                <a:cs typeface="Times New Roman" panose="02020603050405020304" pitchFamily="18" charset="0"/>
              </a:rPr>
              <a:t>2.Face Recognition Modules</a:t>
            </a:r>
            <a:endParaRPr lang="en-IN" sz="2400" b="1" dirty="0"/>
          </a:p>
        </p:txBody>
      </p:sp>
      <p:sp>
        <p:nvSpPr>
          <p:cNvPr id="4" name="TextBox 3">
            <a:extLst>
              <a:ext uri="{FF2B5EF4-FFF2-40B4-BE49-F238E27FC236}">
                <a16:creationId xmlns:a16="http://schemas.microsoft.com/office/drawing/2014/main" id="{5F64CA19-15A2-2956-CD16-A261D2799C0D}"/>
              </a:ext>
            </a:extLst>
          </p:cNvPr>
          <p:cNvSpPr txBox="1"/>
          <p:nvPr/>
        </p:nvSpPr>
        <p:spPr>
          <a:xfrm>
            <a:off x="688259" y="1238865"/>
            <a:ext cx="10589342" cy="1015663"/>
          </a:xfrm>
          <a:prstGeom prst="rect">
            <a:avLst/>
          </a:prstGeom>
          <a:noFill/>
        </p:spPr>
        <p:txBody>
          <a:bodyPr wrap="square">
            <a:spAutoFit/>
          </a:bodyPr>
          <a:lstStyle/>
          <a:p>
            <a:pPr algn="just"/>
            <a:r>
              <a:rPr lang="en-IN" sz="2000" b="1" dirty="0">
                <a:latin typeface="Times New Roman" pitchFamily="18" charset="0"/>
                <a:cs typeface="Times New Roman" pitchFamily="18" charset="0"/>
              </a:rPr>
              <a:t>Dataset Creation: Account Holder Face by Recording Live Video </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process begins with actively creating a comprehensive dataset by recording a live video of the account holder's face.</a:t>
            </a:r>
          </a:p>
        </p:txBody>
      </p:sp>
      <p:sp>
        <p:nvSpPr>
          <p:cNvPr id="6" name="TextBox 5">
            <a:extLst>
              <a:ext uri="{FF2B5EF4-FFF2-40B4-BE49-F238E27FC236}">
                <a16:creationId xmlns:a16="http://schemas.microsoft.com/office/drawing/2014/main" id="{9CDC0287-834E-0B02-56F1-F09C3822A899}"/>
              </a:ext>
            </a:extLst>
          </p:cNvPr>
          <p:cNvSpPr txBox="1"/>
          <p:nvPr/>
        </p:nvSpPr>
        <p:spPr>
          <a:xfrm>
            <a:off x="688259" y="2337138"/>
            <a:ext cx="10755086" cy="1631216"/>
          </a:xfrm>
          <a:prstGeom prst="rect">
            <a:avLst/>
          </a:prstGeom>
          <a:noFill/>
        </p:spPr>
        <p:txBody>
          <a:bodyPr wrap="square">
            <a:spAutoFit/>
          </a:bodyPr>
          <a:lstStyle/>
          <a:p>
            <a:pPr algn="just"/>
            <a:r>
              <a:rPr lang="en-IN" sz="2000" b="1" dirty="0">
                <a:latin typeface="Times New Roman" pitchFamily="18" charset="0"/>
                <a:cs typeface="Times New Roman" pitchFamily="18" charset="0"/>
              </a:rPr>
              <a:t>Face Detection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This module identifies potential face regions within the pre-processed images. RPN excels at proposing regions likely to contain facial features, laying the groundwork for subsequent processing. It streamlines the computational effort by focusing on regions of interest, enhancing efficiency in face recognition.</a:t>
            </a:r>
          </a:p>
        </p:txBody>
      </p:sp>
      <p:sp>
        <p:nvSpPr>
          <p:cNvPr id="8" name="TextBox 7">
            <a:extLst>
              <a:ext uri="{FF2B5EF4-FFF2-40B4-BE49-F238E27FC236}">
                <a16:creationId xmlns:a16="http://schemas.microsoft.com/office/drawing/2014/main" id="{CAD45B20-F05C-4DF6-E743-02DDFC62E323}"/>
              </a:ext>
            </a:extLst>
          </p:cNvPr>
          <p:cNvSpPr txBox="1"/>
          <p:nvPr/>
        </p:nvSpPr>
        <p:spPr>
          <a:xfrm>
            <a:off x="688259" y="4050964"/>
            <a:ext cx="10874476" cy="1631216"/>
          </a:xfrm>
          <a:prstGeom prst="rect">
            <a:avLst/>
          </a:prstGeom>
          <a:noFill/>
        </p:spPr>
        <p:txBody>
          <a:bodyPr wrap="square">
            <a:spAutoFit/>
          </a:bodyPr>
          <a:lstStyle/>
          <a:p>
            <a:pPr algn="just"/>
            <a:r>
              <a:rPr lang="en-IN" sz="2000" b="1" dirty="0">
                <a:latin typeface="Times New Roman" pitchFamily="18" charset="0"/>
                <a:cs typeface="Times New Roman" pitchFamily="18" charset="0"/>
              </a:rPr>
              <a:t>Face Feature Extraction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This module focuses on extracting relevant features from the detected face regions using GLCM captures statistical information about pixel intensity relationships, offering a rich set of features for subsequent classification. It serves as a robust method for characterizing facial textures and patterns. An using CNN concern of the system allocation when the problem to solve the module in face authentication process.</a:t>
            </a:r>
          </a:p>
        </p:txBody>
      </p:sp>
    </p:spTree>
    <p:extLst>
      <p:ext uri="{BB962C8B-B14F-4D97-AF65-F5344CB8AC3E}">
        <p14:creationId xmlns:p14="http://schemas.microsoft.com/office/powerpoint/2010/main" val="321020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8C550-0188-686D-07B1-5AE7C52D6DBD}"/>
              </a:ext>
            </a:extLst>
          </p:cNvPr>
          <p:cNvSpPr>
            <a:spLocks noGrp="1"/>
          </p:cNvSpPr>
          <p:nvPr>
            <p:ph type="title"/>
          </p:nvPr>
        </p:nvSpPr>
        <p:spPr>
          <a:xfrm>
            <a:off x="609600" y="-275303"/>
            <a:ext cx="10744200" cy="1965991"/>
          </a:xfrm>
        </p:spPr>
        <p:txBody>
          <a:bodyPr>
            <a:normAutofit/>
          </a:bodyPr>
          <a:lstStyle/>
          <a:p>
            <a:r>
              <a:rPr lang="en-US" sz="2400" b="1" dirty="0">
                <a:latin typeface="Times New Roman" panose="02020603050405020304" pitchFamily="18" charset="0"/>
                <a:cs typeface="Times New Roman" panose="02020603050405020304" pitchFamily="18" charset="0"/>
              </a:rPr>
              <a:t>3.Face Identification Modules </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4A72FC2-55BC-98F7-2E45-0F5A842DF6F5}"/>
              </a:ext>
            </a:extLst>
          </p:cNvPr>
          <p:cNvSpPr txBox="1"/>
          <p:nvPr/>
        </p:nvSpPr>
        <p:spPr>
          <a:xfrm>
            <a:off x="688258" y="1170148"/>
            <a:ext cx="10665542" cy="3477875"/>
          </a:xfrm>
          <a:prstGeom prst="rect">
            <a:avLst/>
          </a:prstGeom>
          <a:noFill/>
        </p:spPr>
        <p:txBody>
          <a:bodyPr wrap="square">
            <a:spAutoFit/>
          </a:bodyPr>
          <a:lstStyle/>
          <a:p>
            <a:pPr algn="just"/>
            <a:r>
              <a:rPr lang="en-IN" sz="2000" b="1" dirty="0">
                <a:latin typeface="Times New Roman" pitchFamily="18" charset="0"/>
                <a:cs typeface="Times New Roman" pitchFamily="18" charset="0"/>
              </a:rPr>
              <a:t>ATM Captures User's Face</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Face Identification module commences with the ATM employing integrated cameras or sensors to capture a live image of the user's face during a transaction. This process is crucial for obtaining a real-time representation of the user's facial features, capturing nuances such as facial expressions, contours, and unique identifiers.</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Extract Features</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Following the capture of the facial image, the system moves to the extraction phase where it identifies and isolates key features from the user's face. These features include but are not limited to facial landmarks, texture patterns, and distinctive attributes that collectively contribute to a comprehensive and unique facial profile.</a:t>
            </a:r>
          </a:p>
        </p:txBody>
      </p:sp>
    </p:spTree>
    <p:extLst>
      <p:ext uri="{BB962C8B-B14F-4D97-AF65-F5344CB8AC3E}">
        <p14:creationId xmlns:p14="http://schemas.microsoft.com/office/powerpoint/2010/main" val="39643955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AE73-2196-8472-4F00-1CCADF36C1E8}"/>
              </a:ext>
            </a:extLst>
          </p:cNvPr>
          <p:cNvSpPr>
            <a:spLocks noGrp="1"/>
          </p:cNvSpPr>
          <p:nvPr>
            <p:ph type="title"/>
          </p:nvPr>
        </p:nvSpPr>
        <p:spPr>
          <a:xfrm>
            <a:off x="619432" y="-176981"/>
            <a:ext cx="10734368" cy="1867669"/>
          </a:xfrm>
        </p:spPr>
        <p:txBody>
          <a:bodyPr>
            <a:normAutofit/>
          </a:bodyPr>
          <a:lstStyle/>
          <a:p>
            <a:r>
              <a:rPr lang="en-US" sz="2400" b="1" dirty="0">
                <a:latin typeface="Times New Roman" panose="02020603050405020304" pitchFamily="18" charset="0"/>
                <a:cs typeface="Times New Roman" panose="02020603050405020304" pitchFamily="18" charset="0"/>
              </a:rPr>
              <a:t>4.Face Verification Link Generator</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5EE10E0-FF61-3B95-B317-FF2A08D1392F}"/>
              </a:ext>
            </a:extLst>
          </p:cNvPr>
          <p:cNvSpPr txBox="1"/>
          <p:nvPr/>
        </p:nvSpPr>
        <p:spPr>
          <a:xfrm>
            <a:off x="698089" y="1357808"/>
            <a:ext cx="10392697" cy="3170099"/>
          </a:xfrm>
          <a:prstGeom prst="rect">
            <a:avLst/>
          </a:prstGeom>
          <a:noFill/>
        </p:spPr>
        <p:txBody>
          <a:bodyPr wrap="square">
            <a:spAutoFit/>
          </a:bodyPr>
          <a:lstStyle/>
          <a:p>
            <a:pPr algn="just"/>
            <a:r>
              <a:rPr lang="en-IN" sz="2000" b="1" dirty="0">
                <a:latin typeface="Times New Roman" pitchFamily="18" charset="0"/>
                <a:cs typeface="Times New Roman" pitchFamily="18" charset="0"/>
              </a:rPr>
              <a:t>Generate Face Verification Link</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In response to non-matching faces, the system promptly generates a Face Verification Link. This link is designed to serve as a secure and temporary reference for the user's facial profile, introducing an extra layer of security for subsequent verification steps.</a:t>
            </a: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Link Transmission to User's Mobile Number</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Face Verification Link is swiftly transmitted to the user's mobile number, enhancing security by sending the link to the device associated with the authorized account holder. This proactive step ensures that the user is promptly informed and involved in the verification process.</a:t>
            </a:r>
          </a:p>
        </p:txBody>
      </p:sp>
    </p:spTree>
    <p:extLst>
      <p:ext uri="{BB962C8B-B14F-4D97-AF65-F5344CB8AC3E}">
        <p14:creationId xmlns:p14="http://schemas.microsoft.com/office/powerpoint/2010/main" val="29713899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3C1B-E3C7-BCA4-A62C-B4CC577333F2}"/>
              </a:ext>
            </a:extLst>
          </p:cNvPr>
          <p:cNvSpPr>
            <a:spLocks noGrp="1"/>
          </p:cNvSpPr>
          <p:nvPr>
            <p:ph type="title"/>
          </p:nvPr>
        </p:nvSpPr>
        <p:spPr>
          <a:xfrm>
            <a:off x="629265" y="-285135"/>
            <a:ext cx="10724535" cy="1975823"/>
          </a:xfrm>
        </p:spPr>
        <p:txBody>
          <a:bodyPr>
            <a:normAutofit/>
          </a:bodyPr>
          <a:lstStyle/>
          <a:p>
            <a:r>
              <a:rPr lang="en-US" sz="2400" b="1" dirty="0">
                <a:latin typeface="Times New Roman" panose="02020603050405020304" pitchFamily="18" charset="0"/>
                <a:cs typeface="Times New Roman" panose="02020603050405020304" pitchFamily="18" charset="0"/>
              </a:rPr>
              <a:t>5.Face Verification Process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71182AE-21C0-0842-1D02-9147ED88AB88}"/>
              </a:ext>
            </a:extLst>
          </p:cNvPr>
          <p:cNvSpPr txBox="1"/>
          <p:nvPr/>
        </p:nvSpPr>
        <p:spPr>
          <a:xfrm>
            <a:off x="747252" y="1297858"/>
            <a:ext cx="10373031" cy="1323439"/>
          </a:xfrm>
          <a:prstGeom prst="rect">
            <a:avLst/>
          </a:prstGeom>
          <a:noFill/>
        </p:spPr>
        <p:txBody>
          <a:bodyPr wrap="square">
            <a:spAutoFit/>
          </a:bodyPr>
          <a:lstStyle/>
          <a:p>
            <a:pPr algn="just"/>
            <a:r>
              <a:rPr lang="en-IN" sz="2000" b="1" dirty="0">
                <a:latin typeface="Times New Roman" pitchFamily="18" charset="0"/>
                <a:cs typeface="Times New Roman" pitchFamily="18" charset="0"/>
              </a:rPr>
              <a:t>Link Access and View User</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The authorized account holder receives the Face Verification Link on their mobile device. By clicking the link, they are directed to a secure page displaying the captured image of the user at the ATM.</a:t>
            </a:r>
          </a:p>
        </p:txBody>
      </p:sp>
      <p:sp>
        <p:nvSpPr>
          <p:cNvPr id="6" name="TextBox 5">
            <a:extLst>
              <a:ext uri="{FF2B5EF4-FFF2-40B4-BE49-F238E27FC236}">
                <a16:creationId xmlns:a16="http://schemas.microsoft.com/office/drawing/2014/main" id="{407FCDAA-3585-A8ED-8491-BF77A2AF51A4}"/>
              </a:ext>
            </a:extLst>
          </p:cNvPr>
          <p:cNvSpPr txBox="1"/>
          <p:nvPr/>
        </p:nvSpPr>
        <p:spPr>
          <a:xfrm>
            <a:off x="747251" y="2713703"/>
            <a:ext cx="10373031" cy="2862322"/>
          </a:xfrm>
          <a:prstGeom prst="rect">
            <a:avLst/>
          </a:prstGeom>
          <a:noFill/>
        </p:spPr>
        <p:txBody>
          <a:bodyPr wrap="square">
            <a:spAutoFit/>
          </a:bodyPr>
          <a:lstStyle/>
          <a:p>
            <a:pPr algn="just"/>
            <a:r>
              <a:rPr lang="en-IN" sz="2000" b="1" dirty="0">
                <a:latin typeface="Times New Roman" pitchFamily="18" charset="0"/>
                <a:cs typeface="Times New Roman" pitchFamily="18" charset="0"/>
              </a:rPr>
              <a:t>Enter Amount and PIN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Upon approving the user, the account holder proceeds to enter the desired withdrawal amount and their unique Personal Identification Number (PIN). This step confirms their intention to proceed with the transaction.</a:t>
            </a:r>
          </a:p>
          <a:p>
            <a:pPr algn="just"/>
            <a:endParaRPr lang="en-IN" sz="2000" dirty="0">
              <a:latin typeface="Times New Roman" pitchFamily="18" charset="0"/>
              <a:cs typeface="Times New Roman" pitchFamily="18" charset="0"/>
            </a:endParaRPr>
          </a:p>
          <a:p>
            <a:pPr algn="just"/>
            <a:r>
              <a:rPr lang="en-IN" sz="2000" b="1" dirty="0">
                <a:latin typeface="Times New Roman" pitchFamily="18" charset="0"/>
                <a:cs typeface="Times New Roman" pitchFamily="18" charset="0"/>
              </a:rPr>
              <a:t>Confirmation and Money Dispensation</a:t>
            </a:r>
            <a:endParaRPr lang="en-IN" sz="2000" dirty="0">
              <a:latin typeface="Times New Roman" pitchFamily="18" charset="0"/>
              <a:cs typeface="Times New Roman" pitchFamily="18" charset="0"/>
            </a:endParaRPr>
          </a:p>
          <a:p>
            <a:pPr algn="just"/>
            <a:r>
              <a:rPr lang="en-IN" sz="2000" dirty="0">
                <a:latin typeface="Times New Roman" pitchFamily="18" charset="0"/>
                <a:cs typeface="Times New Roman" pitchFamily="18" charset="0"/>
              </a:rPr>
              <a:t>With the entered amount and PIN, the account holder confirms the transaction. The ATM machine, recognizing the approved user, dispenses the requested amount of money.</a:t>
            </a: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24424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20B62-AE46-3A21-ED0F-B812A229369F}"/>
              </a:ext>
            </a:extLst>
          </p:cNvPr>
          <p:cNvSpPr>
            <a:spLocks noGrp="1"/>
          </p:cNvSpPr>
          <p:nvPr>
            <p:ph type="title"/>
          </p:nvPr>
        </p:nvSpPr>
        <p:spPr>
          <a:xfrm>
            <a:off x="609600" y="1"/>
            <a:ext cx="10744200" cy="1690688"/>
          </a:xfrm>
        </p:spPr>
        <p:txBody>
          <a:bodyPr>
            <a:normAutofit/>
          </a:bodyPr>
          <a:lstStyle/>
          <a:p>
            <a:r>
              <a:rPr lang="en-US" sz="2400" b="1" dirty="0">
                <a:latin typeface="Times New Roman" panose="02020603050405020304" pitchFamily="18" charset="0"/>
                <a:cs typeface="Times New Roman" panose="02020603050405020304" pitchFamily="18" charset="0"/>
              </a:rPr>
              <a:t>6.Notification Modules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C2FA1BF-132A-3BEB-52AD-D5274F24C175}"/>
              </a:ext>
            </a:extLst>
          </p:cNvPr>
          <p:cNvSpPr txBox="1"/>
          <p:nvPr/>
        </p:nvSpPr>
        <p:spPr>
          <a:xfrm>
            <a:off x="717755" y="1169301"/>
            <a:ext cx="10559845" cy="3785652"/>
          </a:xfrm>
          <a:prstGeom prst="rect">
            <a:avLst/>
          </a:prstGeom>
          <a:noFill/>
        </p:spPr>
        <p:txBody>
          <a:bodyPr wrap="square">
            <a:spAutoFit/>
          </a:bodyPr>
          <a:lstStyle/>
          <a:p>
            <a:pPr marL="342900" indent="-342900" algn="just">
              <a:buFont typeface="Wingdings" panose="05000000000000000000" pitchFamily="2" charset="2"/>
              <a:buChar char="§"/>
              <a:tabLst>
                <a:tab pos="685800" algn="l"/>
              </a:tabLst>
            </a:pPr>
            <a:r>
              <a:rPr lang="en-IN" sz="2000" dirty="0">
                <a:latin typeface="Times New Roman" pitchFamily="18" charset="0"/>
                <a:cs typeface="Times New Roman" pitchFamily="18" charset="0"/>
              </a:rPr>
              <a:t>The Notification Module is triggered by various events within the system. These events could include successful transactions, security alerts, account activity updates, or any other significant occurrences requiring user attention.</a:t>
            </a:r>
          </a:p>
          <a:p>
            <a:pPr algn="just">
              <a:tabLst>
                <a:tab pos="685800" algn="l"/>
              </a:tabLst>
            </a:pPr>
            <a:endParaRPr lang="en-US" sz="20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Wingdings" panose="05000000000000000000" pitchFamily="2" charset="2"/>
              <a:buChar char="§"/>
              <a:tabLst>
                <a:tab pos="685800" algn="l"/>
              </a:tabLst>
            </a:pPr>
            <a:r>
              <a:rPr lang="en-IN" sz="2000" dirty="0">
                <a:latin typeface="Times New Roman" pitchFamily="18" charset="0"/>
                <a:cs typeface="Times New Roman" pitchFamily="18" charset="0"/>
              </a:rPr>
              <a:t>The module supports different types of notifications, such as in-app alerts, SMS messages, or email notifications. Users are notified in real-time about successful or unsuccessful transactions.</a:t>
            </a:r>
          </a:p>
          <a:p>
            <a:pPr algn="just">
              <a:tabLst>
                <a:tab pos="685800" algn="l"/>
              </a:tabLst>
            </a:pPr>
            <a:endParaRPr lang="en-IN" sz="2000" dirty="0">
              <a:latin typeface="Times New Roman" pitchFamily="18" charset="0"/>
              <a:cs typeface="Times New Roman" pitchFamily="18" charset="0"/>
            </a:endParaRPr>
          </a:p>
          <a:p>
            <a:pPr marL="342900" indent="-342900" algn="just">
              <a:buFont typeface="Wingdings" panose="05000000000000000000" pitchFamily="2" charset="2"/>
              <a:buChar char="§"/>
              <a:tabLst>
                <a:tab pos="685800" algn="l"/>
              </a:tabLst>
            </a:pPr>
            <a:r>
              <a:rPr lang="en-IN" sz="2000" dirty="0">
                <a:latin typeface="Times New Roman" pitchFamily="18" charset="0"/>
                <a:cs typeface="Times New Roman" pitchFamily="18" charset="0"/>
              </a:rPr>
              <a:t>Transaction alerts include details such as transaction amount, date, time, and the location of the transaction. These alerts may include unauthorized access attempts, unusual spending patterns, or any activity that deviates from normal user behaviour. </a:t>
            </a:r>
          </a:p>
          <a:p>
            <a:pPr algn="just">
              <a:tabLst>
                <a:tab pos="685800" algn="l"/>
              </a:tabLst>
            </a:pPr>
            <a:endParaRPr lang="en-IN" sz="2000" dirty="0">
              <a:latin typeface="Times New Roman" pitchFamily="18" charset="0"/>
              <a:cs typeface="Times New Roman" pitchFamily="18" charset="0"/>
            </a:endParaRPr>
          </a:p>
          <a:p>
            <a:pPr algn="just">
              <a:tabLst>
                <a:tab pos="685800" algn="l"/>
              </a:tabLst>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4133412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CD6F-D44F-B0CC-C2FA-D5C19DDCA331}"/>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68F33B9-D8DC-7A7A-6CEF-A5519EFE5098}"/>
              </a:ext>
            </a:extLst>
          </p:cNvPr>
          <p:cNvSpPr txBox="1"/>
          <p:nvPr/>
        </p:nvSpPr>
        <p:spPr>
          <a:xfrm>
            <a:off x="914401" y="1690688"/>
            <a:ext cx="10245212" cy="4708981"/>
          </a:xfrm>
          <a:prstGeom prst="rect">
            <a:avLst/>
          </a:prstGeom>
          <a:noFill/>
        </p:spPr>
        <p:txBody>
          <a:bodyPr wrap="square">
            <a:spAutoFit/>
          </a:bodyPr>
          <a:lstStyle/>
          <a:p>
            <a:pPr marL="0" indent="0" algn="just">
              <a:lnSpc>
                <a:spcPct val="100000"/>
              </a:lnSpc>
              <a:spcBef>
                <a:spcPts val="0"/>
              </a:spcBef>
              <a:buNone/>
            </a:pPr>
            <a:r>
              <a:rPr lang="en-US" sz="2000" dirty="0">
                <a:latin typeface="Times New Roman" panose="02020603050405020304" pitchFamily="18" charset="0"/>
                <a:ea typeface="Calibri" panose="020F0502020204030204" pitchFamily="34" charset="0"/>
              </a:rPr>
              <a:t>                     ATM or Automated Teller Machines are widely used by people nowadays. Performing cash withdrawal transaction with ATM is increasing day by day. The existing conventional ATM is vulnerable to crimes because of the rapid technology development. A secure and efficient ATM is needed to increase the overall experience, usability, and convenience of the transaction at the ATM. Specifically, the goal of this project is to give a computer vision method to solve the security risk associated with accessing ATM machines. This project proposes an automatic teller machine security model that uses electronic facial recognition using Deep Convolutional Neural Network. Face Verification Clickbait Link will be generated and sent to bank account holder to verify the identity of unauthorized user through some dedicated artificial intelligent agents, for remote certification. </a:t>
            </a:r>
          </a:p>
          <a:p>
            <a:pPr marL="0" indent="0" algn="just">
              <a:lnSpc>
                <a:spcPct val="100000"/>
              </a:lnSpc>
              <a:spcBef>
                <a:spcPts val="0"/>
              </a:spcBef>
              <a:buNone/>
            </a:pPr>
            <a:endParaRPr lang="en-US" sz="2000" dirty="0">
              <a:latin typeface="Times New Roman" panose="02020603050405020304" pitchFamily="18" charset="0"/>
              <a:ea typeface="Calibri" panose="020F0502020204030204" pitchFamily="34" charset="0"/>
            </a:endParaRPr>
          </a:p>
          <a:p>
            <a:pPr marL="0" indent="0" algn="just">
              <a:lnSpc>
                <a:spcPct val="100000"/>
              </a:lnSpc>
              <a:spcBef>
                <a:spcPts val="0"/>
              </a:spcBef>
              <a:buNone/>
            </a:pPr>
            <a:r>
              <a:rPr lang="en-US" sz="2000" dirty="0">
                <a:latin typeface="Times New Roman" panose="02020603050405020304" pitchFamily="18" charset="0"/>
                <a:ea typeface="Calibri" panose="020F0502020204030204" pitchFamily="34" charset="0"/>
              </a:rPr>
              <a:t> </a:t>
            </a:r>
          </a:p>
          <a:p>
            <a:pPr marL="0" indent="0" algn="just">
              <a:lnSpc>
                <a:spcPct val="100000"/>
              </a:lnSpc>
              <a:spcBef>
                <a:spcPts val="0"/>
              </a:spcBef>
              <a:buNone/>
            </a:pPr>
            <a:endParaRPr lang="en-US" sz="2000" dirty="0">
              <a:latin typeface="Times New Roman" panose="02020603050405020304" pitchFamily="18" charset="0"/>
              <a:ea typeface="Calibri" panose="020F0502020204030204" pitchFamily="34" charset="0"/>
            </a:endParaRPr>
          </a:p>
          <a:p>
            <a:pPr marL="0" indent="0" algn="just">
              <a:lnSpc>
                <a:spcPct val="100000"/>
              </a:lnSpc>
              <a:spcBef>
                <a:spcPts val="0"/>
              </a:spcBef>
              <a:buNone/>
            </a:pPr>
            <a:endParaRPr lang="en-US" sz="2000" dirty="0">
              <a:latin typeface="Times New Roman" panose="02020603050405020304" pitchFamily="18" charset="0"/>
              <a:ea typeface="Calibri" panose="020F0502020204030204" pitchFamily="34" charset="0"/>
            </a:endParaRPr>
          </a:p>
          <a:p>
            <a:pPr marL="0" indent="0" algn="just">
              <a:lnSpc>
                <a:spcPct val="100000"/>
              </a:lnSpc>
              <a:spcBef>
                <a:spcPts val="0"/>
              </a:spcBef>
              <a:buNone/>
            </a:pPr>
            <a:endParaRPr lang="en-IN" sz="2000" dirty="0">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27077985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E788-3DA8-14D4-DCD0-974DC4D6629B}"/>
              </a:ext>
            </a:extLst>
          </p:cNvPr>
          <p:cNvSpPr>
            <a:spLocks noGrp="1"/>
          </p:cNvSpPr>
          <p:nvPr>
            <p:ph type="title"/>
          </p:nvPr>
        </p:nvSpPr>
        <p:spPr>
          <a:xfrm>
            <a:off x="530942" y="-393289"/>
            <a:ext cx="10822858" cy="2083978"/>
          </a:xfrm>
        </p:spPr>
        <p:txBody>
          <a:bodyPr>
            <a:normAutofit/>
          </a:bodyPr>
          <a:lstStyle/>
          <a:p>
            <a:r>
              <a:rPr lang="en-US" sz="2800" b="1" dirty="0">
                <a:latin typeface="Times New Roman" panose="02020603050405020304" pitchFamily="18" charset="0"/>
                <a:cs typeface="Times New Roman" panose="02020603050405020304" pitchFamily="18" charset="0"/>
              </a:rPr>
              <a:t>IMPLEMENTATION DETAILS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A7F1225-4C9D-55CB-77BE-D133254FC692}"/>
              </a:ext>
            </a:extLst>
          </p:cNvPr>
          <p:cNvSpPr txBox="1"/>
          <p:nvPr/>
        </p:nvSpPr>
        <p:spPr>
          <a:xfrm>
            <a:off x="757084" y="1061884"/>
            <a:ext cx="10363199" cy="440120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1. </a:t>
            </a:r>
            <a:r>
              <a:rPr lang="en-IN" sz="2000" b="1" dirty="0">
                <a:latin typeface="Times New Roman" panose="02020603050405020304" pitchFamily="18" charset="0"/>
                <a:cs typeface="Times New Roman" panose="02020603050405020304" pitchFamily="18" charset="0"/>
              </a:rPr>
              <a:t>Face Registration </a:t>
            </a:r>
            <a:r>
              <a:rPr lang="en-IN" sz="2000" dirty="0">
                <a:latin typeface="Times New Roman" panose="02020603050405020304" pitchFamily="18" charset="0"/>
                <a:cs typeface="Times New Roman" panose="02020603050405020304" pitchFamily="18" charset="0"/>
              </a:rPr>
              <a:t>– Users scan their face at the bank/ATM. </a:t>
            </a:r>
            <a:r>
              <a:rPr lang="en-IN" sz="2000" dirty="0" err="1">
                <a:latin typeface="Times New Roman" panose="02020603050405020304" pitchFamily="18" charset="0"/>
                <a:cs typeface="Times New Roman" panose="02020603050405020304" pitchFamily="18" charset="0"/>
              </a:rPr>
              <a:t>FaceNet</a:t>
            </a:r>
            <a:r>
              <a:rPr lang="en-IN" sz="2000" dirty="0">
                <a:latin typeface="Times New Roman" panose="02020603050405020304" pitchFamily="18" charset="0"/>
                <a:cs typeface="Times New Roman" panose="02020603050405020304" pitchFamily="18" charset="0"/>
              </a:rPr>
              <a:t> extracts and stores facial   features securely.</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2. </a:t>
            </a:r>
            <a:r>
              <a:rPr lang="en-IN" sz="2000" b="1" dirty="0">
                <a:latin typeface="Times New Roman" panose="02020603050405020304" pitchFamily="18" charset="0"/>
                <a:cs typeface="Times New Roman" panose="02020603050405020304" pitchFamily="18" charset="0"/>
              </a:rPr>
              <a:t>Face Detection </a:t>
            </a:r>
            <a:r>
              <a:rPr lang="en-IN" sz="2000" dirty="0">
                <a:latin typeface="Times New Roman" panose="02020603050405020304" pitchFamily="18" charset="0"/>
                <a:cs typeface="Times New Roman" panose="02020603050405020304" pitchFamily="18" charset="0"/>
              </a:rPr>
              <a:t>– When a user approaches the ATM, OpenCV captures and detects their face using the camera.</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a:t>
            </a:r>
            <a:r>
              <a:rPr lang="en-IN" sz="2000" b="1" dirty="0">
                <a:latin typeface="Times New Roman" panose="02020603050405020304" pitchFamily="18" charset="0"/>
                <a:cs typeface="Times New Roman" panose="02020603050405020304" pitchFamily="18" charset="0"/>
              </a:rPr>
              <a:t>Authentication</a:t>
            </a:r>
            <a:r>
              <a:rPr lang="en-IN" sz="2000" dirty="0">
                <a:latin typeface="Times New Roman" panose="02020603050405020304" pitchFamily="18" charset="0"/>
                <a:cs typeface="Times New Roman" panose="02020603050405020304" pitchFamily="18" charset="0"/>
              </a:rPr>
              <a:t> – </a:t>
            </a:r>
            <a:r>
              <a:rPr lang="en-IN" sz="2000" dirty="0" err="1">
                <a:latin typeface="Times New Roman" panose="02020603050405020304" pitchFamily="18" charset="0"/>
                <a:cs typeface="Times New Roman" panose="02020603050405020304" pitchFamily="18" charset="0"/>
              </a:rPr>
              <a:t>FaceNet</a:t>
            </a:r>
            <a:r>
              <a:rPr lang="en-IN" sz="2000" dirty="0">
                <a:latin typeface="Times New Roman" panose="02020603050405020304" pitchFamily="18" charset="0"/>
                <a:cs typeface="Times New Roman" panose="02020603050405020304" pitchFamily="18" charset="0"/>
              </a:rPr>
              <a:t> + TCN compare the live face with stored data. If it matches, the user gets access.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4. </a:t>
            </a:r>
            <a:r>
              <a:rPr lang="en-IN" sz="2000" b="1" dirty="0">
                <a:latin typeface="Times New Roman" panose="02020603050405020304" pitchFamily="18" charset="0"/>
                <a:cs typeface="Times New Roman" panose="02020603050405020304" pitchFamily="18" charset="0"/>
              </a:rPr>
              <a:t>Fraud Detection </a:t>
            </a:r>
            <a:r>
              <a:rPr lang="en-IN" sz="2000" dirty="0">
                <a:latin typeface="Times New Roman" panose="02020603050405020304" pitchFamily="18" charset="0"/>
                <a:cs typeface="Times New Roman" panose="02020603050405020304" pitchFamily="18" charset="0"/>
              </a:rPr>
              <a:t>– If an unauthorized face is detected, an unmatched issue to perform when is sent via SMS/Email to the user.</a:t>
            </a:r>
          </a:p>
          <a:p>
            <a:pPr algn="just"/>
            <a:endParaRPr lang="en-IN"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itchFamily="18" charset="0"/>
              </a:rPr>
              <a:t>5. </a:t>
            </a:r>
            <a:r>
              <a:rPr lang="en-US" sz="2000" b="1" dirty="0">
                <a:latin typeface="Times New Roman" panose="02020603050405020304" pitchFamily="18" charset="0"/>
                <a:cs typeface="Times New Roman" panose="02020603050405020304" pitchFamily="18" charset="0"/>
              </a:rPr>
              <a:t>Verification Link: </a:t>
            </a:r>
            <a:r>
              <a:rPr lang="en-US" sz="2000" dirty="0">
                <a:latin typeface="Times New Roman" panose="02020603050405020304" pitchFamily="18" charset="0"/>
                <a:cs typeface="Times New Roman" panose="02020603050405020304" pitchFamily="18" charset="0"/>
              </a:rPr>
              <a:t>If the user's face is successfully identified, the system will send a verification link to the user's registered mobile number.</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739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1597-2924-F768-AFDA-310DCF88BC80}"/>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Result and Analysis:</a:t>
            </a:r>
            <a:endParaRPr lang="en-IN" sz="28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D77FCB8-47FD-CB60-8825-EC5145F95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4" y="1563329"/>
            <a:ext cx="10176387" cy="4769142"/>
          </a:xfrm>
          <a:prstGeom prst="rect">
            <a:avLst/>
          </a:prstGeom>
        </p:spPr>
      </p:pic>
    </p:spTree>
    <p:extLst>
      <p:ext uri="{BB962C8B-B14F-4D97-AF65-F5344CB8AC3E}">
        <p14:creationId xmlns:p14="http://schemas.microsoft.com/office/powerpoint/2010/main" val="2608814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BB9C5-8269-0C6F-0F7D-14DA72F3739E}"/>
              </a:ext>
            </a:extLst>
          </p:cNvPr>
          <p:cNvSpPr>
            <a:spLocks noGrp="1"/>
          </p:cNvSpPr>
          <p:nvPr>
            <p:ph type="title"/>
          </p:nvPr>
        </p:nvSpPr>
        <p:spPr>
          <a:xfrm>
            <a:off x="658761" y="412955"/>
            <a:ext cx="10695039" cy="1277734"/>
          </a:xfrm>
        </p:spPr>
        <p:txBody>
          <a:bodyPr>
            <a:normAutofit fontScale="90000"/>
          </a:bodyPr>
          <a:lstStyle/>
          <a:p>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Web page to start from the Face ATM.</a:t>
            </a:r>
            <a:br>
              <a:rPr lang="en-US" sz="2200" dirty="0">
                <a:latin typeface="Times New Roman" panose="02020603050405020304" pitchFamily="18" charset="0"/>
                <a:cs typeface="Times New Roman" panose="02020603050405020304" pitchFamily="18" charset="0"/>
              </a:rPr>
            </a:b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A960EA84-018E-73EB-BA7E-A04563EF26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2722" y="1484670"/>
            <a:ext cx="10156723" cy="4601497"/>
          </a:xfrm>
          <a:prstGeom prst="rect">
            <a:avLst/>
          </a:prstGeom>
        </p:spPr>
      </p:pic>
    </p:spTree>
    <p:extLst>
      <p:ext uri="{BB962C8B-B14F-4D97-AF65-F5344CB8AC3E}">
        <p14:creationId xmlns:p14="http://schemas.microsoft.com/office/powerpoint/2010/main" val="27820032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3DC595B-3F73-B0BF-C4D2-9F04C491B1A5}"/>
              </a:ext>
            </a:extLst>
          </p:cNvPr>
          <p:cNvSpPr txBox="1"/>
          <p:nvPr/>
        </p:nvSpPr>
        <p:spPr>
          <a:xfrm>
            <a:off x="737419" y="393290"/>
            <a:ext cx="9940413" cy="707886"/>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First to user can registered to our details from the </a:t>
            </a:r>
            <a:r>
              <a:rPr lang="en-US" sz="2000" b="1" dirty="0">
                <a:latin typeface="Times New Roman" panose="02020603050405020304" pitchFamily="18" charset="0"/>
                <a:cs typeface="Times New Roman" panose="02020603050405020304" pitchFamily="18" charset="0"/>
              </a:rPr>
              <a:t>Admin</a:t>
            </a:r>
            <a:r>
              <a:rPr lang="en-US" sz="2000" dirty="0">
                <a:latin typeface="Times New Roman" panose="02020603050405020304" pitchFamily="18" charset="0"/>
                <a:cs typeface="Times New Roman" panose="02020603050405020304" pitchFamily="18" charset="0"/>
              </a:rPr>
              <a:t> to </a:t>
            </a:r>
            <a:r>
              <a:rPr lang="en-US" sz="2000" b="1" dirty="0">
                <a:latin typeface="Times New Roman" panose="02020603050405020304" pitchFamily="18" charset="0"/>
                <a:cs typeface="Times New Roman" panose="02020603050405020304" pitchFamily="18" charset="0"/>
              </a:rPr>
              <a:t>user name and </a:t>
            </a:r>
            <a:r>
              <a:rPr lang="en-US" sz="2000" b="1" dirty="0" err="1">
                <a:latin typeface="Times New Roman" panose="02020603050405020304" pitchFamily="18" charset="0"/>
                <a:cs typeface="Times New Roman" panose="02020603050405020304" pitchFamily="18" charset="0"/>
              </a:rPr>
              <a:t>passward</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registration. when the </a:t>
            </a:r>
            <a:r>
              <a:rPr lang="en-US" sz="2000" b="1" dirty="0">
                <a:latin typeface="Times New Roman" panose="02020603050405020304" pitchFamily="18" charset="0"/>
                <a:cs typeface="Times New Roman" panose="02020603050405020304" pitchFamily="18" charset="0"/>
              </a:rPr>
              <a:t>Account Holder</a:t>
            </a:r>
            <a:r>
              <a:rPr lang="en-US" sz="2000" dirty="0">
                <a:latin typeface="Times New Roman" panose="02020603050405020304" pitchFamily="18" charset="0"/>
                <a:cs typeface="Times New Roman" panose="02020603050405020304" pitchFamily="18" charset="0"/>
              </a:rPr>
              <a:t> detail block to next.</a:t>
            </a:r>
            <a:endParaRPr lang="en-IN" sz="20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04E057BF-62F8-B170-6E0C-C39729E31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7418" y="1258529"/>
            <a:ext cx="4925963" cy="4778478"/>
          </a:xfrm>
          <a:prstGeom prst="rect">
            <a:avLst/>
          </a:prstGeom>
        </p:spPr>
      </p:pic>
      <p:pic>
        <p:nvPicPr>
          <p:cNvPr id="12" name="Picture 11">
            <a:extLst>
              <a:ext uri="{FF2B5EF4-FFF2-40B4-BE49-F238E27FC236}">
                <a16:creationId xmlns:a16="http://schemas.microsoft.com/office/drawing/2014/main" id="{AB4C34E5-5E7A-A21E-B0CB-A241C2DCA2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58528"/>
            <a:ext cx="5358582" cy="5599472"/>
          </a:xfrm>
          <a:prstGeom prst="rect">
            <a:avLst/>
          </a:prstGeom>
        </p:spPr>
      </p:pic>
    </p:spTree>
    <p:extLst>
      <p:ext uri="{BB962C8B-B14F-4D97-AF65-F5344CB8AC3E}">
        <p14:creationId xmlns:p14="http://schemas.microsoft.com/office/powerpoint/2010/main" val="2542429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1AA0F-AFDB-B9F8-7007-C6714DFD488B}"/>
              </a:ext>
            </a:extLst>
          </p:cNvPr>
          <p:cNvSpPr txBox="1"/>
          <p:nvPr/>
        </p:nvSpPr>
        <p:spPr>
          <a:xfrm>
            <a:off x="825910" y="462116"/>
            <a:ext cx="6931742" cy="400110"/>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-Next Capture the face to user, then stored databases in files</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3B8920B-7071-5928-1BA6-A0E117F109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911" y="1313528"/>
            <a:ext cx="10441858" cy="4054885"/>
          </a:xfrm>
          <a:prstGeom prst="rect">
            <a:avLst/>
          </a:prstGeom>
        </p:spPr>
      </p:pic>
    </p:spTree>
    <p:extLst>
      <p:ext uri="{BB962C8B-B14F-4D97-AF65-F5344CB8AC3E}">
        <p14:creationId xmlns:p14="http://schemas.microsoft.com/office/powerpoint/2010/main" val="4176215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B4430C-63CA-F637-2437-C050E1E785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2" y="1120877"/>
            <a:ext cx="10019071" cy="5220929"/>
          </a:xfrm>
          <a:prstGeom prst="rect">
            <a:avLst/>
          </a:prstGeom>
        </p:spPr>
      </p:pic>
      <p:sp>
        <p:nvSpPr>
          <p:cNvPr id="7" name="TextBox 6">
            <a:extLst>
              <a:ext uri="{FF2B5EF4-FFF2-40B4-BE49-F238E27FC236}">
                <a16:creationId xmlns:a16="http://schemas.microsoft.com/office/drawing/2014/main" id="{0BD528AE-4D7C-B506-B34F-AECD2EE2D617}"/>
              </a:ext>
            </a:extLst>
          </p:cNvPr>
          <p:cNvSpPr txBox="1"/>
          <p:nvPr/>
        </p:nvSpPr>
        <p:spPr>
          <a:xfrm>
            <a:off x="1002889" y="516195"/>
            <a:ext cx="10156723" cy="400110"/>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-Then get the account number to copy when we have put the insert ATM card no. page.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90544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BC52F8-EDF2-7410-1969-1F24F7852539}"/>
              </a:ext>
            </a:extLst>
          </p:cNvPr>
          <p:cNvSpPr txBox="1"/>
          <p:nvPr/>
        </p:nvSpPr>
        <p:spPr>
          <a:xfrm>
            <a:off x="875072" y="511277"/>
            <a:ext cx="9261986" cy="707886"/>
          </a:xfrm>
          <a:prstGeom prst="rect">
            <a:avLst/>
          </a:prstGeom>
          <a:noFill/>
        </p:spPr>
        <p:txBody>
          <a:bodyPr wrap="square" rtlCol="0">
            <a:sp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Then stored databases of the captured image and then home to start of the ATM.  When the put to </a:t>
            </a:r>
            <a:r>
              <a:rPr lang="en-US" sz="2000" b="1" dirty="0">
                <a:latin typeface="Times New Roman" panose="02020603050405020304" pitchFamily="18" charset="0"/>
                <a:cs typeface="Times New Roman" panose="02020603050405020304" pitchFamily="18" charset="0"/>
              </a:rPr>
              <a:t>pin</a:t>
            </a:r>
            <a:r>
              <a:rPr lang="en-US" sz="2000" dirty="0">
                <a:latin typeface="Times New Roman" panose="02020603050405020304" pitchFamily="18" charset="0"/>
                <a:cs typeface="Times New Roman" panose="02020603050405020304" pitchFamily="18" charset="0"/>
              </a:rPr>
              <a:t> numbers</a:t>
            </a:r>
            <a:r>
              <a:rPr lang="en-US" sz="2000" dirty="0"/>
              <a:t>.</a:t>
            </a:r>
            <a:endParaRPr lang="en-IN" sz="2000" dirty="0"/>
          </a:p>
        </p:txBody>
      </p:sp>
      <p:pic>
        <p:nvPicPr>
          <p:cNvPr id="6" name="Picture 5">
            <a:extLst>
              <a:ext uri="{FF2B5EF4-FFF2-40B4-BE49-F238E27FC236}">
                <a16:creationId xmlns:a16="http://schemas.microsoft.com/office/drawing/2014/main" id="{F4CBCE4E-866A-D13A-5F8F-3239C72ED7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395" y="1563329"/>
            <a:ext cx="10225548" cy="4650658"/>
          </a:xfrm>
          <a:prstGeom prst="rect">
            <a:avLst/>
          </a:prstGeom>
        </p:spPr>
      </p:pic>
    </p:spTree>
    <p:extLst>
      <p:ext uri="{BB962C8B-B14F-4D97-AF65-F5344CB8AC3E}">
        <p14:creationId xmlns:p14="http://schemas.microsoft.com/office/powerpoint/2010/main" val="1640439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9A13AA-23A6-C2F8-4542-F7F37F64FC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9368" y="1288026"/>
            <a:ext cx="9930580" cy="4984955"/>
          </a:xfrm>
          <a:prstGeom prst="rect">
            <a:avLst/>
          </a:prstGeom>
        </p:spPr>
      </p:pic>
      <p:sp>
        <p:nvSpPr>
          <p:cNvPr id="5" name="TextBox 4">
            <a:extLst>
              <a:ext uri="{FF2B5EF4-FFF2-40B4-BE49-F238E27FC236}">
                <a16:creationId xmlns:a16="http://schemas.microsoft.com/office/drawing/2014/main" id="{8D470A15-9AFC-03F0-7E6D-2B20E91EDBFA}"/>
              </a:ext>
            </a:extLst>
          </p:cNvPr>
          <p:cNvSpPr txBox="1"/>
          <p:nvPr/>
        </p:nvSpPr>
        <p:spPr>
          <a:xfrm>
            <a:off x="1209367" y="383459"/>
            <a:ext cx="9802761" cy="707886"/>
          </a:xfrm>
          <a:prstGeom prst="rect">
            <a:avLst/>
          </a:prstGeom>
          <a:noFill/>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-Verify the face that card no. to account holder when the used for withdraw or balance check.</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2490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F1ECDC-F142-8C41-D3A1-D837336C8F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045" y="1730478"/>
            <a:ext cx="3854245" cy="4483510"/>
          </a:xfrm>
          <a:prstGeom prst="rect">
            <a:avLst/>
          </a:prstGeom>
        </p:spPr>
      </p:pic>
      <p:sp>
        <p:nvSpPr>
          <p:cNvPr id="5" name="TextBox 4">
            <a:extLst>
              <a:ext uri="{FF2B5EF4-FFF2-40B4-BE49-F238E27FC236}">
                <a16:creationId xmlns:a16="http://schemas.microsoft.com/office/drawing/2014/main" id="{562AEEA2-8B35-DF07-A92A-541C918DDBB2}"/>
              </a:ext>
            </a:extLst>
          </p:cNvPr>
          <p:cNvSpPr txBox="1"/>
          <p:nvPr/>
        </p:nvSpPr>
        <p:spPr>
          <a:xfrm>
            <a:off x="1022555" y="471948"/>
            <a:ext cx="10146890" cy="1015663"/>
          </a:xfrm>
          <a:prstGeom prst="rect">
            <a:avLst/>
          </a:prstGeom>
          <a:noFill/>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-Otherwise the unmatched face to found the ATM captured face for then notification send to   account holder when the accept for request to withdraw the </a:t>
            </a:r>
            <a:r>
              <a:rPr lang="en-US" sz="2000" dirty="0" err="1">
                <a:latin typeface="Times New Roman" panose="02020603050405020304" pitchFamily="18" charset="0"/>
                <a:cs typeface="Times New Roman" panose="02020603050405020304" pitchFamily="18" charset="0"/>
              </a:rPr>
              <a:t>accounter</a:t>
            </a:r>
            <a:r>
              <a:rPr lang="en-US" sz="2000" dirty="0">
                <a:latin typeface="Times New Roman" panose="02020603050405020304" pitchFamily="18" charset="0"/>
                <a:cs typeface="Times New Roman" panose="02020603050405020304" pitchFamily="18" charset="0"/>
              </a:rPr>
              <a:t> give the amount.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97255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B40AB-7109-0EA9-F1DF-63587A053736}"/>
              </a:ext>
            </a:extLst>
          </p:cNvPr>
          <p:cNvSpPr>
            <a:spLocks noGrp="1"/>
          </p:cNvSpPr>
          <p:nvPr>
            <p:ph type="title"/>
          </p:nvPr>
        </p:nvSpPr>
        <p:spPr>
          <a:xfrm>
            <a:off x="629265" y="-235973"/>
            <a:ext cx="10724535" cy="1926662"/>
          </a:xfrm>
        </p:spPr>
        <p:txBody>
          <a:bodyPr>
            <a:normAutofit/>
          </a:bodyPr>
          <a:lstStyle/>
          <a:p>
            <a:r>
              <a:rPr lang="en-US" sz="2800" b="1" dirty="0">
                <a:latin typeface="Times New Roman" panose="02020603050405020304" pitchFamily="18" charset="0"/>
                <a:cs typeface="Times New Roman" panose="02020603050405020304" pitchFamily="18" charset="0"/>
              </a:rPr>
              <a:t>CONCLUSION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DF6E6F8-D8A3-06AF-7B50-9EF9BCEA3910}"/>
              </a:ext>
            </a:extLst>
          </p:cNvPr>
          <p:cNvSpPr txBox="1"/>
          <p:nvPr/>
        </p:nvSpPr>
        <p:spPr>
          <a:xfrm>
            <a:off x="757084" y="1042219"/>
            <a:ext cx="10461522" cy="3139321"/>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The Face ATM project represents a significant leap in the way financial transactions can be secured and authenticated. By leveraging facial recognition technology, this system ensures enhanced security, reducing the chances of fraud and unauthorized access. Additionally, it offers convenience for users by enabling seamless, contactless transactions. The integration of this system into ATM machines could revolutionize banking services, making them more accessible, faster, and user-friendly. As technology continues to evolve, such innovations have the potential to reshape the future of banking and financial services, offering more efficient and secure ways to interact with money. Facial recognition-based ATM verification is a secure, modern, and user friendly approach to safeguard financial transactions. </a:t>
            </a:r>
          </a:p>
        </p:txBody>
      </p:sp>
    </p:spTree>
    <p:extLst>
      <p:ext uri="{BB962C8B-B14F-4D97-AF65-F5344CB8AC3E}">
        <p14:creationId xmlns:p14="http://schemas.microsoft.com/office/powerpoint/2010/main" val="3912308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EF42E-AB3E-EF2C-4D1F-21BF0AA31AC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E7B14D2-3CA2-2D99-66BF-1FC91398E658}"/>
              </a:ext>
            </a:extLst>
          </p:cNvPr>
          <p:cNvSpPr txBox="1"/>
          <p:nvPr/>
        </p:nvSpPr>
        <p:spPr>
          <a:xfrm>
            <a:off x="838200" y="1446298"/>
            <a:ext cx="10515600"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ATM transactions are an essential part of modern banking, but traditional authentication methods like PIN codes and ATM cards are highly vulnerable to theft, skimming, and fraud. Criminals stolen cards and leaked PINs to gain unauthorized access, leading to financial losses. Face recognition is a method of identifying or verifying the identity of an individual using their face. Due to its non-intrusive and natural characteristics, face recognition has been the prominent biometric technique for identity authentication. The blend of deep learning models with facial recognition technology has enhanced the service in terms of speed and accuracy. It holds the power to improve the accuracy of facial recognition systems by using trained Convolutional Neural Networks (CNNs).</a:t>
            </a:r>
          </a:p>
          <a:p>
            <a:pPr algn="just"/>
            <a:endParaRPr lang="en-US" sz="2000" dirty="0">
              <a:latin typeface="Times New Roman" panose="02020603050405020304" pitchFamily="18" charset="0"/>
              <a:cs typeface="Times New Roman" panose="02020603050405020304" pitchFamily="18" charset="0"/>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76156E2-9BF3-D1DB-9335-25EAEA2AB7CD}"/>
                  </a:ext>
                </a:extLst>
              </p14:cNvPr>
              <p14:cNvContentPartPr/>
              <p14:nvPr/>
            </p14:nvContentPartPr>
            <p14:xfrm>
              <a:off x="1936777" y="1081668"/>
              <a:ext cx="360" cy="360"/>
            </p14:xfrm>
          </p:contentPart>
        </mc:Choice>
        <mc:Fallback xmlns="">
          <p:pic>
            <p:nvPicPr>
              <p:cNvPr id="5" name="Ink 4">
                <a:extLst>
                  <a:ext uri="{FF2B5EF4-FFF2-40B4-BE49-F238E27FC236}">
                    <a16:creationId xmlns:a16="http://schemas.microsoft.com/office/drawing/2014/main" id="{F76156E2-9BF3-D1DB-9335-25EAEA2AB7CD}"/>
                  </a:ext>
                </a:extLst>
              </p:cNvPr>
              <p:cNvPicPr/>
              <p:nvPr/>
            </p:nvPicPr>
            <p:blipFill>
              <a:blip r:embed="rId3"/>
              <a:stretch>
                <a:fillRect/>
              </a:stretch>
            </p:blipFill>
            <p:spPr>
              <a:xfrm>
                <a:off x="1930657" y="10755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2F0762BE-B522-CC67-762A-E6F61723A3BA}"/>
                  </a:ext>
                </a:extLst>
              </p14:cNvPr>
              <p14:cNvContentPartPr/>
              <p14:nvPr/>
            </p14:nvContentPartPr>
            <p14:xfrm>
              <a:off x="3185257" y="1140708"/>
              <a:ext cx="360" cy="360"/>
            </p14:xfrm>
          </p:contentPart>
        </mc:Choice>
        <mc:Fallback xmlns="">
          <p:pic>
            <p:nvPicPr>
              <p:cNvPr id="6" name="Ink 5">
                <a:extLst>
                  <a:ext uri="{FF2B5EF4-FFF2-40B4-BE49-F238E27FC236}">
                    <a16:creationId xmlns:a16="http://schemas.microsoft.com/office/drawing/2014/main" id="{2F0762BE-B522-CC67-762A-E6F61723A3BA}"/>
                  </a:ext>
                </a:extLst>
              </p:cNvPr>
              <p:cNvPicPr/>
              <p:nvPr/>
            </p:nvPicPr>
            <p:blipFill>
              <a:blip r:embed="rId3"/>
              <a:stretch>
                <a:fillRect/>
              </a:stretch>
            </p:blipFill>
            <p:spPr>
              <a:xfrm>
                <a:off x="3179137" y="11345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F0AF900C-B551-F0CC-F3F1-E4495E0EC7CB}"/>
                  </a:ext>
                </a:extLst>
              </p14:cNvPr>
              <p14:cNvContentPartPr/>
              <p14:nvPr/>
            </p14:nvContentPartPr>
            <p14:xfrm>
              <a:off x="2880697" y="1042068"/>
              <a:ext cx="360" cy="360"/>
            </p14:xfrm>
          </p:contentPart>
        </mc:Choice>
        <mc:Fallback xmlns="">
          <p:pic>
            <p:nvPicPr>
              <p:cNvPr id="7" name="Ink 6">
                <a:extLst>
                  <a:ext uri="{FF2B5EF4-FFF2-40B4-BE49-F238E27FC236}">
                    <a16:creationId xmlns:a16="http://schemas.microsoft.com/office/drawing/2014/main" id="{F0AF900C-B551-F0CC-F3F1-E4495E0EC7CB}"/>
                  </a:ext>
                </a:extLst>
              </p:cNvPr>
              <p:cNvPicPr/>
              <p:nvPr/>
            </p:nvPicPr>
            <p:blipFill>
              <a:blip r:embed="rId3"/>
              <a:stretch>
                <a:fillRect/>
              </a:stretch>
            </p:blipFill>
            <p:spPr>
              <a:xfrm>
                <a:off x="2874577" y="10359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4C0F0594-A27B-F254-9683-4C1C1E304290}"/>
                  </a:ext>
                </a:extLst>
              </p14:cNvPr>
              <p14:cNvContentPartPr/>
              <p14:nvPr/>
            </p14:nvContentPartPr>
            <p14:xfrm>
              <a:off x="2880697" y="1042068"/>
              <a:ext cx="360" cy="360"/>
            </p14:xfrm>
          </p:contentPart>
        </mc:Choice>
        <mc:Fallback xmlns="">
          <p:pic>
            <p:nvPicPr>
              <p:cNvPr id="8" name="Ink 7">
                <a:extLst>
                  <a:ext uri="{FF2B5EF4-FFF2-40B4-BE49-F238E27FC236}">
                    <a16:creationId xmlns:a16="http://schemas.microsoft.com/office/drawing/2014/main" id="{4C0F0594-A27B-F254-9683-4C1C1E304290}"/>
                  </a:ext>
                </a:extLst>
              </p:cNvPr>
              <p:cNvPicPr/>
              <p:nvPr/>
            </p:nvPicPr>
            <p:blipFill>
              <a:blip r:embed="rId3"/>
              <a:stretch>
                <a:fillRect/>
              </a:stretch>
            </p:blipFill>
            <p:spPr>
              <a:xfrm>
                <a:off x="2874577" y="1035948"/>
                <a:ext cx="12600" cy="12600"/>
              </a:xfrm>
              <a:prstGeom prst="rect">
                <a:avLst/>
              </a:prstGeom>
            </p:spPr>
          </p:pic>
        </mc:Fallback>
      </mc:AlternateContent>
    </p:spTree>
    <p:extLst>
      <p:ext uri="{BB962C8B-B14F-4D97-AF65-F5344CB8AC3E}">
        <p14:creationId xmlns:p14="http://schemas.microsoft.com/office/powerpoint/2010/main" val="30019582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76CD-FED3-EBA4-CA92-EB5C20788CB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FUTURE ENHANCEMENT</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4BCB3C5-D1C2-625B-A806-388AE3DD451D}"/>
              </a:ext>
            </a:extLst>
          </p:cNvPr>
          <p:cNvSpPr txBox="1"/>
          <p:nvPr/>
        </p:nvSpPr>
        <p:spPr>
          <a:xfrm>
            <a:off x="914400" y="1582995"/>
            <a:ext cx="10439400" cy="4093428"/>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1. Implementing Liveness Detection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prevent spoofing attacks using photos or videos by verifying real-time presence.</a:t>
            </a:r>
          </a:p>
          <a:p>
            <a:pPr algn="just"/>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2. 3D Camera Integration Upgrading</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To 3D facial recognition for improved accuracy and depth-based detection.</a:t>
            </a:r>
          </a:p>
          <a:p>
            <a:pPr algn="just"/>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3. Full Integration with Mobile Banking Apps</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Allow users to manage ATM access, view logs, or enable/disable facial login via their  	phones.</a:t>
            </a:r>
          </a:p>
          <a:p>
            <a:pPr algn="just"/>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4. Robust Recognition in Challenging Environments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Improve accuracy in low light, varying angles, and when users wear masks or glasses using 	advanced deep learning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0347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A4028-EFFF-7CD3-0EAE-0CEF05F2F47D}"/>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REFERENCES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A05AC20-24AE-31A6-344D-926AC1EFAD67}"/>
              </a:ext>
            </a:extLst>
          </p:cNvPr>
          <p:cNvSpPr txBox="1"/>
          <p:nvPr/>
        </p:nvSpPr>
        <p:spPr>
          <a:xfrm>
            <a:off x="934065" y="1307690"/>
            <a:ext cx="10235380" cy="5016758"/>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1.Jain, A. K., Ross, A., &amp; Prabhakar, S. (2004). An introduction to biometric recognition. IEEE   Transactions on Circuits and Systems for Video Technology.</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2. Li, S. Z., &amp; Jain, A. K. (Eds.). (2011). Handbook of Face Recognition. Springer.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3. Turk, M., &amp; Pentland, A. Eigenfaces for recognition. Journal of Cognitive Neuroscience.</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4. Viola, P., &amp; Jones, M. Rapid object detection using a boosted cascade of simple features. CVPR.</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5. Parkhi, O. M., </a:t>
            </a:r>
            <a:r>
              <a:rPr lang="en-IN" sz="2000" dirty="0" err="1">
                <a:latin typeface="Times New Roman" panose="02020603050405020304" pitchFamily="18" charset="0"/>
                <a:cs typeface="Times New Roman" panose="02020603050405020304" pitchFamily="18" charset="0"/>
              </a:rPr>
              <a:t>Vedaldi</a:t>
            </a:r>
            <a:r>
              <a:rPr lang="en-IN" sz="2000" dirty="0">
                <a:latin typeface="Times New Roman" panose="02020603050405020304" pitchFamily="18" charset="0"/>
                <a:cs typeface="Times New Roman" panose="02020603050405020304" pitchFamily="18" charset="0"/>
              </a:rPr>
              <a:t>, A., &amp; Zisserman, A. (2015). Deep face recognition. BMVC.</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6. Schroff, F., </a:t>
            </a:r>
            <a:r>
              <a:rPr lang="en-IN" sz="2000" dirty="0" err="1">
                <a:latin typeface="Times New Roman" panose="02020603050405020304" pitchFamily="18" charset="0"/>
                <a:cs typeface="Times New Roman" panose="02020603050405020304" pitchFamily="18" charset="0"/>
              </a:rPr>
              <a:t>Kalenichenko</a:t>
            </a:r>
            <a:r>
              <a:rPr lang="en-IN" sz="2000" dirty="0">
                <a:latin typeface="Times New Roman" panose="02020603050405020304" pitchFamily="18" charset="0"/>
                <a:cs typeface="Times New Roman" panose="02020603050405020304" pitchFamily="18" charset="0"/>
              </a:rPr>
              <a:t>, D., &amp; Philbin, J. (2015). </a:t>
            </a:r>
            <a:r>
              <a:rPr lang="en-IN" sz="2000" dirty="0" err="1">
                <a:latin typeface="Times New Roman" panose="02020603050405020304" pitchFamily="18" charset="0"/>
                <a:cs typeface="Times New Roman" panose="02020603050405020304" pitchFamily="18" charset="0"/>
              </a:rPr>
              <a:t>FaceNet</a:t>
            </a:r>
            <a:r>
              <a:rPr lang="en-IN" sz="2000" dirty="0">
                <a:latin typeface="Times New Roman" panose="02020603050405020304" pitchFamily="18" charset="0"/>
                <a:cs typeface="Times New Roman" panose="02020603050405020304" pitchFamily="18" charset="0"/>
              </a:rPr>
              <a:t>: A unified embedding for face    recognition and clustering. CVPR.</a:t>
            </a:r>
          </a:p>
          <a:p>
            <a:pPr algn="just"/>
            <a:r>
              <a:rPr lang="en-IN" sz="2000" dirty="0">
                <a:latin typeface="Times New Roman" panose="02020603050405020304" pitchFamily="18" charset="0"/>
                <a:cs typeface="Times New Roman" panose="02020603050405020304" pitchFamily="18" charset="0"/>
              </a:rPr>
              <a:t> </a:t>
            </a:r>
          </a:p>
          <a:p>
            <a:pPr algn="just"/>
            <a:r>
              <a:rPr lang="en-IN" sz="2000" dirty="0">
                <a:latin typeface="Times New Roman" panose="02020603050405020304" pitchFamily="18" charset="0"/>
                <a:cs typeface="Times New Roman" panose="02020603050405020304" pitchFamily="18" charset="0"/>
              </a:rPr>
              <a:t>7. </a:t>
            </a:r>
            <a:r>
              <a:rPr lang="en-IN" sz="2000" dirty="0" err="1">
                <a:latin typeface="Times New Roman" panose="02020603050405020304" pitchFamily="18" charset="0"/>
                <a:cs typeface="Times New Roman" panose="02020603050405020304" pitchFamily="18" charset="0"/>
              </a:rPr>
              <a:t>Taigman</a:t>
            </a:r>
            <a:r>
              <a:rPr lang="en-IN" sz="2000" dirty="0">
                <a:latin typeface="Times New Roman" panose="02020603050405020304" pitchFamily="18" charset="0"/>
                <a:cs typeface="Times New Roman" panose="02020603050405020304" pitchFamily="18" charset="0"/>
              </a:rPr>
              <a:t>, Y., Yang, M., </a:t>
            </a:r>
            <a:r>
              <a:rPr lang="en-IN" sz="2000" dirty="0" err="1">
                <a:latin typeface="Times New Roman" panose="02020603050405020304" pitchFamily="18" charset="0"/>
                <a:cs typeface="Times New Roman" panose="02020603050405020304" pitchFamily="18" charset="0"/>
              </a:rPr>
              <a:t>Ranzato</a:t>
            </a:r>
            <a:r>
              <a:rPr lang="en-IN" sz="2000" dirty="0">
                <a:latin typeface="Times New Roman" panose="02020603050405020304" pitchFamily="18" charset="0"/>
                <a:cs typeface="Times New Roman" panose="02020603050405020304" pitchFamily="18" charset="0"/>
              </a:rPr>
              <a:t>, M. A., &amp; Wolf, L. (2014). </a:t>
            </a:r>
            <a:r>
              <a:rPr lang="en-IN" sz="2000" dirty="0" err="1">
                <a:latin typeface="Times New Roman" panose="02020603050405020304" pitchFamily="18" charset="0"/>
                <a:cs typeface="Times New Roman" panose="02020603050405020304" pitchFamily="18" charset="0"/>
              </a:rPr>
              <a:t>DeepFace</a:t>
            </a:r>
            <a:r>
              <a:rPr lang="en-IN" sz="2000" dirty="0">
                <a:latin typeface="Times New Roman" panose="02020603050405020304" pitchFamily="18" charset="0"/>
                <a:cs typeface="Times New Roman" panose="02020603050405020304" pitchFamily="18" charset="0"/>
              </a:rPr>
              <a:t>: Closing the gap to human-level performance in face verification. CVPR.</a:t>
            </a:r>
          </a:p>
        </p:txBody>
      </p:sp>
    </p:spTree>
    <p:extLst>
      <p:ext uri="{BB962C8B-B14F-4D97-AF65-F5344CB8AC3E}">
        <p14:creationId xmlns:p14="http://schemas.microsoft.com/office/powerpoint/2010/main" val="111442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F0A4F-EE35-A1C1-13E9-547E7759E225}"/>
              </a:ext>
            </a:extLst>
          </p:cNvPr>
          <p:cNvSpPr>
            <a:spLocks noGrp="1"/>
          </p:cNvSpPr>
          <p:nvPr>
            <p:ph type="title"/>
          </p:nvPr>
        </p:nvSpPr>
        <p:spPr>
          <a:xfrm>
            <a:off x="838200" y="365126"/>
            <a:ext cx="10515600" cy="706590"/>
          </a:xfrm>
        </p:spPr>
        <p:txBody>
          <a:bodyPr>
            <a:normAutofit/>
          </a:bodyPr>
          <a:lstStyle/>
          <a:p>
            <a:r>
              <a:rPr lang="en-US" sz="2800" b="1" dirty="0">
                <a:latin typeface="Times New Roman" panose="02020603050405020304" pitchFamily="18" charset="0"/>
                <a:cs typeface="Times New Roman" panose="02020603050405020304" pitchFamily="18" charset="0"/>
              </a:rPr>
              <a:t>OBJECTIVES</a:t>
            </a:r>
            <a:endParaRPr lang="en-IN" sz="2800" b="1"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E1C8647-9B14-4696-C34C-C59256BC7C1E}"/>
              </a:ext>
            </a:extLst>
          </p:cNvPr>
          <p:cNvSpPr>
            <a:spLocks noChangeArrowheads="1"/>
          </p:cNvSpPr>
          <p:nvPr/>
        </p:nvSpPr>
        <p:spPr bwMode="auto">
          <a:xfrm>
            <a:off x="838200" y="1274754"/>
            <a:ext cx="11353799" cy="359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To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 ATM security using advanced facial recognition technology.</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liminate unauthorized access through biometric verification.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P</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rovide a contactless and convenient authentication method.</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reduce ATM fraud and card skimming incidents.</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lang="en-US" altLang="en-US" sz="2000" dirty="0">
                <a:latin typeface="Times New Roman" panose="02020603050405020304" pitchFamily="18" charset="0"/>
                <a:cs typeface="Times New Roman" panose="02020603050405020304" pitchFamily="18" charset="0"/>
              </a:rPr>
              <a:t>I</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ntegrate AI-based facial detection for real-time identity validation.</a:t>
            </a: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user privacy and data protection during transactions.</a:t>
            </a:r>
          </a:p>
        </p:txBody>
      </p:sp>
    </p:spTree>
    <p:extLst>
      <p:ext uri="{BB962C8B-B14F-4D97-AF65-F5344CB8AC3E}">
        <p14:creationId xmlns:p14="http://schemas.microsoft.com/office/powerpoint/2010/main" val="11155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77EC7-D956-D95F-1DB5-99B44650F344}"/>
              </a:ext>
            </a:extLst>
          </p:cNvPr>
          <p:cNvSpPr>
            <a:spLocks noGrp="1"/>
          </p:cNvSpPr>
          <p:nvPr>
            <p:ph type="title"/>
          </p:nvPr>
        </p:nvSpPr>
        <p:spPr>
          <a:xfrm>
            <a:off x="629266" y="-255639"/>
            <a:ext cx="10724534" cy="1622323"/>
          </a:xfrm>
        </p:spPr>
        <p:txBody>
          <a:bodyPr>
            <a:normAutofit/>
          </a:bodyPr>
          <a:lstStyle/>
          <a:p>
            <a:r>
              <a:rPr lang="en-US" sz="2800" b="1" dirty="0">
                <a:latin typeface="Times New Roman" panose="02020603050405020304" pitchFamily="18" charset="0"/>
                <a:cs typeface="Times New Roman" panose="02020603050405020304" pitchFamily="18" charset="0"/>
              </a:rPr>
              <a:t>LITERATURE SURVEYS</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C2EAF86-54AF-69CA-17C0-C6A20CA639EA}"/>
              </a:ext>
            </a:extLst>
          </p:cNvPr>
          <p:cNvSpPr txBox="1"/>
          <p:nvPr/>
        </p:nvSpPr>
        <p:spPr>
          <a:xfrm>
            <a:off x="629265" y="943898"/>
            <a:ext cx="10854812" cy="5324535"/>
          </a:xfrm>
          <a:prstGeom prst="rect">
            <a:avLst/>
          </a:prstGeom>
          <a:noFill/>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Title 1   : </a:t>
            </a:r>
            <a:r>
              <a:rPr lang="en-US" sz="2000" dirty="0">
                <a:latin typeface="Times New Roman" panose="02020603050405020304" pitchFamily="18" charset="0"/>
                <a:cs typeface="Times New Roman" panose="02020603050405020304" pitchFamily="18" charset="0"/>
              </a:rPr>
              <a:t>Secure Biometric Verification in the Presence of Malicious Adversaries.</a:t>
            </a:r>
          </a:p>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Kamela Al-Mannai</a:t>
            </a:r>
            <a:r>
              <a:rPr lang="en-US" sz="2000"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Year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2024</a:t>
            </a:r>
          </a:p>
          <a:p>
            <a:pPr algn="just"/>
            <a:r>
              <a:rPr lang="en-US" sz="2000" b="1" dirty="0">
                <a:latin typeface="Times New Roman" panose="02020603050405020304" pitchFamily="18" charset="0"/>
                <a:cs typeface="Times New Roman" panose="02020603050405020304" pitchFamily="18" charset="0"/>
              </a:rPr>
              <a:t>Objective : </a:t>
            </a:r>
          </a:p>
          <a:p>
            <a:pPr algn="just"/>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research focuses on enhancing the robustness of biometric systems—such as               fingerprint, facial recognition, and iris-based authentication—against spoofing attempts, 	template theft, and adversarial machine learning attacks. The authors propose a multi-layered 	defense framework that integrates liveness detection, adversarial training, and secure template 	storage to strengthen biometric verification processes</a:t>
            </a:r>
            <a:r>
              <a:rPr lang="en-US" sz="2000" dirty="0"/>
              <a:t>.</a:t>
            </a:r>
          </a:p>
          <a:p>
            <a:pPr algn="just"/>
            <a:endParaRPr lang="en-US" sz="2000" dirty="0"/>
          </a:p>
          <a:p>
            <a:pPr algn="just"/>
            <a:r>
              <a:rPr lang="en-US" sz="2000" b="1" dirty="0">
                <a:latin typeface="Times New Roman" panose="02020603050405020304" pitchFamily="18" charset="0"/>
                <a:cs typeface="Times New Roman" panose="02020603050405020304" pitchFamily="18" charset="0"/>
              </a:rPr>
              <a:t>Title 2 :</a:t>
            </a:r>
            <a:r>
              <a:rPr lang="en-US" sz="2000" dirty="0">
                <a:latin typeface="Times New Roman" panose="02020603050405020304" pitchFamily="18" charset="0"/>
                <a:cs typeface="Times New Roman" panose="02020603050405020304" pitchFamily="18" charset="0"/>
              </a:rPr>
              <a:t>Liveness Detection in </a:t>
            </a:r>
            <a:r>
              <a:rPr lang="en-US" sz="2000" dirty="0" err="1">
                <a:latin typeface="Times New Roman" panose="02020603050405020304" pitchFamily="18" charset="0"/>
                <a:cs typeface="Times New Roman" panose="02020603050405020304" pitchFamily="18" charset="0"/>
              </a:rPr>
              <a:t>CV:Transformed-Based</a:t>
            </a:r>
            <a:r>
              <a:rPr lang="en-US" sz="2000" dirty="0">
                <a:latin typeface="Times New Roman" panose="02020603050405020304" pitchFamily="18" charset="0"/>
                <a:cs typeface="Times New Roman" panose="02020603050405020304" pitchFamily="18" charset="0"/>
              </a:rPr>
              <a:t> Self-Supervised Learning for Face Anti-Spoofing.</a:t>
            </a:r>
          </a:p>
          <a:p>
            <a:pPr algn="just"/>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Arman </a:t>
            </a:r>
            <a:r>
              <a:rPr lang="en-US" sz="2000" dirty="0" err="1">
                <a:latin typeface="Times New Roman" panose="02020603050405020304" pitchFamily="18" charset="0"/>
                <a:cs typeface="Times New Roman" panose="02020603050405020304" pitchFamily="18" charset="0"/>
              </a:rPr>
              <a:t>Keresh</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Pakizar</a:t>
            </a:r>
            <a:r>
              <a:rPr lang="en-US" sz="2000" dirty="0">
                <a:latin typeface="Times New Roman" panose="02020603050405020304" pitchFamily="18" charset="0"/>
                <a:cs typeface="Times New Roman" panose="02020603050405020304" pitchFamily="18" charset="0"/>
              </a:rPr>
              <a:t> Shamoi</a:t>
            </a:r>
          </a:p>
          <a:p>
            <a:pPr algn="just"/>
            <a:r>
              <a:rPr lang="en-US" sz="2000" b="1" dirty="0">
                <a:latin typeface="Times New Roman" panose="02020603050405020304" pitchFamily="18" charset="0"/>
                <a:cs typeface="Times New Roman" panose="02020603050405020304" pitchFamily="18" charset="0"/>
              </a:rPr>
              <a:t>Year     :</a:t>
            </a:r>
            <a:r>
              <a:rPr lang="en-US" sz="2000" dirty="0">
                <a:latin typeface="Times New Roman" panose="02020603050405020304" pitchFamily="18" charset="0"/>
                <a:cs typeface="Times New Roman" panose="02020603050405020304" pitchFamily="18" charset="0"/>
              </a:rPr>
              <a:t> 2024</a:t>
            </a:r>
          </a:p>
          <a:p>
            <a:pPr algn="just"/>
            <a:r>
              <a:rPr lang="en-US" sz="2000" b="1" dirty="0">
                <a:latin typeface="Times New Roman" panose="02020603050405020304" pitchFamily="18" charset="0"/>
                <a:cs typeface="Times New Roman" panose="02020603050405020304" pitchFamily="18" charset="0"/>
              </a:rPr>
              <a:t>Objective :</a:t>
            </a:r>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This research addresses the growing threat of facial spoofing attacks—such as printed photos, replay videos, and 3D masks—on biometric systems, especially those used in smartphones, access control, and secure authentication scenarios.</a:t>
            </a:r>
          </a:p>
        </p:txBody>
      </p:sp>
    </p:spTree>
    <p:extLst>
      <p:ext uri="{BB962C8B-B14F-4D97-AF65-F5344CB8AC3E}">
        <p14:creationId xmlns:p14="http://schemas.microsoft.com/office/powerpoint/2010/main" val="157967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FCC9D-A369-A815-E97C-0B2AF1B8589E}"/>
              </a:ext>
            </a:extLst>
          </p:cNvPr>
          <p:cNvSpPr>
            <a:spLocks noGrp="1"/>
          </p:cNvSpPr>
          <p:nvPr>
            <p:ph type="title"/>
          </p:nvPr>
        </p:nvSpPr>
        <p:spPr>
          <a:xfrm>
            <a:off x="639096" y="1966452"/>
            <a:ext cx="10913807" cy="1268361"/>
          </a:xfrm>
        </p:spPr>
        <p:txBody>
          <a:bodyPr>
            <a:noAutofit/>
          </a:bodyPr>
          <a:lstStyle/>
          <a:p>
            <a:pPr>
              <a:lnSpc>
                <a:spcPct val="100000"/>
              </a:lnSpc>
            </a:pP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Title 3  : </a:t>
            </a:r>
            <a:r>
              <a:rPr lang="en-US" sz="2000" dirty="0">
                <a:latin typeface="Times New Roman" panose="02020603050405020304" pitchFamily="18" charset="0"/>
                <a:cs typeface="Times New Roman" panose="02020603050405020304" pitchFamily="18" charset="0"/>
              </a:rPr>
              <a:t>Smart Transaction through an ATM Machine using Face Recognition.</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K. Madhavi, N. Divya, and K. Rajeswari.</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Year     : </a:t>
            </a:r>
            <a:r>
              <a:rPr lang="en-US" sz="2000" dirty="0">
                <a:latin typeface="Times New Roman" panose="02020603050405020304" pitchFamily="18" charset="0"/>
                <a:cs typeface="Times New Roman" panose="02020603050405020304" pitchFamily="18" charset="0"/>
              </a:rPr>
              <a:t>2020</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Objective : </a:t>
            </a: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This approach addresses the limitations of physical cards and passwords, which are prone to loss theft, and fraud. The system leverages computer vision and machine learning technologies to authenticate users based on their facial features, thereby enabling secure and contactless ATM transactions.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br>
              <a:rPr lang="en-US" sz="2000" b="1"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Title 4  : </a:t>
            </a:r>
            <a:r>
              <a:rPr lang="en-US" sz="2000" dirty="0">
                <a:latin typeface="Times New Roman" panose="02020603050405020304" pitchFamily="18" charset="0"/>
                <a:cs typeface="Times New Roman" panose="02020603050405020304" pitchFamily="18" charset="0"/>
              </a:rPr>
              <a:t>Face Biometric Authentication System for ATM Using Deep Learning.</a:t>
            </a:r>
            <a:br>
              <a:rPr lang="en-US" sz="2000" dirty="0">
                <a:latin typeface="Times New Roman" panose="02020603050405020304" pitchFamily="18" charset="0"/>
                <a:cs typeface="Times New Roman" panose="02020603050405020304" pitchFamily="18" charset="0"/>
              </a:rPr>
            </a:br>
            <a:r>
              <a:rPr lang="en-US" sz="2000" b="1" dirty="0">
                <a:latin typeface="Times New Roman" panose="02020603050405020304" pitchFamily="18" charset="0"/>
                <a:cs typeface="Times New Roman" panose="02020603050405020304" pitchFamily="18" charset="0"/>
              </a:rPr>
              <a:t>Author :</a:t>
            </a:r>
            <a:r>
              <a:rPr lang="en-US"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 Dhananjay, M. Meghana, and R. Sangeetha </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Year      : </a:t>
            </a:r>
            <a:r>
              <a:rPr lang="en-IN" sz="2000" dirty="0">
                <a:latin typeface="Times New Roman" panose="02020603050405020304" pitchFamily="18" charset="0"/>
                <a:cs typeface="Times New Roman" panose="02020603050405020304" pitchFamily="18" charset="0"/>
              </a:rPr>
              <a:t>2021</a:t>
            </a:r>
            <a:br>
              <a:rPr lang="en-IN" sz="2000"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Objective : </a:t>
            </a:r>
            <a:br>
              <a:rPr lang="en-IN" sz="2000" b="1" dirty="0">
                <a:latin typeface="Times New Roman" panose="02020603050405020304" pitchFamily="18" charset="0"/>
                <a:cs typeface="Times New Roman" panose="02020603050405020304" pitchFamily="18" charset="0"/>
              </a:rPr>
            </a:br>
            <a:r>
              <a:rPr lang="en-IN"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study is to replace conventional ATM card and PIN-based systems with a face-based on this biometric verification system to prevent fraudulent activities and enhance user convenience.</a:t>
            </a:r>
            <a:r>
              <a:rPr lang="en-US" sz="1000" dirty="0"/>
              <a:t> </a:t>
            </a:r>
            <a:r>
              <a:rPr lang="en-US" sz="2000" dirty="0">
                <a:latin typeface="Times New Roman" panose="02020603050405020304" pitchFamily="18" charset="0"/>
                <a:cs typeface="Times New Roman" panose="02020603050405020304" pitchFamily="18" charset="0"/>
              </a:rPr>
              <a:t>This face the authentication model aims to make transactions safer and more accessible, particularly in the context of a increasing digital banking and financial security threats. </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75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286D7-87E6-298B-168F-C97AB91CA84E}"/>
              </a:ext>
            </a:extLst>
          </p:cNvPr>
          <p:cNvSpPr>
            <a:spLocks noGrp="1"/>
          </p:cNvSpPr>
          <p:nvPr>
            <p:ph type="title"/>
          </p:nvPr>
        </p:nvSpPr>
        <p:spPr>
          <a:xfrm>
            <a:off x="637866" y="237306"/>
            <a:ext cx="10515600" cy="706591"/>
          </a:xfrm>
        </p:spPr>
        <p:txBody>
          <a:bodyPr>
            <a:normAutofit/>
          </a:bodyPr>
          <a:lstStyle/>
          <a:p>
            <a:r>
              <a:rPr lang="en-US" sz="2800" b="1" dirty="0">
                <a:latin typeface="Times New Roman" panose="02020603050405020304" pitchFamily="18" charset="0"/>
                <a:cs typeface="Times New Roman" panose="02020603050405020304" pitchFamily="18" charset="0"/>
              </a:rPr>
              <a:t>EXISTING SYSTEM</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0586D64-F1C5-0C76-E9DE-3B75B98B03A1}"/>
              </a:ext>
            </a:extLst>
          </p:cNvPr>
          <p:cNvSpPr txBox="1"/>
          <p:nvPr/>
        </p:nvSpPr>
        <p:spPr>
          <a:xfrm>
            <a:off x="838200" y="1160207"/>
            <a:ext cx="10114935" cy="1631216"/>
          </a:xfrm>
          <a:prstGeom prst="rect">
            <a:avLst/>
          </a:prstGeom>
          <a:noFill/>
        </p:spPr>
        <p:txBody>
          <a:bodyPr wrap="square">
            <a:spAutoFit/>
          </a:bodyPr>
          <a:lstStyle/>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Existing ATM authentication method is the use of password-PINs and OTP. </a:t>
            </a:r>
          </a:p>
          <a:p>
            <a:pPr marL="342900" indent="-342900" algn="just">
              <a:lnSpc>
                <a:spcPct val="10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QR cash withdrawals were enabled so customers could ditch their ATM cards and simply scan a QR-code on ATMs using the QR app to withdraw cash.</a:t>
            </a:r>
          </a:p>
          <a:p>
            <a:pPr marL="342900" indent="-342900"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ATM security system architecture that incorporates both the finger print and GSM technology into the existing PIN-based authentication process.</a:t>
            </a:r>
          </a:p>
        </p:txBody>
      </p:sp>
      <p:sp>
        <p:nvSpPr>
          <p:cNvPr id="8" name="TextBox 7">
            <a:extLst>
              <a:ext uri="{FF2B5EF4-FFF2-40B4-BE49-F238E27FC236}">
                <a16:creationId xmlns:a16="http://schemas.microsoft.com/office/drawing/2014/main" id="{AEC0AC50-251C-3447-8F6D-955BFCE57F60}"/>
              </a:ext>
            </a:extLst>
          </p:cNvPr>
          <p:cNvSpPr txBox="1"/>
          <p:nvPr/>
        </p:nvSpPr>
        <p:spPr>
          <a:xfrm>
            <a:off x="838199" y="2879914"/>
            <a:ext cx="10114935" cy="1631216"/>
          </a:xfrm>
          <a:prstGeom prst="rect">
            <a:avLst/>
          </a:prstGeom>
          <a:noFill/>
        </p:spPr>
        <p:txBody>
          <a:bodyPr wrap="square">
            <a:spAutoFit/>
          </a:bodyPr>
          <a:lstStyle/>
          <a:p>
            <a:pPr algn="just"/>
            <a:r>
              <a:rPr lang="en-IN" sz="2000" b="1" u="sng" dirty="0">
                <a:latin typeface="Times New Roman" panose="02020603050405020304" pitchFamily="18" charset="0"/>
                <a:cs typeface="Times New Roman" panose="02020603050405020304" pitchFamily="18" charset="0"/>
              </a:rPr>
              <a:t>Merits</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High Security is the eliminates card fraud &amp; PIN hacking.</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It’s Real-Time Authentication Fast &amp; AI-powered verification.</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Users can be User-Friendly then No need for cards or PINs.</a:t>
            </a:r>
          </a:p>
          <a:p>
            <a:pPr marL="457200" indent="-457200" algn="just">
              <a:buFont typeface="+mj-lt"/>
              <a:buAutoNum type="arabicPeriod"/>
            </a:pPr>
            <a:r>
              <a:rPr lang="en-IN" sz="2000" dirty="0">
                <a:latin typeface="Times New Roman" panose="02020603050405020304" pitchFamily="18" charset="0"/>
                <a:cs typeface="Times New Roman" panose="02020603050405020304" pitchFamily="18" charset="0"/>
              </a:rPr>
              <a:t>Authenticate the system provide when the verification Sends alerts on suspicious access.</a:t>
            </a:r>
          </a:p>
        </p:txBody>
      </p:sp>
      <p:sp>
        <p:nvSpPr>
          <p:cNvPr id="10" name="TextBox 9">
            <a:extLst>
              <a:ext uri="{FF2B5EF4-FFF2-40B4-BE49-F238E27FC236}">
                <a16:creationId xmlns:a16="http://schemas.microsoft.com/office/drawing/2014/main" id="{DEA424C4-90DD-717F-AC32-821B25C4EFA7}"/>
              </a:ext>
            </a:extLst>
          </p:cNvPr>
          <p:cNvSpPr txBox="1"/>
          <p:nvPr/>
        </p:nvSpPr>
        <p:spPr>
          <a:xfrm>
            <a:off x="838199" y="4434348"/>
            <a:ext cx="11353801" cy="1631216"/>
          </a:xfrm>
          <a:prstGeom prst="rect">
            <a:avLst/>
          </a:prstGeom>
          <a:noFill/>
        </p:spPr>
        <p:txBody>
          <a:bodyPr wrap="square">
            <a:spAutoFit/>
          </a:bodyPr>
          <a:lstStyle/>
          <a:p>
            <a:endParaRPr lang="en-IN" sz="2000" b="1" u="sng" dirty="0">
              <a:latin typeface="Times New Roman" panose="02020603050405020304" pitchFamily="18" charset="0"/>
              <a:cs typeface="Times New Roman" panose="02020603050405020304" pitchFamily="18" charset="0"/>
            </a:endParaRPr>
          </a:p>
          <a:p>
            <a:r>
              <a:rPr lang="en-IN" sz="2000" b="1" u="sng" dirty="0">
                <a:latin typeface="Times New Roman" panose="02020603050405020304" pitchFamily="18" charset="0"/>
                <a:cs typeface="Times New Roman" panose="02020603050405020304" pitchFamily="18" charset="0"/>
              </a:rPr>
              <a:t>Demerits</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High Initial Setup Cost requires AI-based ATM infrastructure.</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Privacy Concerns that can Users may be hesitant to share facial data.</a:t>
            </a:r>
          </a:p>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Lighting Issues for the Poor lighting or obstructions can affect records.</a:t>
            </a:r>
          </a:p>
        </p:txBody>
      </p:sp>
    </p:spTree>
    <p:extLst>
      <p:ext uri="{BB962C8B-B14F-4D97-AF65-F5344CB8AC3E}">
        <p14:creationId xmlns:p14="http://schemas.microsoft.com/office/powerpoint/2010/main" val="1426547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8F464-7C03-B5AF-F23B-805154FEA7EB}"/>
              </a:ext>
            </a:extLst>
          </p:cNvPr>
          <p:cNvSpPr>
            <a:spLocks noGrp="1"/>
          </p:cNvSpPr>
          <p:nvPr>
            <p:ph type="title"/>
          </p:nvPr>
        </p:nvSpPr>
        <p:spPr>
          <a:xfrm>
            <a:off x="838200" y="365125"/>
            <a:ext cx="10515600" cy="686927"/>
          </a:xfrm>
        </p:spPr>
        <p:txBody>
          <a:bodyPr>
            <a:normAutofit/>
          </a:bodyPr>
          <a:lstStyle/>
          <a:p>
            <a:pPr algn="just"/>
            <a:r>
              <a:rPr lang="en-US" sz="2800" b="1" dirty="0">
                <a:latin typeface="Times New Roman" panose="02020603050405020304" pitchFamily="18" charset="0"/>
                <a:cs typeface="Times New Roman" panose="02020603050405020304" pitchFamily="18" charset="0"/>
              </a:rPr>
              <a:t>PROPOSED SYSTEM</a:t>
            </a:r>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722DE1-7C26-3099-3958-D1D35DA47DFA}"/>
              </a:ext>
            </a:extLst>
          </p:cNvPr>
          <p:cNvSpPr txBox="1"/>
          <p:nvPr/>
        </p:nvSpPr>
        <p:spPr>
          <a:xfrm>
            <a:off x="838200" y="1160206"/>
            <a:ext cx="10370573" cy="4708981"/>
          </a:xfrm>
          <a:prstGeom prst="rect">
            <a:avLst/>
          </a:prstGeom>
          <a:noFill/>
        </p:spPr>
        <p:txBody>
          <a:bodyPr wrap="square">
            <a:spAutoFit/>
          </a:bodyPr>
          <a:lstStyle/>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Face Detection and Recognition: </a:t>
            </a:r>
            <a:r>
              <a:rPr lang="en-US" sz="2000" dirty="0">
                <a:latin typeface="Times New Roman" panose="02020603050405020304" pitchFamily="18" charset="0"/>
                <a:cs typeface="Times New Roman" panose="02020603050405020304" pitchFamily="18" charset="0"/>
              </a:rPr>
              <a:t>This module captures the image of the user's face and applies Convolutional Neural Network (CNN) algorithms to detect and recognize the user's face.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Face Verification Link Generation: </a:t>
            </a:r>
            <a:r>
              <a:rPr lang="en-US" sz="2000" dirty="0">
                <a:latin typeface="Times New Roman" panose="02020603050405020304" pitchFamily="18" charset="0"/>
                <a:cs typeface="Times New Roman" panose="02020603050405020304" pitchFamily="18" charset="0"/>
              </a:rPr>
              <a:t>Once the user's identity is confirmed, this module generates a face verification link and sends it to the authorized account holder's mobile number. The link contains the face image of the user captured at the time of transaction and is used for verification purposes.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lvl="0" indent="-342900" algn="just">
              <a:buFont typeface="Wingdings" panose="05000000000000000000" pitchFamily="2" charset="2"/>
              <a:buChar char="§"/>
            </a:pPr>
            <a:r>
              <a:rPr lang="en-US" sz="2000" b="1" dirty="0">
                <a:solidFill>
                  <a:prstClr val="black"/>
                </a:solidFill>
                <a:latin typeface="Times New Roman" panose="02020603050405020304" pitchFamily="18" charset="0"/>
                <a:cs typeface="Times New Roman" panose="02020603050405020304" pitchFamily="18" charset="0"/>
              </a:rPr>
              <a:t>Mobile based Unauthorized Verification: </a:t>
            </a:r>
            <a:r>
              <a:rPr lang="en-US" sz="2000" dirty="0">
                <a:solidFill>
                  <a:prstClr val="black"/>
                </a:solidFill>
                <a:latin typeface="Times New Roman" panose="02020603050405020304" pitchFamily="18" charset="0"/>
                <a:cs typeface="Times New Roman" panose="02020603050405020304" pitchFamily="18" charset="0"/>
              </a:rPr>
              <a:t>This module is responsible for receiving the face verification link on the authorized account holder's mobile number and verifying the link to confirm the user's identity. The link is accessible only for a limited time, and the system sends an alert to the user if the link is not accessed within the specified time.</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6923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1B8F-C4CD-0E51-6BFC-016C5769D213}"/>
              </a:ext>
            </a:extLst>
          </p:cNvPr>
          <p:cNvSpPr>
            <a:spLocks noGrp="1"/>
          </p:cNvSpPr>
          <p:nvPr>
            <p:ph type="title"/>
          </p:nvPr>
        </p:nvSpPr>
        <p:spPr>
          <a:xfrm>
            <a:off x="757084" y="365126"/>
            <a:ext cx="10596716" cy="736088"/>
          </a:xfrm>
        </p:spPr>
        <p:txBody>
          <a:bodyPr>
            <a:normAutofit/>
          </a:bodyPr>
          <a:lstStyle/>
          <a:p>
            <a:r>
              <a:rPr lang="en-US" sz="2400" b="1" dirty="0">
                <a:latin typeface="Times New Roman" panose="02020603050405020304" pitchFamily="18" charset="0"/>
                <a:cs typeface="Times New Roman" panose="02020603050405020304" pitchFamily="18" charset="0"/>
              </a:rPr>
              <a:t>It’s MERITS</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A1A5DEA-8CB8-8963-2DB0-D986C4E046C2}"/>
              </a:ext>
            </a:extLst>
          </p:cNvPr>
          <p:cNvSpPr txBox="1"/>
          <p:nvPr/>
        </p:nvSpPr>
        <p:spPr>
          <a:xfrm>
            <a:off x="757084" y="1219201"/>
            <a:ext cx="10510684" cy="4401205"/>
          </a:xfrm>
          <a:prstGeom prst="rect">
            <a:avLst/>
          </a:prstGeom>
          <a:noFill/>
        </p:spPr>
        <p:txBody>
          <a:bodyPr wrap="square">
            <a:spAutoFit/>
          </a:bodyPr>
          <a:lstStyle/>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The advantages can be found as that the face-id is unique for everybody, it cannot be used by anybody other than the user.</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It can be used to reduce fraudulent attempts.</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To prevent theft and other criminal activities.</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Secure facial authentication platform that users can trust</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Provide safe and secure lifestyle infrastructure</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Prevent unauthorized access using Face verification Link.</a:t>
            </a:r>
          </a:p>
          <a:p>
            <a:pPr marL="342900" indent="-342900" algn="just">
              <a:buFont typeface="+mj-lt"/>
              <a:buAutoNum type="arabicPeriod"/>
            </a:pPr>
            <a:endParaRPr lang="en-US" sz="2000" dirty="0">
              <a:latin typeface="Times New Roman" panose="02020603050405020304" pitchFamily="18" charset="0"/>
              <a:cs typeface="Times New Roman" panose="02020603050405020304" pitchFamily="18" charset="0"/>
            </a:endParaRPr>
          </a:p>
          <a:p>
            <a:pPr marL="342900" indent="-342900" algn="just">
              <a:buFont typeface="+mj-lt"/>
              <a:buAutoNum type="arabicPeriod"/>
            </a:pPr>
            <a:r>
              <a:rPr lang="en-US" sz="2000" dirty="0">
                <a:latin typeface="Times New Roman" panose="02020603050405020304" pitchFamily="18" charset="0"/>
                <a:cs typeface="Times New Roman" panose="02020603050405020304" pitchFamily="18" charset="0"/>
              </a:rPr>
              <a:t>Fast and Accurate Prediction</a:t>
            </a:r>
          </a:p>
        </p:txBody>
      </p:sp>
    </p:spTree>
    <p:extLst>
      <p:ext uri="{BB962C8B-B14F-4D97-AF65-F5344CB8AC3E}">
        <p14:creationId xmlns:p14="http://schemas.microsoft.com/office/powerpoint/2010/main" val="3150504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2797</Words>
  <Application>Microsoft Office PowerPoint</Application>
  <PresentationFormat>Widescreen</PresentationFormat>
  <Paragraphs>226</Paragraphs>
  <Slides>31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Times New Roman</vt:lpstr>
      <vt:lpstr>Wingdings</vt:lpstr>
      <vt:lpstr>Office Theme</vt:lpstr>
      <vt:lpstr>SECURING ATM TRANSACTION WITH FACIAL RECOGNITION BASED VERIFICATION SYSTEM</vt:lpstr>
      <vt:lpstr>ABSTRACT</vt:lpstr>
      <vt:lpstr>INTRODUCTION</vt:lpstr>
      <vt:lpstr>OBJECTIVES</vt:lpstr>
      <vt:lpstr>LITERATURE SURVEYS</vt:lpstr>
      <vt:lpstr>    Title 3  : Smart Transaction through an ATM Machine using Face Recognition. Author : K. Madhavi, N. Divya, and K. Rajeswari. Year     : 2020 Objective :   This approach addresses the limitations of physical cards and passwords, which are prone to loss theft, and fraud. The system leverages computer vision and machine learning technologies to authenticate users based on their facial features, thereby enabling secure and contactless ATM transactions.    Title 4  : Face Biometric Authentication System for ATM Using Deep Learning. Author : A. Dhananjay, M. Meghana, and R. Sangeetha  Year      : 2021 Objective :   The study is to replace conventional ATM card and PIN-based systems with a face-based on this biometric verification system to prevent fraudulent activities and enhance user convenience. This face the authentication model aims to make transactions safer and more accessible, particularly in the context of a increasing digital banking and financial security threats. </vt:lpstr>
      <vt:lpstr>EXISTING SYSTEM</vt:lpstr>
      <vt:lpstr>PROPOSED SYSTEM</vt:lpstr>
      <vt:lpstr>It’s MERITS</vt:lpstr>
      <vt:lpstr>SYSTEM ARCHITECTURE</vt:lpstr>
      <vt:lpstr>SYSTEM AND HARDWARE REQUIREMENTS</vt:lpstr>
      <vt:lpstr>MODULE DESCRIPTION</vt:lpstr>
      <vt:lpstr>1.User Interface Modules</vt:lpstr>
      <vt:lpstr>PowerPoint Presentation</vt:lpstr>
      <vt:lpstr>2.Face Recognition Modules</vt:lpstr>
      <vt:lpstr>3.Face Identification Modules </vt:lpstr>
      <vt:lpstr>4.Face Verification Link Generator</vt:lpstr>
      <vt:lpstr>5.Face Verification Process</vt:lpstr>
      <vt:lpstr>6.Notification Modules</vt:lpstr>
      <vt:lpstr>IMPLEMENTATION DETAILS</vt:lpstr>
      <vt:lpstr>Result and Analysis:</vt:lpstr>
      <vt:lpstr>     -Web page to start from the Face ATM.  </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barath s</dc:creator>
  <cp:lastModifiedBy>barath s</cp:lastModifiedBy>
  <cp:revision>13</cp:revision>
  <dcterms:created xsi:type="dcterms:W3CDTF">2025-04-02T13:06:53Z</dcterms:created>
  <dcterms:modified xsi:type="dcterms:W3CDTF">2025-05-29T12:53:49Z</dcterms:modified>
</cp:coreProperties>
</file>