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2218-3DB7-1A8B-114F-6141B76757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5E10D-7C9D-AD60-4969-88C24E6B6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1951B1-7657-24F1-B976-C616CAB2FA38}"/>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5" name="Footer Placeholder 4">
            <a:extLst>
              <a:ext uri="{FF2B5EF4-FFF2-40B4-BE49-F238E27FC236}">
                <a16:creationId xmlns:a16="http://schemas.microsoft.com/office/drawing/2014/main" id="{51F22E91-9A8F-BC61-6EC5-73C0F7A8A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19BDD-5B4E-C51B-1BBC-443E4B5E4C24}"/>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183451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0FF0-E959-023E-64AE-C6C69F7E6C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4230A9-AF40-F2E1-900D-A2638C192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CE6B7-8FE1-4B9C-2C21-AA8771830628}"/>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5" name="Footer Placeholder 4">
            <a:extLst>
              <a:ext uri="{FF2B5EF4-FFF2-40B4-BE49-F238E27FC236}">
                <a16:creationId xmlns:a16="http://schemas.microsoft.com/office/drawing/2014/main" id="{0B5A9EEE-092E-5C17-9D09-ED0E7503C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02959-BA13-C14F-0FA5-CAD4268945B9}"/>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1488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BA096-A0B3-8D40-86A5-F68B9E9880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F2C7CE-E932-17A3-229B-A3EFA62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18368-C771-B6E3-D472-52126B8B7D26}"/>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5" name="Footer Placeholder 4">
            <a:extLst>
              <a:ext uri="{FF2B5EF4-FFF2-40B4-BE49-F238E27FC236}">
                <a16:creationId xmlns:a16="http://schemas.microsoft.com/office/drawing/2014/main" id="{0045A804-E711-6883-D48E-95F2709DB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5BA7E-D7ED-39AF-265E-67941694E97E}"/>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70143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F9E7-ACE4-78C4-BBFC-3F6801D23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34F98-5EED-5B44-C35C-B4554EB148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C5552-ACED-C3F6-DBD8-493A9F6C8470}"/>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5" name="Footer Placeholder 4">
            <a:extLst>
              <a:ext uri="{FF2B5EF4-FFF2-40B4-BE49-F238E27FC236}">
                <a16:creationId xmlns:a16="http://schemas.microsoft.com/office/drawing/2014/main" id="{D95A2BAF-EC86-EB06-4AAD-15D207CA8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9BAD-8C0C-1A6B-93CB-72AD5876D771}"/>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176023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AFD5-ED82-865C-0437-F3BCCE370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B97B49-0F6F-AF6B-624E-F2BBD53CB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3D184-5174-38F8-2621-2CBA0CD2CF9E}"/>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5" name="Footer Placeholder 4">
            <a:extLst>
              <a:ext uri="{FF2B5EF4-FFF2-40B4-BE49-F238E27FC236}">
                <a16:creationId xmlns:a16="http://schemas.microsoft.com/office/drawing/2014/main" id="{5006A914-C505-140D-033E-3716A88D6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5E9B0-6F3B-7B0F-5CAB-C0F9D122028B}"/>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18843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88DF-685F-609E-6D92-9C0CAEF46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A10DC8-4AFC-C478-BBC3-47E5C03DA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C72AE2-1EE1-012C-D3C5-FAAC0D8387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8042CA-8529-18CF-40B4-5D49B885901B}"/>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6" name="Footer Placeholder 5">
            <a:extLst>
              <a:ext uri="{FF2B5EF4-FFF2-40B4-BE49-F238E27FC236}">
                <a16:creationId xmlns:a16="http://schemas.microsoft.com/office/drawing/2014/main" id="{16CB8DC0-46D9-B46B-9E9E-C50798AF5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E18E5-840E-6A03-1671-7AFBBB744C4B}"/>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331280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1067-1274-9506-2668-60FE42000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BC85C8-4B19-C006-EE2D-3B5B0426B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34C7F0-B273-6AC5-63F6-F1F32B04EA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046C92-763E-91A7-905D-73564C3D4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13D96-2A3A-E482-4B88-4E3CFD1A37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C225B4-6E0E-6221-797B-7A9AF3817590}"/>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8" name="Footer Placeholder 7">
            <a:extLst>
              <a:ext uri="{FF2B5EF4-FFF2-40B4-BE49-F238E27FC236}">
                <a16:creationId xmlns:a16="http://schemas.microsoft.com/office/drawing/2014/main" id="{BCBAA4F0-DD27-44E6-32A4-F19F804F29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D28303-424A-3D5A-C3C3-2859295E73F6}"/>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356232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174C-360F-75C9-0729-82862EFFDA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880465-93EF-7A36-2881-BE04C05C7310}"/>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4" name="Footer Placeholder 3">
            <a:extLst>
              <a:ext uri="{FF2B5EF4-FFF2-40B4-BE49-F238E27FC236}">
                <a16:creationId xmlns:a16="http://schemas.microsoft.com/office/drawing/2014/main" id="{BF90084F-A4E7-AA6A-A53B-A1DA468050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1B5A01-F18A-040F-FFC7-D88B544437A1}"/>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168392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DBAC2-713A-4CA8-EA35-2451CAD3D1C7}"/>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3" name="Footer Placeholder 2">
            <a:extLst>
              <a:ext uri="{FF2B5EF4-FFF2-40B4-BE49-F238E27FC236}">
                <a16:creationId xmlns:a16="http://schemas.microsoft.com/office/drawing/2014/main" id="{0CDC84F9-28EA-E144-720E-3992473DBF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A5FAE7-EC58-1CB7-E53F-BFC6FDFD6825}"/>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0495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90C6-A6CD-6D53-C157-3F05F4AA3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4ED422-3051-C7DD-FD84-69D1D15C7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47BB1B-46F8-337B-964C-6BF0FCC4E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3B85E-F2CD-4D70-388B-0307E19D67AA}"/>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6" name="Footer Placeholder 5">
            <a:extLst>
              <a:ext uri="{FF2B5EF4-FFF2-40B4-BE49-F238E27FC236}">
                <a16:creationId xmlns:a16="http://schemas.microsoft.com/office/drawing/2014/main" id="{A842E254-69B0-5994-C8ED-A7BB32F4A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946BB2-E714-98D6-AD35-1CF4B28FC76C}"/>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61640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8590-4A74-658A-D749-BD81378B8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76E67A-A878-FF65-DB39-21422ED65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DAC326-F623-0785-3AA8-43EEB1383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14563-88A2-1DFA-F841-7435F6EBEDA4}"/>
              </a:ext>
            </a:extLst>
          </p:cNvPr>
          <p:cNvSpPr>
            <a:spLocks noGrp="1"/>
          </p:cNvSpPr>
          <p:nvPr>
            <p:ph type="dt" sz="half" idx="10"/>
          </p:nvPr>
        </p:nvSpPr>
        <p:spPr/>
        <p:txBody>
          <a:bodyPr/>
          <a:lstStyle/>
          <a:p>
            <a:fld id="{E6AD4067-9D7C-4FB5-827E-3E7336B36F99}" type="datetimeFigureOut">
              <a:rPr lang="en-US" smtClean="0"/>
              <a:t>10/17/2023</a:t>
            </a:fld>
            <a:endParaRPr lang="en-US"/>
          </a:p>
        </p:txBody>
      </p:sp>
      <p:sp>
        <p:nvSpPr>
          <p:cNvPr id="6" name="Footer Placeholder 5">
            <a:extLst>
              <a:ext uri="{FF2B5EF4-FFF2-40B4-BE49-F238E27FC236}">
                <a16:creationId xmlns:a16="http://schemas.microsoft.com/office/drawing/2014/main" id="{B751CD72-1782-8644-C61E-01C5CCF5F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C32E3-5C0D-D8EB-097F-59C92D347DA3}"/>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7658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FC398-5D51-CE8B-8813-FEA724001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A92AF-AE54-222A-28B5-B018AC5D8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3871F-B093-A09C-7A3B-2C374E8EC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D4067-9D7C-4FB5-827E-3E7336B36F99}" type="datetimeFigureOut">
              <a:rPr lang="en-US" smtClean="0"/>
              <a:t>10/17/2023</a:t>
            </a:fld>
            <a:endParaRPr lang="en-US"/>
          </a:p>
        </p:txBody>
      </p:sp>
      <p:sp>
        <p:nvSpPr>
          <p:cNvPr id="5" name="Footer Placeholder 4">
            <a:extLst>
              <a:ext uri="{FF2B5EF4-FFF2-40B4-BE49-F238E27FC236}">
                <a16:creationId xmlns:a16="http://schemas.microsoft.com/office/drawing/2014/main" id="{38CE2F2F-29E5-3CBA-B763-6A0CF2C5F8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8B0F47-512D-B4BA-B3D1-D2CD380D3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D7C99-8756-4583-B38B-1233FB15E896}" type="slidenum">
              <a:rPr lang="en-US" smtClean="0"/>
              <a:t>‹#›</a:t>
            </a:fld>
            <a:endParaRPr lang="en-US"/>
          </a:p>
        </p:txBody>
      </p:sp>
    </p:spTree>
    <p:extLst>
      <p:ext uri="{BB962C8B-B14F-4D97-AF65-F5344CB8AC3E}">
        <p14:creationId xmlns:p14="http://schemas.microsoft.com/office/powerpoint/2010/main" val="262851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hyperlink" Target="https://tn.data.gov.in/resource/location-wise-daily-ambient-air-quality-tamil-nadu-year-2014" TargetMode="External" /><Relationship Id="rId2" Type="http://schemas.openxmlformats.org/officeDocument/2006/relationships/image" Target="../media/image3.tmp"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www.pxfuel.com/en/free-photo-jyvyu" TargetMode="External" /><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moke coming out of a factory&#10;&#10;Description automatically generated">
            <a:extLst>
              <a:ext uri="{FF2B5EF4-FFF2-40B4-BE49-F238E27FC236}">
                <a16:creationId xmlns:a16="http://schemas.microsoft.com/office/drawing/2014/main" id="{9583CCEF-C2BA-5CE9-A138-50F97B25AC5F}"/>
              </a:ext>
            </a:extLst>
          </p:cNvPr>
          <p:cNvPicPr>
            <a:picLocks noChangeAspect="1"/>
          </p:cNvPicPr>
          <p:nvPr/>
        </p:nvPicPr>
        <p:blipFill rotWithShape="1">
          <a:blip r:embed="rId2">
            <a:extLst>
              <a:ext uri="{28A0092B-C50C-407E-A947-70E740481C1C}">
                <a14:useLocalDpi xmlns:a14="http://schemas.microsoft.com/office/drawing/2010/main" val="0"/>
              </a:ext>
            </a:extLst>
          </a:blip>
          <a:srcRect l="20505" r="11037"/>
          <a:stretch/>
        </p:blipFill>
        <p:spPr>
          <a:xfrm>
            <a:off x="3882570"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24" name="Group 23">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6" name="Freeform: Shape 15">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oup 16">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8" name="Group 17">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2" name="Freeform: Shape 21">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 name="Group 18">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0" name="Freeform: Shape 19">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8" name="TextBox 7">
            <a:extLst>
              <a:ext uri="{FF2B5EF4-FFF2-40B4-BE49-F238E27FC236}">
                <a16:creationId xmlns:a16="http://schemas.microsoft.com/office/drawing/2014/main" id="{EE817F67-D8FB-3F2C-DFED-576EF9EB78C0}"/>
              </a:ext>
            </a:extLst>
          </p:cNvPr>
          <p:cNvSpPr txBox="1"/>
          <p:nvPr/>
        </p:nvSpPr>
        <p:spPr>
          <a:xfrm>
            <a:off x="345090" y="1454632"/>
            <a:ext cx="3160110" cy="4154984"/>
          </a:xfrm>
          <a:prstGeom prst="rect">
            <a:avLst/>
          </a:prstGeom>
          <a:noFill/>
        </p:spPr>
        <p:txBody>
          <a:bodyPr wrap="square" rtlCol="0">
            <a:spAutoFit/>
          </a:bodyPr>
          <a:lstStyle/>
          <a:p>
            <a:r>
              <a:rPr lang="en-US" sz="4400" b="0" i="0" dirty="0">
                <a:solidFill>
                  <a:schemeClr val="bg1"/>
                </a:solidFill>
                <a:effectLst/>
                <a:latin typeface="Montserrat" panose="00000500000000000000" pitchFamily="2" charset="0"/>
              </a:rPr>
              <a:t>Air </a:t>
            </a:r>
            <a:r>
              <a:rPr lang="en-US" sz="4400" b="0" i="0" dirty="0">
                <a:solidFill>
                  <a:schemeClr val="bg1"/>
                </a:solidFill>
                <a:effectLst/>
                <a:latin typeface="Arial" panose="020B0604020202020204" pitchFamily="34" charset="0"/>
                <a:cs typeface="Arial" panose="020B0604020202020204" pitchFamily="34" charset="0"/>
              </a:rPr>
              <a:t>Quality</a:t>
            </a:r>
            <a:r>
              <a:rPr lang="en-US" sz="4400" b="0" i="0" dirty="0">
                <a:solidFill>
                  <a:schemeClr val="bg1"/>
                </a:solidFill>
                <a:effectLst/>
                <a:latin typeface="Montserrat" panose="00000500000000000000" pitchFamily="2" charset="0"/>
              </a:rPr>
              <a:t> Analysis and Prediction in Tamil Nadu</a:t>
            </a:r>
            <a:endParaRPr lang="en-US" sz="4400" dirty="0">
              <a:solidFill>
                <a:schemeClr val="bg1"/>
              </a:solidFill>
            </a:endParaRPr>
          </a:p>
        </p:txBody>
      </p:sp>
    </p:spTree>
    <p:extLst>
      <p:ext uri="{BB962C8B-B14F-4D97-AF65-F5344CB8AC3E}">
        <p14:creationId xmlns:p14="http://schemas.microsoft.com/office/powerpoint/2010/main" val="32912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06087A-E4A7-315B-71F0-BB1567C785F3}"/>
              </a:ext>
            </a:extLst>
          </p:cNvPr>
          <p:cNvSpPr txBox="1"/>
          <p:nvPr/>
        </p:nvSpPr>
        <p:spPr>
          <a:xfrm>
            <a:off x="899811" y="203201"/>
            <a:ext cx="3380527" cy="3491834"/>
          </a:xfrm>
          <a:prstGeom prst="rect">
            <a:avLst/>
          </a:prstGeom>
        </p:spPr>
        <p:txBody>
          <a:bodyPr vert="horz" lIns="91440" tIns="45720" rIns="91440" bIns="45720" rtlCol="0">
            <a:normAutofit/>
          </a:bodyPr>
          <a:lstStyle/>
          <a:p>
            <a:pPr>
              <a:lnSpc>
                <a:spcPct val="90000"/>
              </a:lnSpc>
              <a:spcAft>
                <a:spcPts val="600"/>
              </a:spcAft>
            </a:pPr>
            <a:r>
              <a:rPr lang="en-US" sz="1600" b="1" dirty="0">
                <a:solidFill>
                  <a:schemeClr val="tx2"/>
                </a:solidFill>
                <a:latin typeface="+mj-lt"/>
              </a:rPr>
              <a:t>Project Definition:</a:t>
            </a:r>
          </a:p>
          <a:p>
            <a:pPr indent="-228600">
              <a:lnSpc>
                <a:spcPct val="90000"/>
              </a:lnSpc>
              <a:spcAft>
                <a:spcPts val="600"/>
              </a:spcAft>
              <a:buFont typeface="Arial" panose="020B0604020202020204" pitchFamily="34" charset="0"/>
              <a:buChar char="•"/>
            </a:pPr>
            <a:endParaRPr lang="en-US" sz="1600" dirty="0">
              <a:solidFill>
                <a:schemeClr val="tx2"/>
              </a:solidFill>
              <a:latin typeface="+mj-lt"/>
            </a:endParaRPr>
          </a:p>
          <a:p>
            <a:pPr>
              <a:lnSpc>
                <a:spcPct val="90000"/>
              </a:lnSpc>
              <a:spcAft>
                <a:spcPts val="600"/>
              </a:spcAft>
            </a:pPr>
            <a:r>
              <a:rPr lang="en-US" sz="1600" dirty="0">
                <a:solidFill>
                  <a:schemeClr val="tx2"/>
                </a:solidFill>
                <a:latin typeface="+mj-lt"/>
              </a:rPr>
              <a:t>     T</a:t>
            </a:r>
            <a:r>
              <a:rPr lang="en-US" sz="1600" b="0" i="0" dirty="0">
                <a:solidFill>
                  <a:schemeClr val="tx2"/>
                </a:solidFill>
                <a:effectLst/>
                <a:latin typeface="+mj-lt"/>
              </a:rPr>
              <a:t>o analyze and visualize air quality data from various monitoring stations in Tamil Nadu. The dataset you're working with contains measurements of Sulfur Dioxide (SO2), Nitrogen Dioxide (NO2), and Respirable Suspended Particulate Matter/Particulate Matter 10 (RSPM/PM10) levels in different locations. Here's a breakdown of the key components and goals of your project.</a:t>
            </a:r>
            <a:endParaRPr lang="en-US" sz="1600" dirty="0">
              <a:solidFill>
                <a:schemeClr val="tx2"/>
              </a:solidFill>
              <a:latin typeface="+mj-lt"/>
            </a:endParaRPr>
          </a:p>
        </p:txBody>
      </p:sp>
      <p:pic>
        <p:nvPicPr>
          <p:cNvPr id="8" name="Picture 7" descr="A screenshot of a computer&#10;&#10;Description automatically generated">
            <a:extLst>
              <a:ext uri="{FF2B5EF4-FFF2-40B4-BE49-F238E27FC236}">
                <a16:creationId xmlns:a16="http://schemas.microsoft.com/office/drawing/2014/main" id="{7E425A39-E4B3-D281-F660-CF8809B6D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031" y="1683083"/>
            <a:ext cx="6588369" cy="3491834"/>
          </a:xfrm>
          <a:prstGeom prst="rect">
            <a:avLst/>
          </a:prstGeom>
        </p:spPr>
      </p:pic>
      <p:sp>
        <p:nvSpPr>
          <p:cNvPr id="9" name="TextBox 8">
            <a:extLst>
              <a:ext uri="{FF2B5EF4-FFF2-40B4-BE49-F238E27FC236}">
                <a16:creationId xmlns:a16="http://schemas.microsoft.com/office/drawing/2014/main" id="{02F29F00-1F44-E66F-53EC-7772EE1E8E62}"/>
              </a:ext>
            </a:extLst>
          </p:cNvPr>
          <p:cNvSpPr txBox="1"/>
          <p:nvPr/>
        </p:nvSpPr>
        <p:spPr>
          <a:xfrm>
            <a:off x="812800" y="4114800"/>
            <a:ext cx="3545840" cy="2308324"/>
          </a:xfrm>
          <a:prstGeom prst="rect">
            <a:avLst/>
          </a:prstGeom>
          <a:noFill/>
        </p:spPr>
        <p:txBody>
          <a:bodyPr wrap="square" rtlCol="0">
            <a:spAutoFit/>
          </a:bodyPr>
          <a:lstStyle/>
          <a:p>
            <a:r>
              <a:rPr lang="en-US" sz="1600" b="1" dirty="0">
                <a:latin typeface="+mj-lt"/>
              </a:rPr>
              <a:t>Data Analysis:</a:t>
            </a:r>
          </a:p>
          <a:p>
            <a:endParaRPr lang="en-US" sz="1600" dirty="0">
              <a:latin typeface="+mj-lt"/>
            </a:endParaRPr>
          </a:p>
          <a:p>
            <a:r>
              <a:rPr lang="en-US" sz="1600" dirty="0">
                <a:latin typeface="+mj-lt"/>
              </a:rPr>
              <a:t>     By making use of the link given below we can download the dataset for our project.</a:t>
            </a:r>
            <a:r>
              <a:rPr lang="en-US" sz="1600" b="1" u="none" strike="noStrike" dirty="0">
                <a:effectLst/>
                <a:latin typeface="+mj-lt"/>
                <a:hlinkClick r:id="rId3">
                  <a:extLst>
                    <a:ext uri="{A12FA001-AC4F-418D-AE19-62706E023703}">
                      <ahyp:hlinkClr xmlns:ahyp="http://schemas.microsoft.com/office/drawing/2018/hyperlinkcolor" val="tx"/>
                    </a:ext>
                  </a:extLst>
                </a:hlinkClick>
              </a:rPr>
              <a:t> </a:t>
            </a:r>
            <a:r>
              <a:rPr lang="en-US" sz="1600" u="none" strike="noStrike" dirty="0">
                <a:effectLst/>
                <a:latin typeface="+mj-lt"/>
                <a:hlinkClick r:id="rId3">
                  <a:extLst>
                    <a:ext uri="{A12FA001-AC4F-418D-AE19-62706E023703}">
                      <ahyp:hlinkClr xmlns:ahyp="http://schemas.microsoft.com/office/drawing/2018/hyperlinkcolor" val="tx"/>
                    </a:ext>
                  </a:extLst>
                </a:hlinkClick>
              </a:rPr>
              <a:t>https://tn.data.gov.in/resource/location-wise-daily-ambient-air-quality-tamil-nadu-year-2014</a:t>
            </a:r>
            <a:endParaRPr lang="en-US" sz="1600" dirty="0">
              <a:latin typeface="+mj-lt"/>
            </a:endParaRPr>
          </a:p>
          <a:p>
            <a:endParaRPr lang="en-US" sz="1600" dirty="0">
              <a:latin typeface="+mj-lt"/>
            </a:endParaRPr>
          </a:p>
        </p:txBody>
      </p:sp>
    </p:spTree>
    <p:extLst>
      <p:ext uri="{BB962C8B-B14F-4D97-AF65-F5344CB8AC3E}">
        <p14:creationId xmlns:p14="http://schemas.microsoft.com/office/powerpoint/2010/main" val="131839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513FD-4CC1-11B8-7809-B2BCF4B1E1FA}"/>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2500" b="1" kern="1200" dirty="0">
                <a:solidFill>
                  <a:schemeClr val="tx1"/>
                </a:solidFill>
                <a:latin typeface="+mj-lt"/>
                <a:ea typeface="+mj-ea"/>
                <a:cs typeface="+mj-cs"/>
              </a:rPr>
              <a:t>Air quality analysis and air quality index  prediction:</a:t>
            </a:r>
            <a:br>
              <a:rPr lang="en-US" sz="2500" b="1" kern="1200" dirty="0">
                <a:solidFill>
                  <a:schemeClr val="tx1"/>
                </a:solidFill>
                <a:latin typeface="+mj-lt"/>
                <a:ea typeface="+mj-ea"/>
                <a:cs typeface="+mj-cs"/>
              </a:rPr>
            </a:br>
            <a:br>
              <a:rPr lang="en-US" sz="2500" kern="1200" dirty="0">
                <a:solidFill>
                  <a:schemeClr val="tx1"/>
                </a:solidFill>
                <a:latin typeface="+mj-lt"/>
                <a:ea typeface="+mj-ea"/>
                <a:cs typeface="+mj-cs"/>
              </a:rPr>
            </a:br>
            <a:r>
              <a:rPr lang="en-US" sz="2500" kern="1200" dirty="0">
                <a:solidFill>
                  <a:schemeClr val="tx1"/>
                </a:solidFill>
                <a:latin typeface="+mj-lt"/>
                <a:ea typeface="+mj-ea"/>
                <a:cs typeface="+mj-cs"/>
              </a:rPr>
              <a:t>     </a:t>
            </a:r>
            <a:r>
              <a:rPr lang="en-US" sz="2500" b="0" i="0" kern="1200" dirty="0">
                <a:solidFill>
                  <a:schemeClr val="tx1"/>
                </a:solidFill>
                <a:effectLst/>
                <a:latin typeface="+mj-lt"/>
                <a:ea typeface="+mj-ea"/>
                <a:cs typeface="+mj-cs"/>
              </a:rPr>
              <a:t>Collect historical air quality and meteorological data for the selected features. Preprocess the data by handling missing values and outliers.</a:t>
            </a:r>
            <a:endParaRPr lang="en-US" sz="2500" kern="1200" dirty="0">
              <a:solidFill>
                <a:schemeClr val="tx1"/>
              </a:solidFill>
              <a:latin typeface="+mj-lt"/>
              <a:ea typeface="+mj-ea"/>
              <a:cs typeface="+mj-cs"/>
            </a:endParaRPr>
          </a:p>
        </p:txBody>
      </p:sp>
      <p:pic>
        <p:nvPicPr>
          <p:cNvPr id="5" name="Content Placeholder 4" descr="A screenshot of a computer&#10;&#10;Description automatically generated">
            <a:extLst>
              <a:ext uri="{FF2B5EF4-FFF2-40B4-BE49-F238E27FC236}">
                <a16:creationId xmlns:a16="http://schemas.microsoft.com/office/drawing/2014/main" id="{94E1E360-6BA7-E509-9884-F85EFB60F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557" y="1611914"/>
            <a:ext cx="6164194" cy="3467358"/>
          </a:xfrm>
          <a:prstGeom prst="rect">
            <a:avLst/>
          </a:prstGeom>
        </p:spPr>
      </p:pic>
    </p:spTree>
    <p:extLst>
      <p:ext uri="{BB962C8B-B14F-4D97-AF65-F5344CB8AC3E}">
        <p14:creationId xmlns:p14="http://schemas.microsoft.com/office/powerpoint/2010/main" val="419874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C012-90B8-AC46-1D52-7EEE6F83A8C2}"/>
              </a:ext>
            </a:extLst>
          </p:cNvPr>
          <p:cNvSpPr>
            <a:spLocks noGrp="1"/>
          </p:cNvSpPr>
          <p:nvPr>
            <p:ph type="title"/>
          </p:nvPr>
        </p:nvSpPr>
        <p:spPr>
          <a:xfrm>
            <a:off x="876693" y="741391"/>
            <a:ext cx="5219307" cy="1616203"/>
          </a:xfrm>
        </p:spPr>
        <p:txBody>
          <a:bodyPr anchor="b">
            <a:normAutofit/>
          </a:bodyPr>
          <a:lstStyle/>
          <a:p>
            <a:r>
              <a:rPr lang="en-US" sz="1500" b="1" dirty="0"/>
              <a:t>Location and hotspot of air quality analysis:</a:t>
            </a:r>
            <a:br>
              <a:rPr lang="en-US" sz="1500" dirty="0"/>
            </a:br>
            <a:br>
              <a:rPr lang="en-US" sz="1500" dirty="0"/>
            </a:br>
            <a:r>
              <a:rPr lang="en-US" sz="1500" dirty="0"/>
              <a:t>     </a:t>
            </a:r>
            <a:r>
              <a:rPr lang="en-US" sz="1500" b="0" i="0" dirty="0">
                <a:effectLst/>
              </a:rPr>
              <a:t>Obtain air quality data for different monitoring stations in Tamil Nadu. This data should include information about pollutant concentrations (e.g., PM2.5, PM10, NO2, SO2) and the geographic coordinates (latitude and longitude) of each monitoring station.</a:t>
            </a:r>
            <a:endParaRPr lang="en-US" sz="1500" dirty="0"/>
          </a:p>
        </p:txBody>
      </p:sp>
      <p:pic>
        <p:nvPicPr>
          <p:cNvPr id="10" name="Content Placeholder 9" descr="A screenshot of a computer&#10;&#10;Description automatically generated">
            <a:extLst>
              <a:ext uri="{FF2B5EF4-FFF2-40B4-BE49-F238E27FC236}">
                <a16:creationId xmlns:a16="http://schemas.microsoft.com/office/drawing/2014/main" id="{02FF5883-CD8E-9DB8-B97E-1FA84943D7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300" y="2689319"/>
            <a:ext cx="5219700" cy="3225611"/>
          </a:xfrm>
        </p:spPr>
      </p:pic>
      <p:pic>
        <p:nvPicPr>
          <p:cNvPr id="7" name="Content Placeholder 6" descr="A map of a state with red and yellow dots&#10;&#10;Description automatically generated">
            <a:extLst>
              <a:ext uri="{FF2B5EF4-FFF2-40B4-BE49-F238E27FC236}">
                <a16:creationId xmlns:a16="http://schemas.microsoft.com/office/drawing/2014/main" id="{FD7E63B9-11AA-402C-991B-BEFF1EA19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894" y="787114"/>
            <a:ext cx="4081713" cy="5283772"/>
          </a:xfrm>
          <a:prstGeom prst="rect">
            <a:avLst/>
          </a:prstGeom>
        </p:spPr>
      </p:pic>
      <p:grpSp>
        <p:nvGrpSpPr>
          <p:cNvPr id="21" name="Group 20">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2" name="Rectangle 21">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5CEADDB-74F2-DE01-C839-1AC5AC3AC317}"/>
              </a:ext>
            </a:extLst>
          </p:cNvPr>
          <p:cNvSpPr txBox="1"/>
          <p:nvPr/>
        </p:nvSpPr>
        <p:spPr>
          <a:xfrm>
            <a:off x="876300" y="2319987"/>
            <a:ext cx="4592320" cy="369332"/>
          </a:xfrm>
          <a:prstGeom prst="rect">
            <a:avLst/>
          </a:prstGeom>
          <a:noFill/>
        </p:spPr>
        <p:txBody>
          <a:bodyPr wrap="square" rtlCol="0">
            <a:spAutoFit/>
          </a:bodyPr>
          <a:lstStyle/>
          <a:p>
            <a:r>
              <a:rPr lang="en-US" sz="1600" b="1" dirty="0">
                <a:latin typeface="+mj-lt"/>
              </a:rPr>
              <a:t>heat map</a:t>
            </a:r>
            <a:r>
              <a:rPr lang="en-US" dirty="0"/>
              <a:t>:</a:t>
            </a:r>
          </a:p>
        </p:txBody>
      </p:sp>
    </p:spTree>
    <p:extLst>
      <p:ext uri="{BB962C8B-B14F-4D97-AF65-F5344CB8AC3E}">
        <p14:creationId xmlns:p14="http://schemas.microsoft.com/office/powerpoint/2010/main" val="331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E2E87-55CE-CD61-DBFF-ACFD808FC300}"/>
              </a:ext>
            </a:extLst>
          </p:cNvPr>
          <p:cNvSpPr>
            <a:spLocks noGrp="1"/>
          </p:cNvSpPr>
          <p:nvPr>
            <p:ph type="title"/>
          </p:nvPr>
        </p:nvSpPr>
        <p:spPr>
          <a:xfrm>
            <a:off x="841248" y="552289"/>
            <a:ext cx="3976496" cy="3900326"/>
          </a:xfrm>
        </p:spPr>
        <p:txBody>
          <a:bodyPr vert="horz" lIns="91440" tIns="45720" rIns="91440" bIns="45720" rtlCol="0" anchor="b">
            <a:normAutofit/>
          </a:bodyPr>
          <a:lstStyle/>
          <a:p>
            <a:br>
              <a:rPr lang="en-US" sz="1700" b="0" i="0" kern="1200">
                <a:solidFill>
                  <a:schemeClr val="tx1"/>
                </a:solidFill>
                <a:effectLst/>
                <a:latin typeface="+mj-lt"/>
                <a:ea typeface="+mj-ea"/>
                <a:cs typeface="+mj-cs"/>
              </a:rPr>
            </a:br>
            <a:r>
              <a:rPr lang="en-US" sz="1700" b="0" i="0" kern="1200">
                <a:solidFill>
                  <a:schemeClr val="tx1"/>
                </a:solidFill>
                <a:effectLst/>
                <a:latin typeface="+mj-lt"/>
                <a:ea typeface="+mj-ea"/>
                <a:cs typeface="+mj-cs"/>
              </a:rPr>
              <a:t>Air quality is a critical environmental concern that impacts public health and the overall well-being of communities. This project aims to address this concern by undertaking a comprehensive analysis of air quality data, identifying pollution hotspots, and building a predictive model for RSPM (Respirable Suspended Particulate Matter) or PM10 (Particulate Matter with a diameter of 10 micrometers or less) levels.</a:t>
            </a:r>
            <a:endParaRPr lang="en-US" sz="1700" kern="1200">
              <a:solidFill>
                <a:schemeClr val="tx1"/>
              </a:solidFill>
              <a:latin typeface="+mj-lt"/>
              <a:ea typeface="+mj-ea"/>
              <a:cs typeface="+mj-cs"/>
            </a:endParaRPr>
          </a:p>
        </p:txBody>
      </p:sp>
      <p:pic>
        <p:nvPicPr>
          <p:cNvPr id="5" name="Content Placeholder 4" descr="A screenshot of a computer screen&#10;&#10;Description automatically generated">
            <a:extLst>
              <a:ext uri="{FF2B5EF4-FFF2-40B4-BE49-F238E27FC236}">
                <a16:creationId xmlns:a16="http://schemas.microsoft.com/office/drawing/2014/main" id="{818CA571-1A6C-EF55-6C6D-004470131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557" y="1611914"/>
            <a:ext cx="6164194" cy="3467358"/>
          </a:xfrm>
          <a:prstGeom prst="rect">
            <a:avLst/>
          </a:prstGeom>
        </p:spPr>
      </p:pic>
    </p:spTree>
    <p:extLst>
      <p:ext uri="{BB962C8B-B14F-4D97-AF65-F5344CB8AC3E}">
        <p14:creationId xmlns:p14="http://schemas.microsoft.com/office/powerpoint/2010/main" val="386277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3155-D865-03D2-C5EA-B69624597696}"/>
              </a:ext>
            </a:extLst>
          </p:cNvPr>
          <p:cNvSpPr>
            <a:spLocks noGrp="1"/>
          </p:cNvSpPr>
          <p:nvPr>
            <p:ph type="title"/>
          </p:nvPr>
        </p:nvSpPr>
        <p:spPr>
          <a:xfrm>
            <a:off x="787114" y="1687024"/>
            <a:ext cx="3806729" cy="3072359"/>
          </a:xfrm>
        </p:spPr>
        <p:txBody>
          <a:bodyPr vert="horz" lIns="91440" tIns="45720" rIns="91440" bIns="45720" rtlCol="0" anchor="t">
            <a:noAutofit/>
          </a:bodyPr>
          <a:lstStyle/>
          <a:p>
            <a:r>
              <a:rPr lang="en-US" sz="1600" b="1" i="0" kern="1200" dirty="0">
                <a:solidFill>
                  <a:schemeClr val="tx1"/>
                </a:solidFill>
                <a:effectLst/>
                <a:latin typeface="+mj-lt"/>
                <a:ea typeface="+mj-ea"/>
                <a:cs typeface="+mj-cs"/>
              </a:rPr>
              <a:t>Advanced Predictive Modeling:</a:t>
            </a:r>
            <a:br>
              <a:rPr lang="en-US" sz="1600" b="1" i="0" kern="1200" dirty="0">
                <a:solidFill>
                  <a:schemeClr val="tx1"/>
                </a:solidFill>
                <a:effectLst/>
                <a:latin typeface="+mj-lt"/>
                <a:ea typeface="+mj-ea"/>
                <a:cs typeface="+mj-cs"/>
              </a:rPr>
            </a:br>
            <a:r>
              <a:rPr lang="en-US" sz="1600" b="1" i="0" kern="1200" dirty="0">
                <a:solidFill>
                  <a:schemeClr val="tx1"/>
                </a:solidFill>
                <a:effectLst/>
                <a:latin typeface="+mj-lt"/>
                <a:ea typeface="+mj-ea"/>
                <a:cs typeface="+mj-cs"/>
              </a:rPr>
              <a:t>    </a:t>
            </a:r>
            <a:r>
              <a:rPr lang="en-US" sz="1600" b="0" i="0" kern="1200" dirty="0">
                <a:solidFill>
                  <a:schemeClr val="tx1"/>
                </a:solidFill>
                <a:effectLst/>
                <a:latin typeface="+mj-lt"/>
                <a:ea typeface="+mj-ea"/>
                <a:cs typeface="+mj-cs"/>
              </a:rPr>
              <a:t> One of the project's core components involves leveraging machine learning algorithms to build a highly accurate predictive model for RSPM/PM10 levels. This predictive model takes into account a wide range of environmental variables, such as weather conditions, traffic patterns, industrial activity, and historical air quality data. Machine learning algorithms, including regression models, decision trees, random forests, or even deep learning models like neural networks, are used to create this model. The model's accuracy is continually refined and validated against real-world data.</a:t>
            </a:r>
            <a:endParaRPr lang="en-US" sz="1600" kern="1200" dirty="0">
              <a:solidFill>
                <a:schemeClr val="tx1"/>
              </a:solidFill>
              <a:latin typeface="+mj-lt"/>
              <a:ea typeface="+mj-ea"/>
              <a:cs typeface="+mj-cs"/>
            </a:endParaRPr>
          </a:p>
        </p:txBody>
      </p:sp>
      <p:pic>
        <p:nvPicPr>
          <p:cNvPr id="5" name="Content Placeholder 4" descr="A screenshot of a computer screen&#10;&#10;Description automatically generated">
            <a:extLst>
              <a:ext uri="{FF2B5EF4-FFF2-40B4-BE49-F238E27FC236}">
                <a16:creationId xmlns:a16="http://schemas.microsoft.com/office/drawing/2014/main" id="{A6CE0451-9C76-60ED-01D4-FD17FD986B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3389" y="1687024"/>
            <a:ext cx="5941497" cy="3342091"/>
          </a:xfrm>
          <a:prstGeom prst="rect">
            <a:avLst/>
          </a:prstGeom>
        </p:spPr>
      </p:pic>
      <p:grpSp>
        <p:nvGrpSpPr>
          <p:cNvPr id="10" name="Group 9">
            <a:extLst>
              <a:ext uri="{FF2B5EF4-FFF2-40B4-BE49-F238E27FC236}">
                <a16:creationId xmlns:a16="http://schemas.microsoft.com/office/drawing/2014/main" id="{71E4E172-1EA7-E251-8265-AD4D673154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B36EE4C1-7905-4652-A645-D2C3112E2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B2D6870-BDC0-AE8B-A7F5-D570327D1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539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thank you card with butterflies and swirls&#10;&#10;Description automatically generated">
            <a:extLst>
              <a:ext uri="{FF2B5EF4-FFF2-40B4-BE49-F238E27FC236}">
                <a16:creationId xmlns:a16="http://schemas.microsoft.com/office/drawing/2014/main" id="{648A7B7F-7A82-EB63-D77D-0FBAC2ECEFC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112" b="13383"/>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89252-9379-AC18-577C-528EA3ED325F}"/>
              </a:ext>
            </a:extLst>
          </p:cNvPr>
          <p:cNvSpPr>
            <a:spLocks noGrp="1"/>
          </p:cNvSpPr>
          <p:nvPr>
            <p:ph type="title"/>
          </p:nvPr>
        </p:nvSpPr>
        <p:spPr>
          <a:xfrm>
            <a:off x="2276475" y="2247900"/>
            <a:ext cx="7581900" cy="2514600"/>
          </a:xfrm>
        </p:spPr>
        <p:txBody>
          <a:bodyPr vert="horz" lIns="91440" tIns="45720" rIns="91440" bIns="45720" rtlCol="0" anchor="ctr">
            <a:normAutofit/>
          </a:bodyPr>
          <a:lstStyle/>
          <a:p>
            <a:pPr algn="ctr"/>
            <a:r>
              <a:rPr lang="en-US" sz="6600">
                <a:solidFill>
                  <a:schemeClr val="tx1">
                    <a:lumMod val="75000"/>
                    <a:lumOff val="25000"/>
                  </a:schemeClr>
                </a:solidFill>
              </a:rPr>
              <a:t>By our Team  members</a:t>
            </a:r>
          </a:p>
        </p:txBody>
      </p:sp>
    </p:spTree>
    <p:extLst>
      <p:ext uri="{BB962C8B-B14F-4D97-AF65-F5344CB8AC3E}">
        <p14:creationId xmlns:p14="http://schemas.microsoft.com/office/powerpoint/2010/main" val="46127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381</Words>
  <Application>Microsoft Office PowerPoint</Application>
  <PresentationFormat>Widescreen</PresentationFormat>
  <Paragraphs>13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Air quality analysis and air quality index  prediction:       Collect historical air quality and meteorological data for the selected features. Preprocess the data by handling missing values and outliers.</vt:lpstr>
      <vt:lpstr>Location and hotspot of air quality analysis:       Obtain air quality data for different monitoring stations in Tamil Nadu. This data should include information about pollutant concentrations (e.g., PM2.5, PM10, NO2, SO2) and the geographic coordinates (latitude and longitude) of each monitoring station.</vt:lpstr>
      <vt:lpstr> Air quality is a critical environmental concern that impacts public health and the overall well-being of communities. This project aims to address this concern by undertaking a comprehensive analysis of air quality data, identifying pollution hotspots, and building a predictive model for RSPM (Respirable Suspended Particulate Matter) or PM10 (Particulate Matter with a diameter of 10 micrometers or less) levels.</vt:lpstr>
      <vt:lpstr>Advanced Predictive Modeling:      One of the project's core components involves leveraging machine learning algorithms to build a highly accurate predictive model for RSPM/PM10 levels. This predictive model takes into account a wide range of environmental variables, such as weather conditions, traffic patterns, industrial activity, and historical air quality data. Machine learning algorithms, including regression models, decision trees, random forests, or even deep learning models like neural networks, are used to create this model. The model's accuracy is continually refined and validated against real-world data.</vt:lpstr>
      <vt:lpstr>By our 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Barath Babu</dc:creator>
  <cp:lastModifiedBy>Barath Babu</cp:lastModifiedBy>
  <cp:revision>2</cp:revision>
  <dcterms:created xsi:type="dcterms:W3CDTF">2023-10-08T09:42:52Z</dcterms:created>
  <dcterms:modified xsi:type="dcterms:W3CDTF">2023-10-17T09:53:56Z</dcterms:modified>
</cp:coreProperties>
</file>