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6/9/2024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745360"/>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9903288"/>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3022258"/>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5607459"/>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0979811"/>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2907253"/>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539522"/>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281760"/>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774279"/>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291221"/>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360041"/>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439111"/>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4332241"/>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4848472"/>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7749758"/>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5642976"/>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3833986"/>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6/9/2024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91931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2491" y="1384663"/>
            <a:ext cx="8294916" cy="1894114"/>
          </a:xfrm>
        </p:spPr>
        <p:txBody>
          <a:bodyPr/>
          <a:lstStyle/>
          <a:p>
            <a:r>
              <a:rPr lang="en-IN" sz="4000" b="1" dirty="0">
                <a:latin typeface="Adobe Caslon Pro Bold" panose="0205070206050A020403" pitchFamily="18" charset="0"/>
              </a:rPr>
              <a:t>Industrial</a:t>
            </a:r>
            <a:r>
              <a:rPr lang="en-IN" b="1" dirty="0">
                <a:latin typeface="Adobe Caslon Pro Bold" panose="0205070206050A020403" pitchFamily="18" charset="0"/>
              </a:rPr>
              <a:t> </a:t>
            </a:r>
            <a:r>
              <a:rPr lang="en-IN" sz="4000" b="1" dirty="0">
                <a:latin typeface="Adobe Caslon Pro Bold" panose="0205070206050A020403" pitchFamily="18" charset="0"/>
              </a:rPr>
              <a:t>Human</a:t>
            </a:r>
            <a:r>
              <a:rPr lang="en-IN" b="1" dirty="0">
                <a:latin typeface="Adobe Caslon Pro Bold" panose="0205070206050A020403" pitchFamily="18" charset="0"/>
              </a:rPr>
              <a:t> </a:t>
            </a:r>
            <a:r>
              <a:rPr lang="en-IN" sz="4000" b="1" dirty="0">
                <a:latin typeface="Adobe Caslon Pro Bold" panose="0205070206050A020403" pitchFamily="18" charset="0"/>
              </a:rPr>
              <a:t>Resource</a:t>
            </a:r>
            <a:r>
              <a:rPr lang="en-IN" b="1" dirty="0">
                <a:latin typeface="Adobe Caslon Pro Bold" panose="0205070206050A020403" pitchFamily="18" charset="0"/>
              </a:rPr>
              <a:t> </a:t>
            </a:r>
            <a:r>
              <a:rPr lang="en-IN" b="1" dirty="0" smtClean="0">
                <a:latin typeface="Adobe Caslon Pro Bold" panose="0205070206050A020403" pitchFamily="18" charset="0"/>
              </a:rPr>
              <a:t/>
            </a:r>
            <a:br>
              <a:rPr lang="en-IN" b="1" dirty="0" smtClean="0">
                <a:latin typeface="Adobe Caslon Pro Bold" panose="0205070206050A020403" pitchFamily="18" charset="0"/>
              </a:rPr>
            </a:br>
            <a:r>
              <a:rPr lang="en-IN" sz="4000" b="1" dirty="0" smtClean="0">
                <a:latin typeface="Adobe Caslon Pro Bold" panose="0205070206050A020403" pitchFamily="18" charset="0"/>
              </a:rPr>
              <a:t>Geo-Visualization</a:t>
            </a:r>
            <a:endParaRPr lang="en-IN" sz="4000" dirty="0">
              <a:latin typeface="Adobe Caslon Pro Bold" panose="0205070206050A020403" pitchFamily="18" charset="0"/>
            </a:endParaRPr>
          </a:p>
        </p:txBody>
      </p:sp>
      <p:sp>
        <p:nvSpPr>
          <p:cNvPr id="3" name="Subtitle 2"/>
          <p:cNvSpPr>
            <a:spLocks noGrp="1"/>
          </p:cNvSpPr>
          <p:nvPr>
            <p:ph type="subTitle" idx="1"/>
          </p:nvPr>
        </p:nvSpPr>
        <p:spPr>
          <a:xfrm>
            <a:off x="2692398" y="3657597"/>
            <a:ext cx="6815669" cy="1593672"/>
          </a:xfrm>
        </p:spPr>
        <p:txBody>
          <a:bodyPr/>
          <a:lstStyle/>
          <a:p>
            <a:r>
              <a:rPr lang="en-IN" sz="3200" b="1" dirty="0" smtClean="0"/>
              <a:t>Domain</a:t>
            </a:r>
            <a:r>
              <a:rPr lang="en-IN" b="1" dirty="0" smtClean="0"/>
              <a:t>  -  </a:t>
            </a:r>
            <a:r>
              <a:rPr lang="en-IN" sz="3200" b="1" dirty="0" smtClean="0"/>
              <a:t>Resource</a:t>
            </a:r>
            <a:r>
              <a:rPr lang="en-IN" b="1" dirty="0" smtClean="0"/>
              <a:t> </a:t>
            </a:r>
            <a:r>
              <a:rPr lang="en-IN" sz="3200" b="1" dirty="0"/>
              <a:t>Management</a:t>
            </a:r>
            <a:endParaRPr lang="en-IN" sz="3200" dirty="0"/>
          </a:p>
        </p:txBody>
      </p:sp>
    </p:spTree>
    <p:extLst>
      <p:ext uri="{BB962C8B-B14F-4D97-AF65-F5344CB8AC3E}">
        <p14:creationId xmlns:p14="http://schemas.microsoft.com/office/powerpoint/2010/main" val="3149342986"/>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2673" y="1453456"/>
            <a:ext cx="8451669" cy="4206280"/>
          </a:xfrm>
          <a:prstGeom prst="rect">
            <a:avLst/>
          </a:prstGeom>
        </p:spPr>
        <p:txBody>
          <a:bodyPr wrap="square">
            <a:spAutoFit/>
          </a:bodyPr>
          <a:lstStyle/>
          <a:p>
            <a:pPr>
              <a:spcAft>
                <a:spcPts val="800"/>
              </a:spcAft>
            </a:pPr>
            <a:r>
              <a:rPr lang="en-US" b="1" dirty="0">
                <a:solidFill>
                  <a:srgbClr val="000000"/>
                </a:solidFill>
                <a:latin typeface="Adobe Gothic Std B" panose="020B0800000000000000" pitchFamily="34" charset="-128"/>
                <a:ea typeface="Adobe Gothic Std B" panose="020B0800000000000000" pitchFamily="34" charset="-128"/>
              </a:rPr>
              <a:t>Problem Statement: </a:t>
            </a:r>
            <a:endParaRPr lang="en-US" dirty="0">
              <a:latin typeface="Adobe Gothic Std B" panose="020B0800000000000000" pitchFamily="34" charset="-128"/>
              <a:ea typeface="Adobe Gothic Std B" panose="020B0800000000000000" pitchFamily="34" charset="-128"/>
            </a:endParaRPr>
          </a:p>
          <a:p>
            <a:pPr>
              <a:spcAft>
                <a:spcPts val="800"/>
              </a:spcAft>
            </a:pPr>
            <a:r>
              <a:rPr lang="en-US" sz="2000" dirty="0">
                <a:solidFill>
                  <a:srgbClr val="000000"/>
                </a:solidFill>
                <a:latin typeface="Adobe Gurmukhi" panose="01010101010101010101" pitchFamily="50" charset="0"/>
                <a:cs typeface="Adobe Gurmukhi" panose="01010101010101010101" pitchFamily="50" charset="0"/>
              </a:rPr>
              <a:t>In India, the industrial classification of the workforce is essential to understand the distribution of the labor force across various sectors. The classification of main workers and marginal workers, other than cultivators and agricultural laborers, by sex and by section, division, and class, has been traditionally used to understand the economic status and employment trends in the country. However, the current data on this classification is outdated and may not accurately reflect the current state of the workforce. The aim of this study is to update the information on the industrial classification of the main and marginal workers, other than cultivators and agricultural laborers, by sex and by section, division, and class, to provide relevant and accurate data for policy making and employment planning.</a:t>
            </a:r>
            <a:endParaRPr lang="en-US" sz="2000" dirty="0">
              <a:latin typeface="Adobe Gurmukhi" panose="01010101010101010101" pitchFamily="50" charset="0"/>
              <a:cs typeface="Adobe Gurmukhi" panose="01010101010101010101" pitchFamily="50" charset="0"/>
            </a:endParaRPr>
          </a:p>
          <a:p>
            <a:r>
              <a:rPr lang="en-US" dirty="0">
                <a:latin typeface="Adobe Gurmukhi" panose="01010101010101010101" pitchFamily="50" charset="0"/>
                <a:cs typeface="Adobe Gurmukhi" panose="01010101010101010101" pitchFamily="50" charset="0"/>
              </a:rPr>
              <a:t/>
            </a:r>
            <a:br>
              <a:rPr lang="en-US" dirty="0">
                <a:latin typeface="Adobe Gurmukhi" panose="01010101010101010101" pitchFamily="50" charset="0"/>
                <a:cs typeface="Adobe Gurmukhi" panose="01010101010101010101" pitchFamily="50" charset="0"/>
              </a:rPr>
            </a:br>
            <a:endParaRPr lang="en-IN" dirty="0">
              <a:latin typeface="Adobe Gurmukhi" panose="01010101010101010101" pitchFamily="50" charset="0"/>
              <a:cs typeface="Adobe Gurmukhi" panose="01010101010101010101" pitchFamily="50" charset="0"/>
            </a:endParaRPr>
          </a:p>
        </p:txBody>
      </p:sp>
    </p:spTree>
    <p:extLst>
      <p:ext uri="{BB962C8B-B14F-4D97-AF65-F5344CB8AC3E}">
        <p14:creationId xmlns:p14="http://schemas.microsoft.com/office/powerpoint/2010/main" val="3773929857"/>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406" y="799857"/>
            <a:ext cx="10084526" cy="6391493"/>
          </a:xfrm>
          <a:prstGeom prst="rect">
            <a:avLst/>
          </a:prstGeom>
        </p:spPr>
        <p:txBody>
          <a:bodyPr wrap="square">
            <a:spAutoFit/>
          </a:bodyPr>
          <a:lstStyle/>
          <a:p>
            <a:pPr>
              <a:spcAft>
                <a:spcPts val="800"/>
              </a:spcAft>
            </a:pPr>
            <a:r>
              <a:rPr lang="en-IN" dirty="0">
                <a:solidFill>
                  <a:srgbClr val="000000"/>
                </a:solidFill>
                <a:latin typeface="Adobe Gothic Std B" panose="020B0800000000000000" pitchFamily="34" charset="-128"/>
                <a:ea typeface="Adobe Gothic Std B" panose="020B0800000000000000" pitchFamily="34" charset="-128"/>
                <a:cs typeface="Adobe Devanagari" panose="02040503050201020203" pitchFamily="18" charset="0"/>
              </a:rPr>
              <a:t>Tools </a:t>
            </a:r>
            <a:r>
              <a:rPr lang="en-IN" dirty="0" smtClean="0">
                <a:solidFill>
                  <a:srgbClr val="000000"/>
                </a:solidFill>
                <a:latin typeface="Adobe Gothic Std B" panose="020B0800000000000000" pitchFamily="34" charset="-128"/>
                <a:ea typeface="Adobe Gothic Std B" panose="020B0800000000000000" pitchFamily="34" charset="-128"/>
                <a:cs typeface="Adobe Devanagari" panose="02040503050201020203" pitchFamily="18" charset="0"/>
              </a:rPr>
              <a:t>Used </a:t>
            </a:r>
            <a:r>
              <a:rPr lang="en-IN" sz="2000" dirty="0" smtClean="0">
                <a:solidFill>
                  <a:srgbClr val="000000"/>
                </a:solidFill>
                <a:latin typeface="Arial" panose="020B0604020202020204" pitchFamily="34" charset="0"/>
              </a:rPr>
              <a:t>:</a:t>
            </a:r>
          </a:p>
          <a:p>
            <a:pPr>
              <a:spcAft>
                <a:spcPts val="800"/>
              </a:spcAft>
            </a:pPr>
            <a:r>
              <a:rPr lang="en-US" sz="2000" dirty="0">
                <a:solidFill>
                  <a:srgbClr val="000000"/>
                </a:solidFill>
                <a:latin typeface="Arial" panose="020B0604020202020204" pitchFamily="34" charset="0"/>
              </a:rPr>
              <a:t> </a:t>
            </a:r>
            <a:r>
              <a:rPr lang="en-US" sz="2000" dirty="0" smtClean="0">
                <a:solidFill>
                  <a:srgbClr val="000000"/>
                </a:solidFill>
                <a:latin typeface="Arial" panose="020B0604020202020204" pitchFamily="34" charset="0"/>
              </a:rPr>
              <a:t>                * </a:t>
            </a:r>
            <a:r>
              <a:rPr lang="en-IN" sz="2000" b="1" dirty="0" smtClean="0"/>
              <a:t>Data </a:t>
            </a:r>
            <a:r>
              <a:rPr lang="en-IN" sz="2000" b="1" dirty="0"/>
              <a:t>Collection and </a:t>
            </a:r>
            <a:r>
              <a:rPr lang="en-IN" sz="2000" b="1" dirty="0" smtClean="0"/>
              <a:t>Preparation - </a:t>
            </a:r>
            <a:r>
              <a:rPr lang="en-IN" sz="2000" b="1" dirty="0"/>
              <a:t>(</a:t>
            </a:r>
            <a:r>
              <a:rPr lang="en-IN" sz="2000" dirty="0">
                <a:latin typeface="Adobe Gurmukhi" panose="01010101010101010101" pitchFamily="50" charset="0"/>
                <a:cs typeface="Adobe Gurmukhi" panose="01010101010101010101" pitchFamily="50" charset="0"/>
              </a:rPr>
              <a:t>Python, Pandas, </a:t>
            </a:r>
            <a:r>
              <a:rPr lang="en-IN" sz="2000" dirty="0" err="1">
                <a:latin typeface="Adobe Gurmukhi" panose="01010101010101010101" pitchFamily="50" charset="0"/>
                <a:cs typeface="Adobe Gurmukhi" panose="01010101010101010101" pitchFamily="50" charset="0"/>
              </a:rPr>
              <a:t>NumPy</a:t>
            </a:r>
            <a:r>
              <a:rPr lang="en-IN" sz="2000" b="1" dirty="0" smtClean="0"/>
              <a:t>) </a:t>
            </a:r>
          </a:p>
          <a:p>
            <a:pPr>
              <a:spcAft>
                <a:spcPts val="800"/>
              </a:spcAft>
            </a:pPr>
            <a:endParaRPr lang="en-IN" sz="2000" dirty="0" smtClean="0"/>
          </a:p>
          <a:p>
            <a:pPr>
              <a:spcAft>
                <a:spcPts val="800"/>
              </a:spcAft>
            </a:pPr>
            <a:r>
              <a:rPr lang="en-US" sz="2000" dirty="0"/>
              <a:t>	</a:t>
            </a:r>
            <a:r>
              <a:rPr lang="en-US" sz="2000" dirty="0" smtClean="0"/>
              <a:t>	    </a:t>
            </a:r>
            <a:r>
              <a:rPr lang="en-US" sz="2000" dirty="0" smtClean="0">
                <a:solidFill>
                  <a:srgbClr val="000000"/>
                </a:solidFill>
                <a:latin typeface="Arial" panose="020B0604020202020204" pitchFamily="34" charset="0"/>
              </a:rPr>
              <a:t>* </a:t>
            </a:r>
            <a:r>
              <a:rPr lang="en-IN" sz="2000" b="1" dirty="0"/>
              <a:t>Exploratory Data Analysis (EDA</a:t>
            </a:r>
            <a:r>
              <a:rPr lang="en-IN" sz="2000" b="1" dirty="0" smtClean="0"/>
              <a:t>) -</a:t>
            </a:r>
            <a:r>
              <a:rPr lang="en-IN" sz="2000" dirty="0" smtClean="0"/>
              <a:t> </a:t>
            </a:r>
            <a:r>
              <a:rPr lang="en-IN" sz="2000" b="1" dirty="0" smtClean="0"/>
              <a:t>(</a:t>
            </a:r>
            <a:r>
              <a:rPr lang="en-IN" sz="2000" dirty="0" smtClean="0">
                <a:latin typeface="Adobe Gurmukhi" panose="01010101010101010101" pitchFamily="50" charset="0"/>
                <a:cs typeface="Adobe Gurmukhi" panose="01010101010101010101" pitchFamily="50" charset="0"/>
              </a:rPr>
              <a:t>Pandas</a:t>
            </a:r>
            <a:r>
              <a:rPr lang="en-IN" sz="2000" dirty="0">
                <a:latin typeface="Adobe Gurmukhi" panose="01010101010101010101" pitchFamily="50" charset="0"/>
                <a:cs typeface="Adobe Gurmukhi" panose="01010101010101010101" pitchFamily="50" charset="0"/>
              </a:rPr>
              <a:t>, </a:t>
            </a:r>
            <a:r>
              <a:rPr lang="en-IN" sz="2000" dirty="0" err="1" smtClean="0">
                <a:latin typeface="Adobe Gurmukhi" panose="01010101010101010101" pitchFamily="50" charset="0"/>
                <a:cs typeface="Adobe Gurmukhi" panose="01010101010101010101" pitchFamily="50" charset="0"/>
              </a:rPr>
              <a:t>Matplotlib</a:t>
            </a:r>
            <a:r>
              <a:rPr lang="en-IN" sz="2000" dirty="0" smtClean="0">
                <a:latin typeface="Adobe Gurmukhi" panose="01010101010101010101" pitchFamily="50" charset="0"/>
                <a:cs typeface="Adobe Gurmukhi" panose="01010101010101010101" pitchFamily="50" charset="0"/>
              </a:rPr>
              <a:t>, </a:t>
            </a:r>
            <a:r>
              <a:rPr lang="en-IN" sz="2000" dirty="0" err="1">
                <a:latin typeface="Adobe Gurmukhi" panose="01010101010101010101" pitchFamily="50" charset="0"/>
                <a:cs typeface="Adobe Gurmukhi" panose="01010101010101010101" pitchFamily="50" charset="0"/>
              </a:rPr>
              <a:t>Seaborn</a:t>
            </a:r>
            <a:r>
              <a:rPr lang="en-IN" sz="2000" b="1" dirty="0" smtClean="0"/>
              <a:t>)</a:t>
            </a:r>
          </a:p>
          <a:p>
            <a:pPr>
              <a:spcAft>
                <a:spcPts val="800"/>
              </a:spcAft>
            </a:pPr>
            <a:r>
              <a:rPr lang="en-IN" sz="2000" dirty="0" smtClean="0"/>
              <a:t> </a:t>
            </a:r>
          </a:p>
          <a:p>
            <a:pPr>
              <a:spcAft>
                <a:spcPts val="800"/>
              </a:spcAft>
            </a:pPr>
            <a:r>
              <a:rPr lang="en-US" sz="2000" dirty="0"/>
              <a:t>	</a:t>
            </a:r>
            <a:r>
              <a:rPr lang="en-US" sz="2000" dirty="0" smtClean="0"/>
              <a:t>	    </a:t>
            </a:r>
            <a:r>
              <a:rPr lang="en-US" sz="2000" dirty="0" smtClean="0">
                <a:solidFill>
                  <a:srgbClr val="000000"/>
                </a:solidFill>
                <a:latin typeface="Arial" panose="020B0604020202020204" pitchFamily="34" charset="0"/>
              </a:rPr>
              <a:t>* </a:t>
            </a:r>
            <a:r>
              <a:rPr lang="en-IN" sz="2000" b="1" dirty="0"/>
              <a:t>Visualization</a:t>
            </a:r>
            <a:r>
              <a:rPr lang="en-IN" sz="2000" dirty="0"/>
              <a:t> </a:t>
            </a:r>
            <a:r>
              <a:rPr lang="en-IN" sz="2000" b="1" dirty="0" smtClean="0"/>
              <a:t>- (</a:t>
            </a:r>
            <a:r>
              <a:rPr lang="en-IN" sz="2000" dirty="0" err="1">
                <a:latin typeface="Adobe Gurmukhi" panose="01010101010101010101" pitchFamily="50" charset="0"/>
                <a:cs typeface="Adobe Gurmukhi" panose="01010101010101010101" pitchFamily="50" charset="0"/>
              </a:rPr>
              <a:t>Plotly</a:t>
            </a:r>
            <a:r>
              <a:rPr lang="en-IN" sz="2000" dirty="0">
                <a:latin typeface="Adobe Gurmukhi" panose="01010101010101010101" pitchFamily="50" charset="0"/>
                <a:cs typeface="Adobe Gurmukhi" panose="01010101010101010101" pitchFamily="50" charset="0"/>
              </a:rPr>
              <a:t> , </a:t>
            </a:r>
            <a:r>
              <a:rPr lang="en-IN" sz="2000" dirty="0" err="1">
                <a:latin typeface="Adobe Gurmukhi" panose="01010101010101010101" pitchFamily="50" charset="0"/>
                <a:cs typeface="Adobe Gurmukhi" panose="01010101010101010101" pitchFamily="50" charset="0"/>
              </a:rPr>
              <a:t>Plotly</a:t>
            </a:r>
            <a:r>
              <a:rPr lang="en-IN" sz="2000" dirty="0">
                <a:latin typeface="Adobe Gurmukhi" panose="01010101010101010101" pitchFamily="50" charset="0"/>
                <a:cs typeface="Adobe Gurmukhi" panose="01010101010101010101" pitchFamily="50" charset="0"/>
              </a:rPr>
              <a:t> Express</a:t>
            </a:r>
            <a:r>
              <a:rPr lang="en-IN" sz="2000" b="1" dirty="0" smtClean="0"/>
              <a:t>)</a:t>
            </a:r>
          </a:p>
          <a:p>
            <a:pPr>
              <a:spcAft>
                <a:spcPts val="800"/>
              </a:spcAft>
            </a:pPr>
            <a:endParaRPr lang="en-IN" sz="2000" dirty="0"/>
          </a:p>
          <a:p>
            <a:pPr>
              <a:spcAft>
                <a:spcPts val="800"/>
              </a:spcAft>
            </a:pPr>
            <a:r>
              <a:rPr lang="en-IN" sz="2000" dirty="0" smtClean="0"/>
              <a:t>		</a:t>
            </a:r>
            <a:r>
              <a:rPr lang="en-US" sz="2000" dirty="0">
                <a:solidFill>
                  <a:srgbClr val="000000"/>
                </a:solidFill>
                <a:latin typeface="Arial" panose="020B0604020202020204" pitchFamily="34" charset="0"/>
              </a:rPr>
              <a:t> </a:t>
            </a:r>
            <a:r>
              <a:rPr lang="en-US" sz="2000" dirty="0" smtClean="0">
                <a:solidFill>
                  <a:srgbClr val="000000"/>
                </a:solidFill>
                <a:latin typeface="Arial" panose="020B0604020202020204" pitchFamily="34" charset="0"/>
              </a:rPr>
              <a:t>  * </a:t>
            </a:r>
            <a:r>
              <a:rPr lang="en-IN" sz="2000" b="1" dirty="0"/>
              <a:t>Natural Language Processing (NLP</a:t>
            </a:r>
            <a:r>
              <a:rPr lang="en-IN" sz="2000" b="1" dirty="0" smtClean="0"/>
              <a:t>) -  (</a:t>
            </a:r>
            <a:r>
              <a:rPr lang="en-IN" sz="2000" dirty="0">
                <a:latin typeface="Adobe Gurmukhi" panose="01010101010101010101" pitchFamily="50" charset="0"/>
                <a:cs typeface="Adobe Gurmukhi" panose="01010101010101010101" pitchFamily="50" charset="0"/>
              </a:rPr>
              <a:t>NLTK</a:t>
            </a:r>
            <a:r>
              <a:rPr lang="en-IN" sz="2000" dirty="0" smtClean="0">
                <a:latin typeface="Adobe Gurmukhi" panose="01010101010101010101" pitchFamily="50" charset="0"/>
                <a:cs typeface="Adobe Gurmukhi" panose="01010101010101010101" pitchFamily="50" charset="0"/>
              </a:rPr>
              <a:t> </a:t>
            </a:r>
            <a:r>
              <a:rPr lang="en-IN" sz="2000" dirty="0">
                <a:latin typeface="Adobe Gurmukhi" panose="01010101010101010101" pitchFamily="50" charset="0"/>
                <a:cs typeface="Adobe Gurmukhi" panose="01010101010101010101" pitchFamily="50" charset="0"/>
              </a:rPr>
              <a:t>, </a:t>
            </a:r>
            <a:r>
              <a:rPr lang="en-IN" sz="2000" dirty="0" smtClean="0">
                <a:latin typeface="Adobe Gurmukhi" panose="01010101010101010101" pitchFamily="50" charset="0"/>
                <a:cs typeface="Adobe Gurmukhi" panose="01010101010101010101" pitchFamily="50" charset="0"/>
              </a:rPr>
              <a:t>Spacy,  </a:t>
            </a:r>
            <a:r>
              <a:rPr lang="en-IN" sz="2000" dirty="0" err="1" smtClean="0">
                <a:latin typeface="Adobe Gurmukhi" panose="01010101010101010101" pitchFamily="50" charset="0"/>
                <a:cs typeface="Adobe Gurmukhi" panose="01010101010101010101" pitchFamily="50" charset="0"/>
              </a:rPr>
              <a:t>Vectorizier</a:t>
            </a:r>
            <a:r>
              <a:rPr lang="en-IN" sz="2000" b="1" dirty="0" smtClean="0"/>
              <a:t>)</a:t>
            </a:r>
          </a:p>
          <a:p>
            <a:pPr>
              <a:spcAft>
                <a:spcPts val="800"/>
              </a:spcAft>
            </a:pPr>
            <a:endParaRPr lang="en-IN" sz="2000" dirty="0"/>
          </a:p>
          <a:p>
            <a:pPr>
              <a:spcAft>
                <a:spcPts val="800"/>
              </a:spcAft>
            </a:pPr>
            <a:r>
              <a:rPr lang="en-IN" sz="2000" dirty="0" smtClean="0"/>
              <a:t>		</a:t>
            </a:r>
            <a:r>
              <a:rPr lang="en-US" sz="2000" dirty="0">
                <a:solidFill>
                  <a:srgbClr val="000000"/>
                </a:solidFill>
                <a:latin typeface="Arial" panose="020B0604020202020204" pitchFamily="34" charset="0"/>
              </a:rPr>
              <a:t> </a:t>
            </a:r>
            <a:r>
              <a:rPr lang="en-US" sz="2000" dirty="0" smtClean="0">
                <a:solidFill>
                  <a:srgbClr val="000000"/>
                </a:solidFill>
                <a:latin typeface="Arial" panose="020B0604020202020204" pitchFamily="34" charset="0"/>
              </a:rPr>
              <a:t>  * </a:t>
            </a:r>
            <a:r>
              <a:rPr lang="en-IN" sz="2000" b="1" dirty="0"/>
              <a:t>Machine </a:t>
            </a:r>
            <a:r>
              <a:rPr lang="en-IN" sz="2000" b="1" dirty="0" smtClean="0"/>
              <a:t>Learning </a:t>
            </a:r>
            <a:r>
              <a:rPr lang="en-IN" sz="2000" b="1" dirty="0"/>
              <a:t>-  </a:t>
            </a:r>
            <a:r>
              <a:rPr lang="en-IN" sz="2000" b="1" dirty="0" smtClean="0"/>
              <a:t>(</a:t>
            </a:r>
            <a:r>
              <a:rPr lang="en-IN" sz="2000" dirty="0" err="1" smtClean="0">
                <a:latin typeface="Adobe Gurmukhi" panose="01010101010101010101" pitchFamily="50" charset="0"/>
                <a:cs typeface="Adobe Gurmukhi" panose="01010101010101010101" pitchFamily="50" charset="0"/>
              </a:rPr>
              <a:t>Scikit</a:t>
            </a:r>
            <a:r>
              <a:rPr lang="en-IN" sz="2000" dirty="0" smtClean="0">
                <a:latin typeface="Adobe Gurmukhi" panose="01010101010101010101" pitchFamily="50" charset="0"/>
                <a:cs typeface="Adobe Gurmukhi" panose="01010101010101010101" pitchFamily="50" charset="0"/>
              </a:rPr>
              <a:t>-learn</a:t>
            </a:r>
            <a:r>
              <a:rPr lang="en-IN" sz="2000" dirty="0">
                <a:latin typeface="Adobe Gurmukhi" panose="01010101010101010101" pitchFamily="50" charset="0"/>
                <a:cs typeface="Adobe Gurmukhi" panose="01010101010101010101" pitchFamily="50" charset="0"/>
              </a:rPr>
              <a:t>, </a:t>
            </a:r>
            <a:r>
              <a:rPr lang="en-IN" sz="2000" dirty="0" smtClean="0">
                <a:latin typeface="Adobe Gurmukhi" panose="01010101010101010101" pitchFamily="50" charset="0"/>
                <a:cs typeface="Adobe Gurmukhi" panose="01010101010101010101" pitchFamily="50" charset="0"/>
              </a:rPr>
              <a:t>K-means, Clustering</a:t>
            </a:r>
            <a:r>
              <a:rPr lang="en-IN" sz="2000" b="1" dirty="0" smtClean="0"/>
              <a:t>) </a:t>
            </a:r>
          </a:p>
          <a:p>
            <a:pPr>
              <a:spcAft>
                <a:spcPts val="800"/>
              </a:spcAft>
            </a:pPr>
            <a:endParaRPr lang="en-US" sz="2000" dirty="0"/>
          </a:p>
          <a:p>
            <a:pPr>
              <a:spcAft>
                <a:spcPts val="800"/>
              </a:spcAft>
            </a:pPr>
            <a:r>
              <a:rPr lang="en-US" sz="2000" dirty="0" smtClean="0"/>
              <a:t>	</a:t>
            </a:r>
            <a:r>
              <a:rPr lang="en-US" sz="2000" dirty="0"/>
              <a:t> </a:t>
            </a:r>
            <a:r>
              <a:rPr lang="en-US" sz="2000" dirty="0" smtClean="0"/>
              <a:t>          </a:t>
            </a:r>
            <a:r>
              <a:rPr lang="en-US" sz="2000" dirty="0" smtClean="0">
                <a:solidFill>
                  <a:srgbClr val="000000"/>
                </a:solidFill>
                <a:latin typeface="Arial" panose="020B0604020202020204" pitchFamily="34" charset="0"/>
              </a:rPr>
              <a:t>* </a:t>
            </a:r>
            <a:r>
              <a:rPr lang="en-IN" sz="2000" b="1" dirty="0" smtClean="0"/>
              <a:t>Deployment – (</a:t>
            </a:r>
            <a:r>
              <a:rPr lang="en-IN" sz="2000" dirty="0" err="1" smtClean="0">
                <a:latin typeface="Adobe Gurmukhi" panose="01010101010101010101" pitchFamily="50" charset="0"/>
                <a:cs typeface="Adobe Gurmukhi" panose="01010101010101010101" pitchFamily="50" charset="0"/>
              </a:rPr>
              <a:t>Streamlit</a:t>
            </a:r>
            <a:r>
              <a:rPr lang="en-IN" sz="2000" b="1" dirty="0" smtClean="0"/>
              <a:t>)</a:t>
            </a:r>
            <a:endParaRPr lang="en-US" sz="2000" b="1" dirty="0"/>
          </a:p>
          <a:p>
            <a:pPr>
              <a:spcAft>
                <a:spcPts val="800"/>
              </a:spcAft>
            </a:pPr>
            <a:r>
              <a:rPr lang="en-US" sz="2000" dirty="0" smtClean="0"/>
              <a:t>		</a:t>
            </a:r>
            <a:r>
              <a:rPr lang="en-US" sz="2000" dirty="0"/>
              <a:t> </a:t>
            </a:r>
            <a:r>
              <a:rPr lang="en-US" sz="2000" dirty="0" smtClean="0"/>
              <a:t>   </a:t>
            </a:r>
            <a:endParaRPr lang="en-IN" sz="2000" dirty="0"/>
          </a:p>
          <a:p>
            <a:pPr>
              <a:spcAft>
                <a:spcPts val="800"/>
              </a:spcAft>
            </a:pPr>
            <a:endParaRPr lang="en-IN" sz="2000" dirty="0"/>
          </a:p>
          <a:p>
            <a:r>
              <a:rPr lang="en-IN" dirty="0"/>
              <a:t/>
            </a:r>
            <a:br>
              <a:rPr lang="en-IN" dirty="0"/>
            </a:br>
            <a:endParaRPr lang="en-IN" dirty="0"/>
          </a:p>
        </p:txBody>
      </p:sp>
    </p:spTree>
    <p:extLst>
      <p:ext uri="{BB962C8B-B14F-4D97-AF65-F5344CB8AC3E}">
        <p14:creationId xmlns:p14="http://schemas.microsoft.com/office/powerpoint/2010/main" val="2368879834"/>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022" y="596591"/>
            <a:ext cx="10280469" cy="461665"/>
          </a:xfrm>
          <a:prstGeom prst="rect">
            <a:avLst/>
          </a:prstGeom>
        </p:spPr>
        <p:txBody>
          <a:bodyPr wrap="square">
            <a:spAutoFit/>
          </a:bodyPr>
          <a:lstStyle/>
          <a:p>
            <a:r>
              <a:rPr lang="en-IN" sz="2400" b="1" dirty="0" smtClean="0">
                <a:solidFill>
                  <a:srgbClr val="000000"/>
                </a:solidFill>
                <a:latin typeface="Adobe Gothic Std B" panose="020B0800000000000000" pitchFamily="34" charset="-128"/>
                <a:ea typeface="Adobe Gothic Std B" panose="020B0800000000000000" pitchFamily="34" charset="-128"/>
              </a:rPr>
              <a:t>Approaches</a:t>
            </a:r>
            <a:r>
              <a:rPr lang="en-IN" sz="2400" dirty="0" smtClean="0">
                <a:solidFill>
                  <a:srgbClr val="000000"/>
                </a:solidFill>
                <a:latin typeface="Arial" panose="020B0604020202020204" pitchFamily="34" charset="0"/>
              </a:rPr>
              <a:t> :</a:t>
            </a:r>
            <a:endParaRPr lang="en-IN" sz="2400" dirty="0"/>
          </a:p>
        </p:txBody>
      </p:sp>
      <p:sp>
        <p:nvSpPr>
          <p:cNvPr id="3" name="Rectangle 2"/>
          <p:cNvSpPr/>
          <p:nvPr/>
        </p:nvSpPr>
        <p:spPr>
          <a:xfrm>
            <a:off x="2664823" y="1110672"/>
            <a:ext cx="5443045" cy="5016758"/>
          </a:xfrm>
          <a:prstGeom prst="rect">
            <a:avLst/>
          </a:prstGeom>
        </p:spPr>
        <p:txBody>
          <a:bodyPr wrap="square">
            <a:spAutoFit/>
          </a:bodyPr>
          <a:lstStyle/>
          <a:p>
            <a:r>
              <a:rPr lang="en-IN" sz="2000" dirty="0" smtClean="0"/>
              <a:t>1. </a:t>
            </a:r>
            <a:r>
              <a:rPr lang="en-IN" sz="2000" b="1" dirty="0" smtClean="0"/>
              <a:t>Data </a:t>
            </a:r>
            <a:r>
              <a:rPr lang="en-IN" sz="2000" b="1" dirty="0"/>
              <a:t>Collection and </a:t>
            </a:r>
            <a:r>
              <a:rPr lang="en-IN" sz="2000" b="1" dirty="0" smtClean="0"/>
              <a:t>Integration </a:t>
            </a:r>
            <a:r>
              <a:rPr lang="en-IN" sz="2000" dirty="0" smtClean="0"/>
              <a:t>: Collect All datasets and merge datasets into a </a:t>
            </a:r>
            <a:r>
              <a:rPr lang="en-IN" sz="2000" dirty="0" err="1" smtClean="0"/>
              <a:t>DataFrame</a:t>
            </a:r>
            <a:r>
              <a:rPr lang="en-IN" sz="2000" dirty="0" smtClean="0"/>
              <a:t>.</a:t>
            </a:r>
          </a:p>
          <a:p>
            <a:r>
              <a:rPr lang="en-US" sz="2000" dirty="0" smtClean="0"/>
              <a:t>2. </a:t>
            </a:r>
            <a:r>
              <a:rPr lang="en-IN" sz="2000" b="1" dirty="0"/>
              <a:t>Data Cleaning and </a:t>
            </a:r>
            <a:r>
              <a:rPr lang="en-IN" sz="2000" b="1" dirty="0" err="1" smtClean="0"/>
              <a:t>Preprocessing</a:t>
            </a:r>
            <a:r>
              <a:rPr lang="en-IN" sz="2000" b="1" dirty="0"/>
              <a:t> </a:t>
            </a:r>
            <a:r>
              <a:rPr lang="en-IN" sz="2000" dirty="0"/>
              <a:t>: </a:t>
            </a:r>
            <a:r>
              <a:rPr lang="en-IN" sz="2000" dirty="0" smtClean="0"/>
              <a:t>Handling </a:t>
            </a:r>
            <a:r>
              <a:rPr lang="en-IN" sz="2000" dirty="0"/>
              <a:t>Missing Values, Data </a:t>
            </a:r>
            <a:r>
              <a:rPr lang="en-IN" sz="2000" dirty="0" smtClean="0"/>
              <a:t>     Normalization </a:t>
            </a:r>
            <a:r>
              <a:rPr lang="en-IN" sz="2000" dirty="0"/>
              <a:t>and Data </a:t>
            </a:r>
            <a:r>
              <a:rPr lang="en-IN" sz="2000" dirty="0" smtClean="0"/>
              <a:t>Transformation.</a:t>
            </a:r>
          </a:p>
          <a:p>
            <a:r>
              <a:rPr lang="en-IN" sz="2000" dirty="0"/>
              <a:t>3. </a:t>
            </a:r>
            <a:r>
              <a:rPr lang="en-IN" sz="2000" b="1" dirty="0"/>
              <a:t>Exploratory Data Analysis (EDA)</a:t>
            </a:r>
            <a:r>
              <a:rPr lang="en-IN" sz="2000" dirty="0"/>
              <a:t> : Descriptive Statistics, Visual Analysis, </a:t>
            </a:r>
            <a:r>
              <a:rPr lang="en-IN" sz="2000" dirty="0" smtClean="0"/>
              <a:t>Correlation Analysis</a:t>
            </a:r>
            <a:r>
              <a:rPr lang="en-US" sz="2000" dirty="0" smtClean="0"/>
              <a:t>. </a:t>
            </a:r>
          </a:p>
          <a:p>
            <a:r>
              <a:rPr lang="en-US" sz="2000" dirty="0" smtClean="0"/>
              <a:t>4. </a:t>
            </a:r>
            <a:r>
              <a:rPr lang="en-IN" sz="2000" b="1" dirty="0"/>
              <a:t>Natural Language Processing (NLP</a:t>
            </a:r>
            <a:r>
              <a:rPr lang="en-IN" sz="2000" b="1" dirty="0" smtClean="0"/>
              <a:t>)</a:t>
            </a:r>
            <a:r>
              <a:rPr lang="en-IN" sz="2000" dirty="0" smtClean="0"/>
              <a:t> : </a:t>
            </a:r>
          </a:p>
          <a:p>
            <a:r>
              <a:rPr lang="en-IN" sz="2000" dirty="0"/>
              <a:t>Text Data </a:t>
            </a:r>
            <a:r>
              <a:rPr lang="en-IN" sz="2000" dirty="0" smtClean="0"/>
              <a:t>Collection</a:t>
            </a:r>
            <a:r>
              <a:rPr lang="en-IN" sz="2000" dirty="0"/>
              <a:t>, Text </a:t>
            </a:r>
            <a:r>
              <a:rPr lang="en-IN" sz="2000" dirty="0" err="1" smtClean="0"/>
              <a:t>Preprocessing</a:t>
            </a:r>
            <a:r>
              <a:rPr lang="en-IN" sz="2000" dirty="0" smtClean="0"/>
              <a:t> , Stop Words and </a:t>
            </a:r>
            <a:r>
              <a:rPr lang="en-IN" sz="2000" dirty="0" err="1" smtClean="0"/>
              <a:t>Vectorizier</a:t>
            </a:r>
            <a:r>
              <a:rPr lang="en-IN" sz="2000" dirty="0"/>
              <a:t>.</a:t>
            </a:r>
            <a:endParaRPr lang="en-US" sz="2000" dirty="0"/>
          </a:p>
          <a:p>
            <a:r>
              <a:rPr lang="en-US" sz="2000" dirty="0"/>
              <a:t>5. </a:t>
            </a:r>
            <a:r>
              <a:rPr lang="en-US" sz="2000" b="1" dirty="0"/>
              <a:t>Machine Learning and Predictive </a:t>
            </a:r>
            <a:r>
              <a:rPr lang="en-US" sz="2000" b="1" dirty="0" smtClean="0"/>
              <a:t>Analysis </a:t>
            </a:r>
            <a:r>
              <a:rPr lang="en-US" sz="2000" dirty="0" smtClean="0"/>
              <a:t>: </a:t>
            </a:r>
          </a:p>
          <a:p>
            <a:r>
              <a:rPr lang="en-IN" sz="2000" dirty="0"/>
              <a:t>Feature Engineering, Model Selection, Model Training and Validation, Predictive </a:t>
            </a:r>
            <a:r>
              <a:rPr lang="en-IN" sz="2000" dirty="0" smtClean="0"/>
              <a:t>Insights.</a:t>
            </a:r>
          </a:p>
          <a:p>
            <a:r>
              <a:rPr lang="en-US" sz="2000" dirty="0" smtClean="0"/>
              <a:t>6. </a:t>
            </a:r>
            <a:r>
              <a:rPr lang="en-US" sz="2000" b="1" dirty="0" smtClean="0"/>
              <a:t>Deployment : </a:t>
            </a:r>
            <a:r>
              <a:rPr lang="en-US" sz="2000" dirty="0" smtClean="0"/>
              <a:t>Using </a:t>
            </a:r>
            <a:r>
              <a:rPr lang="en-US" sz="2000" b="1" dirty="0" err="1" smtClean="0"/>
              <a:t>Streamlit</a:t>
            </a:r>
            <a:r>
              <a:rPr lang="en-US" sz="2000" dirty="0" smtClean="0"/>
              <a:t>  to visualization and a Dashboard app in discuss figures for the Business Problems.</a:t>
            </a:r>
            <a:endParaRPr lang="en-IN" sz="2000" dirty="0"/>
          </a:p>
        </p:txBody>
      </p:sp>
    </p:spTree>
    <p:extLst>
      <p:ext uri="{BB962C8B-B14F-4D97-AF65-F5344CB8AC3E}">
        <p14:creationId xmlns:p14="http://schemas.microsoft.com/office/powerpoint/2010/main" val="136670049"/>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4880" y="825982"/>
            <a:ext cx="6096000" cy="1405513"/>
          </a:xfrm>
          <a:prstGeom prst="rect">
            <a:avLst/>
          </a:prstGeom>
        </p:spPr>
        <p:txBody>
          <a:bodyPr>
            <a:spAutoFit/>
          </a:bodyPr>
          <a:lstStyle/>
          <a:p>
            <a:pPr>
              <a:spcAft>
                <a:spcPts val="800"/>
              </a:spcAft>
            </a:pPr>
            <a:r>
              <a:rPr lang="en-IN" b="1" dirty="0">
                <a:solidFill>
                  <a:srgbClr val="000000"/>
                </a:solidFill>
                <a:latin typeface="Adobe Gurmukhi" panose="01010101010101010101" pitchFamily="50" charset="0"/>
                <a:cs typeface="Adobe Gurmukhi" panose="01010101010101010101" pitchFamily="50" charset="0"/>
              </a:rPr>
              <a:t>EDA </a:t>
            </a:r>
            <a:r>
              <a:rPr lang="en-IN" b="1" dirty="0" smtClean="0">
                <a:solidFill>
                  <a:srgbClr val="000000"/>
                </a:solidFill>
                <a:latin typeface="Adobe Gurmukhi" panose="01010101010101010101" pitchFamily="50" charset="0"/>
                <a:cs typeface="Adobe Gurmukhi" panose="01010101010101010101" pitchFamily="50" charset="0"/>
              </a:rPr>
              <a:t>Insights : </a:t>
            </a:r>
          </a:p>
          <a:p>
            <a:pPr>
              <a:spcAft>
                <a:spcPts val="800"/>
              </a:spcAft>
            </a:pPr>
            <a:endParaRPr lang="en-IN" b="1" dirty="0">
              <a:latin typeface="Adobe Gurmukhi" panose="01010101010101010101" pitchFamily="50" charset="0"/>
              <a:cs typeface="Adobe Gurmukhi" panose="01010101010101010101" pitchFamily="50" charset="0"/>
            </a:endParaRPr>
          </a:p>
          <a:p>
            <a:r>
              <a:rPr lang="en-IN" dirty="0"/>
              <a:t/>
            </a:r>
            <a:br>
              <a:rPr lang="en-IN" dirty="0"/>
            </a:br>
            <a:endParaRPr lang="en-IN" dirty="0"/>
          </a:p>
        </p:txBody>
      </p:sp>
      <p:pic>
        <p:nvPicPr>
          <p:cNvPr id="3" name="Picture 2"/>
          <p:cNvPicPr>
            <a:picLocks noChangeAspect="1"/>
          </p:cNvPicPr>
          <p:nvPr/>
        </p:nvPicPr>
        <p:blipFill>
          <a:blip r:embed="rId2"/>
          <a:stretch>
            <a:fillRect/>
          </a:stretch>
        </p:blipFill>
        <p:spPr>
          <a:xfrm>
            <a:off x="1131110" y="1253093"/>
            <a:ext cx="9018730" cy="3931241"/>
          </a:xfrm>
          <a:prstGeom prst="rect">
            <a:avLst/>
          </a:prstGeom>
        </p:spPr>
      </p:pic>
    </p:spTree>
    <p:extLst>
      <p:ext uri="{BB962C8B-B14F-4D97-AF65-F5344CB8AC3E}">
        <p14:creationId xmlns:p14="http://schemas.microsoft.com/office/powerpoint/2010/main" val="3970691818"/>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9459" y="1084217"/>
            <a:ext cx="10612789" cy="4631961"/>
          </a:xfrm>
          <a:prstGeom prst="rect">
            <a:avLst/>
          </a:prstGeom>
        </p:spPr>
      </p:pic>
    </p:spTree>
    <p:extLst>
      <p:ext uri="{BB962C8B-B14F-4D97-AF65-F5344CB8AC3E}">
        <p14:creationId xmlns:p14="http://schemas.microsoft.com/office/powerpoint/2010/main" val="3284884551"/>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7969" y="1136469"/>
            <a:ext cx="10146899" cy="4608149"/>
          </a:xfrm>
          <a:prstGeom prst="rect">
            <a:avLst/>
          </a:prstGeom>
        </p:spPr>
      </p:pic>
    </p:spTree>
    <p:extLst>
      <p:ext uri="{BB962C8B-B14F-4D97-AF65-F5344CB8AC3E}">
        <p14:creationId xmlns:p14="http://schemas.microsoft.com/office/powerpoint/2010/main" val="3201858532"/>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415</TotalTime>
  <Words>147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Adobe Gothic Std B</vt:lpstr>
      <vt:lpstr>Adobe Caslon Pro Bold</vt:lpstr>
      <vt:lpstr>Adobe Devanagari</vt:lpstr>
      <vt:lpstr>Adobe Gurmukhi</vt:lpstr>
      <vt:lpstr>Arial</vt:lpstr>
      <vt:lpstr>Garamond</vt:lpstr>
      <vt:lpstr>Organic</vt:lpstr>
      <vt:lpstr>Industrial Human Resource  Geo-Visualization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Barath</dc:creator>
  <cp:lastModifiedBy>Barath</cp:lastModifiedBy>
  <cp:revision>11</cp:revision>
  <dcterms:created xsi:type="dcterms:W3CDTF">2024-06-09T09:29:19Z</dcterms:created>
  <dcterms:modified xsi:type="dcterms:W3CDTF">2024-06-09T16:25:09Z</dcterms:modified>
</cp:coreProperties>
</file>