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6" r:id="rId8"/>
    <p:sldId id="263" r:id="rId9"/>
    <p:sldId id="264" r:id="rId10"/>
    <p:sldId id="267"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81" d="100"/>
          <a:sy n="81"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52148-5CD3-4D83-A4DC-FA26B245AA72}" type="datetimeFigureOut">
              <a:rPr lang="en-US" smtClean="0"/>
              <a:t>23-Jan-21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E6162-8B4E-4992-8055-E668DE00DACD}" type="slidenum">
              <a:rPr lang="en-US" smtClean="0"/>
              <a:t>‹#›</a:t>
            </a:fld>
            <a:endParaRPr lang="en-US"/>
          </a:p>
        </p:txBody>
      </p:sp>
    </p:spTree>
    <p:extLst>
      <p:ext uri="{BB962C8B-B14F-4D97-AF65-F5344CB8AC3E}">
        <p14:creationId xmlns:p14="http://schemas.microsoft.com/office/powerpoint/2010/main" val="12300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6E6162-8B4E-4992-8055-E668DE00DACD}" type="slidenum">
              <a:rPr lang="en-US" smtClean="0"/>
              <a:t>7</a:t>
            </a:fld>
            <a:endParaRPr lang="en-US"/>
          </a:p>
        </p:txBody>
      </p:sp>
    </p:spTree>
    <p:extLst>
      <p:ext uri="{BB962C8B-B14F-4D97-AF65-F5344CB8AC3E}">
        <p14:creationId xmlns:p14="http://schemas.microsoft.com/office/powerpoint/2010/main" val="178074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A2C3-AB32-44AA-88AE-5A09A54E4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93A876-FE50-42B3-9ACC-C7FBBD9CD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F6C08B-B56E-426E-B18E-65295BDBAA9E}"/>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5" name="Footer Placeholder 4">
            <a:extLst>
              <a:ext uri="{FF2B5EF4-FFF2-40B4-BE49-F238E27FC236}">
                <a16:creationId xmlns:a16="http://schemas.microsoft.com/office/drawing/2014/main" id="{B8862740-6C09-4AF7-B201-4179924E8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A73B3-7952-425D-97F3-A493A274AB16}"/>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104510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30A9-461B-4598-B37E-061A7A986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9A8844-5F10-4888-B266-837FF3667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BD6C0-DAA3-44F6-B432-3AC35E50ADAF}"/>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5" name="Footer Placeholder 4">
            <a:extLst>
              <a:ext uri="{FF2B5EF4-FFF2-40B4-BE49-F238E27FC236}">
                <a16:creationId xmlns:a16="http://schemas.microsoft.com/office/drawing/2014/main" id="{36594562-E3B1-45FF-9819-24733C8D6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DBEBA-A483-4FE5-9ECF-77CE5960EF0C}"/>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315614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BF8EA2-E820-448D-A361-D1478166FC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05DC86-B4CB-42A7-8F56-5A2A33E28E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0C37B-0352-4759-86F1-EEEBD5A940D6}"/>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5" name="Footer Placeholder 4">
            <a:extLst>
              <a:ext uri="{FF2B5EF4-FFF2-40B4-BE49-F238E27FC236}">
                <a16:creationId xmlns:a16="http://schemas.microsoft.com/office/drawing/2014/main" id="{07A11912-FAAB-41F7-916F-D6961DB88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D1F29-909F-42F0-BBA4-D7F5BBCB0E22}"/>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22821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1FDF-B72F-4917-BC04-727A16DC1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1B933-4C48-43C9-9ACB-AC2885497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ED678-F2C6-4250-A533-5C85463E7399}"/>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5" name="Footer Placeholder 4">
            <a:extLst>
              <a:ext uri="{FF2B5EF4-FFF2-40B4-BE49-F238E27FC236}">
                <a16:creationId xmlns:a16="http://schemas.microsoft.com/office/drawing/2014/main" id="{123A2402-775B-4CC7-AB78-0100695C4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6BAD0-0EF8-49FE-B99E-C342709AAD6F}"/>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424084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89AF-A2D9-4524-A72E-52B481719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18FB22-8219-4C47-B877-54DA8D7FE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0770DA-F7FF-4E4C-8A4E-1EA4848FAE0B}"/>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5" name="Footer Placeholder 4">
            <a:extLst>
              <a:ext uri="{FF2B5EF4-FFF2-40B4-BE49-F238E27FC236}">
                <a16:creationId xmlns:a16="http://schemas.microsoft.com/office/drawing/2014/main" id="{85E36664-5F61-41B9-82FF-CE1783137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5587A-71EE-41A9-84BD-3D8CB01CC134}"/>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187641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FE34-2AC6-48CF-BA13-13D1CFF38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6A6585-A928-41C2-A959-D769AA60B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A9058-8C64-47A4-92E7-94C9C2253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C89224-E509-4633-B206-F2EF55018DCA}"/>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6" name="Footer Placeholder 5">
            <a:extLst>
              <a:ext uri="{FF2B5EF4-FFF2-40B4-BE49-F238E27FC236}">
                <a16:creationId xmlns:a16="http://schemas.microsoft.com/office/drawing/2014/main" id="{9784D915-F8D4-492F-92A8-0E129995C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4632D-3068-4E6A-BC58-A910B5CC8D61}"/>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254949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B4A5-B7F2-4B5B-93C7-2253F6FCA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AA301-6494-48C8-81FE-423C5FA54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3D8A6-DDF1-4320-893E-AA40FF613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A84748-BCD5-4745-9787-7DECCB8CF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1F96C6-CF4C-4764-A8A8-10C105E45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12DBB-50DB-4CAD-A476-3F6184714456}"/>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8" name="Footer Placeholder 7">
            <a:extLst>
              <a:ext uri="{FF2B5EF4-FFF2-40B4-BE49-F238E27FC236}">
                <a16:creationId xmlns:a16="http://schemas.microsoft.com/office/drawing/2014/main" id="{DF1564E3-4D1D-47C4-AA56-4BC93B5B0C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A3BF5-3C6E-4F2D-A8F1-7A27A6C691A9}"/>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67950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E059-3BE3-47CA-B049-BBCA49A3AB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695DD4-267D-4246-A135-F61D7789A232}"/>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4" name="Footer Placeholder 3">
            <a:extLst>
              <a:ext uri="{FF2B5EF4-FFF2-40B4-BE49-F238E27FC236}">
                <a16:creationId xmlns:a16="http://schemas.microsoft.com/office/drawing/2014/main" id="{4B44203A-D4C1-4FBC-B7F0-565304D4AA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061D7B-FC37-4C65-86F1-5F0058B4ECF2}"/>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165801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564EF3-F1CE-43A9-9D2F-36CDC360535C}"/>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3" name="Footer Placeholder 2">
            <a:extLst>
              <a:ext uri="{FF2B5EF4-FFF2-40B4-BE49-F238E27FC236}">
                <a16:creationId xmlns:a16="http://schemas.microsoft.com/office/drawing/2014/main" id="{D54A6A1B-8C59-4CD9-A91A-FDAD7D14B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223B3-83E1-414B-9CEC-A3A67B3E7C1F}"/>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1681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AB16-0713-403D-8096-6D5CF85F3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3FAA9-4ACD-4DF5-81C5-7FBEEBFD0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CBA3AF-A1E7-4695-82F5-4F55FD311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8C694-3BD9-4B51-BAD0-45E51182E02C}"/>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6" name="Footer Placeholder 5">
            <a:extLst>
              <a:ext uri="{FF2B5EF4-FFF2-40B4-BE49-F238E27FC236}">
                <a16:creationId xmlns:a16="http://schemas.microsoft.com/office/drawing/2014/main" id="{B99F4584-F987-4E35-9F29-139F6ACFE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CDA88-9E76-4F77-BF5A-D138059E86A3}"/>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10165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962C-E2E0-4D56-BB33-5C64AB603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5701D4-8784-4A94-8D82-77A4E8CF8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D632E-092E-4DA8-9A77-9C4A7439A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F071E-9DED-4A9D-A8E3-D47EC3724ABA}"/>
              </a:ext>
            </a:extLst>
          </p:cNvPr>
          <p:cNvSpPr>
            <a:spLocks noGrp="1"/>
          </p:cNvSpPr>
          <p:nvPr>
            <p:ph type="dt" sz="half" idx="10"/>
          </p:nvPr>
        </p:nvSpPr>
        <p:spPr/>
        <p:txBody>
          <a:bodyPr/>
          <a:lstStyle/>
          <a:p>
            <a:fld id="{CD726F09-EB0C-4647-A415-A29B8EB50B2A}" type="datetimeFigureOut">
              <a:rPr lang="en-US" smtClean="0"/>
              <a:t>23-Jan-21</a:t>
            </a:fld>
            <a:endParaRPr lang="en-US"/>
          </a:p>
        </p:txBody>
      </p:sp>
      <p:sp>
        <p:nvSpPr>
          <p:cNvPr id="6" name="Footer Placeholder 5">
            <a:extLst>
              <a:ext uri="{FF2B5EF4-FFF2-40B4-BE49-F238E27FC236}">
                <a16:creationId xmlns:a16="http://schemas.microsoft.com/office/drawing/2014/main" id="{366D4513-A803-481B-91A4-C82659E47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0698E-BA94-4FFE-AC63-C6FB323805D8}"/>
              </a:ext>
            </a:extLst>
          </p:cNvPr>
          <p:cNvSpPr>
            <a:spLocks noGrp="1"/>
          </p:cNvSpPr>
          <p:nvPr>
            <p:ph type="sldNum" sz="quarter" idx="12"/>
          </p:nvPr>
        </p:nvSpPr>
        <p:spPr/>
        <p:txBody>
          <a:bodyPr/>
          <a:lstStyle/>
          <a:p>
            <a:fld id="{F4A52927-9AAD-4F5B-A980-768432A290AF}" type="slidenum">
              <a:rPr lang="en-US" smtClean="0"/>
              <a:t>‹#›</a:t>
            </a:fld>
            <a:endParaRPr lang="en-US"/>
          </a:p>
        </p:txBody>
      </p:sp>
    </p:spTree>
    <p:extLst>
      <p:ext uri="{BB962C8B-B14F-4D97-AF65-F5344CB8AC3E}">
        <p14:creationId xmlns:p14="http://schemas.microsoft.com/office/powerpoint/2010/main" val="77027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2667C-6C34-4702-B9BB-35665F664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E799D5-5BB3-4237-9336-245B162DA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18F31-479D-45F1-870C-7C1BCB18F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6F09-EB0C-4647-A415-A29B8EB50B2A}" type="datetimeFigureOut">
              <a:rPr lang="en-US" smtClean="0"/>
              <a:t>23-Jan-21</a:t>
            </a:fld>
            <a:endParaRPr lang="en-US"/>
          </a:p>
        </p:txBody>
      </p:sp>
      <p:sp>
        <p:nvSpPr>
          <p:cNvPr id="5" name="Footer Placeholder 4">
            <a:extLst>
              <a:ext uri="{FF2B5EF4-FFF2-40B4-BE49-F238E27FC236}">
                <a16:creationId xmlns:a16="http://schemas.microsoft.com/office/drawing/2014/main" id="{94206FB7-1E48-4A80-88D8-12A3FB5D2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7E10EA-923B-4FD6-81F3-5A3368E9B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52927-9AAD-4F5B-A980-768432A290AF}" type="slidenum">
              <a:rPr lang="en-US" smtClean="0"/>
              <a:t>‹#›</a:t>
            </a:fld>
            <a:endParaRPr lang="en-US"/>
          </a:p>
        </p:txBody>
      </p:sp>
    </p:spTree>
    <p:extLst>
      <p:ext uri="{BB962C8B-B14F-4D97-AF65-F5344CB8AC3E}">
        <p14:creationId xmlns:p14="http://schemas.microsoft.com/office/powerpoint/2010/main" val="23910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drive/folders/1bn2wxCCUa8TI-NGHkrDm_w2fCKeTPjuz?usp=shar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robots.ox.ac.uk/~vgg/data/" TargetMode="External"/><Relationship Id="rId2" Type="http://schemas.openxmlformats.org/officeDocument/2006/relationships/hyperlink" Target="https://yingqianwang.github.io/Flickr102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AD0CD-19ED-4D9C-BAB7-B1C0AA427CEE}"/>
              </a:ext>
            </a:extLst>
          </p:cNvPr>
          <p:cNvSpPr txBox="1"/>
          <p:nvPr/>
        </p:nvSpPr>
        <p:spPr>
          <a:xfrm>
            <a:off x="705395" y="1583702"/>
            <a:ext cx="10781210" cy="2492990"/>
          </a:xfrm>
          <a:prstGeom prst="rect">
            <a:avLst/>
          </a:prstGeom>
          <a:noFill/>
        </p:spPr>
        <p:txBody>
          <a:bodyPr wrap="square" rtlCol="0">
            <a:spAutoFit/>
          </a:bodyPr>
          <a:lstStyle/>
          <a:p>
            <a:pPr algn="ctr"/>
            <a:r>
              <a:rPr lang="en-US" sz="3600" dirty="0">
                <a:latin typeface="+mj-lt"/>
              </a:rPr>
              <a:t>Digital Image Processing</a:t>
            </a:r>
          </a:p>
          <a:p>
            <a:pPr algn="ctr"/>
            <a:r>
              <a:rPr lang="en-US" sz="6000" dirty="0">
                <a:latin typeface="+mj-lt"/>
              </a:rPr>
              <a:t>Convolutional Neural Network for Image Super Resolution</a:t>
            </a:r>
          </a:p>
        </p:txBody>
      </p:sp>
      <p:sp>
        <p:nvSpPr>
          <p:cNvPr id="4" name="TextBox 3">
            <a:extLst>
              <a:ext uri="{FF2B5EF4-FFF2-40B4-BE49-F238E27FC236}">
                <a16:creationId xmlns:a16="http://schemas.microsoft.com/office/drawing/2014/main" id="{0A6EDCD2-40C6-4D4F-BBFE-F78E09E1E3B9}"/>
              </a:ext>
            </a:extLst>
          </p:cNvPr>
          <p:cNvSpPr txBox="1"/>
          <p:nvPr/>
        </p:nvSpPr>
        <p:spPr>
          <a:xfrm>
            <a:off x="4988677" y="4524866"/>
            <a:ext cx="2214645" cy="461665"/>
          </a:xfrm>
          <a:prstGeom prst="rect">
            <a:avLst/>
          </a:prstGeom>
          <a:noFill/>
        </p:spPr>
        <p:txBody>
          <a:bodyPr wrap="none" rtlCol="0">
            <a:spAutoFit/>
          </a:bodyPr>
          <a:lstStyle/>
          <a:p>
            <a:r>
              <a:rPr lang="en-US" sz="2400" dirty="0">
                <a:latin typeface="+mj-lt"/>
              </a:rPr>
              <a:t>Barath Mohan U</a:t>
            </a:r>
          </a:p>
        </p:txBody>
      </p:sp>
    </p:spTree>
    <p:extLst>
      <p:ext uri="{BB962C8B-B14F-4D97-AF65-F5344CB8AC3E}">
        <p14:creationId xmlns:p14="http://schemas.microsoft.com/office/powerpoint/2010/main" val="3944946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2858D2-CF3D-4B25-8A70-9F6FBC77D69F}"/>
              </a:ext>
            </a:extLst>
          </p:cNvPr>
          <p:cNvPicPr>
            <a:picLocks noChangeAspect="1"/>
          </p:cNvPicPr>
          <p:nvPr/>
        </p:nvPicPr>
        <p:blipFill>
          <a:blip r:embed="rId2"/>
          <a:stretch>
            <a:fillRect/>
          </a:stretch>
        </p:blipFill>
        <p:spPr>
          <a:xfrm>
            <a:off x="643466" y="807689"/>
            <a:ext cx="10905066" cy="3462358"/>
          </a:xfrm>
          <a:prstGeom prst="rect">
            <a:avLst/>
          </a:prstGeom>
        </p:spPr>
      </p:pic>
      <p:sp>
        <p:nvSpPr>
          <p:cNvPr id="3" name="TextBox 2">
            <a:extLst>
              <a:ext uri="{FF2B5EF4-FFF2-40B4-BE49-F238E27FC236}">
                <a16:creationId xmlns:a16="http://schemas.microsoft.com/office/drawing/2014/main" id="{EE0A5B2E-7348-4E72-84D1-7925412204AE}"/>
              </a:ext>
            </a:extLst>
          </p:cNvPr>
          <p:cNvSpPr txBox="1"/>
          <p:nvPr/>
        </p:nvSpPr>
        <p:spPr>
          <a:xfrm>
            <a:off x="868103" y="4947167"/>
            <a:ext cx="10455793" cy="9679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This neural network performs slightly better than the previous one. But it takes the output image farther away from the ground truth than the input image.</a:t>
            </a:r>
          </a:p>
        </p:txBody>
      </p:sp>
    </p:spTree>
    <p:extLst>
      <p:ext uri="{BB962C8B-B14F-4D97-AF65-F5344CB8AC3E}">
        <p14:creationId xmlns:p14="http://schemas.microsoft.com/office/powerpoint/2010/main" val="346381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0FD128-4E45-4AC9-A86C-86B330B4F52F}"/>
              </a:ext>
            </a:extLst>
          </p:cNvPr>
          <p:cNvSpPr txBox="1"/>
          <p:nvPr/>
        </p:nvSpPr>
        <p:spPr>
          <a:xfrm>
            <a:off x="845270" y="1630852"/>
            <a:ext cx="10501459" cy="41996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The convolutional neural networks could match or outperform bicubic interpolation with more training data, longer training, and bigger networks. Just to match </a:t>
            </a:r>
            <a:r>
              <a:rPr lang="en-US" sz="2000" dirty="0" err="1"/>
              <a:t>bicubic’s</a:t>
            </a:r>
            <a:r>
              <a:rPr lang="en-US" sz="2000" dirty="0"/>
              <a:t> performance it requires a lot of computational horsepower. Generative adversarial network could be a better alternative.</a:t>
            </a:r>
          </a:p>
          <a:p>
            <a:pPr marL="285750" indent="-285750" algn="just">
              <a:lnSpc>
                <a:spcPct val="150000"/>
              </a:lnSpc>
              <a:buFont typeface="Arial" panose="020B0604020202020204" pitchFamily="34" charset="0"/>
              <a:buChar char="•"/>
            </a:pPr>
            <a:r>
              <a:rPr lang="en-US" sz="2000" dirty="0"/>
              <a:t>One would expect the network to perform better starting from the output of bicubic interpolation. It rather does worse than the input. Do we really require a U-net in this case? It is possible that a series of convolutional layers without reducing or increasing the image dimensions could work better. In that case the network only has to learn how to make corrections to the bicubic interpolation.</a:t>
            </a:r>
          </a:p>
        </p:txBody>
      </p:sp>
      <p:sp>
        <p:nvSpPr>
          <p:cNvPr id="3" name="TextBox 2">
            <a:extLst>
              <a:ext uri="{FF2B5EF4-FFF2-40B4-BE49-F238E27FC236}">
                <a16:creationId xmlns:a16="http://schemas.microsoft.com/office/drawing/2014/main" id="{9D3BF471-C8BC-4042-932D-A1600F25F39E}"/>
              </a:ext>
            </a:extLst>
          </p:cNvPr>
          <p:cNvSpPr txBox="1"/>
          <p:nvPr/>
        </p:nvSpPr>
        <p:spPr>
          <a:xfrm>
            <a:off x="845270" y="652806"/>
            <a:ext cx="5304081" cy="523220"/>
          </a:xfrm>
          <a:prstGeom prst="rect">
            <a:avLst/>
          </a:prstGeom>
          <a:noFill/>
        </p:spPr>
        <p:txBody>
          <a:bodyPr wrap="none" rtlCol="0">
            <a:spAutoFit/>
          </a:bodyPr>
          <a:lstStyle/>
          <a:p>
            <a:r>
              <a:rPr lang="en-US" sz="2800" dirty="0">
                <a:latin typeface="+mj-lt"/>
              </a:rPr>
              <a:t>Drawbacks and possible extensions</a:t>
            </a:r>
          </a:p>
        </p:txBody>
      </p:sp>
    </p:spTree>
    <p:extLst>
      <p:ext uri="{BB962C8B-B14F-4D97-AF65-F5344CB8AC3E}">
        <p14:creationId xmlns:p14="http://schemas.microsoft.com/office/powerpoint/2010/main" val="247811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DFF9B-A0DE-449C-B511-660FF3543F47}"/>
              </a:ext>
            </a:extLst>
          </p:cNvPr>
          <p:cNvSpPr txBox="1"/>
          <p:nvPr/>
        </p:nvSpPr>
        <p:spPr>
          <a:xfrm>
            <a:off x="946449" y="565608"/>
            <a:ext cx="10299101" cy="967957"/>
          </a:xfrm>
          <a:prstGeom prst="rect">
            <a:avLst/>
          </a:prstGeom>
          <a:noFill/>
        </p:spPr>
        <p:txBody>
          <a:bodyPr wrap="none" rtlCol="0">
            <a:spAutoFit/>
          </a:bodyPr>
          <a:lstStyle/>
          <a:p>
            <a:pPr>
              <a:lnSpc>
                <a:spcPct val="150000"/>
              </a:lnSpc>
            </a:pPr>
            <a:r>
              <a:rPr lang="en-US" sz="2000" dirty="0"/>
              <a:t>The training set, test set, codes, and the results can all be found in the following drive link:</a:t>
            </a:r>
          </a:p>
          <a:p>
            <a:pPr marL="285750" indent="-285750">
              <a:lnSpc>
                <a:spcPct val="150000"/>
              </a:lnSpc>
              <a:buFont typeface="Arial" panose="020B0604020202020204" pitchFamily="34" charset="0"/>
              <a:buChar char="•"/>
            </a:pPr>
            <a:r>
              <a:rPr lang="en-US" sz="2000" dirty="0">
                <a:hlinkClick r:id="rId2"/>
              </a:rPr>
              <a:t>https://drive.google.com/drive/folders/1bn2wxCCUa8TI-NGHkrDm_w2fCKeTPjuz?usp=sharing</a:t>
            </a:r>
            <a:endParaRPr lang="en-US" sz="2000" dirty="0"/>
          </a:p>
        </p:txBody>
      </p:sp>
      <p:sp>
        <p:nvSpPr>
          <p:cNvPr id="3" name="TextBox 2">
            <a:extLst>
              <a:ext uri="{FF2B5EF4-FFF2-40B4-BE49-F238E27FC236}">
                <a16:creationId xmlns:a16="http://schemas.microsoft.com/office/drawing/2014/main" id="{1C3C2EF4-D317-4628-9014-88CE3334B72F}"/>
              </a:ext>
            </a:extLst>
          </p:cNvPr>
          <p:cNvSpPr txBox="1"/>
          <p:nvPr/>
        </p:nvSpPr>
        <p:spPr>
          <a:xfrm>
            <a:off x="1558877" y="1885359"/>
            <a:ext cx="9074244" cy="4278094"/>
          </a:xfrm>
          <a:prstGeom prst="rect">
            <a:avLst/>
          </a:prstGeom>
          <a:noFill/>
        </p:spPr>
        <p:txBody>
          <a:bodyPr wrap="square" rtlCol="0">
            <a:spAutoFit/>
          </a:bodyPr>
          <a:lstStyle/>
          <a:p>
            <a:pPr algn="just"/>
            <a:r>
              <a:rPr lang="en-US" sz="2000" dirty="0">
                <a:latin typeface="+mj-lt"/>
              </a:rPr>
              <a:t>Data</a:t>
            </a:r>
          </a:p>
          <a:p>
            <a:pPr marL="285750" indent="-285750" algn="just">
              <a:buFont typeface="Arial" panose="020B0604020202020204" pitchFamily="34" charset="0"/>
              <a:buChar char="•"/>
            </a:pPr>
            <a:r>
              <a:rPr lang="en-US" dirty="0" err="1"/>
              <a:t>imagedata.mat</a:t>
            </a:r>
            <a:r>
              <a:rPr lang="en-US" dirty="0"/>
              <a:t> – Input images and ground truth for the network.</a:t>
            </a:r>
          </a:p>
          <a:p>
            <a:pPr marL="285750" indent="-285750" algn="just">
              <a:buFont typeface="Arial" panose="020B0604020202020204" pitchFamily="34" charset="0"/>
              <a:buChar char="•"/>
            </a:pPr>
            <a:r>
              <a:rPr lang="en-US" dirty="0" err="1"/>
              <a:t>imagetestdata.mat</a:t>
            </a:r>
            <a:r>
              <a:rPr lang="en-US" dirty="0"/>
              <a:t> – Test set.</a:t>
            </a:r>
          </a:p>
          <a:p>
            <a:pPr marL="285750" indent="-285750" algn="just">
              <a:buFont typeface="Arial" panose="020B0604020202020204" pitchFamily="34" charset="0"/>
              <a:buChar char="•"/>
            </a:pPr>
            <a:r>
              <a:rPr lang="en-US" dirty="0" err="1"/>
              <a:t>bicubic.mat</a:t>
            </a:r>
            <a:r>
              <a:rPr lang="en-US" dirty="0"/>
              <a:t> – Input images which are bicubic interpolated and ground truth for the network.</a:t>
            </a:r>
          </a:p>
          <a:p>
            <a:pPr marL="285750" indent="-285750" algn="just">
              <a:buFont typeface="Arial" panose="020B0604020202020204" pitchFamily="34" charset="0"/>
              <a:buChar char="•"/>
            </a:pPr>
            <a:r>
              <a:rPr lang="en-US" dirty="0" err="1"/>
              <a:t>bicubictest.mat</a:t>
            </a:r>
            <a:r>
              <a:rPr lang="en-US" dirty="0"/>
              <a:t> – Test set for model 2.</a:t>
            </a:r>
          </a:p>
          <a:p>
            <a:pPr marL="285750" indent="-285750" algn="just">
              <a:buFont typeface="Arial" panose="020B0604020202020204" pitchFamily="34" charset="0"/>
              <a:buChar char="•"/>
            </a:pPr>
            <a:r>
              <a:rPr lang="en-US" dirty="0" err="1"/>
              <a:t>TestResults.mat</a:t>
            </a:r>
            <a:r>
              <a:rPr lang="en-US" dirty="0"/>
              <a:t> – contains a {1000,5} cell of images. Col 1 is the 256x256 input image. Col 2 is the bicubic interpolated 512x512 image. Col 3 is the prediction by model 1. Col 4 is the prediction by model 2. Col 5 is the ground truth.</a:t>
            </a:r>
          </a:p>
          <a:p>
            <a:pPr marL="285750" indent="-285750" algn="just">
              <a:buFont typeface="Arial" panose="020B0604020202020204" pitchFamily="34" charset="0"/>
              <a:buChar char="•"/>
            </a:pPr>
            <a:endParaRPr lang="en-US" dirty="0"/>
          </a:p>
          <a:p>
            <a:pPr algn="just"/>
            <a:r>
              <a:rPr lang="en-US" sz="2000" dirty="0">
                <a:latin typeface="+mj-lt"/>
              </a:rPr>
              <a:t>Codes</a:t>
            </a:r>
          </a:p>
          <a:p>
            <a:pPr marL="285750" indent="-285750" algn="just">
              <a:buFont typeface="Arial" panose="020B0604020202020204" pitchFamily="34" charset="0"/>
              <a:buChar char="•"/>
            </a:pPr>
            <a:r>
              <a:rPr lang="en-US" dirty="0" err="1"/>
              <a:t>Preparation.m</a:t>
            </a:r>
            <a:r>
              <a:rPr lang="en-US" dirty="0"/>
              <a:t> – prepares the dataset by reading all images and decimating them.</a:t>
            </a:r>
          </a:p>
          <a:p>
            <a:pPr marL="285750" indent="-285750" algn="just">
              <a:buFont typeface="Arial" panose="020B0604020202020204" pitchFamily="34" charset="0"/>
              <a:buChar char="•"/>
            </a:pPr>
            <a:r>
              <a:rPr lang="en-US" dirty="0"/>
              <a:t>Upscale.py – training and hyperparameter search for model 1.</a:t>
            </a:r>
          </a:p>
          <a:p>
            <a:pPr marL="285750" indent="-285750" algn="just">
              <a:buFont typeface="Arial" panose="020B0604020202020204" pitchFamily="34" charset="0"/>
              <a:buChar char="•"/>
            </a:pPr>
            <a:r>
              <a:rPr lang="en-US" dirty="0"/>
              <a:t>Bicubic.py – training and hyperparameter search for model 2.</a:t>
            </a:r>
          </a:p>
          <a:p>
            <a:pPr marL="285750" indent="-285750" algn="just">
              <a:buFont typeface="Arial" panose="020B0604020202020204" pitchFamily="34" charset="0"/>
              <a:buChar char="•"/>
            </a:pPr>
            <a:r>
              <a:rPr lang="en-US" dirty="0" err="1"/>
              <a:t>Accuracy.m</a:t>
            </a:r>
            <a:r>
              <a:rPr lang="en-US" dirty="0"/>
              <a:t> – calculates MSE of bicubic and network prediction with ground truth.</a:t>
            </a:r>
          </a:p>
          <a:p>
            <a:pPr marL="285750" indent="-285750" algn="just">
              <a:buFont typeface="Arial" panose="020B0604020202020204" pitchFamily="34" charset="0"/>
              <a:buChar char="•"/>
            </a:pPr>
            <a:r>
              <a:rPr lang="en-US" dirty="0" err="1"/>
              <a:t>concatresults.m</a:t>
            </a:r>
            <a:r>
              <a:rPr lang="en-US" dirty="0"/>
              <a:t> – concatenates all the results to give </a:t>
            </a:r>
            <a:r>
              <a:rPr lang="en-US" dirty="0" err="1"/>
              <a:t>TestResults.mat</a:t>
            </a:r>
            <a:r>
              <a:rPr lang="en-US" dirty="0"/>
              <a:t> </a:t>
            </a:r>
          </a:p>
        </p:txBody>
      </p:sp>
    </p:spTree>
    <p:extLst>
      <p:ext uri="{BB962C8B-B14F-4D97-AF65-F5344CB8AC3E}">
        <p14:creationId xmlns:p14="http://schemas.microsoft.com/office/powerpoint/2010/main" val="407204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F2F668-0777-421F-9A29-B22F70D33B0C}"/>
              </a:ext>
            </a:extLst>
          </p:cNvPr>
          <p:cNvSpPr txBox="1"/>
          <p:nvPr/>
        </p:nvSpPr>
        <p:spPr>
          <a:xfrm>
            <a:off x="876692" y="791851"/>
            <a:ext cx="3163687" cy="523220"/>
          </a:xfrm>
          <a:prstGeom prst="rect">
            <a:avLst/>
          </a:prstGeom>
          <a:noFill/>
        </p:spPr>
        <p:txBody>
          <a:bodyPr wrap="none" rtlCol="0">
            <a:spAutoFit/>
          </a:bodyPr>
          <a:lstStyle/>
          <a:p>
            <a:r>
              <a:rPr lang="en-US" sz="2800" dirty="0">
                <a:latin typeface="+mj-lt"/>
              </a:rPr>
              <a:t>Problem Description</a:t>
            </a:r>
          </a:p>
        </p:txBody>
      </p:sp>
      <p:sp>
        <p:nvSpPr>
          <p:cNvPr id="3" name="TextBox 2">
            <a:extLst>
              <a:ext uri="{FF2B5EF4-FFF2-40B4-BE49-F238E27FC236}">
                <a16:creationId xmlns:a16="http://schemas.microsoft.com/office/drawing/2014/main" id="{78C3597B-1489-4B47-A358-035BAB550964}"/>
              </a:ext>
            </a:extLst>
          </p:cNvPr>
          <p:cNvSpPr txBox="1"/>
          <p:nvPr/>
        </p:nvSpPr>
        <p:spPr>
          <a:xfrm>
            <a:off x="1390821" y="1928383"/>
            <a:ext cx="9410357" cy="28050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t>The inherent problem is that the output image has to be filled with information which is essentially unknown.</a:t>
            </a:r>
          </a:p>
          <a:p>
            <a:pPr marL="342900" indent="-342900" algn="just">
              <a:lnSpc>
                <a:spcPct val="150000"/>
              </a:lnSpc>
              <a:buFont typeface="Arial" panose="020B0604020202020204" pitchFamily="34" charset="0"/>
              <a:buChar char="•"/>
            </a:pPr>
            <a:r>
              <a:rPr lang="en-IN" sz="2400" dirty="0"/>
              <a:t>Natural images are usually not band limited. Thus, while going to a higher resolution, the higher resolution components need to be predicted.</a:t>
            </a:r>
            <a:endParaRPr lang="en-US" sz="2400" dirty="0"/>
          </a:p>
        </p:txBody>
      </p:sp>
    </p:spTree>
    <p:extLst>
      <p:ext uri="{BB962C8B-B14F-4D97-AF65-F5344CB8AC3E}">
        <p14:creationId xmlns:p14="http://schemas.microsoft.com/office/powerpoint/2010/main" val="426023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653A3-47B1-40AE-9409-486D91BD16D4}"/>
              </a:ext>
            </a:extLst>
          </p:cNvPr>
          <p:cNvSpPr txBox="1"/>
          <p:nvPr/>
        </p:nvSpPr>
        <p:spPr>
          <a:xfrm>
            <a:off x="1492587" y="1169157"/>
            <a:ext cx="9206825" cy="41996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A training set with around 9000 was obtained from the following databases:</a:t>
            </a:r>
          </a:p>
          <a:p>
            <a:pPr marL="742950" lvl="1" indent="-285750" algn="just">
              <a:lnSpc>
                <a:spcPct val="150000"/>
              </a:lnSpc>
              <a:buFont typeface="Arial" panose="020B0604020202020204" pitchFamily="34" charset="0"/>
              <a:buChar char="•"/>
            </a:pPr>
            <a:r>
              <a:rPr lang="en-US" sz="2000" dirty="0">
                <a:hlinkClick r:id="rId2"/>
              </a:rPr>
              <a:t>https://yingqianwang.github.io/Flickr1024/</a:t>
            </a:r>
            <a:endParaRPr lang="en-US" sz="2000" dirty="0"/>
          </a:p>
          <a:p>
            <a:pPr marL="742950" lvl="1" indent="-285750" algn="just">
              <a:lnSpc>
                <a:spcPct val="150000"/>
              </a:lnSpc>
              <a:buFont typeface="Arial" panose="020B0604020202020204" pitchFamily="34" charset="0"/>
              <a:buChar char="•"/>
            </a:pPr>
            <a:r>
              <a:rPr lang="en-US" sz="2000" dirty="0">
                <a:hlinkClick r:id="rId3"/>
              </a:rPr>
              <a:t>https://www.robots.ox.ac.uk/~vgg/data/</a:t>
            </a:r>
            <a:endParaRPr lang="en-US" sz="2000" dirty="0"/>
          </a:p>
          <a:p>
            <a:pPr marL="285750" indent="-285750" algn="just">
              <a:lnSpc>
                <a:spcPct val="150000"/>
              </a:lnSpc>
              <a:buFont typeface="Arial" panose="020B0604020202020204" pitchFamily="34" charset="0"/>
              <a:buChar char="•"/>
            </a:pPr>
            <a:r>
              <a:rPr lang="en-US" sz="2000" dirty="0"/>
              <a:t>The images cropped into 512x512 (output) resolution images. They were then decimated into 256x256 (input). A low pass filter was used for two reasons:</a:t>
            </a:r>
          </a:p>
          <a:p>
            <a:pPr marL="742950" lvl="1" indent="-285750" algn="just">
              <a:lnSpc>
                <a:spcPct val="150000"/>
              </a:lnSpc>
              <a:buFont typeface="Arial" panose="020B0604020202020204" pitchFamily="34" charset="0"/>
              <a:buChar char="•"/>
            </a:pPr>
            <a:r>
              <a:rPr lang="en-US" sz="2000" dirty="0"/>
              <a:t>It is assumed that the images we would want to upscale do not having aliasing.</a:t>
            </a:r>
          </a:p>
          <a:p>
            <a:pPr marL="742950" lvl="1" indent="-285750" algn="just">
              <a:lnSpc>
                <a:spcPct val="150000"/>
              </a:lnSpc>
              <a:buFont typeface="Arial" panose="020B0604020202020204" pitchFamily="34" charset="0"/>
              <a:buChar char="•"/>
            </a:pPr>
            <a:r>
              <a:rPr lang="en-US" sz="2000" dirty="0"/>
              <a:t>Since we want to let the neural network predict the higher frequency components that are not present in the input image but present in the output images.</a:t>
            </a:r>
          </a:p>
        </p:txBody>
      </p:sp>
      <p:sp>
        <p:nvSpPr>
          <p:cNvPr id="3" name="TextBox 2">
            <a:extLst>
              <a:ext uri="{FF2B5EF4-FFF2-40B4-BE49-F238E27FC236}">
                <a16:creationId xmlns:a16="http://schemas.microsoft.com/office/drawing/2014/main" id="{193CDE02-FF99-4BF6-8166-71AB8F8C79FC}"/>
              </a:ext>
            </a:extLst>
          </p:cNvPr>
          <p:cNvSpPr txBox="1"/>
          <p:nvPr/>
        </p:nvSpPr>
        <p:spPr>
          <a:xfrm>
            <a:off x="915602" y="419988"/>
            <a:ext cx="849143" cy="523220"/>
          </a:xfrm>
          <a:prstGeom prst="rect">
            <a:avLst/>
          </a:prstGeom>
          <a:noFill/>
        </p:spPr>
        <p:txBody>
          <a:bodyPr wrap="none" rtlCol="0">
            <a:spAutoFit/>
          </a:bodyPr>
          <a:lstStyle/>
          <a:p>
            <a:r>
              <a:rPr lang="en-US" sz="2800" dirty="0">
                <a:latin typeface="+mj-lt"/>
              </a:rPr>
              <a:t>Data</a:t>
            </a:r>
          </a:p>
        </p:txBody>
      </p:sp>
    </p:spTree>
    <p:extLst>
      <p:ext uri="{BB962C8B-B14F-4D97-AF65-F5344CB8AC3E}">
        <p14:creationId xmlns:p14="http://schemas.microsoft.com/office/powerpoint/2010/main" val="28773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F55565-6A7B-4460-AD8A-7D7E842F6B71}"/>
              </a:ext>
            </a:extLst>
          </p:cNvPr>
          <p:cNvPicPr>
            <a:picLocks noChangeAspect="1"/>
          </p:cNvPicPr>
          <p:nvPr/>
        </p:nvPicPr>
        <p:blipFill>
          <a:blip r:embed="rId2"/>
          <a:stretch>
            <a:fillRect/>
          </a:stretch>
        </p:blipFill>
        <p:spPr>
          <a:xfrm>
            <a:off x="1104900" y="1652587"/>
            <a:ext cx="9982200" cy="3552825"/>
          </a:xfrm>
          <a:prstGeom prst="rect">
            <a:avLst/>
          </a:prstGeom>
        </p:spPr>
      </p:pic>
      <p:sp>
        <p:nvSpPr>
          <p:cNvPr id="3" name="TextBox 2">
            <a:extLst>
              <a:ext uri="{FF2B5EF4-FFF2-40B4-BE49-F238E27FC236}">
                <a16:creationId xmlns:a16="http://schemas.microsoft.com/office/drawing/2014/main" id="{95FB717D-EB1E-4B33-B719-C61BCD1727A0}"/>
              </a:ext>
            </a:extLst>
          </p:cNvPr>
          <p:cNvSpPr txBox="1"/>
          <p:nvPr/>
        </p:nvSpPr>
        <p:spPr>
          <a:xfrm>
            <a:off x="1478604" y="671208"/>
            <a:ext cx="2837508" cy="523220"/>
          </a:xfrm>
          <a:prstGeom prst="rect">
            <a:avLst/>
          </a:prstGeom>
          <a:noFill/>
        </p:spPr>
        <p:txBody>
          <a:bodyPr wrap="none" rtlCol="0">
            <a:spAutoFit/>
          </a:bodyPr>
          <a:lstStyle/>
          <a:p>
            <a:r>
              <a:rPr lang="en-US" sz="2800" dirty="0">
                <a:latin typeface="+mj-lt"/>
              </a:rPr>
              <a:t>Algorithm Pipeline</a:t>
            </a:r>
          </a:p>
        </p:txBody>
      </p:sp>
    </p:spTree>
    <p:extLst>
      <p:ext uri="{BB962C8B-B14F-4D97-AF65-F5344CB8AC3E}">
        <p14:creationId xmlns:p14="http://schemas.microsoft.com/office/powerpoint/2010/main" val="316556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6EE41D-5A2E-46F7-AAAE-1942053E36A8}"/>
              </a:ext>
            </a:extLst>
          </p:cNvPr>
          <p:cNvPicPr>
            <a:picLocks noChangeAspect="1"/>
          </p:cNvPicPr>
          <p:nvPr/>
        </p:nvPicPr>
        <p:blipFill>
          <a:blip r:embed="rId2"/>
          <a:stretch>
            <a:fillRect/>
          </a:stretch>
        </p:blipFill>
        <p:spPr>
          <a:xfrm>
            <a:off x="584462" y="46650"/>
            <a:ext cx="4553840" cy="6764699"/>
          </a:xfrm>
          <a:prstGeom prst="rect">
            <a:avLst/>
          </a:prstGeom>
        </p:spPr>
      </p:pic>
      <p:sp>
        <p:nvSpPr>
          <p:cNvPr id="3" name="Right Brace 2">
            <a:extLst>
              <a:ext uri="{FF2B5EF4-FFF2-40B4-BE49-F238E27FC236}">
                <a16:creationId xmlns:a16="http://schemas.microsoft.com/office/drawing/2014/main" id="{65435BDA-4B6A-4D98-9FBD-88AA8F216DC4}"/>
              </a:ext>
            </a:extLst>
          </p:cNvPr>
          <p:cNvSpPr/>
          <p:nvPr/>
        </p:nvSpPr>
        <p:spPr>
          <a:xfrm>
            <a:off x="5279704" y="433633"/>
            <a:ext cx="414086" cy="265835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4" name="Right Brace 3">
            <a:extLst>
              <a:ext uri="{FF2B5EF4-FFF2-40B4-BE49-F238E27FC236}">
                <a16:creationId xmlns:a16="http://schemas.microsoft.com/office/drawing/2014/main" id="{4A820D1E-123D-492B-9EC7-C35AAFBC2827}"/>
              </a:ext>
            </a:extLst>
          </p:cNvPr>
          <p:cNvSpPr/>
          <p:nvPr/>
        </p:nvSpPr>
        <p:spPr>
          <a:xfrm>
            <a:off x="5260851" y="3197258"/>
            <a:ext cx="414086" cy="282647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E889FA58-AC2E-415B-A809-882C33186A1D}"/>
              </a:ext>
            </a:extLst>
          </p:cNvPr>
          <p:cNvSpPr txBox="1"/>
          <p:nvPr/>
        </p:nvSpPr>
        <p:spPr>
          <a:xfrm>
            <a:off x="6405846" y="1578146"/>
            <a:ext cx="3694409" cy="369332"/>
          </a:xfrm>
          <a:prstGeom prst="rect">
            <a:avLst/>
          </a:prstGeom>
          <a:noFill/>
        </p:spPr>
        <p:txBody>
          <a:bodyPr wrap="none" rtlCol="0">
            <a:spAutoFit/>
          </a:bodyPr>
          <a:lstStyle/>
          <a:p>
            <a:r>
              <a:rPr lang="en-US" dirty="0"/>
              <a:t>Decoding part (Image reduces in size)</a:t>
            </a:r>
          </a:p>
        </p:txBody>
      </p:sp>
      <p:sp>
        <p:nvSpPr>
          <p:cNvPr id="6" name="TextBox 5">
            <a:extLst>
              <a:ext uri="{FF2B5EF4-FFF2-40B4-BE49-F238E27FC236}">
                <a16:creationId xmlns:a16="http://schemas.microsoft.com/office/drawing/2014/main" id="{5B9EDC58-3E5F-4B12-90E2-58C9C72B8732}"/>
              </a:ext>
            </a:extLst>
          </p:cNvPr>
          <p:cNvSpPr txBox="1"/>
          <p:nvPr/>
        </p:nvSpPr>
        <p:spPr>
          <a:xfrm>
            <a:off x="6405846" y="4425827"/>
            <a:ext cx="3801810" cy="369332"/>
          </a:xfrm>
          <a:prstGeom prst="rect">
            <a:avLst/>
          </a:prstGeom>
          <a:noFill/>
        </p:spPr>
        <p:txBody>
          <a:bodyPr wrap="none" rtlCol="0">
            <a:spAutoFit/>
          </a:bodyPr>
          <a:lstStyle/>
          <a:p>
            <a:r>
              <a:rPr lang="en-US" dirty="0"/>
              <a:t>Encoding part (Image increases in size)</a:t>
            </a:r>
          </a:p>
        </p:txBody>
      </p:sp>
      <p:sp>
        <p:nvSpPr>
          <p:cNvPr id="7" name="TextBox 6">
            <a:extLst>
              <a:ext uri="{FF2B5EF4-FFF2-40B4-BE49-F238E27FC236}">
                <a16:creationId xmlns:a16="http://schemas.microsoft.com/office/drawing/2014/main" id="{042D3B09-1F26-4132-BDB7-669A39B42EFB}"/>
              </a:ext>
            </a:extLst>
          </p:cNvPr>
          <p:cNvSpPr txBox="1"/>
          <p:nvPr/>
        </p:nvSpPr>
        <p:spPr>
          <a:xfrm>
            <a:off x="7579150" y="282804"/>
            <a:ext cx="3331489" cy="523220"/>
          </a:xfrm>
          <a:prstGeom prst="rect">
            <a:avLst/>
          </a:prstGeom>
          <a:noFill/>
        </p:spPr>
        <p:txBody>
          <a:bodyPr wrap="none" rtlCol="0">
            <a:spAutoFit/>
          </a:bodyPr>
          <a:lstStyle/>
          <a:p>
            <a:r>
              <a:rPr lang="en-US" sz="2800" dirty="0">
                <a:latin typeface="+mj-lt"/>
              </a:rPr>
              <a:t>Network Architecture</a:t>
            </a:r>
          </a:p>
        </p:txBody>
      </p:sp>
    </p:spTree>
    <p:extLst>
      <p:ext uri="{BB962C8B-B14F-4D97-AF65-F5344CB8AC3E}">
        <p14:creationId xmlns:p14="http://schemas.microsoft.com/office/powerpoint/2010/main" val="349966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E4EBE-A115-47E9-A704-781BCC759C5A}"/>
              </a:ext>
            </a:extLst>
          </p:cNvPr>
          <p:cNvSpPr txBox="1"/>
          <p:nvPr/>
        </p:nvSpPr>
        <p:spPr>
          <a:xfrm>
            <a:off x="1519286" y="738867"/>
            <a:ext cx="9153427" cy="4845942"/>
          </a:xfrm>
          <a:prstGeom prst="rect">
            <a:avLst/>
          </a:prstGeom>
          <a:noFill/>
        </p:spPr>
        <p:txBody>
          <a:bodyPr wrap="square" rtlCol="0">
            <a:spAutoFit/>
          </a:bodyPr>
          <a:lstStyle/>
          <a:p>
            <a:pPr>
              <a:lnSpc>
                <a:spcPct val="150000"/>
              </a:lnSpc>
            </a:pPr>
            <a:r>
              <a:rPr lang="en-US" sz="2400" dirty="0">
                <a:latin typeface="+mj-lt"/>
              </a:rPr>
              <a:t>U-net based architecture</a:t>
            </a:r>
          </a:p>
          <a:p>
            <a:pPr marL="342900" indent="-342900">
              <a:lnSpc>
                <a:spcPct val="150000"/>
              </a:lnSpc>
              <a:buFont typeface="Arial" panose="020B0604020202020204" pitchFamily="34" charset="0"/>
              <a:buChar char="•"/>
            </a:pPr>
            <a:r>
              <a:rPr lang="en-US" sz="2000" dirty="0"/>
              <a:t>The decoding part of the network can learn useful features from the image. This learning will also be translational invariant due to pooling. Ex: edges and corners.</a:t>
            </a:r>
          </a:p>
          <a:p>
            <a:pPr marL="342900" indent="-342900">
              <a:lnSpc>
                <a:spcPct val="150000"/>
              </a:lnSpc>
              <a:buFont typeface="Arial" panose="020B0604020202020204" pitchFamily="34" charset="0"/>
              <a:buChar char="•"/>
            </a:pPr>
            <a:r>
              <a:rPr lang="en-US" sz="2000" dirty="0"/>
              <a:t>The encoding part can then upscale the image and learn local upscaling techniques based on the features the decoding part learnt. Ex: blur different at edges to preserve them.</a:t>
            </a:r>
          </a:p>
          <a:p>
            <a:pPr>
              <a:lnSpc>
                <a:spcPct val="150000"/>
              </a:lnSpc>
            </a:pPr>
            <a:r>
              <a:rPr lang="en-US" sz="2400" dirty="0">
                <a:latin typeface="+mj-lt"/>
              </a:rPr>
              <a:t>MSE with ground truth</a:t>
            </a:r>
          </a:p>
          <a:p>
            <a:pPr marL="342900" indent="-342900">
              <a:lnSpc>
                <a:spcPct val="150000"/>
              </a:lnSpc>
              <a:buFont typeface="Arial" panose="020B0604020202020204" pitchFamily="34" charset="0"/>
              <a:buChar char="•"/>
            </a:pPr>
            <a:r>
              <a:rPr lang="en-US" sz="2000" dirty="0"/>
              <a:t>Bicubic error – 452.5749</a:t>
            </a:r>
          </a:p>
          <a:p>
            <a:pPr marL="342900" indent="-342900">
              <a:lnSpc>
                <a:spcPct val="150000"/>
              </a:lnSpc>
              <a:buFont typeface="Arial" panose="020B0604020202020204" pitchFamily="34" charset="0"/>
              <a:buChar char="•"/>
            </a:pPr>
            <a:r>
              <a:rPr lang="en-US" sz="2000" dirty="0"/>
              <a:t>Neural network trained with ~2000 images – 1109.8956</a:t>
            </a:r>
          </a:p>
          <a:p>
            <a:pPr marL="342900" indent="-342900">
              <a:lnSpc>
                <a:spcPct val="150000"/>
              </a:lnSpc>
              <a:buFont typeface="Arial" panose="020B0604020202020204" pitchFamily="34" charset="0"/>
              <a:buChar char="•"/>
            </a:pPr>
            <a:r>
              <a:rPr lang="en-US" sz="2000" dirty="0"/>
              <a:t>Neural network trained with ~8000 images – 644.4095</a:t>
            </a:r>
          </a:p>
        </p:txBody>
      </p:sp>
      <p:sp>
        <p:nvSpPr>
          <p:cNvPr id="3" name="TextBox 2">
            <a:extLst>
              <a:ext uri="{FF2B5EF4-FFF2-40B4-BE49-F238E27FC236}">
                <a16:creationId xmlns:a16="http://schemas.microsoft.com/office/drawing/2014/main" id="{5256AEB2-5FFC-4EC2-A1C2-86880999D50D}"/>
              </a:ext>
            </a:extLst>
          </p:cNvPr>
          <p:cNvSpPr txBox="1"/>
          <p:nvPr/>
        </p:nvSpPr>
        <p:spPr>
          <a:xfrm>
            <a:off x="9422915" y="6151284"/>
            <a:ext cx="2640659" cy="369332"/>
          </a:xfrm>
          <a:prstGeom prst="rect">
            <a:avLst/>
          </a:prstGeom>
          <a:noFill/>
        </p:spPr>
        <p:txBody>
          <a:bodyPr wrap="none" rtlCol="0">
            <a:spAutoFit/>
          </a:bodyPr>
          <a:lstStyle/>
          <a:p>
            <a:r>
              <a:rPr lang="en-US" dirty="0"/>
              <a:t>[</a:t>
            </a:r>
            <a:r>
              <a:rPr lang="en-US" dirty="0" err="1"/>
              <a:t>Ronneberger</a:t>
            </a:r>
            <a:r>
              <a:rPr lang="en-US" dirty="0"/>
              <a:t> et al., 2015]</a:t>
            </a:r>
          </a:p>
        </p:txBody>
      </p:sp>
    </p:spTree>
    <p:extLst>
      <p:ext uri="{BB962C8B-B14F-4D97-AF65-F5344CB8AC3E}">
        <p14:creationId xmlns:p14="http://schemas.microsoft.com/office/powerpoint/2010/main" val="269358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DBF99C-6EAA-498D-A1F8-0FD813D79050}"/>
              </a:ext>
            </a:extLst>
          </p:cNvPr>
          <p:cNvPicPr>
            <a:picLocks noChangeAspect="1"/>
          </p:cNvPicPr>
          <p:nvPr/>
        </p:nvPicPr>
        <p:blipFill>
          <a:blip r:embed="rId3"/>
          <a:stretch>
            <a:fillRect/>
          </a:stretch>
        </p:blipFill>
        <p:spPr>
          <a:xfrm>
            <a:off x="643467" y="682779"/>
            <a:ext cx="10905066" cy="3625934"/>
          </a:xfrm>
          <a:prstGeom prst="rect">
            <a:avLst/>
          </a:prstGeom>
        </p:spPr>
      </p:pic>
      <p:sp>
        <p:nvSpPr>
          <p:cNvPr id="4" name="TextBox 3">
            <a:extLst>
              <a:ext uri="{FF2B5EF4-FFF2-40B4-BE49-F238E27FC236}">
                <a16:creationId xmlns:a16="http://schemas.microsoft.com/office/drawing/2014/main" id="{BB99B001-A0D6-497C-A230-FBAD5B9FA740}"/>
              </a:ext>
            </a:extLst>
          </p:cNvPr>
          <p:cNvSpPr txBox="1"/>
          <p:nvPr/>
        </p:nvSpPr>
        <p:spPr>
          <a:xfrm>
            <a:off x="1236482" y="4745599"/>
            <a:ext cx="9719036" cy="14296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The neural network seems to perform worse than bicubic interpolation (in every image).</a:t>
            </a:r>
          </a:p>
          <a:p>
            <a:pPr marL="342900" indent="-342900">
              <a:lnSpc>
                <a:spcPct val="150000"/>
              </a:lnSpc>
              <a:buFont typeface="Arial" panose="020B0604020202020204" pitchFamily="34" charset="0"/>
              <a:buChar char="•"/>
            </a:pPr>
            <a:r>
              <a:rPr lang="en-US" sz="2000" dirty="0"/>
              <a:t>The neural network seems to scale well with more training data. A naïve approach would be to increase the dataset and network complexity. Let us try something else!</a:t>
            </a:r>
          </a:p>
        </p:txBody>
      </p:sp>
    </p:spTree>
    <p:extLst>
      <p:ext uri="{BB962C8B-B14F-4D97-AF65-F5344CB8AC3E}">
        <p14:creationId xmlns:p14="http://schemas.microsoft.com/office/powerpoint/2010/main" val="4017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05CEB-D584-4807-A250-9610C1ECFE60}"/>
              </a:ext>
            </a:extLst>
          </p:cNvPr>
          <p:cNvSpPr txBox="1"/>
          <p:nvPr/>
        </p:nvSpPr>
        <p:spPr>
          <a:xfrm>
            <a:off x="1434275" y="923826"/>
            <a:ext cx="9323450" cy="400110"/>
          </a:xfrm>
          <a:prstGeom prst="rect">
            <a:avLst/>
          </a:prstGeom>
          <a:noFill/>
        </p:spPr>
        <p:txBody>
          <a:bodyPr wrap="none" rtlCol="0">
            <a:spAutoFit/>
          </a:bodyPr>
          <a:lstStyle/>
          <a:p>
            <a:r>
              <a:rPr lang="en-US" sz="2000" dirty="0"/>
              <a:t>What if we start from the bicubic interpolated image and try to get to the ground truth?</a:t>
            </a:r>
          </a:p>
        </p:txBody>
      </p:sp>
      <p:sp>
        <p:nvSpPr>
          <p:cNvPr id="3" name="TextBox 2">
            <a:extLst>
              <a:ext uri="{FF2B5EF4-FFF2-40B4-BE49-F238E27FC236}">
                <a16:creationId xmlns:a16="http://schemas.microsoft.com/office/drawing/2014/main" id="{FB5A14FE-259F-4841-8BA2-289144E1EF3D}"/>
              </a:ext>
            </a:extLst>
          </p:cNvPr>
          <p:cNvSpPr txBox="1"/>
          <p:nvPr/>
        </p:nvSpPr>
        <p:spPr>
          <a:xfrm>
            <a:off x="1434275" y="1734532"/>
            <a:ext cx="1350050" cy="523220"/>
          </a:xfrm>
          <a:prstGeom prst="rect">
            <a:avLst/>
          </a:prstGeom>
          <a:noFill/>
        </p:spPr>
        <p:txBody>
          <a:bodyPr wrap="none" rtlCol="0">
            <a:spAutoFit/>
          </a:bodyPr>
          <a:lstStyle/>
          <a:p>
            <a:r>
              <a:rPr lang="en-US" sz="2800" dirty="0">
                <a:latin typeface="+mj-lt"/>
              </a:rPr>
              <a:t>Pipeline</a:t>
            </a:r>
          </a:p>
        </p:txBody>
      </p:sp>
      <p:pic>
        <p:nvPicPr>
          <p:cNvPr id="4" name="Picture 3">
            <a:extLst>
              <a:ext uri="{FF2B5EF4-FFF2-40B4-BE49-F238E27FC236}">
                <a16:creationId xmlns:a16="http://schemas.microsoft.com/office/drawing/2014/main" id="{7B91CFCD-7297-48EE-B345-959DA6D19D7B}"/>
              </a:ext>
            </a:extLst>
          </p:cNvPr>
          <p:cNvPicPr>
            <a:picLocks noChangeAspect="1"/>
          </p:cNvPicPr>
          <p:nvPr/>
        </p:nvPicPr>
        <p:blipFill>
          <a:blip r:embed="rId2"/>
          <a:stretch>
            <a:fillRect/>
          </a:stretch>
        </p:blipFill>
        <p:spPr>
          <a:xfrm>
            <a:off x="1300162" y="2370874"/>
            <a:ext cx="9591675" cy="3657600"/>
          </a:xfrm>
          <a:prstGeom prst="rect">
            <a:avLst/>
          </a:prstGeom>
        </p:spPr>
      </p:pic>
    </p:spTree>
    <p:extLst>
      <p:ext uri="{BB962C8B-B14F-4D97-AF65-F5344CB8AC3E}">
        <p14:creationId xmlns:p14="http://schemas.microsoft.com/office/powerpoint/2010/main" val="304627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A4FEF0-FF68-43F7-9C65-D0FE0E827E4F}"/>
              </a:ext>
            </a:extLst>
          </p:cNvPr>
          <p:cNvPicPr>
            <a:picLocks noChangeAspect="1"/>
          </p:cNvPicPr>
          <p:nvPr/>
        </p:nvPicPr>
        <p:blipFill>
          <a:blip r:embed="rId2"/>
          <a:stretch>
            <a:fillRect/>
          </a:stretch>
        </p:blipFill>
        <p:spPr>
          <a:xfrm>
            <a:off x="666521" y="0"/>
            <a:ext cx="4321969" cy="6858000"/>
          </a:xfrm>
          <a:prstGeom prst="rect">
            <a:avLst/>
          </a:prstGeom>
        </p:spPr>
      </p:pic>
      <p:sp>
        <p:nvSpPr>
          <p:cNvPr id="4" name="Right Brace 3">
            <a:extLst>
              <a:ext uri="{FF2B5EF4-FFF2-40B4-BE49-F238E27FC236}">
                <a16:creationId xmlns:a16="http://schemas.microsoft.com/office/drawing/2014/main" id="{273B8AD6-FA70-44B4-88AD-884C8E709385}"/>
              </a:ext>
            </a:extLst>
          </p:cNvPr>
          <p:cNvSpPr/>
          <p:nvPr/>
        </p:nvSpPr>
        <p:spPr>
          <a:xfrm>
            <a:off x="5279704" y="358219"/>
            <a:ext cx="414086" cy="315797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5" name="Right Brace 4">
            <a:extLst>
              <a:ext uri="{FF2B5EF4-FFF2-40B4-BE49-F238E27FC236}">
                <a16:creationId xmlns:a16="http://schemas.microsoft.com/office/drawing/2014/main" id="{395ADE84-A76B-4DDF-87F0-FF603DDE91F0}"/>
              </a:ext>
            </a:extLst>
          </p:cNvPr>
          <p:cNvSpPr/>
          <p:nvPr/>
        </p:nvSpPr>
        <p:spPr>
          <a:xfrm>
            <a:off x="5260851" y="3591612"/>
            <a:ext cx="414086" cy="259237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6471BFAD-EA56-4A9C-854F-808AD10B8AC8}"/>
              </a:ext>
            </a:extLst>
          </p:cNvPr>
          <p:cNvSpPr txBox="1"/>
          <p:nvPr/>
        </p:nvSpPr>
        <p:spPr>
          <a:xfrm>
            <a:off x="6120730" y="1752542"/>
            <a:ext cx="1508426" cy="369332"/>
          </a:xfrm>
          <a:prstGeom prst="rect">
            <a:avLst/>
          </a:prstGeom>
          <a:noFill/>
        </p:spPr>
        <p:txBody>
          <a:bodyPr wrap="none" rtlCol="0">
            <a:spAutoFit/>
          </a:bodyPr>
          <a:lstStyle/>
          <a:p>
            <a:r>
              <a:rPr lang="en-US" dirty="0"/>
              <a:t>Decoding part</a:t>
            </a:r>
          </a:p>
        </p:txBody>
      </p:sp>
      <p:sp>
        <p:nvSpPr>
          <p:cNvPr id="7" name="TextBox 6">
            <a:extLst>
              <a:ext uri="{FF2B5EF4-FFF2-40B4-BE49-F238E27FC236}">
                <a16:creationId xmlns:a16="http://schemas.microsoft.com/office/drawing/2014/main" id="{1C4A567C-1A61-427A-9D7E-A6729065C2FC}"/>
              </a:ext>
            </a:extLst>
          </p:cNvPr>
          <p:cNvSpPr txBox="1"/>
          <p:nvPr/>
        </p:nvSpPr>
        <p:spPr>
          <a:xfrm>
            <a:off x="6144775" y="4703132"/>
            <a:ext cx="1484381" cy="369332"/>
          </a:xfrm>
          <a:prstGeom prst="rect">
            <a:avLst/>
          </a:prstGeom>
          <a:noFill/>
        </p:spPr>
        <p:txBody>
          <a:bodyPr wrap="none" rtlCol="0">
            <a:spAutoFit/>
          </a:bodyPr>
          <a:lstStyle/>
          <a:p>
            <a:r>
              <a:rPr lang="en-US" dirty="0"/>
              <a:t>Encoding part</a:t>
            </a:r>
          </a:p>
        </p:txBody>
      </p:sp>
      <p:sp>
        <p:nvSpPr>
          <p:cNvPr id="8" name="TextBox 7">
            <a:extLst>
              <a:ext uri="{FF2B5EF4-FFF2-40B4-BE49-F238E27FC236}">
                <a16:creationId xmlns:a16="http://schemas.microsoft.com/office/drawing/2014/main" id="{27D9749F-02FB-4E0D-9888-0E5BBE242C3F}"/>
              </a:ext>
            </a:extLst>
          </p:cNvPr>
          <p:cNvSpPr txBox="1"/>
          <p:nvPr/>
        </p:nvSpPr>
        <p:spPr>
          <a:xfrm>
            <a:off x="7004114" y="358219"/>
            <a:ext cx="4345998" cy="523220"/>
          </a:xfrm>
          <a:prstGeom prst="rect">
            <a:avLst/>
          </a:prstGeom>
          <a:noFill/>
        </p:spPr>
        <p:txBody>
          <a:bodyPr wrap="none" rtlCol="0">
            <a:spAutoFit/>
          </a:bodyPr>
          <a:lstStyle/>
          <a:p>
            <a:r>
              <a:rPr lang="en-US" sz="2800" dirty="0">
                <a:latin typeface="+mj-lt"/>
              </a:rPr>
              <a:t>Similar Network Architecture</a:t>
            </a:r>
          </a:p>
        </p:txBody>
      </p:sp>
      <p:sp>
        <p:nvSpPr>
          <p:cNvPr id="9" name="TextBox 8">
            <a:extLst>
              <a:ext uri="{FF2B5EF4-FFF2-40B4-BE49-F238E27FC236}">
                <a16:creationId xmlns:a16="http://schemas.microsoft.com/office/drawing/2014/main" id="{4CC3BDAA-3E69-4652-B029-3110FB8FC10D}"/>
              </a:ext>
            </a:extLst>
          </p:cNvPr>
          <p:cNvSpPr txBox="1"/>
          <p:nvPr/>
        </p:nvSpPr>
        <p:spPr>
          <a:xfrm>
            <a:off x="8408707" y="3028890"/>
            <a:ext cx="2064471" cy="400110"/>
          </a:xfrm>
          <a:prstGeom prst="rect">
            <a:avLst/>
          </a:prstGeom>
          <a:noFill/>
        </p:spPr>
        <p:txBody>
          <a:bodyPr wrap="square" rtlCol="0">
            <a:spAutoFit/>
          </a:bodyPr>
          <a:lstStyle/>
          <a:p>
            <a:r>
              <a:rPr lang="en-US" sz="2000" dirty="0"/>
              <a:t>MSE - 622.9396</a:t>
            </a:r>
          </a:p>
        </p:txBody>
      </p:sp>
    </p:spTree>
    <p:extLst>
      <p:ext uri="{BB962C8B-B14F-4D97-AF65-F5344CB8AC3E}">
        <p14:creationId xmlns:p14="http://schemas.microsoft.com/office/powerpoint/2010/main" val="136846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729</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 Mohan</dc:creator>
  <cp:lastModifiedBy>Barath Mohan</cp:lastModifiedBy>
  <cp:revision>7</cp:revision>
  <dcterms:created xsi:type="dcterms:W3CDTF">2021-01-23T13:29:02Z</dcterms:created>
  <dcterms:modified xsi:type="dcterms:W3CDTF">2021-01-23T14:55:34Z</dcterms:modified>
</cp:coreProperties>
</file>