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dae0cdc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dae0cdc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02124"/>
                </a:solidFill>
                <a:highlight>
                  <a:srgbClr val="FFFFFF"/>
                </a:highlight>
              </a:rPr>
              <a:t>Manit</a:t>
            </a:r>
            <a:endParaRPr sz="1200">
              <a:solidFill>
                <a:srgbClr val="202124"/>
              </a:solidFill>
              <a:highlight>
                <a:srgbClr val="FFFFFF"/>
              </a:highlight>
            </a:endParaRPr>
          </a:p>
          <a:p>
            <a:pPr indent="0" lvl="0" marL="0" rtl="0" algn="l">
              <a:lnSpc>
                <a:spcPct val="115000"/>
              </a:lnSpc>
              <a:spcBef>
                <a:spcPts val="1200"/>
              </a:spcBef>
              <a:spcAft>
                <a:spcPts val="0"/>
              </a:spcAft>
              <a:buNone/>
            </a:pPr>
            <a:r>
              <a:rPr lang="en" sz="1200">
                <a:solidFill>
                  <a:srgbClr val="202124"/>
                </a:solidFill>
                <a:highlight>
                  <a:srgbClr val="FFFFFF"/>
                </a:highlight>
              </a:rPr>
              <a:t>including servers, storage, databases, networking, software, analytics, and intelligence—over the Internet (“the </a:t>
            </a:r>
            <a:r>
              <a:rPr b="1" lang="en" sz="1200">
                <a:solidFill>
                  <a:srgbClr val="202124"/>
                </a:solidFill>
              </a:rPr>
              <a:t>cloud</a:t>
            </a:r>
            <a:r>
              <a:rPr lang="en" sz="1200">
                <a:solidFill>
                  <a:srgbClr val="202124"/>
                </a:solidFill>
                <a:highlight>
                  <a:srgbClr val="FFFFFF"/>
                </a:highlight>
              </a:rPr>
              <a:t>”). </a:t>
            </a:r>
            <a:endParaRPr sz="1200">
              <a:solidFill>
                <a:srgbClr val="202124"/>
              </a:solidFill>
              <a:highlight>
                <a:srgbClr val="FFFFFF"/>
              </a:highlight>
            </a:endParaRPr>
          </a:p>
          <a:p>
            <a:pPr indent="0" lvl="0" marL="0" rtl="0" algn="l">
              <a:spcBef>
                <a:spcPts val="1200"/>
              </a:spcBef>
              <a:spcAft>
                <a:spcPts val="0"/>
              </a:spcAft>
              <a:buNone/>
            </a:pPr>
            <a:r>
              <a:rPr lang="en">
                <a:solidFill>
                  <a:schemeClr val="dk1"/>
                </a:solidFill>
              </a:rPr>
              <a:t>Public Cloud is where company’s use microservices provided by a third party to implement their applications such as AWS, Azure and Google Cloud.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Private Cloud is where companies use their own personal servers to store all the data.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Hybrid Cloud is where you use the best of both worlds. This is especially useful if you have information that you want everyone to see, you can use the public cloud, and if you want to keep all the confidential and sensitive information safe, you use the private cloud. This is often the case when it comes to banks or government websites handling sensitive information. </a:t>
            </a:r>
            <a:endParaRPr>
              <a:solidFill>
                <a:schemeClr val="dk1"/>
              </a:solidFill>
            </a:endParaRPr>
          </a:p>
          <a:p>
            <a:pPr indent="0" lvl="0" marL="0" rtl="0" algn="l">
              <a:lnSpc>
                <a:spcPct val="115000"/>
              </a:lnSpc>
              <a:spcBef>
                <a:spcPts val="0"/>
              </a:spcBef>
              <a:spcAft>
                <a:spcPts val="1200"/>
              </a:spcAft>
              <a:buClr>
                <a:schemeClr val="dk1"/>
              </a:buClr>
              <a:buSzPts val="1100"/>
              <a:buFont typeface="Arial"/>
              <a:buNone/>
            </a:pPr>
            <a:r>
              <a:t/>
            </a:r>
            <a:endParaRPr sz="1200">
              <a:solidFill>
                <a:srgbClr val="202124"/>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dae0cdc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dae0cdc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ae0cdc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ae0cdc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Viktor</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Reduce IT Costs: No need to buy expensive equipment, you can use the cloud which reduces the cost of upgrades or energy consumption</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Scalability: Business can scale up or down, rather than purchasing upgrades, the cloud can do this for you.</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Collaboration efficiency: Cloud computing gives the possibility to communicate and share files more easily outside the traditional methods</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Flexibility of work practices: More flexibility thanks to the virtual office which gives you access from many locations</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Access to automatic updates: Your software will update to the latest technologies automatically.</a:t>
            </a:r>
            <a:endParaRPr sz="400">
              <a:solidFill>
                <a:schemeClr val="dk1"/>
              </a:solidFill>
            </a:endParaRPr>
          </a:p>
          <a:p>
            <a:pPr indent="0" lvl="0" marL="0" rtl="0" algn="l">
              <a:spcBef>
                <a:spcPts val="1200"/>
              </a:spcBef>
              <a:spcAft>
                <a:spcPts val="0"/>
              </a:spcAft>
              <a:buNone/>
            </a:pPr>
            <a:r>
              <a:rPr lang="en"/>
              <a:t>More reliable and secure: </a:t>
            </a:r>
            <a:r>
              <a:rPr lang="en">
                <a:solidFill>
                  <a:schemeClr val="dk1"/>
                </a:solidFill>
                <a:latin typeface="Lato"/>
                <a:ea typeface="Lato"/>
                <a:cs typeface="Lato"/>
                <a:sym typeface="Lato"/>
              </a:rPr>
              <a:t>Data is stored at multiple different cloud locations with strong security measures, making retrieving backup data easy for only those with the correct permissions.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dae0cdc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dae0cdc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Bharat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dae0cdc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dae0cdc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Jakub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ae0cdc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ae0cdc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Jakub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dae0cdc7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dae0cdc7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Phillip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Cloud Computing and AWS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85000"/>
          </a:bodyPr>
          <a:lstStyle/>
          <a:p>
            <a:pPr indent="0" lvl="0" marL="0" rtl="0" algn="ctr">
              <a:spcBef>
                <a:spcPts val="0"/>
              </a:spcBef>
              <a:spcAft>
                <a:spcPts val="0"/>
              </a:spcAft>
              <a:buNone/>
            </a:pPr>
            <a:r>
              <a:rPr lang="en"/>
              <a:t>By Jakub, Viktor, Baratharun, Phillip and Manit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Cloud Computing? </a:t>
            </a:r>
            <a:endParaRPr/>
          </a:p>
        </p:txBody>
      </p:sp>
      <p:sp>
        <p:nvSpPr>
          <p:cNvPr id="66" name="Google Shape;66;p14"/>
          <p:cNvSpPr txBox="1"/>
          <p:nvPr>
            <p:ph idx="1" type="body"/>
          </p:nvPr>
        </p:nvSpPr>
        <p:spPr>
          <a:xfrm>
            <a:off x="311700" y="1152475"/>
            <a:ext cx="432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02124"/>
                </a:solidFill>
                <a:highlight>
                  <a:srgbClr val="FFFFFF"/>
                </a:highlight>
              </a:rPr>
              <a:t>The delivery of </a:t>
            </a:r>
            <a:r>
              <a:rPr b="1" lang="en" sz="1200">
                <a:solidFill>
                  <a:srgbClr val="202124"/>
                </a:solidFill>
              </a:rPr>
              <a:t>computing</a:t>
            </a:r>
            <a:r>
              <a:rPr lang="en" sz="1200">
                <a:solidFill>
                  <a:srgbClr val="202124"/>
                </a:solidFill>
                <a:highlight>
                  <a:srgbClr val="FFFFFF"/>
                </a:highlight>
              </a:rPr>
              <a:t> service to offer faster innovation, flexible resources, and economies of scale.</a:t>
            </a:r>
            <a:endParaRPr sz="1200">
              <a:solidFill>
                <a:srgbClr val="202124"/>
              </a:solidFill>
              <a:highlight>
                <a:srgbClr val="FFFFFF"/>
              </a:highlight>
            </a:endParaRPr>
          </a:p>
          <a:p>
            <a:pPr indent="0" lvl="0" marL="0" rtl="0" algn="l">
              <a:spcBef>
                <a:spcPts val="1200"/>
              </a:spcBef>
              <a:spcAft>
                <a:spcPts val="0"/>
              </a:spcAft>
              <a:buNone/>
            </a:pPr>
            <a:r>
              <a:rPr lang="en" sz="1200">
                <a:solidFill>
                  <a:srgbClr val="202124"/>
                </a:solidFill>
                <a:highlight>
                  <a:srgbClr val="FFFFFF"/>
                </a:highlight>
              </a:rPr>
              <a:t>Types of clouds:-</a:t>
            </a:r>
            <a:endParaRPr sz="1200">
              <a:solidFill>
                <a:srgbClr val="202124"/>
              </a:solidFill>
              <a:highlight>
                <a:srgbClr val="FFFFFF"/>
              </a:highlight>
            </a:endParaRPr>
          </a:p>
          <a:p>
            <a:pPr indent="-304800" lvl="0" marL="457200" rtl="0" algn="l">
              <a:spcBef>
                <a:spcPts val="1200"/>
              </a:spcBef>
              <a:spcAft>
                <a:spcPts val="0"/>
              </a:spcAft>
              <a:buClr>
                <a:srgbClr val="202124"/>
              </a:buClr>
              <a:buSzPts val="1200"/>
              <a:buChar char="●"/>
            </a:pPr>
            <a:r>
              <a:rPr lang="en" sz="1200">
                <a:solidFill>
                  <a:srgbClr val="202124"/>
                </a:solidFill>
                <a:highlight>
                  <a:srgbClr val="FFFFFF"/>
                </a:highlight>
              </a:rPr>
              <a:t>Public Clouds</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Private Clouds</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Hybrid Clouds</a:t>
            </a:r>
            <a:endParaRPr sz="1200">
              <a:solidFill>
                <a:srgbClr val="202124"/>
              </a:solidFill>
              <a:highlight>
                <a:srgbClr val="FFFFFF"/>
              </a:highlight>
            </a:endParaRPr>
          </a:p>
        </p:txBody>
      </p:sp>
      <p:pic>
        <p:nvPicPr>
          <p:cNvPr id="67" name="Google Shape;67;p14"/>
          <p:cNvPicPr preferRelativeResize="0"/>
          <p:nvPr/>
        </p:nvPicPr>
        <p:blipFill>
          <a:blip r:embed="rId3">
            <a:alphaModFix/>
          </a:blip>
          <a:stretch>
            <a:fillRect/>
          </a:stretch>
        </p:blipFill>
        <p:spPr>
          <a:xfrm>
            <a:off x="4785875" y="1242850"/>
            <a:ext cx="4147525" cy="318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using it the Industry?</a:t>
            </a:r>
            <a:endParaRPr/>
          </a:p>
        </p:txBody>
      </p:sp>
      <p:pic>
        <p:nvPicPr>
          <p:cNvPr id="73" name="Google Shape;73;p15"/>
          <p:cNvPicPr preferRelativeResize="0"/>
          <p:nvPr/>
        </p:nvPicPr>
        <p:blipFill>
          <a:blip r:embed="rId3">
            <a:alphaModFix/>
          </a:blip>
          <a:stretch>
            <a:fillRect/>
          </a:stretch>
        </p:blipFill>
        <p:spPr>
          <a:xfrm>
            <a:off x="518075" y="2323872"/>
            <a:ext cx="2563050" cy="854950"/>
          </a:xfrm>
          <a:prstGeom prst="rect">
            <a:avLst/>
          </a:prstGeom>
          <a:noFill/>
          <a:ln>
            <a:noFill/>
          </a:ln>
        </p:spPr>
      </p:pic>
      <p:pic>
        <p:nvPicPr>
          <p:cNvPr id="74" name="Google Shape;74;p15"/>
          <p:cNvPicPr preferRelativeResize="0"/>
          <p:nvPr/>
        </p:nvPicPr>
        <p:blipFill>
          <a:blip r:embed="rId4">
            <a:alphaModFix/>
          </a:blip>
          <a:stretch>
            <a:fillRect/>
          </a:stretch>
        </p:blipFill>
        <p:spPr>
          <a:xfrm>
            <a:off x="6113950" y="1573625"/>
            <a:ext cx="2563050" cy="2563050"/>
          </a:xfrm>
          <a:prstGeom prst="rect">
            <a:avLst/>
          </a:prstGeom>
          <a:noFill/>
          <a:ln>
            <a:noFill/>
          </a:ln>
        </p:spPr>
      </p:pic>
      <p:pic>
        <p:nvPicPr>
          <p:cNvPr id="75" name="Google Shape;75;p15"/>
          <p:cNvPicPr preferRelativeResize="0"/>
          <p:nvPr/>
        </p:nvPicPr>
        <p:blipFill>
          <a:blip r:embed="rId5">
            <a:alphaModFix/>
          </a:blip>
          <a:stretch>
            <a:fillRect/>
          </a:stretch>
        </p:blipFill>
        <p:spPr>
          <a:xfrm>
            <a:off x="3590975" y="1241500"/>
            <a:ext cx="2013125" cy="3019699"/>
          </a:xfrm>
          <a:prstGeom prst="rect">
            <a:avLst/>
          </a:prstGeom>
          <a:noFill/>
          <a:ln>
            <a:noFill/>
          </a:ln>
        </p:spPr>
      </p:pic>
      <p:sp>
        <p:nvSpPr>
          <p:cNvPr id="76" name="Google Shape;76;p15"/>
          <p:cNvSpPr txBox="1"/>
          <p:nvPr/>
        </p:nvSpPr>
        <p:spPr>
          <a:xfrm>
            <a:off x="3545588" y="4136675"/>
            <a:ext cx="21039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highlight>
                  <a:schemeClr val="dk1"/>
                </a:highlight>
                <a:latin typeface="Lato"/>
                <a:ea typeface="Lato"/>
                <a:cs typeface="Lato"/>
                <a:sym typeface="Lato"/>
              </a:rPr>
              <a:t>And Many More...</a:t>
            </a:r>
            <a:endParaRPr b="1" sz="1900">
              <a:highlight>
                <a:schemeClr val="dk1"/>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Using Cloud Computing?</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Reduce IT Costs</a:t>
            </a:r>
            <a:endParaRPr/>
          </a:p>
          <a:p>
            <a:pPr indent="-342900" lvl="0" marL="457200" rtl="0" algn="l">
              <a:spcBef>
                <a:spcPts val="0"/>
              </a:spcBef>
              <a:spcAft>
                <a:spcPts val="0"/>
              </a:spcAft>
              <a:buSzPts val="1800"/>
              <a:buChar char="●"/>
            </a:pPr>
            <a:r>
              <a:rPr lang="en"/>
              <a:t>Scalability</a:t>
            </a:r>
            <a:endParaRPr/>
          </a:p>
          <a:p>
            <a:pPr indent="-342900" lvl="0" marL="457200" rtl="0" algn="l">
              <a:spcBef>
                <a:spcPts val="0"/>
              </a:spcBef>
              <a:spcAft>
                <a:spcPts val="0"/>
              </a:spcAft>
              <a:buSzPts val="1800"/>
              <a:buChar char="●"/>
            </a:pPr>
            <a:r>
              <a:rPr lang="en"/>
              <a:t>Collaboration efficiency</a:t>
            </a:r>
            <a:endParaRPr/>
          </a:p>
          <a:p>
            <a:pPr indent="-342900" lvl="0" marL="457200" rtl="0" algn="l">
              <a:spcBef>
                <a:spcPts val="0"/>
              </a:spcBef>
              <a:spcAft>
                <a:spcPts val="0"/>
              </a:spcAft>
              <a:buSzPts val="1800"/>
              <a:buChar char="●"/>
            </a:pPr>
            <a:r>
              <a:rPr lang="en"/>
              <a:t>Flexibility of work practices</a:t>
            </a:r>
            <a:endParaRPr/>
          </a:p>
          <a:p>
            <a:pPr indent="-342900" lvl="0" marL="457200" rtl="0" algn="l">
              <a:spcBef>
                <a:spcPts val="0"/>
              </a:spcBef>
              <a:spcAft>
                <a:spcPts val="0"/>
              </a:spcAft>
              <a:buSzPts val="1800"/>
              <a:buChar char="●"/>
            </a:pPr>
            <a:r>
              <a:rPr lang="en"/>
              <a:t>Access to automatic updates</a:t>
            </a:r>
            <a:endParaRPr/>
          </a:p>
          <a:p>
            <a:pPr indent="-342900" lvl="0" marL="457200" rtl="0" algn="l">
              <a:spcBef>
                <a:spcPts val="0"/>
              </a:spcBef>
              <a:spcAft>
                <a:spcPts val="0"/>
              </a:spcAft>
              <a:buSzPts val="1800"/>
              <a:buChar char="●"/>
            </a:pPr>
            <a:r>
              <a:rPr lang="en"/>
              <a:t>More Reliable and Secure</a:t>
            </a:r>
            <a:endParaRPr/>
          </a:p>
        </p:txBody>
      </p:sp>
      <p:pic>
        <p:nvPicPr>
          <p:cNvPr id="83" name="Google Shape;83;p16"/>
          <p:cNvPicPr preferRelativeResize="0"/>
          <p:nvPr/>
        </p:nvPicPr>
        <p:blipFill>
          <a:blip r:embed="rId3">
            <a:alphaModFix/>
          </a:blip>
          <a:stretch>
            <a:fillRect/>
          </a:stretch>
        </p:blipFill>
        <p:spPr>
          <a:xfrm>
            <a:off x="4200525" y="2511923"/>
            <a:ext cx="4943475" cy="241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AWS? (Amazon Web Services)</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AWS is a comprehensive, evolving cloud computing platform provided by Amazon. </a:t>
            </a:r>
            <a:endParaRPr/>
          </a:p>
          <a:p>
            <a:pPr indent="0" lvl="0" marL="0" rtl="0" algn="l">
              <a:spcBef>
                <a:spcPts val="1200"/>
              </a:spcBef>
              <a:spcAft>
                <a:spcPts val="0"/>
              </a:spcAft>
              <a:buNone/>
            </a:pPr>
            <a:r>
              <a:rPr lang="en"/>
              <a:t>It includes a mixture of </a:t>
            </a:r>
            <a:endParaRPr/>
          </a:p>
          <a:p>
            <a:pPr indent="-342900" lvl="0" marL="457200" rtl="0" algn="l">
              <a:spcBef>
                <a:spcPts val="1200"/>
              </a:spcBef>
              <a:spcAft>
                <a:spcPts val="0"/>
              </a:spcAft>
              <a:buSzPts val="1800"/>
              <a:buChar char="-"/>
            </a:pPr>
            <a:r>
              <a:rPr lang="en"/>
              <a:t>infrastructure as a service (IaaS)</a:t>
            </a:r>
            <a:endParaRPr/>
          </a:p>
          <a:p>
            <a:pPr indent="-342900" lvl="0" marL="457200" rtl="0" algn="l">
              <a:spcBef>
                <a:spcPts val="0"/>
              </a:spcBef>
              <a:spcAft>
                <a:spcPts val="0"/>
              </a:spcAft>
              <a:buSzPts val="1800"/>
              <a:buChar char="-"/>
            </a:pPr>
            <a:r>
              <a:rPr lang="en"/>
              <a:t>platform as a service (PaaS) </a:t>
            </a:r>
            <a:endParaRPr/>
          </a:p>
          <a:p>
            <a:pPr indent="-342900" lvl="0" marL="457200" rtl="0" algn="l">
              <a:spcBef>
                <a:spcPts val="0"/>
              </a:spcBef>
              <a:spcAft>
                <a:spcPts val="0"/>
              </a:spcAft>
              <a:buSzPts val="1800"/>
              <a:buChar char="-"/>
            </a:pPr>
            <a:r>
              <a:rPr lang="en"/>
              <a:t>software as a service (SaaS)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AWS services can offer an organization tools such as compute power, database storage and content delivery services.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using it in the Industry?</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Active users of AWS exceeds over 1,000,000 people</a:t>
            </a:r>
            <a:endParaRPr/>
          </a:p>
          <a:p>
            <a:pPr indent="-342900" lvl="0" marL="457200" rtl="0" algn="l">
              <a:spcBef>
                <a:spcPts val="0"/>
              </a:spcBef>
              <a:spcAft>
                <a:spcPts val="0"/>
              </a:spcAft>
              <a:buSzPts val="1800"/>
              <a:buChar char="●"/>
            </a:pPr>
            <a:r>
              <a:rPr lang="en"/>
              <a:t>Many of the biggest companies make use of the service:</a:t>
            </a:r>
            <a:endParaRPr/>
          </a:p>
        </p:txBody>
      </p:sp>
      <p:pic>
        <p:nvPicPr>
          <p:cNvPr id="96" name="Google Shape;96;p18"/>
          <p:cNvPicPr preferRelativeResize="0"/>
          <p:nvPr/>
        </p:nvPicPr>
        <p:blipFill rotWithShape="1">
          <a:blip r:embed="rId3">
            <a:alphaModFix/>
          </a:blip>
          <a:srcRect b="22355" l="0" r="0" t="21445"/>
          <a:stretch/>
        </p:blipFill>
        <p:spPr>
          <a:xfrm>
            <a:off x="229375" y="2780074"/>
            <a:ext cx="2457073" cy="776750"/>
          </a:xfrm>
          <a:prstGeom prst="rect">
            <a:avLst/>
          </a:prstGeom>
          <a:noFill/>
          <a:ln>
            <a:noFill/>
          </a:ln>
        </p:spPr>
      </p:pic>
      <p:pic>
        <p:nvPicPr>
          <p:cNvPr id="97" name="Google Shape;97;p18"/>
          <p:cNvPicPr preferRelativeResize="0"/>
          <p:nvPr/>
        </p:nvPicPr>
        <p:blipFill>
          <a:blip r:embed="rId4">
            <a:alphaModFix/>
          </a:blip>
          <a:stretch>
            <a:fillRect/>
          </a:stretch>
        </p:blipFill>
        <p:spPr>
          <a:xfrm>
            <a:off x="3223550" y="2060025"/>
            <a:ext cx="2497200" cy="1542250"/>
          </a:xfrm>
          <a:prstGeom prst="rect">
            <a:avLst/>
          </a:prstGeom>
          <a:noFill/>
          <a:ln>
            <a:noFill/>
          </a:ln>
        </p:spPr>
      </p:pic>
      <p:pic>
        <p:nvPicPr>
          <p:cNvPr id="98" name="Google Shape;98;p18"/>
          <p:cNvPicPr preferRelativeResize="0"/>
          <p:nvPr/>
        </p:nvPicPr>
        <p:blipFill rotWithShape="1">
          <a:blip r:embed="rId5">
            <a:alphaModFix/>
          </a:blip>
          <a:srcRect b="20924" l="0" r="0" t="20982"/>
          <a:stretch/>
        </p:blipFill>
        <p:spPr>
          <a:xfrm>
            <a:off x="6086650" y="2719850"/>
            <a:ext cx="2745651" cy="897201"/>
          </a:xfrm>
          <a:prstGeom prst="rect">
            <a:avLst/>
          </a:prstGeom>
          <a:noFill/>
          <a:ln>
            <a:noFill/>
          </a:ln>
        </p:spPr>
      </p:pic>
      <p:pic>
        <p:nvPicPr>
          <p:cNvPr id="99" name="Google Shape;99;p18"/>
          <p:cNvPicPr preferRelativeResize="0"/>
          <p:nvPr/>
        </p:nvPicPr>
        <p:blipFill>
          <a:blip r:embed="rId6">
            <a:alphaModFix/>
          </a:blip>
          <a:stretch>
            <a:fillRect/>
          </a:stretch>
        </p:blipFill>
        <p:spPr>
          <a:xfrm>
            <a:off x="792472" y="3824450"/>
            <a:ext cx="1025119" cy="897201"/>
          </a:xfrm>
          <a:prstGeom prst="rect">
            <a:avLst/>
          </a:prstGeom>
          <a:noFill/>
          <a:ln>
            <a:noFill/>
          </a:ln>
        </p:spPr>
      </p:pic>
      <p:pic>
        <p:nvPicPr>
          <p:cNvPr id="100" name="Google Shape;100;p18"/>
          <p:cNvPicPr preferRelativeResize="0"/>
          <p:nvPr/>
        </p:nvPicPr>
        <p:blipFill rotWithShape="1">
          <a:blip r:embed="rId7">
            <a:alphaModFix/>
          </a:blip>
          <a:srcRect b="27188" l="0" r="0" t="29094"/>
          <a:stretch/>
        </p:blipFill>
        <p:spPr>
          <a:xfrm>
            <a:off x="2384425" y="3910250"/>
            <a:ext cx="3372498" cy="829299"/>
          </a:xfrm>
          <a:prstGeom prst="rect">
            <a:avLst/>
          </a:prstGeom>
          <a:noFill/>
          <a:ln>
            <a:noFill/>
          </a:ln>
        </p:spPr>
      </p:pic>
      <p:pic>
        <p:nvPicPr>
          <p:cNvPr id="101" name="Google Shape;101;p18"/>
          <p:cNvPicPr preferRelativeResize="0"/>
          <p:nvPr/>
        </p:nvPicPr>
        <p:blipFill>
          <a:blip r:embed="rId8">
            <a:alphaModFix/>
          </a:blip>
          <a:stretch>
            <a:fillRect/>
          </a:stretch>
        </p:blipFill>
        <p:spPr>
          <a:xfrm>
            <a:off x="6149150" y="3763175"/>
            <a:ext cx="1887201" cy="1061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using AWS</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202124"/>
              </a:buClr>
              <a:buSzPts val="1800"/>
              <a:buFont typeface="Roboto"/>
              <a:buChar char="❏"/>
            </a:pPr>
            <a:r>
              <a:rPr b="1" lang="en">
                <a:solidFill>
                  <a:srgbClr val="202124"/>
                </a:solidFill>
                <a:highlight>
                  <a:srgbClr val="FFFFFF"/>
                </a:highlight>
                <a:latin typeface="Roboto"/>
                <a:ea typeface="Roboto"/>
                <a:cs typeface="Roboto"/>
                <a:sym typeface="Roboto"/>
              </a:rPr>
              <a:t>Go global in minutes</a:t>
            </a:r>
            <a:endParaRPr b="1">
              <a:solidFill>
                <a:srgbClr val="202124"/>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202124"/>
              </a:buClr>
              <a:buSzPts val="1800"/>
              <a:buFont typeface="Roboto"/>
              <a:buChar char="❏"/>
            </a:pPr>
            <a:r>
              <a:rPr b="1" lang="en">
                <a:solidFill>
                  <a:srgbClr val="202124"/>
                </a:solidFill>
                <a:highlight>
                  <a:srgbClr val="FFFFFF"/>
                </a:highlight>
                <a:latin typeface="Roboto"/>
                <a:ea typeface="Roboto"/>
                <a:cs typeface="Roboto"/>
                <a:sym typeface="Roboto"/>
              </a:rPr>
              <a:t>Stop spending money running and maintaining data centers</a:t>
            </a:r>
            <a:endParaRPr b="1">
              <a:solidFill>
                <a:srgbClr val="202124"/>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202124"/>
              </a:buClr>
              <a:buSzPts val="1800"/>
              <a:buFont typeface="Roboto"/>
              <a:buChar char="❏"/>
            </a:pPr>
            <a:r>
              <a:rPr b="1" lang="en">
                <a:solidFill>
                  <a:srgbClr val="202124"/>
                </a:solidFill>
                <a:highlight>
                  <a:srgbClr val="FFFFFF"/>
                </a:highlight>
                <a:latin typeface="Roboto"/>
                <a:ea typeface="Roboto"/>
                <a:cs typeface="Roboto"/>
                <a:sym typeface="Roboto"/>
              </a:rPr>
              <a:t>Increase speed and agility</a:t>
            </a:r>
            <a:endParaRPr b="1">
              <a:solidFill>
                <a:srgbClr val="202124"/>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202124"/>
              </a:buClr>
              <a:buSzPts val="1800"/>
              <a:buFont typeface="Roboto"/>
              <a:buChar char="❏"/>
            </a:pPr>
            <a:r>
              <a:rPr b="1" lang="en">
                <a:solidFill>
                  <a:srgbClr val="202124"/>
                </a:solidFill>
                <a:highlight>
                  <a:srgbClr val="FFFFFF"/>
                </a:highlight>
                <a:latin typeface="Roboto"/>
                <a:ea typeface="Roboto"/>
                <a:cs typeface="Roboto"/>
                <a:sym typeface="Roboto"/>
              </a:rPr>
              <a:t>Stop guessing capacity</a:t>
            </a:r>
            <a:endParaRPr b="1">
              <a:solidFill>
                <a:srgbClr val="202124"/>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202124"/>
              </a:buClr>
              <a:buSzPts val="1800"/>
              <a:buFont typeface="Roboto"/>
              <a:buChar char="❏"/>
            </a:pPr>
            <a:r>
              <a:rPr b="1" lang="en">
                <a:solidFill>
                  <a:srgbClr val="202124"/>
                </a:solidFill>
                <a:highlight>
                  <a:srgbClr val="FFFFFF"/>
                </a:highlight>
                <a:latin typeface="Roboto"/>
                <a:ea typeface="Roboto"/>
                <a:cs typeface="Roboto"/>
                <a:sym typeface="Roboto"/>
              </a:rPr>
              <a:t>pay only for how much you consume</a:t>
            </a:r>
            <a:endParaRPr b="1">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3" name="Google Shape;11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Cloud computing allows companies to access comprehensive computing services via the cloud.</a:t>
            </a:r>
            <a:endParaRPr/>
          </a:p>
          <a:p>
            <a:pPr indent="-342900" lvl="0" marL="457200" rtl="0" algn="l">
              <a:spcBef>
                <a:spcPts val="0"/>
              </a:spcBef>
              <a:spcAft>
                <a:spcPts val="0"/>
              </a:spcAft>
              <a:buSzPts val="1800"/>
              <a:buChar char="●"/>
            </a:pPr>
            <a:r>
              <a:rPr lang="en"/>
              <a:t>These services allows </a:t>
            </a:r>
            <a:r>
              <a:rPr lang="en"/>
              <a:t>companies to access the large range of benefits that come with the service with only a subscription fee.</a:t>
            </a:r>
            <a:endParaRPr/>
          </a:p>
          <a:p>
            <a:pPr indent="-342900" lvl="0" marL="457200" rtl="0" algn="l">
              <a:spcBef>
                <a:spcPts val="0"/>
              </a:spcBef>
              <a:spcAft>
                <a:spcPts val="0"/>
              </a:spcAft>
              <a:buSzPts val="1800"/>
              <a:buChar char="●"/>
            </a:pPr>
            <a:r>
              <a:rPr lang="en"/>
              <a:t>AWS is one of the biggest cloud computing services, with many of the largest companies making use of their services.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