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  <p:sldId id="271" r:id="rId17"/>
    <p:sldId id="273" r:id="rId18"/>
    <p:sldId id="274" r:id="rId19"/>
    <p:sldId id="281" r:id="rId20"/>
    <p:sldId id="283" r:id="rId21"/>
    <p:sldId id="285" r:id="rId22"/>
    <p:sldId id="280" r:id="rId23"/>
    <p:sldId id="284" r:id="rId24"/>
    <p:sldId id="275" r:id="rId25"/>
    <p:sldId id="276" r:id="rId26"/>
    <p:sldId id="277" r:id="rId27"/>
    <p:sldId id="278" r:id="rId28"/>
    <p:sldId id="279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8"/>
    <p:restoredTop sz="94847"/>
  </p:normalViewPr>
  <p:slideViewPr>
    <p:cSldViewPr snapToGrid="0" snapToObjects="1">
      <p:cViewPr varScale="1">
        <p:scale>
          <a:sx n="88" d="100"/>
          <a:sy n="88" d="100"/>
        </p:scale>
        <p:origin x="1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5922D7-1ED3-904F-B321-F881A2B910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emma.org/jacoco/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MMA_(code_coverage_tool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selenium-ide/" TargetMode="External"/><Relationship Id="rId4" Type="http://schemas.openxmlformats.org/officeDocument/2006/relationships/hyperlink" Target="https://addons.mozilla.org/en-us/firefox/addon/xpath-check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eleniumhq.org/download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aucelabs.com/resources/articles/selenium-tips-css-selectors" TargetMode="External"/><Relationship Id="rId4" Type="http://schemas.openxmlformats.org/officeDocument/2006/relationships/hyperlink" Target="http://toolsqa.com/cucumber/data-driven-testing-using-examples-keywor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cssref/trysel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Testing From Beginner to </a:t>
            </a:r>
            <a:r>
              <a:rPr lang="en-US" altLang="zh-CN" b="1" dirty="0" smtClean="0"/>
              <a:t>Expert</a:t>
            </a:r>
            <a:endParaRPr lang="en-US" altLang="zh-C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ccao@ecvictor.com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Testing  Methodologies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Black box testing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No knowledge of internal program design or code required.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requirements and functionality.</a:t>
            </a: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White box testing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Knowledge of the internal program design and code required.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coverage of code                     statements, branches, paths, conditions.</a:t>
            </a:r>
          </a:p>
        </p:txBody>
      </p:sp>
    </p:spTree>
    <p:extLst>
      <p:ext uri="{BB962C8B-B14F-4D97-AF65-F5344CB8AC3E}">
        <p14:creationId xmlns:p14="http://schemas.microsoft.com/office/powerpoint/2010/main" val="134261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 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r>
              <a:rPr kumimoji="1" lang="en-US" altLang="zh-CN" dirty="0"/>
              <a:t>Automated </a:t>
            </a:r>
            <a:r>
              <a:rPr kumimoji="1" lang="en-US" altLang="zh-CN" dirty="0" smtClean="0"/>
              <a:t>Testing</a:t>
            </a:r>
          </a:p>
          <a:p>
            <a:r>
              <a:rPr lang="en-US" b="1" dirty="0" smtClean="0"/>
              <a:t>Types </a:t>
            </a:r>
            <a:r>
              <a:rPr lang="en-US" b="1" dirty="0"/>
              <a:t>of Software Testing – Complete </a:t>
            </a:r>
            <a:r>
              <a:rPr lang="en-US" b="1" dirty="0" smtClean="0"/>
              <a:t>List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www.testingexcellence.com</a:t>
            </a:r>
            <a:r>
              <a:rPr kumimoji="1" lang="en-US" altLang="zh-CN" dirty="0"/>
              <a:t>/types-of-software-testing-complete-list/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4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pPr lvl="1"/>
            <a:r>
              <a:rPr kumimoji="1" lang="en-US" altLang="zh-CN" dirty="0"/>
              <a:t> GOOGLE page</a:t>
            </a:r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</a:t>
            </a:r>
          </a:p>
          <a:p>
            <a:r>
              <a:rPr kumimoji="1" lang="en-US" altLang="zh-CN" dirty="0"/>
              <a:t>Automation Testing</a:t>
            </a:r>
          </a:p>
          <a:p>
            <a:pPr lvl="1"/>
            <a:r>
              <a:rPr kumimoji="1" lang="en-US" altLang="zh-CN" dirty="0"/>
              <a:t>Selenium UI validating </a:t>
            </a:r>
            <a:r>
              <a:rPr kumimoji="1" lang="en-US" altLang="zh-CN" dirty="0" err="1"/>
              <a:t>google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 online validation</a:t>
            </a:r>
          </a:p>
          <a:p>
            <a:pPr lvl="1"/>
            <a:r>
              <a:rPr kumimoji="1" lang="en-US" altLang="zh-CN"/>
              <a:t>Performance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1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Workshop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Web manual validation</a:t>
            </a:r>
          </a:p>
          <a:p>
            <a:r>
              <a:rPr kumimoji="1" lang="en-US" altLang="zh-CN" dirty="0"/>
              <a:t>Test case creation</a:t>
            </a:r>
          </a:p>
          <a:p>
            <a:r>
              <a:rPr kumimoji="1" lang="en-US" altLang="zh-CN" dirty="0"/>
              <a:t>Bug Reporting</a:t>
            </a:r>
          </a:p>
          <a:p>
            <a:r>
              <a:rPr kumimoji="1" lang="en-US" altLang="zh-CN" dirty="0"/>
              <a:t>Selenium IDE</a:t>
            </a:r>
          </a:p>
          <a:p>
            <a:r>
              <a:rPr kumimoji="1" lang="en-US" altLang="zh-CN" dirty="0"/>
              <a:t>Selenium Automation with Java</a:t>
            </a:r>
          </a:p>
          <a:p>
            <a:r>
              <a:rPr kumimoji="1" lang="en-US" altLang="zh-CN" dirty="0"/>
              <a:t>Cucumber Framework</a:t>
            </a:r>
          </a:p>
          <a:p>
            <a:r>
              <a:rPr kumimoji="1" lang="en-US" altLang="zh-CN" dirty="0"/>
              <a:t>Rest API Testing</a:t>
            </a:r>
          </a:p>
          <a:p>
            <a:r>
              <a:rPr kumimoji="1" lang="en-US" altLang="zh-CN" dirty="0"/>
              <a:t>Performance Testing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31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Plan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It is a systematic approach to test a system  i.e. software. The plan typically contains a detailed understanding of what the eventual testing workflow will be.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37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 It is a specific procedure of testing a particular requirement.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It will include: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Identification of specific requirement tested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case success/failure criteria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Specific steps to execute test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data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7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i="1" dirty="0"/>
              <a:t>A tool for test-driven development</a:t>
            </a:r>
          </a:p>
          <a:p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en-US" dirty="0"/>
              <a:t> – Run once before any of the test methods in the class, public static void</a:t>
            </a:r>
          </a:p>
          <a:p>
            <a:r>
              <a:rPr lang="en-US" dirty="0"/>
              <a:t>@</a:t>
            </a:r>
            <a:r>
              <a:rPr lang="en-US" dirty="0" err="1"/>
              <a:t>AfterClass</a:t>
            </a:r>
            <a:r>
              <a:rPr lang="en-US" dirty="0"/>
              <a:t> – Run once after all the tests in the class have been run, public static void</a:t>
            </a:r>
          </a:p>
          <a:p>
            <a:r>
              <a:rPr lang="en-US" dirty="0"/>
              <a:t>@Before – Run before @Test, public void</a:t>
            </a:r>
          </a:p>
          <a:p>
            <a:r>
              <a:rPr lang="en-US" dirty="0"/>
              <a:t>@After – Run after @Test, public void</a:t>
            </a:r>
          </a:p>
          <a:p>
            <a:r>
              <a:rPr lang="en-US" dirty="0"/>
              <a:t>@Test – This is the test method to run, public </a:t>
            </a:r>
            <a:r>
              <a:rPr lang="en-US" dirty="0" smtClean="0"/>
              <a:t>void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6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15200" cy="1527175"/>
          </a:xfrm>
        </p:spPr>
        <p:txBody>
          <a:bodyPr/>
          <a:lstStyle/>
          <a:p>
            <a:r>
              <a:rPr lang="en-US" altLang="en-US"/>
              <a:t>Writing methods in TestCase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848600" cy="4876800"/>
          </a:xfrm>
        </p:spPr>
        <p:txBody>
          <a:bodyPr>
            <a:normAutofit fontScale="77500" lnSpcReduction="2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Pattern follows </a:t>
            </a:r>
            <a:r>
              <a:rPr lang="en-US" altLang="en-US" sz="1800" b="1" i="1" dirty="0"/>
              <a:t>programming by contract</a:t>
            </a:r>
            <a:r>
              <a:rPr lang="en-US" altLang="en-US" sz="1800" dirty="0"/>
              <a:t> paradigm: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Set up </a:t>
            </a:r>
            <a:r>
              <a:rPr lang="en-US" altLang="en-US" sz="1800" b="1" dirty="0"/>
              <a:t>preconditions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Exercise functionality being tested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Check </a:t>
            </a:r>
            <a:r>
              <a:rPr lang="en-US" altLang="en-US" sz="1800" b="1" dirty="0" err="1"/>
              <a:t>postconditions</a:t>
            </a:r>
            <a:endParaRPr lang="en-US" altLang="en-US" sz="1800" b="1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public void </a:t>
            </a:r>
            <a:r>
              <a:rPr lang="en-US" altLang="en-US" sz="1800" dirty="0" err="1"/>
              <a:t>testEmptyList</a:t>
            </a:r>
            <a:r>
              <a:rPr lang="en-US" altLang="en-US" sz="1800" dirty="0"/>
              <a:t>() {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Bowl </a:t>
            </a:r>
            <a:r>
              <a:rPr lang="en-US" altLang="en-US" sz="1800" dirty="0" err="1"/>
              <a:t>emptyBowl</a:t>
            </a:r>
            <a:r>
              <a:rPr lang="en-US" altLang="en-US" sz="1800" dirty="0"/>
              <a:t> = new Bowl();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assertEquals</a:t>
            </a:r>
            <a:r>
              <a:rPr lang="en-US" altLang="en-US" sz="1800" dirty="0"/>
              <a:t>(“Size of an empty list should be zero.”,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	0, </a:t>
            </a:r>
            <a:r>
              <a:rPr lang="en-US" altLang="en-US" sz="1800" dirty="0" err="1"/>
              <a:t>emptyList.size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assertTrue</a:t>
            </a:r>
            <a:r>
              <a:rPr lang="en-US" altLang="en-US" sz="1800" dirty="0"/>
              <a:t>(“An empty bowl should report empty.”,			</a:t>
            </a:r>
            <a:r>
              <a:rPr lang="en-US" altLang="en-US" sz="1800" dirty="0" err="1"/>
              <a:t>emptyBowl.isEmpty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}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Things to notice: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Specific method signature – public void </a:t>
            </a:r>
            <a:r>
              <a:rPr lang="en-US" altLang="en-US" sz="1800" b="1" i="1" dirty="0" err="1"/>
              <a:t>test</a:t>
            </a:r>
            <a:r>
              <a:rPr lang="en-US" altLang="en-US" sz="1800" dirty="0" err="1"/>
              <a:t>Whatever</a:t>
            </a:r>
            <a:r>
              <a:rPr lang="en-US" altLang="en-US" sz="1800" dirty="0"/>
              <a:t>()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dirty="0"/>
              <a:t>Allows them to be found and collected automatically by JUnit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Coding follows pattern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Notice the assert-type calls…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83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/>
              <a:t>assertTrue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assertFalse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 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assertEquals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equals method)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== operator)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38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tooltip="EMMA (code coverage tool)"/>
              </a:rPr>
              <a:t>EMMA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http://www.eclemma.org/jacoco</a:t>
            </a:r>
            <a:r>
              <a:rPr lang="en-US" dirty="0" smtClean="0">
                <a:hlinkClick r:id="rId3"/>
              </a:rPr>
              <a:t>/</a:t>
            </a:r>
            <a:endParaRPr lang="en-US" b="1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33" y="3919310"/>
            <a:ext cx="7989595" cy="18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Presenter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Charles Cao, </a:t>
            </a:r>
          </a:p>
          <a:p>
            <a:r>
              <a:rPr lang="en-US" altLang="zh-CN" dirty="0" smtClean="0"/>
              <a:t>Automation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lead, </a:t>
            </a:r>
            <a:r>
              <a:rPr lang="en-US" altLang="zh-CN" dirty="0"/>
              <a:t>Business Owner.10+ years working experience,  He promoted to senior QA from an intern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 </a:t>
            </a:r>
            <a:r>
              <a:rPr lang="en-US" altLang="zh-CN" dirty="0"/>
              <a:t>3 </a:t>
            </a:r>
            <a:r>
              <a:rPr lang="en-US" altLang="zh-CN" dirty="0" err="1" smtClean="0"/>
              <a:t>years.Worked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China,</a:t>
            </a:r>
            <a:r>
              <a:rPr lang="zh-CN" altLang="en-US" dirty="0" smtClean="0"/>
              <a:t> </a:t>
            </a:r>
            <a:r>
              <a:rPr lang="en-US" altLang="zh-CN" dirty="0" smtClean="0"/>
              <a:t>SAP,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Autodesk,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Expedia,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Paysafe</a:t>
            </a:r>
            <a:r>
              <a:rPr lang="en-US" altLang="zh-CN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8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</a:p>
          <a:p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CSS selector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http://www.seleniumhq.org/download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https://addons.mozilla.org/en-US/firefox/addon/selenium-ide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https://addons.mozilla.org/en-us/firefox/addon/xpath-checker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78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XPath in Selenium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http://www.guru99.com/xpath-selenium.html</a:t>
            </a:r>
          </a:p>
        </p:txBody>
      </p:sp>
    </p:spTree>
    <p:extLst>
      <p:ext uri="{BB962C8B-B14F-4D97-AF65-F5344CB8AC3E}">
        <p14:creationId xmlns:p14="http://schemas.microsoft.com/office/powerpoint/2010/main" val="23002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Recording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426" y="2755900"/>
            <a:ext cx="3111973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XPath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25" y="2772359"/>
            <a:ext cx="8308975" cy="3459582"/>
          </a:xfrm>
        </p:spPr>
      </p:pic>
    </p:spTree>
    <p:extLst>
      <p:ext uri="{BB962C8B-B14F-4D97-AF65-F5344CB8AC3E}">
        <p14:creationId xmlns:p14="http://schemas.microsoft.com/office/powerpoint/2010/main" val="39993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// :</a:t>
            </a:r>
            <a:r>
              <a:rPr lang="en-CA" dirty="0"/>
              <a:t> Select current node.</a:t>
            </a:r>
          </a:p>
          <a:p>
            <a:r>
              <a:rPr lang="en-CA" b="1" dirty="0" err="1"/>
              <a:t>Tagname</a:t>
            </a:r>
            <a:r>
              <a:rPr lang="en-CA" b="1" dirty="0"/>
              <a:t>: </a:t>
            </a:r>
            <a:r>
              <a:rPr lang="en-CA" dirty="0" err="1"/>
              <a:t>Tagname</a:t>
            </a:r>
            <a:r>
              <a:rPr lang="en-CA" dirty="0"/>
              <a:t> of the particular node.</a:t>
            </a:r>
          </a:p>
          <a:p>
            <a:r>
              <a:rPr lang="en-CA" b="1" dirty="0"/>
              <a:t>@:</a:t>
            </a:r>
            <a:r>
              <a:rPr lang="en-CA" dirty="0"/>
              <a:t> Select attribute.</a:t>
            </a:r>
          </a:p>
          <a:p>
            <a:r>
              <a:rPr lang="en-CA" b="1" dirty="0"/>
              <a:t>Attribute:</a:t>
            </a:r>
            <a:r>
              <a:rPr lang="en-CA" dirty="0"/>
              <a:t> Attribute name of the node.</a:t>
            </a:r>
          </a:p>
          <a:p>
            <a:r>
              <a:rPr lang="en-CA" b="1" dirty="0"/>
              <a:t>Value:</a:t>
            </a:r>
            <a:r>
              <a:rPr lang="en-CA" dirty="0"/>
              <a:t> Value of the attribute.</a:t>
            </a:r>
          </a:p>
          <a:p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857715"/>
            <a:ext cx="3754233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Xpath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=//</a:t>
            </a: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tagname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[@attribute='value']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03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Absolute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3074" name="Picture 2" descr="http://cdn.guru99.com/images/3-2016/032816_0758_XPathinSe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909" y="2755900"/>
            <a:ext cx="6755006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63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Relative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4098" name="Picture 2" descr="XPath in Selenium: Complete Gu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" y="2755900"/>
            <a:ext cx="6836568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71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http://demo.guru99.com/v1/</a:t>
            </a:r>
          </a:p>
        </p:txBody>
      </p:sp>
    </p:spTree>
    <p:extLst>
      <p:ext uri="{BB962C8B-B14F-4D97-AF65-F5344CB8AC3E}">
        <p14:creationId xmlns:p14="http://schemas.microsoft.com/office/powerpoint/2010/main" val="351578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www.w3schools.com/cssref/trysel.asp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saucelabs.com/resources/articles/selenium-tips-css-selectors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http://toolsqa.com/cucumber/data-driven-testing-using-examples-keyword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9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Introduction: Path To an Great Quality Assurance Engineer</a:t>
            </a:r>
          </a:p>
          <a:p>
            <a:r>
              <a:rPr lang="en-US" altLang="zh-CN" dirty="0"/>
              <a:t>What is Quality Assurance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How to start as an Quality Assurance Engineer</a:t>
            </a:r>
          </a:p>
          <a:p>
            <a:r>
              <a:rPr lang="en-US" altLang="zh-CN" dirty="0"/>
              <a:t>When you are ready for a Testing job?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7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9" name="内容占位符 6" descr="development-departme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12" r="-131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570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3289" r="-23289"/>
          <a:stretch>
            <a:fillRect/>
          </a:stretch>
        </p:blipFill>
        <p:spPr>
          <a:xfrm>
            <a:off x="415925" y="2755900"/>
            <a:ext cx="8308975" cy="3492500"/>
          </a:xfrm>
        </p:spPr>
      </p:pic>
    </p:spTree>
    <p:extLst>
      <p:ext uri="{BB962C8B-B14F-4D97-AF65-F5344CB8AC3E}">
        <p14:creationId xmlns:p14="http://schemas.microsoft.com/office/powerpoint/2010/main" val="117853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Quality Assurance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used to identify the correctness,  completeness and quality of developed computer software.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fontAlgn="auto">
              <a:spcAft>
                <a:spcPts val="0"/>
              </a:spcAft>
              <a:buClr>
                <a:srgbClr val="CC0000"/>
              </a:buClr>
              <a:buFont typeface="Wingdings 2"/>
              <a:buNone/>
              <a:defRPr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of executing a program/application under positive and negative conditions by manual or automated means. It checks for the :-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Specification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Functionality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Performance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70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OBJECTIVES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Uncover as many as errors (or bugs) as possible in a given product.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Demonstrate a given software product matching its requirement specifications.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Validate the quality of a software testing using the minimum cost and efforts.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Generate high quality test cases, perform effective tests, and  issue correct and helpful problem reports.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6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softwaretestingppt-120810095500-phpapp02_ppt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16" r="-26816"/>
          <a:stretch>
            <a:fillRect/>
          </a:stretch>
        </p:blipFill>
        <p:spPr/>
      </p:pic>
      <p:sp>
        <p:nvSpPr>
          <p:cNvPr id="4" name="Rectangl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Classical 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186882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Testing Life Cycle</a:t>
            </a:r>
            <a:endParaRPr kumimoji="1" lang="zh-CN" altLang="en-US" dirty="0"/>
          </a:p>
        </p:txBody>
      </p:sp>
      <p:pic>
        <p:nvPicPr>
          <p:cNvPr id="28" name="内容占位符 27"/>
          <p:cNvPicPr>
            <a:picLocks noGrp="1" noChangeAspect="1"/>
          </p:cNvPicPr>
          <p:nvPr>
            <p:ph idx="1"/>
          </p:nvPr>
        </p:nvPicPr>
        <p:blipFill>
          <a:blip r:embed="rId2"/>
          <a:srcRect l="-22471" r="-22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7208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1041</TotalTime>
  <Words>551</Words>
  <Application>Microsoft Macintosh PowerPoint</Application>
  <PresentationFormat>On-screen Show (4:3)</PresentationFormat>
  <Paragraphs>125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 Unicode MS</vt:lpstr>
      <vt:lpstr>Calibri</vt:lpstr>
      <vt:lpstr>Monaco</vt:lpstr>
      <vt:lpstr>Times New Roman</vt:lpstr>
      <vt:lpstr>Wingdings</vt:lpstr>
      <vt:lpstr>Wingdings 2</vt:lpstr>
      <vt:lpstr>宋体</vt:lpstr>
      <vt:lpstr>Arial</vt:lpstr>
      <vt:lpstr>Expo</vt:lpstr>
      <vt:lpstr>Testing From Beginner to Expert</vt:lpstr>
      <vt:lpstr>Presenter</vt:lpstr>
      <vt:lpstr>Agenda</vt:lpstr>
      <vt:lpstr>Path To an Great Quality Assurance Engineer</vt:lpstr>
      <vt:lpstr>Path To an Great Quality Assurance Engineer</vt:lpstr>
      <vt:lpstr>What is Quality Assurance</vt:lpstr>
      <vt:lpstr>OBJECTIVES</vt:lpstr>
      <vt:lpstr>Classical Waterfall Model</vt:lpstr>
      <vt:lpstr>Testing Life Cycle</vt:lpstr>
      <vt:lpstr> Testing  Methodologies</vt:lpstr>
      <vt:lpstr>Testing Type</vt:lpstr>
      <vt:lpstr>Demo</vt:lpstr>
      <vt:lpstr>Workshop Design</vt:lpstr>
      <vt:lpstr>Test Plan </vt:lpstr>
      <vt:lpstr>Test Case</vt:lpstr>
      <vt:lpstr>Junit</vt:lpstr>
      <vt:lpstr>Writing methods in TestCase</vt:lpstr>
      <vt:lpstr>Assert methods</vt:lpstr>
      <vt:lpstr>Code Coverage</vt:lpstr>
      <vt:lpstr>Selenium</vt:lpstr>
      <vt:lpstr>Selenium IDE</vt:lpstr>
      <vt:lpstr>XPath in Selenium</vt:lpstr>
      <vt:lpstr>Selenium Recording</vt:lpstr>
      <vt:lpstr>What is XPath</vt:lpstr>
      <vt:lpstr>Xpath=//tagname[@attribute='value'] </vt:lpstr>
      <vt:lpstr>Absolute xpath:</vt:lpstr>
      <vt:lpstr>Relative xpath:</vt:lpstr>
      <vt:lpstr>PowerPoint Presentation</vt:lpstr>
      <vt:lpstr>CSS Selector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Automation Testing</dc:title>
  <dc:creator>Charles Cao</dc:creator>
  <cp:lastModifiedBy>Charles Cao</cp:lastModifiedBy>
  <cp:revision>40</cp:revision>
  <dcterms:created xsi:type="dcterms:W3CDTF">2015-01-30T21:31:39Z</dcterms:created>
  <dcterms:modified xsi:type="dcterms:W3CDTF">2017-06-24T19:00:34Z</dcterms:modified>
</cp:coreProperties>
</file>