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65" r:id="rId15"/>
    <p:sldId id="266" r:id="rId16"/>
    <p:sldId id="271" r:id="rId17"/>
    <p:sldId id="273" r:id="rId18"/>
    <p:sldId id="274" r:id="rId19"/>
    <p:sldId id="281" r:id="rId20"/>
    <p:sldId id="283" r:id="rId21"/>
    <p:sldId id="290" r:id="rId22"/>
    <p:sldId id="291" r:id="rId23"/>
    <p:sldId id="285" r:id="rId24"/>
    <p:sldId id="292" r:id="rId25"/>
    <p:sldId id="293" r:id="rId26"/>
    <p:sldId id="284" r:id="rId27"/>
    <p:sldId id="280" r:id="rId28"/>
    <p:sldId id="275" r:id="rId29"/>
    <p:sldId id="276" r:id="rId30"/>
    <p:sldId id="277" r:id="rId31"/>
    <p:sldId id="278" r:id="rId32"/>
    <p:sldId id="282" r:id="rId33"/>
    <p:sldId id="286" r:id="rId34"/>
    <p:sldId id="289" r:id="rId35"/>
    <p:sldId id="287" r:id="rId36"/>
    <p:sldId id="288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28"/>
    <p:restoredTop sz="94796"/>
  </p:normalViewPr>
  <p:slideViewPr>
    <p:cSldViewPr snapToGrid="0" snapToObjects="1">
      <p:cViewPr varScale="1">
        <p:scale>
          <a:sx n="152" d="100"/>
          <a:sy n="152" d="100"/>
        </p:scale>
        <p:origin x="175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22D7-1ED3-904F-B321-F881A2B9101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22D7-1ED3-904F-B321-F881A2B91019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695C669-AB90-EF4A-9910-58786CD46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0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ccao@ecvictor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emma.org/jacoco/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EMMA_(code_coverage_tool)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ddons.mozilla.org/en-US/firefox/addon/selenium-ide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aucelabs.com/resources/articles/selenium-tips-css-selectors" TargetMode="External"/><Relationship Id="rId4" Type="http://schemas.openxmlformats.org/officeDocument/2006/relationships/hyperlink" Target="http://toolsqa.com/cucumber/data-driven-testing-using-examples-keyword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schools.com/cssref/trysel.asp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Testing From Beginner to </a:t>
            </a:r>
            <a:r>
              <a:rPr lang="en-US" altLang="zh-CN" b="1" dirty="0" smtClean="0"/>
              <a:t>Expert</a:t>
            </a:r>
            <a:endParaRPr lang="en-US" altLang="zh-C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hlinkClick r:id="rId2"/>
              </a:rPr>
              <a:t>ccao@ecvictor.com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ECV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5" name="AutoShape 4" descr="nline image 1"/>
          <p:cNvSpPr>
            <a:spLocks noChangeAspect="1" noChangeArrowheads="1"/>
          </p:cNvSpPr>
          <p:nvPr/>
        </p:nvSpPr>
        <p:spPr bwMode="auto">
          <a:xfrm>
            <a:off x="0" y="0"/>
            <a:ext cx="43053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9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 Testing  Methodologies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804863" indent="-454025">
              <a:defRPr/>
            </a:pPr>
            <a:r>
              <a:rPr lang="en-US" altLang="zh-CN" sz="4400" b="1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Black box testing</a:t>
            </a:r>
          </a:p>
          <a:p>
            <a:pPr marL="804863" indent="-454025">
              <a:buFont typeface="Wingdings" pitchFamily="2" charset="2"/>
              <a:buChar char="§"/>
              <a:defRPr/>
            </a:pPr>
            <a:r>
              <a:rPr lang="en-US" altLang="zh-CN" sz="2800" dirty="0">
                <a:latin typeface="Times New Roman" pitchFamily="18" charset="0"/>
              </a:rPr>
              <a:t>No knowledge of internal program design or code required.</a:t>
            </a:r>
          </a:p>
          <a:p>
            <a:pPr marL="804863" indent="-454025">
              <a:buFont typeface="Wingdings" pitchFamily="2" charset="2"/>
              <a:buChar char="§"/>
              <a:defRPr/>
            </a:pPr>
            <a:r>
              <a:rPr lang="en-US" altLang="zh-CN" sz="2800" dirty="0">
                <a:latin typeface="Times New Roman" pitchFamily="18" charset="0"/>
              </a:rPr>
              <a:t>Tests are based on requirements and functionality.</a:t>
            </a:r>
            <a:endParaRPr lang="en-US" altLang="zh-CN" sz="4400" b="1" dirty="0">
              <a:solidFill>
                <a:schemeClr val="accent5">
                  <a:lumMod val="50000"/>
                </a:schemeClr>
              </a:solidFill>
              <a:latin typeface="Calibri" pitchFamily="34" charset="0"/>
            </a:endParaRPr>
          </a:p>
          <a:p>
            <a:pPr marL="804863" indent="-454025">
              <a:defRPr/>
            </a:pPr>
            <a:r>
              <a:rPr lang="en-US" altLang="zh-CN" sz="4400" b="1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White box testing</a:t>
            </a:r>
          </a:p>
          <a:p>
            <a:pPr marL="804863" indent="-454025"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altLang="zh-CN" sz="2800" dirty="0">
                <a:latin typeface="Times New Roman" pitchFamily="18" charset="0"/>
              </a:rPr>
              <a:t>Knowledge of the internal program design and code required.</a:t>
            </a:r>
          </a:p>
          <a:p>
            <a:pPr marL="804863" indent="-454025"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altLang="zh-CN" sz="2800" dirty="0">
                <a:latin typeface="Times New Roman" pitchFamily="18" charset="0"/>
              </a:rPr>
              <a:t>Tests are based on coverage of code                     statements, branches, paths, conditions.</a:t>
            </a:r>
          </a:p>
        </p:txBody>
      </p:sp>
    </p:spTree>
    <p:extLst>
      <p:ext uri="{BB962C8B-B14F-4D97-AF65-F5344CB8AC3E}">
        <p14:creationId xmlns:p14="http://schemas.microsoft.com/office/powerpoint/2010/main" val="134261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Testing Type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Manual Testing</a:t>
            </a:r>
          </a:p>
          <a:p>
            <a:r>
              <a:rPr kumimoji="1" lang="en-US" altLang="zh-CN" dirty="0"/>
              <a:t>Automated </a:t>
            </a:r>
            <a:r>
              <a:rPr kumimoji="1" lang="en-US" altLang="zh-CN" dirty="0" smtClean="0"/>
              <a:t>Testing</a:t>
            </a:r>
          </a:p>
          <a:p>
            <a:r>
              <a:rPr lang="en-US" b="1" dirty="0" smtClean="0"/>
              <a:t>Types </a:t>
            </a:r>
            <a:r>
              <a:rPr lang="en-US" b="1" dirty="0"/>
              <a:t>of Software Testing – Complete </a:t>
            </a:r>
            <a:r>
              <a:rPr lang="en-US" b="1" dirty="0" smtClean="0"/>
              <a:t>List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http://</a:t>
            </a:r>
            <a:r>
              <a:rPr kumimoji="1" lang="en-US" altLang="zh-CN" dirty="0" err="1"/>
              <a:t>www.testingexcellence.com</a:t>
            </a:r>
            <a:r>
              <a:rPr kumimoji="1" lang="en-US" altLang="zh-CN" dirty="0"/>
              <a:t>/types-of-software-testing-complete-list/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514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Demo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Manual testing</a:t>
            </a:r>
          </a:p>
          <a:p>
            <a:pPr lvl="1"/>
            <a:r>
              <a:rPr kumimoji="1" lang="en-US" altLang="zh-CN" dirty="0"/>
              <a:t> GOOGLE page</a:t>
            </a:r>
          </a:p>
          <a:p>
            <a:pPr lvl="1"/>
            <a:r>
              <a:rPr kumimoji="1" lang="en-US" altLang="zh-CN" dirty="0" err="1"/>
              <a:t>Pinpin</a:t>
            </a:r>
            <a:r>
              <a:rPr kumimoji="1" lang="en-US" altLang="zh-CN" dirty="0"/>
              <a:t> Market</a:t>
            </a:r>
          </a:p>
          <a:p>
            <a:r>
              <a:rPr kumimoji="1" lang="en-US" altLang="zh-CN" dirty="0"/>
              <a:t>Automation Testing</a:t>
            </a:r>
          </a:p>
          <a:p>
            <a:pPr lvl="1"/>
            <a:r>
              <a:rPr kumimoji="1" lang="en-US" altLang="zh-CN" dirty="0"/>
              <a:t>Selenium UI validating </a:t>
            </a:r>
            <a:r>
              <a:rPr kumimoji="1" lang="en-US" altLang="zh-CN" dirty="0" err="1"/>
              <a:t>google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Pinpin</a:t>
            </a:r>
            <a:r>
              <a:rPr kumimoji="1" lang="en-US" altLang="zh-CN" dirty="0"/>
              <a:t> Market online validation</a:t>
            </a:r>
          </a:p>
          <a:p>
            <a:pPr lvl="1"/>
            <a:r>
              <a:rPr kumimoji="1" lang="en-US" altLang="zh-CN" dirty="0"/>
              <a:t>Performance Test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31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Workshop Design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Web manual validation</a:t>
            </a:r>
          </a:p>
          <a:p>
            <a:r>
              <a:rPr kumimoji="1" lang="en-US" altLang="zh-CN" dirty="0"/>
              <a:t>Test case creation</a:t>
            </a:r>
          </a:p>
          <a:p>
            <a:r>
              <a:rPr kumimoji="1" lang="en-US" altLang="zh-CN" dirty="0"/>
              <a:t>Bug Reporting</a:t>
            </a:r>
          </a:p>
          <a:p>
            <a:r>
              <a:rPr kumimoji="1" lang="en-US" altLang="zh-CN" dirty="0"/>
              <a:t>Selenium IDE</a:t>
            </a:r>
          </a:p>
          <a:p>
            <a:r>
              <a:rPr kumimoji="1" lang="en-US" altLang="zh-CN" dirty="0"/>
              <a:t>Selenium Automation with Java</a:t>
            </a:r>
          </a:p>
          <a:p>
            <a:r>
              <a:rPr kumimoji="1" lang="en-US" altLang="zh-CN" dirty="0"/>
              <a:t>Cucumber Framework</a:t>
            </a:r>
          </a:p>
          <a:p>
            <a:r>
              <a:rPr kumimoji="1" lang="en-US" altLang="zh-CN" dirty="0"/>
              <a:t>Rest API Testing</a:t>
            </a:r>
          </a:p>
          <a:p>
            <a:r>
              <a:rPr kumimoji="1" lang="en-US" altLang="zh-CN" dirty="0"/>
              <a:t>Performance Testing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31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</a:rPr>
              <a:t>Test Plan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It is a systematic approach to test a system  i.e. software. The plan typically contains a detailed understanding of what the eventual testing workflow will be.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37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</a:rPr>
              <a:t>Test Case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dirty="0">
                <a:latin typeface="Times New Roman" pitchFamily="18" charset="0"/>
              </a:rPr>
              <a:t> It is a specific procedure of testing a particular requirement.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altLang="zh-CN" dirty="0">
                <a:latin typeface="Times New Roman" pitchFamily="18" charset="0"/>
              </a:rPr>
              <a:t>It will include: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Tx/>
              <a:buBlip>
                <a:blip r:embed="rId2"/>
              </a:buBlip>
              <a:defRPr/>
            </a:pPr>
            <a:r>
              <a:rPr lang="en-US" altLang="zh-CN" dirty="0">
                <a:latin typeface="Times New Roman" pitchFamily="18" charset="0"/>
              </a:rPr>
              <a:t> Identification of specific requirement tested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Tx/>
              <a:buBlip>
                <a:blip r:embed="rId2"/>
              </a:buBlip>
              <a:defRPr/>
            </a:pPr>
            <a:r>
              <a:rPr lang="en-US" altLang="zh-CN" dirty="0">
                <a:latin typeface="Times New Roman" pitchFamily="18" charset="0"/>
              </a:rPr>
              <a:t> Test case success/failure criteria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Tx/>
              <a:buBlip>
                <a:blip r:embed="rId2"/>
              </a:buBlip>
              <a:defRPr/>
            </a:pPr>
            <a:r>
              <a:rPr lang="en-US" altLang="zh-CN" dirty="0">
                <a:latin typeface="Times New Roman" pitchFamily="18" charset="0"/>
              </a:rPr>
              <a:t> Specific steps to execute test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Tx/>
              <a:buBlip>
                <a:blip r:embed="rId2"/>
              </a:buBlip>
              <a:defRPr/>
            </a:pPr>
            <a:r>
              <a:rPr lang="en-US" altLang="zh-CN" dirty="0">
                <a:latin typeface="Times New Roman" pitchFamily="18" charset="0"/>
              </a:rPr>
              <a:t> Test data</a:t>
            </a:r>
          </a:p>
          <a:p>
            <a:pPr marL="365125" indent="-282575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Tx/>
              <a:buBlip>
                <a:blip r:embed="rId2"/>
              </a:buBlip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047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i="1" dirty="0"/>
              <a:t>A tool for test-driven development</a:t>
            </a:r>
          </a:p>
          <a:p>
            <a:r>
              <a:rPr lang="en-US" dirty="0"/>
              <a:t>@</a:t>
            </a:r>
            <a:r>
              <a:rPr lang="en-US" dirty="0" err="1"/>
              <a:t>BeforeClass</a:t>
            </a:r>
            <a:r>
              <a:rPr lang="en-US" dirty="0"/>
              <a:t> – Run once before any of the test methods in the class, public static void</a:t>
            </a:r>
          </a:p>
          <a:p>
            <a:r>
              <a:rPr lang="en-US" dirty="0"/>
              <a:t>@</a:t>
            </a:r>
            <a:r>
              <a:rPr lang="en-US" dirty="0" err="1"/>
              <a:t>AfterClass</a:t>
            </a:r>
            <a:r>
              <a:rPr lang="en-US" dirty="0"/>
              <a:t> – Run once after all the tests in the class have been run, public static void</a:t>
            </a:r>
          </a:p>
          <a:p>
            <a:r>
              <a:rPr lang="en-US" dirty="0"/>
              <a:t>@Before – Run before @Test, public void</a:t>
            </a:r>
          </a:p>
          <a:p>
            <a:r>
              <a:rPr lang="en-US" dirty="0"/>
              <a:t>@After – Run after @Test, public void</a:t>
            </a:r>
          </a:p>
          <a:p>
            <a:r>
              <a:rPr lang="en-US" dirty="0"/>
              <a:t>@Test – This is the test method to run, public </a:t>
            </a:r>
            <a:r>
              <a:rPr lang="en-US" dirty="0" smtClean="0"/>
              <a:t>void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364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315200" cy="1527175"/>
          </a:xfrm>
        </p:spPr>
        <p:txBody>
          <a:bodyPr/>
          <a:lstStyle/>
          <a:p>
            <a:r>
              <a:rPr lang="en-US" altLang="en-US"/>
              <a:t>Writing methods in TestCase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752600"/>
            <a:ext cx="7848600" cy="4876800"/>
          </a:xfrm>
        </p:spPr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80000"/>
              </a:lnSpc>
            </a:pPr>
            <a:r>
              <a:rPr lang="en-US" altLang="en-US" sz="1800" dirty="0"/>
              <a:t>Pattern follows </a:t>
            </a:r>
            <a:r>
              <a:rPr lang="en-US" altLang="en-US" sz="1800" b="1" i="1" dirty="0"/>
              <a:t>programming by contract</a:t>
            </a:r>
            <a:r>
              <a:rPr lang="en-US" altLang="en-US" sz="1800" dirty="0"/>
              <a:t> paradigm: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Set up </a:t>
            </a:r>
            <a:r>
              <a:rPr lang="en-US" altLang="en-US" sz="1800" b="1" dirty="0"/>
              <a:t>preconditions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Exercise functionality being tested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Check </a:t>
            </a:r>
            <a:r>
              <a:rPr lang="en-US" altLang="en-US" sz="1800" b="1" dirty="0" err="1"/>
              <a:t>postconditions</a:t>
            </a:r>
            <a:endParaRPr lang="en-US" altLang="en-US" sz="1800" b="1" dirty="0"/>
          </a:p>
          <a:p>
            <a:pPr marL="609600" indent="-609600">
              <a:lnSpc>
                <a:spcPct val="80000"/>
              </a:lnSpc>
            </a:pPr>
            <a:r>
              <a:rPr lang="en-US" altLang="en-US" sz="1800" dirty="0"/>
              <a:t>Example: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public void </a:t>
            </a:r>
            <a:r>
              <a:rPr lang="en-US" altLang="en-US" sz="1800" dirty="0" err="1"/>
              <a:t>testEmptyList</a:t>
            </a:r>
            <a:r>
              <a:rPr lang="en-US" altLang="en-US" sz="1800" dirty="0"/>
              <a:t>() {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Bowl </a:t>
            </a:r>
            <a:r>
              <a:rPr lang="en-US" altLang="en-US" sz="1800" dirty="0" err="1"/>
              <a:t>emptyBowl</a:t>
            </a:r>
            <a:r>
              <a:rPr lang="en-US" altLang="en-US" sz="1800" dirty="0"/>
              <a:t> = new Bowl();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</a:t>
            </a:r>
            <a:r>
              <a:rPr lang="en-US" altLang="en-US" sz="1800" dirty="0" err="1"/>
              <a:t>assertEquals</a:t>
            </a:r>
            <a:r>
              <a:rPr lang="en-US" altLang="en-US" sz="1800" dirty="0"/>
              <a:t>(“Size of an empty list should be zero.”, 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	0, </a:t>
            </a:r>
            <a:r>
              <a:rPr lang="en-US" altLang="en-US" sz="1800" dirty="0" err="1"/>
              <a:t>emptyList.size</a:t>
            </a:r>
            <a:r>
              <a:rPr lang="en-US" altLang="en-US" sz="1800" dirty="0"/>
              <a:t>());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</a:t>
            </a:r>
            <a:r>
              <a:rPr lang="en-US" altLang="en-US" sz="1800" dirty="0" err="1"/>
              <a:t>assertTrue</a:t>
            </a:r>
            <a:r>
              <a:rPr lang="en-US" altLang="en-US" sz="1800" dirty="0"/>
              <a:t>(“An empty bowl should report empty.”,			</a:t>
            </a:r>
            <a:r>
              <a:rPr lang="en-US" altLang="en-US" sz="1800" dirty="0" err="1"/>
              <a:t>emptyBowl.isEmpty</a:t>
            </a:r>
            <a:r>
              <a:rPr lang="en-US" altLang="en-US" sz="1800" dirty="0"/>
              <a:t>());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}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en-US" sz="1800" dirty="0"/>
              <a:t>Things to notice: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Specific method signature – public void </a:t>
            </a:r>
            <a:r>
              <a:rPr lang="en-US" altLang="en-US" sz="1800" b="1" i="1" dirty="0" err="1"/>
              <a:t>test</a:t>
            </a:r>
            <a:r>
              <a:rPr lang="en-US" altLang="en-US" sz="1800" dirty="0" err="1"/>
              <a:t>Whatever</a:t>
            </a:r>
            <a:r>
              <a:rPr lang="en-US" altLang="en-US" sz="1800" dirty="0"/>
              <a:t>()</a:t>
            </a:r>
          </a:p>
          <a:p>
            <a:pPr marL="1371600" lvl="2" indent="-457200">
              <a:lnSpc>
                <a:spcPct val="80000"/>
              </a:lnSpc>
            </a:pPr>
            <a:r>
              <a:rPr lang="en-US" altLang="en-US" sz="1800" dirty="0"/>
              <a:t>Allows them to be found and collected automatically by JUnit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Coding follows pattern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1800" dirty="0"/>
              <a:t>Notice the assert-type calls…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1837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7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7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7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7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7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7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7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Assert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err="1"/>
              <a:t>assertTrue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Boolean </a:t>
            </a:r>
            <a:r>
              <a:rPr lang="en-US" altLang="en-US" i="1" dirty="0"/>
              <a:t>test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assertFalse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Boolean </a:t>
            </a:r>
            <a:r>
              <a:rPr lang="en-US" altLang="en-US" i="1" dirty="0"/>
              <a:t>test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assertNull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Object </a:t>
            </a:r>
            <a:r>
              <a:rPr lang="en-US" altLang="en-US" i="1" dirty="0"/>
              <a:t>object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assertNotNull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Object </a:t>
            </a:r>
            <a:r>
              <a:rPr lang="en-US" altLang="en-US" i="1" dirty="0"/>
              <a:t>object</a:t>
            </a:r>
            <a:r>
              <a:rPr lang="en-US" altLang="en-US" dirty="0"/>
              <a:t>) 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assertEquals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Object </a:t>
            </a:r>
            <a:r>
              <a:rPr lang="en-US" altLang="en-US" i="1" dirty="0"/>
              <a:t>expected</a:t>
            </a:r>
            <a:r>
              <a:rPr lang="en-US" altLang="en-US" dirty="0"/>
              <a:t>, Object </a:t>
            </a:r>
            <a:r>
              <a:rPr lang="en-US" altLang="en-US" i="1" dirty="0"/>
              <a:t>actual</a:t>
            </a:r>
            <a:r>
              <a:rPr lang="en-US" altLang="en-US" dirty="0"/>
              <a:t>) (uses equals method)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assertSame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Object </a:t>
            </a:r>
            <a:r>
              <a:rPr lang="en-US" altLang="en-US" i="1" dirty="0"/>
              <a:t>expected</a:t>
            </a:r>
            <a:r>
              <a:rPr lang="en-US" altLang="en-US" dirty="0"/>
              <a:t>, Object </a:t>
            </a:r>
            <a:r>
              <a:rPr lang="en-US" altLang="en-US" i="1" dirty="0"/>
              <a:t>actual</a:t>
            </a:r>
            <a:r>
              <a:rPr lang="en-US" altLang="en-US" dirty="0"/>
              <a:t>) (uses == operator)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assertNotSame</a:t>
            </a:r>
            <a:r>
              <a:rPr lang="en-US" altLang="en-US" dirty="0"/>
              <a:t>(String </a:t>
            </a:r>
            <a:r>
              <a:rPr lang="en-US" altLang="en-US" i="1" dirty="0"/>
              <a:t>message</a:t>
            </a:r>
            <a:r>
              <a:rPr lang="en-US" altLang="en-US" dirty="0"/>
              <a:t>, Object </a:t>
            </a:r>
            <a:r>
              <a:rPr lang="en-US" altLang="en-US" i="1" dirty="0"/>
              <a:t>expected</a:t>
            </a:r>
            <a:r>
              <a:rPr lang="en-US" altLang="en-US" dirty="0"/>
              <a:t>, Object </a:t>
            </a:r>
            <a:r>
              <a:rPr lang="en-US" altLang="en-US" i="1" dirty="0"/>
              <a:t>actual</a:t>
            </a:r>
            <a:r>
              <a:rPr lang="en-US" altLang="en-US" dirty="0"/>
              <a:t>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384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tooltip="EMMA (code coverage tool)"/>
              </a:rPr>
              <a:t>EMMA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http://www.eclemma.org/jacoco</a:t>
            </a:r>
            <a:r>
              <a:rPr lang="en-US" dirty="0" smtClean="0">
                <a:hlinkClick r:id="rId3"/>
              </a:rPr>
              <a:t>/</a:t>
            </a:r>
            <a:endParaRPr lang="en-US" b="1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33" y="3919310"/>
            <a:ext cx="7989595" cy="18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Presenter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Charles Cao, </a:t>
            </a:r>
          </a:p>
          <a:p>
            <a:r>
              <a:rPr lang="en-US" altLang="zh-CN" dirty="0" smtClean="0"/>
              <a:t>Automation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lead, </a:t>
            </a:r>
            <a:r>
              <a:rPr lang="en-US" altLang="zh-CN" dirty="0"/>
              <a:t>Business Owner.10+ years working experience,  He promoted to senior QA from an intern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 </a:t>
            </a:r>
            <a:r>
              <a:rPr lang="en-US" altLang="zh-CN" dirty="0"/>
              <a:t>3 </a:t>
            </a:r>
            <a:r>
              <a:rPr lang="en-US" altLang="zh-CN" dirty="0" err="1" smtClean="0"/>
              <a:t>years.Worked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IBM</a:t>
            </a:r>
            <a:r>
              <a:rPr lang="zh-CN" altLang="en-US" dirty="0" smtClean="0"/>
              <a:t> </a:t>
            </a:r>
            <a:r>
              <a:rPr lang="en-US" altLang="zh-CN" dirty="0" smtClean="0"/>
              <a:t>China,</a:t>
            </a:r>
            <a:r>
              <a:rPr lang="zh-CN" altLang="en-US" dirty="0" smtClean="0"/>
              <a:t> </a:t>
            </a:r>
            <a:r>
              <a:rPr lang="en-US" altLang="zh-CN" dirty="0" smtClean="0"/>
              <a:t>SAP,</a:t>
            </a:r>
            <a:r>
              <a:rPr lang="zh-CN" altLang="en-US" dirty="0" smtClean="0"/>
              <a:t> </a:t>
            </a:r>
            <a:r>
              <a:rPr lang="en-US" altLang="zh-CN" dirty="0" smtClean="0"/>
              <a:t>Autodesk,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Expedia,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Paysafe</a:t>
            </a:r>
            <a:r>
              <a:rPr lang="en-US" altLang="zh-CN" smtClean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889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Test Automation Using Selenium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Selenium IDE</a:t>
            </a:r>
          </a:p>
          <a:p>
            <a:r>
              <a:rPr lang="en-US" dirty="0" err="1" smtClean="0"/>
              <a:t>Xpath</a:t>
            </a:r>
            <a:endParaRPr lang="en-US" dirty="0" smtClean="0"/>
          </a:p>
          <a:p>
            <a:r>
              <a:rPr lang="en-US" dirty="0" smtClean="0"/>
              <a:t>CSS selector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Selenium</a:t>
            </a:r>
            <a:br>
              <a:rPr lang="en-US" altLang="x-none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x-none" dirty="0"/>
              <a:t>Selenium is a robust set of tools that supports rapid development of test automation for web-based applications.</a:t>
            </a:r>
          </a:p>
          <a:p>
            <a:pPr algn="just">
              <a:lnSpc>
                <a:spcPct val="90000"/>
              </a:lnSpc>
            </a:pPr>
            <a:r>
              <a:rPr lang="en-US" altLang="x-none" dirty="0"/>
              <a:t>Selenium provides a rich set of testing functions specifically geared to the needs of testing of a web application. </a:t>
            </a:r>
          </a:p>
          <a:p>
            <a:pPr algn="just">
              <a:lnSpc>
                <a:spcPct val="90000"/>
              </a:lnSpc>
            </a:pPr>
            <a:r>
              <a:rPr lang="en-US" altLang="x-none" dirty="0"/>
              <a:t>Selenium operations are highly flexible, allowing many options for locating UI elements and comparing expected test results against actual application behavior.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596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Selenium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/>
              <a:t>Supports Cross Browser Testing. The Selenium tests can be run on multiple browsers.</a:t>
            </a:r>
          </a:p>
          <a:p>
            <a:pPr>
              <a:lnSpc>
                <a:spcPct val="90000"/>
              </a:lnSpc>
            </a:pPr>
            <a:r>
              <a:rPr lang="en-US" altLang="x-none" dirty="0"/>
              <a:t>Allows scripting in several languages like Java, C#, PHP and Python.</a:t>
            </a:r>
          </a:p>
          <a:p>
            <a:pPr>
              <a:lnSpc>
                <a:spcPct val="90000"/>
              </a:lnSpc>
            </a:pPr>
            <a:r>
              <a:rPr lang="en-US" altLang="x-none" dirty="0"/>
              <a:t>Assertion statements provide an efficient way of comparing expected and actual results.</a:t>
            </a:r>
          </a:p>
          <a:p>
            <a:pPr>
              <a:lnSpc>
                <a:spcPct val="90000"/>
              </a:lnSpc>
            </a:pPr>
            <a:r>
              <a:rPr lang="en-US" altLang="x-none" dirty="0"/>
              <a:t>Inbuilt reporting mechanism.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79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x-none" dirty="0"/>
              <a:t>Selenium IDE is an integrated development environment for Selenium tests. </a:t>
            </a:r>
          </a:p>
          <a:p>
            <a:pPr algn="just">
              <a:lnSpc>
                <a:spcPct val="80000"/>
              </a:lnSpc>
            </a:pPr>
            <a:r>
              <a:rPr lang="en-US" altLang="x-none" dirty="0"/>
              <a:t>It is implemented as a Firefox extension, and allows you to record, edit, and replay the test in </a:t>
            </a:r>
            <a:r>
              <a:rPr lang="en-US" altLang="x-none" dirty="0" err="1"/>
              <a:t>firefox</a:t>
            </a:r>
            <a:endParaRPr lang="en-US" altLang="x-none" dirty="0"/>
          </a:p>
          <a:p>
            <a:pPr algn="just">
              <a:lnSpc>
                <a:spcPct val="80000"/>
              </a:lnSpc>
            </a:pPr>
            <a:r>
              <a:rPr lang="en-US" altLang="x-none" dirty="0"/>
              <a:t>Selenium IDE allows you to save tests as HTML, Java, Ruby scripts, or any other format </a:t>
            </a:r>
          </a:p>
          <a:p>
            <a:pPr algn="just">
              <a:lnSpc>
                <a:spcPct val="80000"/>
              </a:lnSpc>
            </a:pPr>
            <a:r>
              <a:rPr lang="en-US" altLang="x-none" dirty="0"/>
              <a:t>It allows you to automatically add assertions to all the pages.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://addons.mozilla.org/en-US/firefox/addon/selenium-ide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altLang="zh-CN" dirty="0" smtClean="0"/>
              <a:t>firebug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87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842" y="609600"/>
            <a:ext cx="6347713" cy="1320800"/>
          </a:xfrm>
        </p:spPr>
        <p:txBody>
          <a:bodyPr/>
          <a:lstStyle/>
          <a:p>
            <a:r>
              <a:rPr lang="en-US" altLang="x-none" dirty="0"/>
              <a:t>Selenium IDE - UI</a:t>
            </a:r>
            <a:endParaRPr lang="en-US" dirty="0"/>
          </a:p>
        </p:txBody>
      </p:sp>
      <p:pic>
        <p:nvPicPr>
          <p:cNvPr id="16" name="Picture 6" descr="selenium-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62268"/>
            <a:ext cx="38100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Line 7"/>
          <p:cNvSpPr>
            <a:spLocks noChangeShapeType="1"/>
          </p:cNvSpPr>
          <p:nvPr/>
        </p:nvSpPr>
        <p:spPr bwMode="auto">
          <a:xfrm flipV="1">
            <a:off x="5486400" y="2224268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096000" y="1614668"/>
            <a:ext cx="19050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/>
              <a:t>Start and Stop </a:t>
            </a:r>
          </a:p>
          <a:p>
            <a:pPr algn="ctr"/>
            <a:r>
              <a:rPr lang="en-US" altLang="x-none"/>
              <a:t>Recording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5257800" y="3214868"/>
            <a:ext cx="1600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11"/>
          <p:cNvSpPr>
            <a:spLocks noChangeArrowheads="1"/>
          </p:cNvSpPr>
          <p:nvPr/>
        </p:nvSpPr>
        <p:spPr bwMode="auto">
          <a:xfrm>
            <a:off x="6781800" y="3062468"/>
            <a:ext cx="18288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/>
              <a:t>Selenese </a:t>
            </a:r>
          </a:p>
          <a:p>
            <a:pPr algn="ctr"/>
            <a:r>
              <a:rPr lang="en-US" altLang="x-none"/>
              <a:t>Script</a:t>
            </a:r>
          </a:p>
          <a:p>
            <a:pPr algn="ctr"/>
            <a:r>
              <a:rPr lang="en-US" altLang="x-none"/>
              <a:t>Editor</a:t>
            </a:r>
          </a:p>
        </p:txBody>
      </p:sp>
      <p:sp>
        <p:nvSpPr>
          <p:cNvPr id="21" name="Oval 13"/>
          <p:cNvSpPr>
            <a:spLocks noChangeArrowheads="1"/>
          </p:cNvSpPr>
          <p:nvPr/>
        </p:nvSpPr>
        <p:spPr bwMode="auto">
          <a:xfrm>
            <a:off x="6400800" y="5272268"/>
            <a:ext cx="18288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/>
              <a:t>Selenium Log</a:t>
            </a:r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 flipH="1">
            <a:off x="1219200" y="230046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Oval 15"/>
          <p:cNvSpPr>
            <a:spLocks noChangeArrowheads="1"/>
          </p:cNvSpPr>
          <p:nvPr/>
        </p:nvSpPr>
        <p:spPr bwMode="auto">
          <a:xfrm>
            <a:off x="0" y="1919468"/>
            <a:ext cx="1295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/>
              <a:t>Replay</a:t>
            </a:r>
          </a:p>
          <a:p>
            <a:pPr algn="ctr"/>
            <a:r>
              <a:rPr lang="en-US" altLang="x-none"/>
              <a:t>Toolbar</a:t>
            </a:r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 flipH="1" flipV="1">
            <a:off x="1143000" y="4815068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17"/>
          <p:cNvSpPr>
            <a:spLocks noChangeArrowheads="1"/>
          </p:cNvSpPr>
          <p:nvPr/>
        </p:nvSpPr>
        <p:spPr bwMode="auto">
          <a:xfrm>
            <a:off x="0" y="4357868"/>
            <a:ext cx="1143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/>
              <a:t>Accessor </a:t>
            </a:r>
          </a:p>
          <a:p>
            <a:pPr algn="ctr"/>
            <a:r>
              <a:rPr lang="en-US" altLang="x-none"/>
              <a:t>Area</a:t>
            </a:r>
          </a:p>
        </p:txBody>
      </p:sp>
      <p:sp>
        <p:nvSpPr>
          <p:cNvPr id="26" name="Line 12"/>
          <p:cNvSpPr>
            <a:spLocks noGrp="1" noChangeShapeType="1"/>
          </p:cNvSpPr>
          <p:nvPr>
            <p:ph idx="1"/>
          </p:nvPr>
        </p:nvSpPr>
        <p:spPr bwMode="auto">
          <a:xfrm flipV="1">
            <a:off x="4730187" y="5671595"/>
            <a:ext cx="1670614" cy="1041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7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auto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430" t="17694" r="8702"/>
          <a:stretch/>
        </p:blipFill>
        <p:spPr>
          <a:xfrm>
            <a:off x="1875100" y="2847372"/>
            <a:ext cx="3900668" cy="319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96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Recording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539" y="2160588"/>
            <a:ext cx="345853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6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/>
              <a:t>XPath in Selenium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http://www.guru99.com/xpath-selenium.html</a:t>
            </a:r>
          </a:p>
        </p:txBody>
      </p:sp>
    </p:spTree>
    <p:extLst>
      <p:ext uri="{BB962C8B-B14F-4D97-AF65-F5344CB8AC3E}">
        <p14:creationId xmlns:p14="http://schemas.microsoft.com/office/powerpoint/2010/main" val="230022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What is XPath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779672"/>
            <a:ext cx="6348413" cy="2643269"/>
          </a:xfrm>
        </p:spPr>
      </p:pic>
    </p:spTree>
    <p:extLst>
      <p:ext uri="{BB962C8B-B14F-4D97-AF65-F5344CB8AC3E}">
        <p14:creationId xmlns:p14="http://schemas.microsoft.com/office/powerpoint/2010/main" val="399936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1857715"/>
            <a:ext cx="3754233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en-US" sz="1800" dirty="0" err="1">
                <a:solidFill>
                  <a:srgbClr val="333333"/>
                </a:solidFill>
                <a:latin typeface="Arial Unicode MS" panose="020B0604020202020204" pitchFamily="34" charset="-128"/>
                <a:ea typeface="Monaco"/>
              </a:rPr>
              <a:t>Xpath</a:t>
            </a:r>
            <a:r>
              <a:rPr lang="en-US" altLang="en-US" sz="1800" dirty="0">
                <a:solidFill>
                  <a:srgbClr val="333333"/>
                </a:solidFill>
                <a:latin typeface="Arial Unicode MS" panose="020B0604020202020204" pitchFamily="34" charset="-128"/>
                <a:ea typeface="Monaco"/>
              </a:rPr>
              <a:t>=//</a:t>
            </a:r>
            <a:r>
              <a:rPr lang="en-US" altLang="en-US" sz="1800" dirty="0" err="1">
                <a:solidFill>
                  <a:srgbClr val="333333"/>
                </a:solidFill>
                <a:latin typeface="Arial Unicode MS" panose="020B0604020202020204" pitchFamily="34" charset="-128"/>
                <a:ea typeface="Monaco"/>
              </a:rPr>
              <a:t>tagname</a:t>
            </a:r>
            <a:r>
              <a:rPr lang="en-US" altLang="en-US" sz="1800" dirty="0">
                <a:solidFill>
                  <a:srgbClr val="333333"/>
                </a:solidFill>
                <a:latin typeface="Arial Unicode MS" panose="020B0604020202020204" pitchFamily="34" charset="-128"/>
                <a:ea typeface="Monaco"/>
              </a:rPr>
              <a:t>[@attribute='value']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// :</a:t>
            </a:r>
            <a:r>
              <a:rPr lang="en-CA" dirty="0"/>
              <a:t> Select current node.</a:t>
            </a:r>
          </a:p>
          <a:p>
            <a:r>
              <a:rPr lang="en-CA" b="1" dirty="0" err="1"/>
              <a:t>Tagname</a:t>
            </a:r>
            <a:r>
              <a:rPr lang="en-CA" b="1" dirty="0"/>
              <a:t>: </a:t>
            </a:r>
            <a:r>
              <a:rPr lang="en-CA" dirty="0" err="1"/>
              <a:t>Tagname</a:t>
            </a:r>
            <a:r>
              <a:rPr lang="en-CA" dirty="0"/>
              <a:t> of the particular node.</a:t>
            </a:r>
          </a:p>
          <a:p>
            <a:r>
              <a:rPr lang="en-CA" b="1" dirty="0"/>
              <a:t>@:</a:t>
            </a:r>
            <a:r>
              <a:rPr lang="en-CA" dirty="0"/>
              <a:t> Select attribute.</a:t>
            </a:r>
          </a:p>
          <a:p>
            <a:r>
              <a:rPr lang="en-CA" b="1" dirty="0"/>
              <a:t>Attribute:</a:t>
            </a:r>
            <a:r>
              <a:rPr lang="en-CA" dirty="0"/>
              <a:t> Attribute name of the node.</a:t>
            </a:r>
          </a:p>
          <a:p>
            <a:r>
              <a:rPr lang="en-CA" b="1" dirty="0"/>
              <a:t>Value:</a:t>
            </a:r>
            <a:r>
              <a:rPr lang="en-CA" dirty="0"/>
              <a:t> Value of the attribute.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880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Introduction: Path To an Great Quality Assurance Engineer</a:t>
            </a:r>
          </a:p>
          <a:p>
            <a:r>
              <a:rPr lang="en-US" altLang="zh-CN" dirty="0"/>
              <a:t>What is Quality Assurance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How to start as an Quality Assurance Engineer</a:t>
            </a:r>
          </a:p>
          <a:p>
            <a:r>
              <a:rPr lang="en-US" altLang="zh-CN" dirty="0"/>
              <a:t>When you are ready for a Testing job?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57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Absolute </a:t>
            </a:r>
            <a:r>
              <a:rPr lang="en-CA" b="1" dirty="0" err="1"/>
              <a:t>xpath</a:t>
            </a:r>
            <a:r>
              <a:rPr lang="en-CA" b="1" dirty="0"/>
              <a:t>:</a:t>
            </a:r>
            <a:endParaRPr lang="en-CA" dirty="0"/>
          </a:p>
        </p:txBody>
      </p:sp>
      <p:pic>
        <p:nvPicPr>
          <p:cNvPr id="3074" name="Picture 2" descr="http://cdn.guru99.com/images/3-2016/032816_0758_XPathinSele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2460166"/>
            <a:ext cx="6348413" cy="328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635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Relative </a:t>
            </a:r>
            <a:r>
              <a:rPr lang="en-CA" b="1" dirty="0" err="1"/>
              <a:t>xpath</a:t>
            </a:r>
            <a:r>
              <a:rPr lang="en-CA" b="1" dirty="0"/>
              <a:t>:</a:t>
            </a:r>
            <a:endParaRPr lang="en-CA" dirty="0"/>
          </a:p>
        </p:txBody>
      </p:sp>
      <p:pic>
        <p:nvPicPr>
          <p:cNvPr id="4098" name="Picture 2" descr="XPath in Selenium: Complete Guid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2479745"/>
            <a:ext cx="6348413" cy="324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971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</a:t>
            </a:r>
            <a:r>
              <a:rPr lang="en-US" b="1" dirty="0" smtClean="0"/>
              <a:t>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www.w3schools.com/cssref/trysel.asp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saucelabs.com/resources/articles/selenium-tips-css-selectors</a:t>
            </a:r>
            <a:endParaRPr lang="en-US" dirty="0" smtClean="0"/>
          </a:p>
          <a:p>
            <a:r>
              <a:rPr lang="en-US" dirty="0">
                <a:hlinkClick r:id="rId4"/>
              </a:rPr>
              <a:t>http://toolsqa.com/cucumber/data-driven-testing-using-examples-keyword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93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Object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Adds a layer of abstraction into your code.</a:t>
            </a:r>
          </a:p>
          <a:p>
            <a:r>
              <a:rPr lang="en-US" altLang="x-none" dirty="0"/>
              <a:t>Helps to organize your code once it grows large.</a:t>
            </a:r>
          </a:p>
          <a:p>
            <a:r>
              <a:rPr lang="en-US" altLang="x-none" dirty="0"/>
              <a:t>All automation is automatically reusable and shareable.  </a:t>
            </a:r>
          </a:p>
          <a:p>
            <a:r>
              <a:rPr lang="en-US" altLang="x-none" dirty="0"/>
              <a:t>A way to separate tests from re-usable functions.</a:t>
            </a:r>
          </a:p>
          <a:p>
            <a:r>
              <a:rPr lang="en-US" altLang="x-none" dirty="0"/>
              <a:t>A way to store information about how the system works.  </a:t>
            </a:r>
          </a:p>
        </p:txBody>
      </p:sp>
    </p:spTree>
    <p:extLst>
      <p:ext uri="{BB962C8B-B14F-4D97-AF65-F5344CB8AC3E}">
        <p14:creationId xmlns:p14="http://schemas.microsoft.com/office/powerpoint/2010/main" val="2086037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A way to specify what page functions start on, and what page they end on.  </a:t>
            </a:r>
          </a:p>
          <a:p>
            <a:r>
              <a:rPr lang="en-US" altLang="x-none" dirty="0"/>
              <a:t>A way to programmatically break your tests when functionality changes.</a:t>
            </a:r>
          </a:p>
          <a:p>
            <a:r>
              <a:rPr lang="en-US" altLang="x-none" dirty="0"/>
              <a:t>Makes code maintenance easier.</a:t>
            </a:r>
          </a:p>
          <a:p>
            <a:r>
              <a:rPr lang="en-US" altLang="x-none" dirty="0"/>
              <a:t>There is even a </a:t>
            </a:r>
            <a:r>
              <a:rPr lang="en-US" altLang="x-none" dirty="0" err="1"/>
              <a:t>PageFactory</a:t>
            </a:r>
            <a:r>
              <a:rPr lang="en-US" altLang="x-none" dirty="0"/>
              <a:t> class available to automatically create </a:t>
            </a:r>
            <a:r>
              <a:rPr lang="en-US" altLang="x-none" dirty="0" smtClean="0"/>
              <a:t>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247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 2"/>
              <a:buChar char=""/>
              <a:defRPr/>
            </a:pPr>
            <a:r>
              <a:rPr lang="en-US" dirty="0"/>
              <a:t>Each page is defined as it’s own class.</a:t>
            </a:r>
          </a:p>
          <a:p>
            <a:pPr>
              <a:buFont typeface="Wingdings 2"/>
              <a:buChar char=""/>
              <a:defRPr/>
            </a:pPr>
            <a:r>
              <a:rPr lang="en-US" dirty="0"/>
              <a:t>Actions (including navigation) are represented as functions for a class.</a:t>
            </a:r>
          </a:p>
          <a:p>
            <a:pPr>
              <a:buFont typeface="Wingdings 2"/>
              <a:buChar char=""/>
              <a:defRPr/>
            </a:pPr>
            <a:r>
              <a:rPr lang="en-US" dirty="0"/>
              <a:t>Each function returns a new Page object, signifying what page the actions stops on.</a:t>
            </a:r>
          </a:p>
          <a:p>
            <a:pPr>
              <a:buFont typeface="Wingdings 2"/>
              <a:buChar char=""/>
              <a:defRPr/>
            </a:pPr>
            <a:r>
              <a:rPr lang="en-US" dirty="0"/>
              <a:t>Your tests “know” what page you are on, and will only give you access to functions available to that class.</a:t>
            </a:r>
          </a:p>
          <a:p>
            <a:pPr>
              <a:buFont typeface="Wingdings 2"/>
              <a:buChar char=""/>
              <a:defRPr/>
            </a:pPr>
            <a:r>
              <a:rPr lang="en-US" dirty="0"/>
              <a:t>Tests only talk to the page objects.</a:t>
            </a:r>
          </a:p>
          <a:p>
            <a:pPr>
              <a:buFont typeface="Wingdings 2"/>
              <a:buChar char=""/>
              <a:defRPr/>
            </a:pPr>
            <a:r>
              <a:rPr lang="en-US" dirty="0"/>
              <a:t>Page objects only talk to the driver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7013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 2"/>
              <a:buChar char=""/>
              <a:defRPr/>
            </a:pPr>
            <a:r>
              <a:rPr lang="en-US" dirty="0"/>
              <a:t>Elements on the page are stored as variables for the page object.  </a:t>
            </a:r>
          </a:p>
          <a:p>
            <a:pPr>
              <a:buFont typeface="Wingdings 2"/>
              <a:buChar char=""/>
              <a:defRPr/>
            </a:pPr>
            <a:r>
              <a:rPr lang="en-US" dirty="0"/>
              <a:t>Automatic page validations can be stored in the constructor for each page object.  </a:t>
            </a:r>
          </a:p>
          <a:p>
            <a:pPr>
              <a:buFont typeface="Wingdings 2"/>
              <a:buChar char=""/>
              <a:defRPr/>
            </a:pPr>
            <a:r>
              <a:rPr lang="en-US" dirty="0"/>
              <a:t>Tests become a string of well defined functions, not meaningless gibberish. </a:t>
            </a:r>
          </a:p>
          <a:p>
            <a:pPr>
              <a:buFont typeface="Wingdings 2"/>
              <a:buChar char=""/>
              <a:defRPr/>
            </a:pPr>
            <a:r>
              <a:rPr lang="en-US" dirty="0"/>
              <a:t>Tests can be grouped by namespace.</a:t>
            </a:r>
          </a:p>
          <a:p>
            <a:pPr>
              <a:buFont typeface="Wingdings 2"/>
              <a:buChar char=""/>
              <a:defRPr/>
            </a:pPr>
            <a:r>
              <a:rPr lang="en-US" dirty="0"/>
              <a:t>Class Inheritance can be used to define functionality to a set of pages.</a:t>
            </a:r>
          </a:p>
          <a:p>
            <a:pPr>
              <a:buFont typeface="Wingdings 2"/>
              <a:buChar char=""/>
              <a:defRPr/>
            </a:pPr>
            <a:r>
              <a:rPr lang="en-US" dirty="0"/>
              <a:t>We can make functional logic transparent to the tests by returning different inherited classes.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Path To an Great Quality Assurance Engineer</a:t>
            </a:r>
            <a:endParaRPr kumimoji="1" lang="zh-CN" altLang="en-US" dirty="0"/>
          </a:p>
        </p:txBody>
      </p:sp>
      <p:pic>
        <p:nvPicPr>
          <p:cNvPr id="9" name="内容占位符 6" descr="development-departmen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17568"/>
            <a:ext cx="6348413" cy="3367476"/>
          </a:xfrm>
        </p:spPr>
      </p:pic>
    </p:spTree>
    <p:extLst>
      <p:ext uri="{BB962C8B-B14F-4D97-AF65-F5344CB8AC3E}">
        <p14:creationId xmlns:p14="http://schemas.microsoft.com/office/powerpoint/2010/main" val="242570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Path To an Great Quality Assurance Engineer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846" y="2160588"/>
            <a:ext cx="6299921" cy="3881437"/>
          </a:xfrm>
        </p:spPr>
      </p:pic>
    </p:spTree>
    <p:extLst>
      <p:ext uri="{BB962C8B-B14F-4D97-AF65-F5344CB8AC3E}">
        <p14:creationId xmlns:p14="http://schemas.microsoft.com/office/powerpoint/2010/main" val="117853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Quality Assurance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Clr>
                <a:srgbClr val="CC0000"/>
              </a:buClr>
              <a:buFont typeface="Wingdings 2" pitchFamily="18" charset="2"/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is the process used to identify the correctness,  completeness and quality of developed computer software.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 fontAlgn="auto">
              <a:spcAft>
                <a:spcPts val="0"/>
              </a:spcAft>
              <a:buClr>
                <a:srgbClr val="CC0000"/>
              </a:buClr>
              <a:buFont typeface="Wingdings 2"/>
              <a:buNone/>
              <a:defRPr/>
            </a:pP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Clr>
                <a:srgbClr val="CC0000"/>
              </a:buClr>
              <a:buFont typeface="Wingdings 2" pitchFamily="18" charset="2"/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is the process of executing a program/application under positive and negative conditions by manual or automated means. It checks for the :-</a:t>
            </a:r>
          </a:p>
          <a:p>
            <a:pPr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Specification</a:t>
            </a:r>
          </a:p>
          <a:p>
            <a:pPr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Functionality</a:t>
            </a:r>
          </a:p>
          <a:p>
            <a:pPr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Performance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70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OBJECTIVES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Uncover as many as errors (or bugs) as possible in a given product.</a:t>
            </a:r>
          </a:p>
          <a:p>
            <a:pPr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Demonstrate a given software product matching its requirement specifications.</a:t>
            </a:r>
            <a:b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</a:p>
          <a:p>
            <a:pPr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Validate the quality of a software testing using the minimum cost and efforts.</a:t>
            </a:r>
            <a:b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  <a:p>
            <a:pPr>
              <a:buBlip>
                <a:blip r:embed="rId2"/>
              </a:buBlip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Generate high quality test cases, perform effective tests, and  issue correct and helpful problem reports.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66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4800" b="1" dirty="0">
                <a:solidFill>
                  <a:schemeClr val="accent5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Classical Waterfall Model</a:t>
            </a:r>
          </a:p>
        </p:txBody>
      </p:sp>
      <p:pic>
        <p:nvPicPr>
          <p:cNvPr id="8" name="内容占位符 7" descr="softwaretestingppt-120810095500-phpapp02_pptx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36" y="2160588"/>
            <a:ext cx="6011941" cy="3881437"/>
          </a:xfrm>
        </p:spPr>
      </p:pic>
    </p:spTree>
    <p:extLst>
      <p:ext uri="{BB962C8B-B14F-4D97-AF65-F5344CB8AC3E}">
        <p14:creationId xmlns:p14="http://schemas.microsoft.com/office/powerpoint/2010/main" val="186882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Testing Life Cycle</a:t>
            </a:r>
            <a:endParaRPr kumimoji="1" lang="zh-CN" altLang="en-US" dirty="0"/>
          </a:p>
        </p:txBody>
      </p:sp>
      <p:pic>
        <p:nvPicPr>
          <p:cNvPr id="28" name="内容占位符 2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167902"/>
            <a:ext cx="6348413" cy="3866809"/>
          </a:xfrm>
        </p:spPr>
      </p:pic>
    </p:spTree>
    <p:extLst>
      <p:ext uri="{BB962C8B-B14F-4D97-AF65-F5344CB8AC3E}">
        <p14:creationId xmlns:p14="http://schemas.microsoft.com/office/powerpoint/2010/main" val="49720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1357</TotalTime>
  <Words>993</Words>
  <Application>Microsoft Macintosh PowerPoint</Application>
  <PresentationFormat>On-screen Show (4:3)</PresentationFormat>
  <Paragraphs>173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Arial Unicode MS</vt:lpstr>
      <vt:lpstr>Monaco</vt:lpstr>
      <vt:lpstr>Times New Roman</vt:lpstr>
      <vt:lpstr>Trebuchet MS</vt:lpstr>
      <vt:lpstr>Wingdings 2</vt:lpstr>
      <vt:lpstr>Wingdings 3</vt:lpstr>
      <vt:lpstr>华文新魏</vt:lpstr>
      <vt:lpstr>方正姚体</vt:lpstr>
      <vt:lpstr>Arial</vt:lpstr>
      <vt:lpstr>Calibri</vt:lpstr>
      <vt:lpstr>Wingdings</vt:lpstr>
      <vt:lpstr>Facet</vt:lpstr>
      <vt:lpstr>Testing From Beginner to Expert</vt:lpstr>
      <vt:lpstr>Presenter</vt:lpstr>
      <vt:lpstr>Agenda</vt:lpstr>
      <vt:lpstr>Path To an Great Quality Assurance Engineer</vt:lpstr>
      <vt:lpstr>Path To an Great Quality Assurance Engineer</vt:lpstr>
      <vt:lpstr>What is Quality Assurance</vt:lpstr>
      <vt:lpstr>OBJECTIVES</vt:lpstr>
      <vt:lpstr>Classical Waterfall Model</vt:lpstr>
      <vt:lpstr>Testing Life Cycle</vt:lpstr>
      <vt:lpstr> Testing  Methodologies</vt:lpstr>
      <vt:lpstr>Testing Type</vt:lpstr>
      <vt:lpstr>Demo</vt:lpstr>
      <vt:lpstr>Workshop Design</vt:lpstr>
      <vt:lpstr>Test Plan </vt:lpstr>
      <vt:lpstr>Test Case</vt:lpstr>
      <vt:lpstr>Junit</vt:lpstr>
      <vt:lpstr>Writing methods in TestCase</vt:lpstr>
      <vt:lpstr>Assert methods</vt:lpstr>
      <vt:lpstr>Code Coverage</vt:lpstr>
      <vt:lpstr>Test Automation Using Selenium</vt:lpstr>
      <vt:lpstr>Selenium </vt:lpstr>
      <vt:lpstr>Selenium Features</vt:lpstr>
      <vt:lpstr>Selenium IDE</vt:lpstr>
      <vt:lpstr>Selenium IDE - UI</vt:lpstr>
      <vt:lpstr>Add auto generate code</vt:lpstr>
      <vt:lpstr>Selenium Recording</vt:lpstr>
      <vt:lpstr>XPath in Selenium</vt:lpstr>
      <vt:lpstr>What is XPath</vt:lpstr>
      <vt:lpstr>Xpath=//tagname[@attribute='value'] </vt:lpstr>
      <vt:lpstr>Absolute xpath:</vt:lpstr>
      <vt:lpstr>Relative xpath:</vt:lpstr>
      <vt:lpstr>CSS Selector</vt:lpstr>
      <vt:lpstr>Page Object Pattern</vt:lpstr>
      <vt:lpstr>PowerPoint Presentation</vt:lpstr>
      <vt:lpstr>How does it work?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Automation Testing</dc:title>
  <dc:creator>Charles Cao</dc:creator>
  <cp:lastModifiedBy>Charles Cao</cp:lastModifiedBy>
  <cp:revision>48</cp:revision>
  <dcterms:created xsi:type="dcterms:W3CDTF">2015-01-30T21:31:39Z</dcterms:created>
  <dcterms:modified xsi:type="dcterms:W3CDTF">2017-10-14T23:03:40Z</dcterms:modified>
</cp:coreProperties>
</file>