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Open Sans" panose="020F0502020204030204" pitchFamily="3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3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74546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Insider Threat Detection Using UBA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50318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DATAQUEST 2.0 Hackathon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12123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Bama Coders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01403"/>
            <a:ext cx="694098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The Silent Threat Within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63810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Insider threats pose a significant challenge to organizational security. Unlike external attacks, these threats originate from trusted individuals with authorized access, making them notoriously difficult to detect using conventional security measures.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4207669"/>
            <a:ext cx="6407944" cy="2320409"/>
          </a:xfrm>
          <a:prstGeom prst="roundRect">
            <a:avLst>
              <a:gd name="adj" fmla="val 4106"/>
            </a:avLst>
          </a:prstGeom>
          <a:solidFill>
            <a:srgbClr val="FFFFFF"/>
          </a:solidFill>
          <a:ln w="3048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81" y="4102060"/>
            <a:ext cx="272177" cy="272177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165" y="6361509"/>
            <a:ext cx="272177" cy="27217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164431" y="4578310"/>
            <a:ext cx="34256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Why Insiders are Unique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164431" y="5068729"/>
            <a:ext cx="566666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They bypass perimeter defenses and leverage legitimate access, often exhibiting subtle deviations from normal behavior that go unnoticed.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7428548" y="4207669"/>
            <a:ext cx="6408063" cy="2320409"/>
          </a:xfrm>
          <a:prstGeom prst="roundRect">
            <a:avLst>
              <a:gd name="adj" fmla="val 4106"/>
            </a:avLst>
          </a:prstGeom>
          <a:solidFill>
            <a:srgbClr val="FFFFFF"/>
          </a:solidFill>
          <a:ln w="3048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939" y="4102060"/>
            <a:ext cx="272177" cy="272177"/>
          </a:xfrm>
          <a:prstGeom prst="rect">
            <a:avLst/>
          </a:prstGeom>
        </p:spPr>
      </p:pic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0042" y="6361509"/>
            <a:ext cx="272177" cy="27217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799189" y="4578310"/>
            <a:ext cx="49421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Limitations of Traditional Methods</a:t>
            </a:r>
            <a:endParaRPr lang="en-US" sz="2200" dirty="0"/>
          </a:p>
        </p:txBody>
      </p:sp>
      <p:sp>
        <p:nvSpPr>
          <p:cNvPr id="13" name="Text 7"/>
          <p:cNvSpPr/>
          <p:nvPr/>
        </p:nvSpPr>
        <p:spPr>
          <a:xfrm>
            <a:off x="7799189" y="5068729"/>
            <a:ext cx="566678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Rule-based systems struggle to identify evolving attack patterns and can generate excessive false positives, leading to alert fatigue.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65434"/>
            <a:ext cx="78183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Our Solution: Proactive UBA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2784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project aims to develop an AI-powered User Behavior Analytics (UBA) system to continuously monitor and detect anomalous activities in real-time, providing actionable insights to security teams.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708797"/>
            <a:ext cx="4196358" cy="2955250"/>
          </a:xfrm>
          <a:prstGeom prst="roundRect">
            <a:avLst>
              <a:gd name="adj" fmla="val 3224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Shape 3"/>
          <p:cNvSpPr/>
          <p:nvPr/>
        </p:nvSpPr>
        <p:spPr>
          <a:xfrm>
            <a:off x="1028224" y="3943231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FFAD94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390" y="4092059"/>
            <a:ext cx="306110" cy="382667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28224" y="4850487"/>
            <a:ext cx="32980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Continuous Monitoring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028224" y="5340906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Automated collection and analysis of user logs, including file access, login times, and application usage.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216962" y="3708797"/>
            <a:ext cx="4196358" cy="2955250"/>
          </a:xfrm>
          <a:prstGeom prst="roundRect">
            <a:avLst>
              <a:gd name="adj" fmla="val 3224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Shape 7"/>
          <p:cNvSpPr/>
          <p:nvPr/>
        </p:nvSpPr>
        <p:spPr>
          <a:xfrm>
            <a:off x="5451396" y="3943231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FFAD94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562" y="4092059"/>
            <a:ext cx="306110" cy="382667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5451396" y="48504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AI-Driven Detection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5451396" y="5340906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Leveraging machine learning to identify deviations from established baseline behaviors.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9640133" y="3708797"/>
            <a:ext cx="4196358" cy="2955250"/>
          </a:xfrm>
          <a:prstGeom prst="roundRect">
            <a:avLst>
              <a:gd name="adj" fmla="val 3224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Shape 11"/>
          <p:cNvSpPr/>
          <p:nvPr/>
        </p:nvSpPr>
        <p:spPr>
          <a:xfrm>
            <a:off x="9874568" y="3943231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FFAD94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734" y="4092059"/>
            <a:ext cx="306110" cy="382667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9874568" y="48504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Real-time Alerts</a:t>
            </a:r>
            <a:endParaRPr lang="en-US" sz="2200" dirty="0"/>
          </a:p>
        </p:txBody>
      </p:sp>
      <p:sp>
        <p:nvSpPr>
          <p:cNvPr id="18" name="Text 13"/>
          <p:cNvSpPr/>
          <p:nvPr/>
        </p:nvSpPr>
        <p:spPr>
          <a:xfrm>
            <a:off x="9874568" y="5340906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Instant notifications to Security Operations Center (SOC) teams for immediate investigation.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3287" y="458272"/>
            <a:ext cx="8264723" cy="520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2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Isolation Forest: Identifying the Outliers</a:t>
            </a:r>
            <a:endParaRPr lang="en-US" sz="3250" dirty="0"/>
          </a:p>
        </p:txBody>
      </p:sp>
      <p:sp>
        <p:nvSpPr>
          <p:cNvPr id="3" name="Text 1"/>
          <p:cNvSpPr/>
          <p:nvPr/>
        </p:nvSpPr>
        <p:spPr>
          <a:xfrm>
            <a:off x="583287" y="1312426"/>
            <a:ext cx="13463826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core detection algorithm is Isolation Forest, an unsupervised machine learning method highly effective in isolating anomalies within large datasets.</a:t>
            </a:r>
            <a:endParaRPr lang="en-US" sz="13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87" y="1953935"/>
            <a:ext cx="6528673" cy="602166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526060" y="1933099"/>
            <a:ext cx="2083356" cy="260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b="1" dirty="0">
                <a:solidFill>
                  <a:srgbClr val="FFAD94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How it works: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7526060" y="2360057"/>
            <a:ext cx="6528673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builds an ensemble of isolation trees.</a:t>
            </a:r>
            <a:endParaRPr lang="en-US" sz="1300" dirty="0"/>
          </a:p>
        </p:txBody>
      </p:sp>
      <p:sp>
        <p:nvSpPr>
          <p:cNvPr id="7" name="Text 4"/>
          <p:cNvSpPr/>
          <p:nvPr/>
        </p:nvSpPr>
        <p:spPr>
          <a:xfrm>
            <a:off x="7526060" y="2684978"/>
            <a:ext cx="6528673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Anomalies are points that are more easily isolated, meaning they have shorter "paths" in the trees.</a:t>
            </a:r>
            <a:endParaRPr lang="en-US" sz="1300" dirty="0"/>
          </a:p>
        </p:txBody>
      </p:sp>
      <p:sp>
        <p:nvSpPr>
          <p:cNvPr id="8" name="Text 5"/>
          <p:cNvSpPr/>
          <p:nvPr/>
        </p:nvSpPr>
        <p:spPr>
          <a:xfrm>
            <a:off x="7526060" y="3276600"/>
            <a:ext cx="6528673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It's particularly efficient for high-dimensional data and scales well.</a:t>
            </a:r>
            <a:endParaRPr lang="en-US" sz="1300" dirty="0"/>
          </a:p>
        </p:txBody>
      </p:sp>
      <p:sp>
        <p:nvSpPr>
          <p:cNvPr id="9" name="Text 6"/>
          <p:cNvSpPr/>
          <p:nvPr/>
        </p:nvSpPr>
        <p:spPr>
          <a:xfrm>
            <a:off x="7526060" y="3693200"/>
            <a:ext cx="6528673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allows us to flag suspicious activities like unusual login times, bulk data downloads, or unauthorized privilege escalations.</a:t>
            </a:r>
            <a:endParaRPr lang="en-US"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09700"/>
            <a:ext cx="125128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Robust Tech Stack for Scalability and Insight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72107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solution is built on a modern, flexible technology stack designed for performance, scalability, and user-friendly interaction.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553063"/>
            <a:ext cx="13042821" cy="3266837"/>
          </a:xfrm>
          <a:prstGeom prst="roundRect">
            <a:avLst>
              <a:gd name="adj" fmla="val 291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Shape 3"/>
          <p:cNvSpPr/>
          <p:nvPr/>
        </p:nvSpPr>
        <p:spPr>
          <a:xfrm>
            <a:off x="801410" y="3560683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1028343" y="3704392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Algorithm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940379" y="3704392"/>
            <a:ext cx="866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Isolation Forest (Anomaly Detection)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801410" y="4211003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1028343" y="4354711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Libraries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4940379" y="4354711"/>
            <a:ext cx="866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Pandas, NumPy, Scikit-learn (Python)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801410" y="4861322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1028343" y="5005030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Dashboard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4940379" y="5005030"/>
            <a:ext cx="866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ReactJS (Displays Anomalies)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01410" y="5511641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Text 13"/>
          <p:cNvSpPr/>
          <p:nvPr/>
        </p:nvSpPr>
        <p:spPr>
          <a:xfrm>
            <a:off x="1028343" y="5655350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Database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4940379" y="5655350"/>
            <a:ext cx="866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MongoDB (Scalable Log Storage)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801410" y="6161961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1028343" y="6305669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Backend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4940379" y="6305669"/>
            <a:ext cx="866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Node.js with Express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30448"/>
            <a:ext cx="63475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Key Results &amp; Features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8928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prototype demonstrates significant advancements in insider threat detection and security operations.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851071"/>
            <a:ext cx="6407944" cy="2040493"/>
          </a:xfrm>
          <a:prstGeom prst="roundRect">
            <a:avLst>
              <a:gd name="adj" fmla="val 7170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3"/>
          <p:cNvSpPr/>
          <p:nvPr/>
        </p:nvSpPr>
        <p:spPr>
          <a:xfrm>
            <a:off x="793790" y="2820591"/>
            <a:ext cx="6407944" cy="121920"/>
          </a:xfrm>
          <a:prstGeom prst="roundRect">
            <a:avLst>
              <a:gd name="adj" fmla="val 78139"/>
            </a:avLst>
          </a:prstGeom>
          <a:solidFill>
            <a:srgbClr val="FFAD9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3657540" y="2510909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FFAD94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614" y="2681049"/>
            <a:ext cx="272177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051084" y="34180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Real-time Detection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51084" y="3908465"/>
            <a:ext cx="58933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Instant identification of anomalous user behavior as it occurs.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428548" y="2851071"/>
            <a:ext cx="6408063" cy="2040493"/>
          </a:xfrm>
          <a:prstGeom prst="roundRect">
            <a:avLst>
              <a:gd name="adj" fmla="val 7170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Shape 8"/>
          <p:cNvSpPr/>
          <p:nvPr/>
        </p:nvSpPr>
        <p:spPr>
          <a:xfrm>
            <a:off x="7428548" y="2820591"/>
            <a:ext cx="6408063" cy="121920"/>
          </a:xfrm>
          <a:prstGeom prst="roundRect">
            <a:avLst>
              <a:gd name="adj" fmla="val 78139"/>
            </a:avLst>
          </a:prstGeom>
          <a:solidFill>
            <a:srgbClr val="FFAD9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9"/>
          <p:cNvSpPr/>
          <p:nvPr/>
        </p:nvSpPr>
        <p:spPr>
          <a:xfrm>
            <a:off x="10292298" y="2510909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FFAD94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371" y="2681049"/>
            <a:ext cx="272177" cy="340162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7685842" y="34180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Dashboard</a:t>
            </a:r>
            <a:endParaRPr lang="en-US" sz="2200" dirty="0"/>
          </a:p>
        </p:txBody>
      </p:sp>
      <p:sp>
        <p:nvSpPr>
          <p:cNvPr id="15" name="Text 11"/>
          <p:cNvSpPr/>
          <p:nvPr/>
        </p:nvSpPr>
        <p:spPr>
          <a:xfrm>
            <a:off x="7685842" y="3908465"/>
            <a:ext cx="589347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ReactJS interface clear and actionable visualizations of threats.</a:t>
            </a:r>
            <a:endParaRPr lang="en-US" sz="1750" dirty="0"/>
          </a:p>
        </p:txBody>
      </p:sp>
      <p:sp>
        <p:nvSpPr>
          <p:cNvPr id="16" name="Shape 12"/>
          <p:cNvSpPr/>
          <p:nvPr/>
        </p:nvSpPr>
        <p:spPr>
          <a:xfrm>
            <a:off x="793790" y="5458539"/>
            <a:ext cx="6407944" cy="2040493"/>
          </a:xfrm>
          <a:prstGeom prst="roundRect">
            <a:avLst>
              <a:gd name="adj" fmla="val 7170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3"/>
          <p:cNvSpPr/>
          <p:nvPr/>
        </p:nvSpPr>
        <p:spPr>
          <a:xfrm>
            <a:off x="793790" y="5428059"/>
            <a:ext cx="6407944" cy="121920"/>
          </a:xfrm>
          <a:prstGeom prst="roundRect">
            <a:avLst>
              <a:gd name="adj" fmla="val 78139"/>
            </a:avLst>
          </a:prstGeom>
          <a:solidFill>
            <a:srgbClr val="FFAD9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Shape 14"/>
          <p:cNvSpPr/>
          <p:nvPr/>
        </p:nvSpPr>
        <p:spPr>
          <a:xfrm>
            <a:off x="3657540" y="5118378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FFAD94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614" y="5288518"/>
            <a:ext cx="272177" cy="340162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1051084" y="60255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Scalable Storage</a:t>
            </a:r>
            <a:endParaRPr lang="en-US" sz="2200" dirty="0"/>
          </a:p>
        </p:txBody>
      </p:sp>
      <p:sp>
        <p:nvSpPr>
          <p:cNvPr id="21" name="Text 16"/>
          <p:cNvSpPr/>
          <p:nvPr/>
        </p:nvSpPr>
        <p:spPr>
          <a:xfrm>
            <a:off x="1051084" y="6515933"/>
            <a:ext cx="58933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MongoDB ensures efficient storage and retrieval of vast amounts of log data.</a:t>
            </a:r>
            <a:endParaRPr lang="en-US" sz="1750" dirty="0"/>
          </a:p>
        </p:txBody>
      </p:sp>
      <p:sp>
        <p:nvSpPr>
          <p:cNvPr id="22" name="Shape 17"/>
          <p:cNvSpPr/>
          <p:nvPr/>
        </p:nvSpPr>
        <p:spPr>
          <a:xfrm>
            <a:off x="7428548" y="5458539"/>
            <a:ext cx="6408063" cy="2040493"/>
          </a:xfrm>
          <a:prstGeom prst="roundRect">
            <a:avLst>
              <a:gd name="adj" fmla="val 7170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3" name="Shape 18"/>
          <p:cNvSpPr/>
          <p:nvPr/>
        </p:nvSpPr>
        <p:spPr>
          <a:xfrm>
            <a:off x="7428548" y="5428059"/>
            <a:ext cx="6408063" cy="121920"/>
          </a:xfrm>
          <a:prstGeom prst="roundRect">
            <a:avLst>
              <a:gd name="adj" fmla="val 78139"/>
            </a:avLst>
          </a:prstGeom>
          <a:solidFill>
            <a:srgbClr val="FFAD9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4" name="Shape 19"/>
          <p:cNvSpPr/>
          <p:nvPr/>
        </p:nvSpPr>
        <p:spPr>
          <a:xfrm>
            <a:off x="10292298" y="5118378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FFAD94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25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371" y="5288518"/>
            <a:ext cx="272177" cy="340162"/>
          </a:xfrm>
          <a:prstGeom prst="rect">
            <a:avLst/>
          </a:prstGeom>
        </p:spPr>
      </p:pic>
      <p:sp>
        <p:nvSpPr>
          <p:cNvPr id="26" name="Text 20"/>
          <p:cNvSpPr/>
          <p:nvPr/>
        </p:nvSpPr>
        <p:spPr>
          <a:xfrm>
            <a:off x="7685842" y="60255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Enhanced Accuracy</a:t>
            </a:r>
            <a:endParaRPr lang="en-US" sz="2200" dirty="0"/>
          </a:p>
        </p:txBody>
      </p:sp>
      <p:sp>
        <p:nvSpPr>
          <p:cNvPr id="27" name="Text 21"/>
          <p:cNvSpPr/>
          <p:nvPr/>
        </p:nvSpPr>
        <p:spPr>
          <a:xfrm>
            <a:off x="7685842" y="6515933"/>
            <a:ext cx="589347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Outperforms traditional rule-based systems in identifying complex threat patterns.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9827" y="408384"/>
            <a:ext cx="5541883" cy="4641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r>
              <a:rPr lang="en-US" sz="29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Conclusion &amp; Future Roadmap</a:t>
            </a:r>
            <a:endParaRPr lang="en-US" sz="2900" dirty="0"/>
          </a:p>
        </p:txBody>
      </p:sp>
      <p:sp>
        <p:nvSpPr>
          <p:cNvPr id="3" name="Text 1"/>
          <p:cNvSpPr/>
          <p:nvPr/>
        </p:nvSpPr>
        <p:spPr>
          <a:xfrm>
            <a:off x="519827" y="1243727"/>
            <a:ext cx="1856542" cy="2319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Conclusion</a:t>
            </a:r>
            <a:endParaRPr lang="en-US" sz="1450" dirty="0"/>
          </a:p>
        </p:txBody>
      </p:sp>
      <p:sp>
        <p:nvSpPr>
          <p:cNvPr id="4" name="Text 2"/>
          <p:cNvSpPr/>
          <p:nvPr/>
        </p:nvSpPr>
        <p:spPr>
          <a:xfrm>
            <a:off x="519827" y="1624132"/>
            <a:ext cx="6614279" cy="4750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</a:t>
            </a:r>
            <a:r>
              <a:rPr lang="en-US" sz="1150" dirty="0">
                <a:solidFill>
                  <a:srgbClr val="FFAD94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Isolation Forest algorithm proves highly effective</a:t>
            </a:r>
            <a:r>
              <a:rPr lang="en-US" sz="11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in discerning insider threats through User Behavior Analytics, offering a robust foundation for enhanced organizational security.</a:t>
            </a:r>
            <a:endParaRPr lang="en-US" sz="11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7" y="2266236"/>
            <a:ext cx="6614279" cy="572629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503914" y="1243727"/>
            <a:ext cx="2024539" cy="2319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Future Enhancements</a:t>
            </a:r>
            <a:endParaRPr lang="en-US" sz="1450" dirty="0"/>
          </a:p>
        </p:txBody>
      </p:sp>
      <p:sp>
        <p:nvSpPr>
          <p:cNvPr id="7" name="Text 4"/>
          <p:cNvSpPr/>
          <p:nvPr/>
        </p:nvSpPr>
        <p:spPr>
          <a:xfrm>
            <a:off x="7503914" y="1624132"/>
            <a:ext cx="6614279" cy="4750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Advanced AI Models:</a:t>
            </a:r>
            <a:r>
              <a:rPr lang="en-US" sz="11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Integrate deep learning (e.g., autoencoders) for more sophisticated user profiling and predictive analysis.</a:t>
            </a:r>
            <a:endParaRPr lang="en-US" sz="1150" dirty="0"/>
          </a:p>
        </p:txBody>
      </p:sp>
      <p:sp>
        <p:nvSpPr>
          <p:cNvPr id="8" name="Text 5"/>
          <p:cNvSpPr/>
          <p:nvPr/>
        </p:nvSpPr>
        <p:spPr>
          <a:xfrm>
            <a:off x="7503914" y="2151102"/>
            <a:ext cx="6614279" cy="4750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SIEM Integration:</a:t>
            </a:r>
            <a:r>
              <a:rPr lang="en-US" sz="11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Seamlessly connect with existing Security Information and Event Management (SIEM) solutions for a unified security posture.</a:t>
            </a:r>
            <a:endParaRPr lang="en-US" sz="1150" dirty="0"/>
          </a:p>
        </p:txBody>
      </p:sp>
      <p:sp>
        <p:nvSpPr>
          <p:cNvPr id="9" name="Text 6"/>
          <p:cNvSpPr/>
          <p:nvPr/>
        </p:nvSpPr>
        <p:spPr>
          <a:xfrm>
            <a:off x="7503914" y="2678073"/>
            <a:ext cx="6614279" cy="4750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Cross-Platform Monitoring:</a:t>
            </a:r>
            <a:r>
              <a:rPr lang="en-US" sz="11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Extend UBA capabilities to cloud environments, IoT devices, and remote endpoints for comprehensive coverage.</a:t>
            </a:r>
            <a:endParaRPr lang="en-US" sz="1150" dirty="0"/>
          </a:p>
        </p:txBody>
      </p:sp>
      <p:sp>
        <p:nvSpPr>
          <p:cNvPr id="10" name="Text 7"/>
          <p:cNvSpPr/>
          <p:nvPr/>
        </p:nvSpPr>
        <p:spPr>
          <a:xfrm>
            <a:off x="7503914" y="3205043"/>
            <a:ext cx="6614279" cy="4750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150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 Feedback Loops:</a:t>
            </a:r>
            <a:r>
              <a:rPr lang="en-US" sz="11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Implement mechanisms for SOC analysts to provide feedback, continuously refining model accuracy.</a:t>
            </a:r>
            <a:endParaRPr lang="en-US" sz="11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6542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Impact &amp; Benefits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278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Implementing our UBA solution offers tangible benefits, transforming an organization's security posture.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245882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644253" y="33805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Proactive Defense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44253" y="3870960"/>
            <a:ext cx="552914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Shift from reactive incident response to proactive threat identification, minimizing potential damage.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3245882"/>
            <a:ext cx="566976" cy="56697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307348" y="33805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Reduced Costs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8307348" y="3870960"/>
            <a:ext cx="55292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Prevent costly data breaches, intellectual property theft, and regulatory fines.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050393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644253" y="5185053"/>
            <a:ext cx="31325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Operational Efficiency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1644253" y="5675471"/>
            <a:ext cx="552914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Decrease false positives, allowing SOC teams to focus on genuine threats and improve response times.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884" y="5050393"/>
            <a:ext cx="566976" cy="56697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8307348" y="5185053"/>
            <a:ext cx="30350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Reputation Safeguard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8307348" y="5675471"/>
            <a:ext cx="55292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Protect brand image and customer trust by demonstrating robust security measures.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51106" y="341739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Thank You!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611</Words>
  <Application>Microsoft Office PowerPoint</Application>
  <PresentationFormat>Custom</PresentationFormat>
  <Paragraphs>74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Merriweather Bold</vt:lpstr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Barath T</dc:creator>
  <cp:lastModifiedBy>Barath T</cp:lastModifiedBy>
  <cp:revision>2</cp:revision>
  <dcterms:created xsi:type="dcterms:W3CDTF">2025-09-18T04:03:42Z</dcterms:created>
  <dcterms:modified xsi:type="dcterms:W3CDTF">2025-09-18T16:25:51Z</dcterms:modified>
</cp:coreProperties>
</file>