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88" r:id="rId2"/>
    <p:sldId id="294" r:id="rId3"/>
    <p:sldId id="295" r:id="rId4"/>
    <p:sldId id="296" r:id="rId5"/>
    <p:sldId id="297" r:id="rId6"/>
    <p:sldId id="299" r:id="rId7"/>
    <p:sldId id="298" r:id="rId8"/>
    <p:sldId id="283" r:id="rId9"/>
    <p:sldId id="304" r:id="rId10"/>
    <p:sldId id="303" r:id="rId11"/>
    <p:sldId id="292" r:id="rId12"/>
    <p:sldId id="305" r:id="rId13"/>
    <p:sldId id="30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66510" autoAdjust="0"/>
  </p:normalViewPr>
  <p:slideViewPr>
    <p:cSldViewPr snapToGrid="0">
      <p:cViewPr varScale="1">
        <p:scale>
          <a:sx n="94" d="100"/>
          <a:sy n="94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35C13-8285-429C-BB5A-4BAF985FA029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64F1-EF50-4B7C-B5CD-970FDA8D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3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Welcome </a:t>
            </a:r>
            <a:r>
              <a:rPr lang="de-DE" dirty="0" err="1"/>
              <a:t>ladies</a:t>
            </a:r>
            <a:r>
              <a:rPr lang="de-DE" dirty="0"/>
              <a:t> and </a:t>
            </a:r>
            <a:r>
              <a:rPr lang="de-DE" dirty="0" err="1"/>
              <a:t>gentleman</a:t>
            </a:r>
            <a:r>
              <a:rPr lang="de-DE" dirty="0"/>
              <a:t>!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 err="1"/>
              <a:t>Todays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is ….6dPoseIst </a:t>
            </a:r>
            <a:r>
              <a:rPr lang="de-DE" dirty="0" err="1"/>
              <a:t>quite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? </a:t>
            </a:r>
            <a:r>
              <a:rPr lang="de-DE" dirty="0">
                <a:sym typeface="Wingdings" panose="05000000000000000000" pitchFamily="2" charset="2"/>
              </a:rPr>
              <a:t> </a:t>
            </a:r>
          </a:p>
          <a:p>
            <a:r>
              <a:rPr lang="de-DE" dirty="0"/>
              <a:t>So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to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clue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is</a:t>
            </a:r>
          </a:p>
          <a:p>
            <a:r>
              <a:rPr lang="de-DE" dirty="0"/>
              <a:t>But </a:t>
            </a:r>
            <a:r>
              <a:rPr lang="de-DE" dirty="0" err="1"/>
              <a:t>first</a:t>
            </a:r>
            <a:r>
              <a:rPr lang="de-DE" dirty="0"/>
              <a:t> – </a:t>
            </a:r>
            <a:r>
              <a:rPr lang="de-DE" dirty="0" err="1"/>
              <a:t>who</a:t>
            </a:r>
            <a:r>
              <a:rPr lang="de-DE" dirty="0"/>
              <a:t> am I and </a:t>
            </a:r>
            <a:r>
              <a:rPr lang="de-DE" dirty="0" err="1"/>
              <a:t>why</a:t>
            </a:r>
            <a:r>
              <a:rPr lang="de-DE" dirty="0"/>
              <a:t> do I </a:t>
            </a:r>
            <a:r>
              <a:rPr lang="de-DE" dirty="0" err="1"/>
              <a:t>talk</a:t>
            </a:r>
            <a:r>
              <a:rPr lang="de-DE" dirty="0"/>
              <a:t> to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6D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? In </a:t>
            </a:r>
            <a:r>
              <a:rPr lang="de-DE" dirty="0" err="1"/>
              <a:t>english</a:t>
            </a:r>
            <a:r>
              <a:rPr lang="de-DE" dirty="0"/>
              <a:t> -&gt; Google </a:t>
            </a:r>
            <a:r>
              <a:rPr lang="de-DE" dirty="0" err="1"/>
              <a:t>better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64F1-EF50-4B7C-B5CD-970FDA8DFC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10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64F1-EF50-4B7C-B5CD-970FDA8DFC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7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coordinate</a:t>
            </a:r>
            <a:endParaRPr lang="de-DE" dirty="0"/>
          </a:p>
          <a:p>
            <a:r>
              <a:rPr lang="de-DE" dirty="0"/>
              <a:t>Is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to </a:t>
            </a:r>
            <a:r>
              <a:rPr lang="de-DE" dirty="0" err="1"/>
              <a:t>you</a:t>
            </a:r>
            <a:r>
              <a:rPr lang="de-DE" dirty="0"/>
              <a:t>?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and </a:t>
            </a:r>
            <a:r>
              <a:rPr lang="de-DE" dirty="0" err="1"/>
              <a:t>rotation</a:t>
            </a:r>
            <a:r>
              <a:rPr lang="de-DE" dirty="0"/>
              <a:t> is?</a:t>
            </a:r>
          </a:p>
          <a:p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/>
              <a:t>In general, an object pose can be estimated by directly predicting rotation/translation by regression [67,26,56], solving a Perspective-</a:t>
            </a:r>
            <a:r>
              <a:rPr lang="en-US" sz="2800" dirty="0" err="1"/>
              <a:t>nPoints</a:t>
            </a:r>
            <a:r>
              <a:rPr lang="en-US" sz="2800" dirty="0"/>
              <a:t> (PnP) problem [41,46] or matching images with known poses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Tx/>
              <a:buChar char="-"/>
            </a:pPr>
            <a:r>
              <a:rPr lang="en-US" dirty="0"/>
              <a:t>Direct prediction of rotation and translation by regression is mostly limited to a specific instance or category, which has difficulty in generalizing to unseen objects. Meanwhile, due to the lack of 3D models, PnP-based methods do not have 3D </a:t>
            </a:r>
            <a:r>
              <a:rPr lang="en-US" dirty="0" err="1"/>
              <a:t>keypoints</a:t>
            </a:r>
            <a:r>
              <a:rPr lang="en-US" dirty="0"/>
              <a:t> to build 2D-3D correspondences so that they are incompatible with model-free setting.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64F1-EF50-4B7C-B5CD-970FDA8DFCB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9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3d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appearance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viewpoint</a:t>
            </a:r>
            <a:r>
              <a:rPr lang="de-DE" dirty="0"/>
              <a:t>. In 6d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to </a:t>
            </a:r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location</a:t>
            </a:r>
            <a:r>
              <a:rPr lang="de-DE" dirty="0"/>
              <a:t> and 3d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relative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What</a:t>
            </a:r>
            <a:r>
              <a:rPr lang="de-DE" dirty="0"/>
              <a:t> is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equation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express </a:t>
            </a:r>
            <a:r>
              <a:rPr lang="de-DE" dirty="0" err="1"/>
              <a:t>this</a:t>
            </a:r>
            <a:r>
              <a:rPr lang="de-DE" dirty="0"/>
              <a:t> to a </a:t>
            </a:r>
            <a:r>
              <a:rPr lang="de-DE" dirty="0" err="1"/>
              <a:t>computer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64F1-EF50-4B7C-B5CD-970FDA8DFC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2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F2BA281-D8BD-734B-6CBF-97D441D171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6478588"/>
            <a:ext cx="3917950" cy="346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</a:t>
            </a:r>
            <a:r>
              <a:rPr lang="de-DE" dirty="0" err="1"/>
              <a:t>bearbeitehjhbhjgjn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C2543-2228-6EB9-7052-4550D44F12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600"/>
            </a:lvl1pPr>
          </a:lstStyle>
          <a:p>
            <a:fld id="{929F9018-F433-4C6A-9951-C131771C7802}" type="datetime1">
              <a:rPr lang="de-DE" smtClean="0"/>
              <a:t>20.06.22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9FD34-BD52-25F4-7977-1FA0C5890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A51D6-0A0C-F1C9-8B0B-3FB59FBE2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600"/>
            </a:lvl1pPr>
          </a:lstStyle>
          <a:p>
            <a:fld id="{1B2A727A-A875-46F0-AFC5-17D8FF40110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F0178F-E37F-B715-B368-F6A4484BCD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35722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F470-19E2-4EC8-9E71-126FE10C4ECB}" type="datetime1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EFF8-2F66-47E7-A669-C2CA53ADDACF}" type="datetime1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B1B0BA-BA0E-445D-CB97-6E5C2FC28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31208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82D6465C-D67D-4EEB-B7D2-9A25A78DF30E}" type="datetime1">
              <a:rPr lang="de-DE" smtClean="0"/>
              <a:t>20.06.22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99716" y="5410862"/>
            <a:ext cx="1312025" cy="365125"/>
          </a:xfrm>
        </p:spPr>
        <p:txBody>
          <a:bodyPr/>
          <a:lstStyle>
            <a:lvl1pPr>
              <a:defRPr sz="1600"/>
            </a:lvl1pPr>
          </a:lstStyle>
          <a:p>
            <a:fld id="{1B2A727A-A875-46F0-AFC5-17D8FF40110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B6D9BEF-99D7-DDD4-E4F0-33F24D3EA5F8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2A727A-A875-46F0-AFC5-17D8FF4011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0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8B8A-6664-41AE-883D-34F6FF534259}" type="datetime1">
              <a:rPr lang="de-DE" smtClean="0"/>
              <a:t>20.06.22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1834C712-7A2A-B643-22D1-91422EF49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35722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CAF6-2BEE-4E70-9262-E46BC31F8A0F}" type="datetime1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2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A46F-2021-4C61-9641-B8D838D6EDF2}" type="datetime1">
              <a:rPr lang="de-DE" smtClean="0"/>
              <a:t>20.06.22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EBD-393C-4D55-9295-55CD71694028}" type="datetime1">
              <a:rPr lang="de-DE" smtClean="0"/>
              <a:t>20.06.22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5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9EAA-621B-4837-964B-00B3D4A48A94}" type="datetime1">
              <a:rPr lang="de-DE" smtClean="0"/>
              <a:t>20.06.22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13D5CC-2BEE-45C3-E0B9-4AEF68FA7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18261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29F73D-2716-45E3-ABB6-418D794981B2}" type="datetime1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A727A-A875-46F0-AFC5-17D8FF40110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1E98D19-00A6-D54D-8C9E-9165D22F44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38" y="6428048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0B0-9DCE-4988-A850-FE56ED1C8B8D}" type="datetime1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C4647D-B4B9-A9B6-B82C-B44ABBDE62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1" y="6328169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AB5B0024-BCB0-4F24-A446-D93B3198427C}" type="datetime1">
              <a:rPr lang="de-DE" smtClean="0"/>
              <a:t>20.06.22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302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none" baseline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Karl-Augustin Jahnel 21INM – OS Mixed Reality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B2A727A-A875-46F0-AFC5-17D8FF40110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60AD420-335B-1A98-4977-D41F649A1C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6431208"/>
            <a:ext cx="1619262" cy="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s.els-cdn.com/content/image/1-s2.0-S1746809417301751-gr5.jpg%2017.6.22" TargetMode="External"/><Relationship Id="rId2" Type="http://schemas.openxmlformats.org/officeDocument/2006/relationships/hyperlink" Target="https://media.springernature.com/lw685/springer-static/image/art%3A10.1007%2Fs12046-019-1138-5/MediaObjects/12046_2019_1138_Fig9_HTML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D409F-F876-1B6E-6654-7FEF5458C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Kantendetektion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72E41F-664F-97C6-6C78-D13AE715B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EF453-F76F-215A-1E7B-F5535E6101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87F97-7045-6E64-2E72-7C070F1A3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83C274B9-15C6-035A-4EA8-2E2CC50FF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 Basis des Papers „A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Minimization</a:t>
            </a:r>
            <a:r>
              <a:rPr lang="de-DE" dirty="0"/>
              <a:t> Approach to Edge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“ Tan et. al</a:t>
            </a:r>
          </a:p>
        </p:txBody>
      </p:sp>
    </p:spTree>
    <p:extLst>
      <p:ext uri="{BB962C8B-B14F-4D97-AF65-F5344CB8AC3E}">
        <p14:creationId xmlns:p14="http://schemas.microsoft.com/office/powerpoint/2010/main" val="256774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8BEBF-F735-0A2D-6428-C6E4772A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Regionenunterschiedsbilder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ECBCA4-4139-3CED-A90A-704E293F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0025" y="6459786"/>
            <a:ext cx="4345804" cy="346128"/>
          </a:xfrm>
        </p:spPr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E76222-2240-ADA4-FD2B-581EFA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482" y="5410863"/>
            <a:ext cx="1182259" cy="346128"/>
          </a:xfrm>
        </p:spPr>
        <p:txBody>
          <a:bodyPr/>
          <a:lstStyle/>
          <a:p>
            <a:fld id="{1B2A727A-A875-46F0-AFC5-17D8FF40110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E45352-3BA0-DB3F-553C-3E329492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2102"/>
            <a:ext cx="2841825" cy="2841825"/>
          </a:xfrm>
          <a:prstGeom prst="rect">
            <a:avLst/>
          </a:prstGeom>
        </p:spPr>
      </p:pic>
      <p:pic>
        <p:nvPicPr>
          <p:cNvPr id="9" name="Inhaltsplatzhalter 8" descr="Ein Bild, das Katze, Getränk, Tee, Hauskatze enthält.&#10;&#10;Automatisch generierte Beschreibung">
            <a:extLst>
              <a:ext uri="{FF2B5EF4-FFF2-40B4-BE49-F238E27FC236}">
                <a16:creationId xmlns:a16="http://schemas.microsoft.com/office/drawing/2014/main" id="{5FCF73A4-6416-EFB6-72EB-E0B62A3F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53" y="2716899"/>
            <a:ext cx="2867027" cy="2867027"/>
          </a:xfrm>
        </p:spPr>
      </p:pic>
      <p:pic>
        <p:nvPicPr>
          <p:cNvPr id="12" name="Grafik 11" descr="Ein Bild, das Text, Hund, verschwommen, Bild enthält.&#10;&#10;Automatisch generierte Beschreibung">
            <a:extLst>
              <a:ext uri="{FF2B5EF4-FFF2-40B4-BE49-F238E27FC236}">
                <a16:creationId xmlns:a16="http://schemas.microsoft.com/office/drawing/2014/main" id="{AA6B1A14-9070-1AB2-2B85-086361A9A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68" y="2742102"/>
            <a:ext cx="2841824" cy="28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CD28D-4E39-B3EF-E48F-1F4647F9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Auswertung der Experimente lokale Suche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AF1915-96DB-7F21-7044-5F784B6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503757-6586-9F78-095B-D35D69F6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8782" y="5402474"/>
            <a:ext cx="945453" cy="327793"/>
          </a:xfrm>
        </p:spPr>
        <p:txBody>
          <a:bodyPr/>
          <a:lstStyle/>
          <a:p>
            <a:fld id="{1B2A727A-A875-46F0-AFC5-17D8FF401108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C5DEC26-BE56-3B10-491C-5593561C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6" y="2662568"/>
            <a:ext cx="2899334" cy="2899334"/>
          </a:xfrm>
        </p:spPr>
      </p:pic>
      <p:pic>
        <p:nvPicPr>
          <p:cNvPr id="15" name="Grafik 14" descr="Ein Bild, das Text, Outdoorobjekt enthält.&#10;&#10;Automatisch generierte Beschreibung">
            <a:extLst>
              <a:ext uri="{FF2B5EF4-FFF2-40B4-BE49-F238E27FC236}">
                <a16:creationId xmlns:a16="http://schemas.microsoft.com/office/drawing/2014/main" id="{6B86120C-0C6B-0EF2-9B9A-6DEDF187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02" y="2700115"/>
            <a:ext cx="2920778" cy="2920778"/>
          </a:xfrm>
          <a:prstGeom prst="rect">
            <a:avLst/>
          </a:prstGeom>
        </p:spPr>
      </p:pic>
      <p:pic>
        <p:nvPicPr>
          <p:cNvPr id="16" name="Grafik 15" descr="Ein Bild, das Text, Öffner enthält.&#10;&#10;Automatisch generierte Beschreibung">
            <a:extLst>
              <a:ext uri="{FF2B5EF4-FFF2-40B4-BE49-F238E27FC236}">
                <a16:creationId xmlns:a16="http://schemas.microsoft.com/office/drawing/2014/main" id="{B493DD38-2E99-0F4F-CC11-375830B36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06" y="2700115"/>
            <a:ext cx="2861787" cy="286178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8AFFC99-FD8D-EAA9-C1D0-042027B8E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06" y="2700115"/>
            <a:ext cx="2861787" cy="2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6345-CAAE-EACF-A360-6589F5FA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Auswertung der Experimente Steady State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5685092-0D08-6B1B-A63B-B8AE4520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13" y="2700115"/>
            <a:ext cx="2861787" cy="286178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CE18F-9080-49AA-2691-B6D4AFA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A2891D-E2D4-8D82-305D-59EB3380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DBC841B9-D389-C93B-AF19-FD8FC498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6" y="2662568"/>
            <a:ext cx="2899334" cy="2899334"/>
          </a:xfrm>
          <a:prstGeom prst="rect">
            <a:avLst/>
          </a:prstGeom>
        </p:spPr>
      </p:pic>
      <p:pic>
        <p:nvPicPr>
          <p:cNvPr id="9" name="Grafik 8" descr="Ein Bild, das Text, Outdoorobjekt enthält.&#10;&#10;Automatisch generierte Beschreibung">
            <a:extLst>
              <a:ext uri="{FF2B5EF4-FFF2-40B4-BE49-F238E27FC236}">
                <a16:creationId xmlns:a16="http://schemas.microsoft.com/office/drawing/2014/main" id="{6FF7ADBC-0DAD-AD29-2CA1-C1F810B81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02" y="2700115"/>
            <a:ext cx="2920778" cy="29207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67BBFA-30A3-57A8-4815-E454C7D26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6" y="2672647"/>
            <a:ext cx="2920778" cy="292077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749E7F5-45A4-EB64-11EE-10996DF0B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14" y="2696958"/>
            <a:ext cx="2896466" cy="28964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92505F-9085-8D25-900D-FF6D670078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663" y="9023"/>
            <a:ext cx="1728337" cy="17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FA449-E566-63BD-FA4C-793A9298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 und Verbesserungsvorschläge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12A5-27DD-4434-F18B-EE84661F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aufwändige Berechnung der Kosten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großer Suchraum </a:t>
            </a:r>
            <a:r>
              <a:rPr lang="de-DE" dirty="0">
                <a:sym typeface="Wingdings" panose="05000000000000000000" pitchFamily="2" charset="2"/>
              </a:rPr>
              <a:t> „Zu zufällige Mutation nötig und wichtig aber sehr langsam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Python gut zum rum probieren aber sehr langsam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Großes Potential zur Parallelisierung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optimale Gewichtung der einzelnen Kostenfaktoren variiert von Bild zu Bild etwas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Einführung einer Kostenmatrix pro Pixel und nur ändernde Pixel berechnen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Eventuell neue Kostenfaktoren dazunehmen, vorhandene überarbeiten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Eventuell weitere Evolutionäre Algorithmen probieren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Doppelte Kanten irgendwie wegbekommen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F4A09E-2481-D947-E507-8252DD2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50023-23C1-360D-C7FA-300FACE0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13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2E7C4-BE8D-DF4F-3CF0-3622B07D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E84DD-9F0B-7336-02EF-707553AD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2"/>
              </a:rPr>
              <a:t>https://media.springernature.com/lw685/springer-static/image/art%3A10.1007%2Fs12046-019-1138-5/MediaObjects/12046_2019_1138_Fig9_HTML.jpg</a:t>
            </a:r>
            <a:r>
              <a:rPr lang="de-DE" dirty="0"/>
              <a:t> 17.6.22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3"/>
              </a:rPr>
              <a:t>https://ars.els-cdn.com/content/image/1-s2.0-S1746809417301751-gr5.jpg 17.6.22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Paper: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„A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Minimization</a:t>
            </a:r>
            <a:r>
              <a:rPr lang="de-DE" dirty="0"/>
              <a:t> Approach to Edge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“ Tan et. al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„An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algorithm-based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“ </a:t>
            </a:r>
            <a:r>
              <a:rPr lang="de-DE" dirty="0" err="1"/>
              <a:t>Suchendra</a:t>
            </a:r>
            <a:r>
              <a:rPr lang="de-DE" dirty="0"/>
              <a:t> m. </a:t>
            </a:r>
            <a:r>
              <a:rPr lang="de-DE" dirty="0" err="1"/>
              <a:t>Bhandarkar</a:t>
            </a:r>
            <a:r>
              <a:rPr lang="de-DE" dirty="0"/>
              <a:t> et. Al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“Edge Detection using Evolutionary Algorithms”</a:t>
            </a:r>
            <a:r>
              <a:rPr lang="de-DE" dirty="0"/>
              <a:t> C M </a:t>
            </a:r>
            <a:r>
              <a:rPr lang="de-DE" dirty="0" err="1"/>
              <a:t>Ng</a:t>
            </a:r>
            <a:r>
              <a:rPr lang="de-DE" dirty="0"/>
              <a:t> et al.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86ABA-1F02-1C28-39EC-7570A34F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C3102-7B9E-69EE-8199-24D02012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05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D86303-E849-4665-C8B9-7380F339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E16F8-B05C-4EF2-3020-A5646BA7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EFE51C-65D6-10C7-50FA-3D331EAF7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0"/>
          <a:stretch/>
        </p:blipFill>
        <p:spPr>
          <a:xfrm>
            <a:off x="1868506" y="984250"/>
            <a:ext cx="8454987" cy="41719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2841A11-5F20-D436-497A-A6F201733859}"/>
              </a:ext>
            </a:extLst>
          </p:cNvPr>
          <p:cNvSpPr txBox="1"/>
          <p:nvPr/>
        </p:nvSpPr>
        <p:spPr>
          <a:xfrm>
            <a:off x="2324100" y="5253994"/>
            <a:ext cx="75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 von Kantendetektion als Vorverarbeitung bei Fingerabdrücken[1]</a:t>
            </a:r>
          </a:p>
        </p:txBody>
      </p:sp>
    </p:spTree>
    <p:extLst>
      <p:ext uri="{BB962C8B-B14F-4D97-AF65-F5344CB8AC3E}">
        <p14:creationId xmlns:p14="http://schemas.microsoft.com/office/powerpoint/2010/main" val="34003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65E368-DB71-0439-0A4C-222EB45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2A8A07-71F3-2271-6E61-30BBA7C4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E9E650-E95C-055E-4B07-5293D13C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41" y="525216"/>
            <a:ext cx="4498971" cy="47121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4178821-2DA1-09AA-8509-AE8C9433CFE5}"/>
              </a:ext>
            </a:extLst>
          </p:cNvPr>
          <p:cNvSpPr txBox="1"/>
          <p:nvPr/>
        </p:nvSpPr>
        <p:spPr>
          <a:xfrm>
            <a:off x="3581400" y="5237342"/>
            <a:ext cx="654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 von Kantendetektion als in der Medizin[2]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8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1576C-DE4B-551C-1F5D-489C2042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Optimierungsproblem pro Pixel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D181A-9470-7589-EA36-528005ED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7F131E-8F5E-268F-EC18-91D23C0C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72E8153-ACD0-552E-B9ED-8605EE48ABCD}"/>
                  </a:ext>
                </a:extLst>
              </p:cNvPr>
              <p:cNvSpPr txBox="1"/>
              <p:nvPr/>
            </p:nvSpPr>
            <p:spPr>
              <a:xfrm>
                <a:off x="3078480" y="2347804"/>
                <a:ext cx="6096000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72E8153-ACD0-552E-B9ED-8605EE48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2347804"/>
                <a:ext cx="6096000" cy="1436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EFCA404E-E478-A397-998C-21B36E50E05D}"/>
              </a:ext>
            </a:extLst>
          </p:cNvPr>
          <p:cNvSpPr txBox="1"/>
          <p:nvPr/>
        </p:nvSpPr>
        <p:spPr>
          <a:xfrm>
            <a:off x="3683025" y="3784416"/>
            <a:ext cx="510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 = Kantenbild</a:t>
            </a:r>
          </a:p>
          <a:p>
            <a:r>
              <a:rPr lang="de-DE" dirty="0"/>
              <a:t>L = Koordinaten eines Pixels</a:t>
            </a:r>
          </a:p>
          <a:p>
            <a:r>
              <a:rPr lang="de-DE" dirty="0"/>
              <a:t>W = Gewicht</a:t>
            </a:r>
          </a:p>
          <a:p>
            <a:r>
              <a:rPr lang="de-DE" dirty="0"/>
              <a:t>C = jeweiliger Kostenfaktor</a:t>
            </a:r>
          </a:p>
        </p:txBody>
      </p:sp>
    </p:spTree>
    <p:extLst>
      <p:ext uri="{BB962C8B-B14F-4D97-AF65-F5344CB8AC3E}">
        <p14:creationId xmlns:p14="http://schemas.microsoft.com/office/powerpoint/2010/main" val="21307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C171F-464C-5428-1E5A-0B001C1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Kostenfaktoren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A8DC6-C97E-C806-4DAE-72815176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Kantenpixel 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 reduziert Übererkennung von Kantenpixel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Zersplitterung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  „verklebt“ Kantenpixel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Kantendicke 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 reduziert „Dicke“ einer Kante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Krümmung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  favorisiert gerade Kanten über schräge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„Regionale Unterschiede“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	  „erkennt“ Existenz von Kanten</a:t>
            </a: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F0CA72-C822-8C70-8E2E-3EABDAAC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8EBCC6-C2B3-BE4F-5CDF-67AB6EC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36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AEDB6-A169-173E-AD06-FDF3A68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Entscheidungsbaum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97D639-3C3B-5146-10E0-CF8541F3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981" y="1877984"/>
            <a:ext cx="4636891" cy="415595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2BE2F-2CA8-F449-7D25-656AD5B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D56B25-14FD-8111-AD62-75E9102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72883-5EA6-C1C3-919D-8081DCE5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Erlaubte Kantenstrukturen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6237B-AE13-2B88-A8CF-8807F93F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8438AB-E051-6037-FE71-77F13A33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22493A-DD9D-D017-794C-7D2A5A63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139652-0654-18A2-A18E-3505BCDC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8" y="2054662"/>
            <a:ext cx="968827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95AC-D337-5E2D-49D1-D3149EB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Konzepte bei der Umsetzung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33661-2C72-4B5C-A3F1-720A7185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Karl-Augustin Jahnel 21INM – Evolutionäre Algorithmen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8ECDA-EF25-A3FD-0037-BFB8FA34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27A-A875-46F0-AFC5-17D8FF40110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D33B71-C42F-AAB9-BBEA-483259C5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eines </a:t>
            </a:r>
            <a:r>
              <a:rPr lang="de-DE" dirty="0" err="1"/>
              <a:t>Regionenunterschiedsbild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Initale</a:t>
            </a:r>
            <a:r>
              <a:rPr lang="de-DE" dirty="0"/>
              <a:t> Population oder Gene: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Zufällig generiert vom Regionen </a:t>
            </a:r>
            <a:r>
              <a:rPr lang="de-DE" dirty="0" err="1"/>
              <a:t>Unterschiedebild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Lokale Suche probierte Ansätze: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Hillclimbing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Steady-State-GA: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Mutation: zufällig eine valide Kante austauschen (funktionierte am besten, </a:t>
            </a:r>
            <a:r>
              <a:rPr lang="de-DE" dirty="0" err="1"/>
              <a:t>random</a:t>
            </a:r>
            <a:r>
              <a:rPr lang="de-DE" dirty="0"/>
              <a:t> oder shiften oder eine Technik zufällig auswählen hat nicht gut funktioniert)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Rekombination: 2 Punkt Crossover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Selektion: Turnier Selektion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7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93397-1286-2DEF-4B26-2190258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Input</a:t>
            </a:r>
          </a:p>
        </p:txBody>
      </p:sp>
      <p:pic>
        <p:nvPicPr>
          <p:cNvPr id="7" name="Inhaltsplatzhalter 6" descr="Ein Bild, das schwarz, Kuh, Boden, Säugetier enthält.&#10;&#10;Automatisch generierte Beschreibung">
            <a:extLst>
              <a:ext uri="{FF2B5EF4-FFF2-40B4-BE49-F238E27FC236}">
                <a16:creationId xmlns:a16="http://schemas.microsoft.com/office/drawing/2014/main" id="{CC0F13F1-379E-AE3D-A0E4-93F9EA6D6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51" y="2749362"/>
            <a:ext cx="2558271" cy="25582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8DF39D-F585-4DBF-2BCA-73FE4486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Karl-Augustin Jahnel 21INM – Evolutionäre Algorithmen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86BCE2-3568-D46D-A2F6-8DEAEEC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0717" y="5732008"/>
            <a:ext cx="976907" cy="327939"/>
          </a:xfrm>
        </p:spPr>
        <p:txBody>
          <a:bodyPr/>
          <a:lstStyle/>
          <a:p>
            <a:fld id="{1B2A727A-A875-46F0-AFC5-17D8FF40110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66D0B5-6191-FA9F-3611-BB81014C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9362"/>
            <a:ext cx="2786823" cy="2786823"/>
          </a:xfrm>
          <a:prstGeom prst="rect">
            <a:avLst/>
          </a:prstGeom>
        </p:spPr>
      </p:pic>
      <p:pic>
        <p:nvPicPr>
          <p:cNvPr id="11" name="Grafik 10" descr="Ein Bild, das Säugetier, Hund, Katze, Fuchs enthält.&#10;&#10;Automatisch generierte Beschreibung">
            <a:extLst>
              <a:ext uri="{FF2B5EF4-FFF2-40B4-BE49-F238E27FC236}">
                <a16:creationId xmlns:a16="http://schemas.microsoft.com/office/drawing/2014/main" id="{BC27221E-1B6E-13B3-5B72-A9869970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03" y="2772966"/>
            <a:ext cx="2558271" cy="255827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245C5C3-67B5-026D-777F-2321F54FF4FF}"/>
              </a:ext>
            </a:extLst>
          </p:cNvPr>
          <p:cNvSpPr txBox="1"/>
          <p:nvPr/>
        </p:nvSpPr>
        <p:spPr>
          <a:xfrm>
            <a:off x="2155970" y="5406775"/>
            <a:ext cx="1579307" cy="37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32x32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BE25B8E-D85A-0924-7541-CCA637C5E1DA}"/>
              </a:ext>
            </a:extLst>
          </p:cNvPr>
          <p:cNvSpPr txBox="1"/>
          <p:nvPr/>
        </p:nvSpPr>
        <p:spPr>
          <a:xfrm>
            <a:off x="5689133" y="5331237"/>
            <a:ext cx="1579307" cy="37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64x64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1DB407-89C8-367D-57B6-C98A7D4C431E}"/>
              </a:ext>
            </a:extLst>
          </p:cNvPr>
          <p:cNvSpPr txBox="1"/>
          <p:nvPr/>
        </p:nvSpPr>
        <p:spPr>
          <a:xfrm>
            <a:off x="9169390" y="5280331"/>
            <a:ext cx="1579307" cy="37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128x128</a:t>
            </a:r>
          </a:p>
        </p:txBody>
      </p:sp>
    </p:spTree>
    <p:extLst>
      <p:ext uri="{BB962C8B-B14F-4D97-AF65-F5344CB8AC3E}">
        <p14:creationId xmlns:p14="http://schemas.microsoft.com/office/powerpoint/2010/main" val="3905465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723</Words>
  <Application>Microsoft Macintosh PowerPoint</Application>
  <PresentationFormat>Breitbild</PresentationFormat>
  <Paragraphs>104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Rückblick</vt:lpstr>
      <vt:lpstr>Kantendetektion</vt:lpstr>
      <vt:lpstr>PowerPoint-Präsentation</vt:lpstr>
      <vt:lpstr>PowerPoint-Präsentation</vt:lpstr>
      <vt:lpstr>Optimierungsproblem pro Pixel</vt:lpstr>
      <vt:lpstr>Kostenfaktoren</vt:lpstr>
      <vt:lpstr>Entscheidungsbaum</vt:lpstr>
      <vt:lpstr>Erlaubte Kantenstrukturen</vt:lpstr>
      <vt:lpstr>Konzepte bei der Umsetzung</vt:lpstr>
      <vt:lpstr>Input</vt:lpstr>
      <vt:lpstr>Regionenunterschiedsbilder</vt:lpstr>
      <vt:lpstr>Auswertung der Experimente lokale Suche</vt:lpstr>
      <vt:lpstr>Auswertung der Experimente Steady State</vt:lpstr>
      <vt:lpstr>Kritik und Verbesserungsvorschläge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 Jahnel</dc:creator>
  <cp:lastModifiedBy>Karl Jahnel</cp:lastModifiedBy>
  <cp:revision>70</cp:revision>
  <dcterms:created xsi:type="dcterms:W3CDTF">2022-05-16T08:31:51Z</dcterms:created>
  <dcterms:modified xsi:type="dcterms:W3CDTF">2022-06-20T20:40:29Z</dcterms:modified>
</cp:coreProperties>
</file>