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2450605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410923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830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172017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1038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23814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2263168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263297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48742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203276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CCFF7B-47DB-49B6-B6F9-49570B2F37F2}"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84223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CCFF7B-47DB-49B6-B6F9-49570B2F37F2}" type="datetimeFigureOut">
              <a:rPr lang="en-IN" smtClean="0"/>
              <a:t>06-04-2024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45008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CCFF7B-47DB-49B6-B6F9-49570B2F37F2}" type="datetimeFigureOut">
              <a:rPr lang="en-IN" smtClean="0"/>
              <a:t>06-04-2024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1458705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CFF7B-47DB-49B6-B6F9-49570B2F37F2}" type="datetimeFigureOut">
              <a:rPr lang="en-IN" smtClean="0"/>
              <a:t>06-04-2024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49630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CCFF7B-47DB-49B6-B6F9-49570B2F37F2}"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1661824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71CD3-8FFF-47C6-AAB9-655304CAEE62}" type="slidenum">
              <a:rPr lang="en-IN" smtClean="0"/>
              <a:t>‹#›</a:t>
            </a:fld>
            <a:endParaRPr lang="en-IN"/>
          </a:p>
        </p:txBody>
      </p:sp>
      <p:sp>
        <p:nvSpPr>
          <p:cNvPr id="5" name="Date Placeholder 4"/>
          <p:cNvSpPr>
            <a:spLocks noGrp="1"/>
          </p:cNvSpPr>
          <p:nvPr>
            <p:ph type="dt" sz="half" idx="10"/>
          </p:nvPr>
        </p:nvSpPr>
        <p:spPr/>
        <p:txBody>
          <a:bodyPr/>
          <a:lstStyle/>
          <a:p>
            <a:fld id="{E0CCFF7B-47DB-49B6-B6F9-49570B2F37F2}" type="datetimeFigureOut">
              <a:rPr lang="en-IN" smtClean="0"/>
              <a:t>06-04-2024</a:t>
            </a:fld>
            <a:endParaRPr lang="en-IN"/>
          </a:p>
        </p:txBody>
      </p:sp>
    </p:spTree>
    <p:extLst>
      <p:ext uri="{BB962C8B-B14F-4D97-AF65-F5344CB8AC3E}">
        <p14:creationId xmlns:p14="http://schemas.microsoft.com/office/powerpoint/2010/main" val="3828920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CCFF7B-47DB-49B6-B6F9-49570B2F37F2}" type="datetimeFigureOut">
              <a:rPr lang="en-IN" smtClean="0"/>
              <a:t>06-04-2024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E71CD3-8FFF-47C6-AAB9-655304CAEE62}" type="slidenum">
              <a:rPr lang="en-IN" smtClean="0"/>
              <a:t>‹#›</a:t>
            </a:fld>
            <a:endParaRPr lang="en-IN"/>
          </a:p>
        </p:txBody>
      </p:sp>
    </p:spTree>
    <p:extLst>
      <p:ext uri="{BB962C8B-B14F-4D97-AF65-F5344CB8AC3E}">
        <p14:creationId xmlns:p14="http://schemas.microsoft.com/office/powerpoint/2010/main" val="362049743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2AE5-331F-AED8-548B-5941EDC26198}"/>
              </a:ext>
            </a:extLst>
          </p:cNvPr>
          <p:cNvSpPr>
            <a:spLocks noGrp="1"/>
          </p:cNvSpPr>
          <p:nvPr>
            <p:ph type="ctrTitle"/>
          </p:nvPr>
        </p:nvSpPr>
        <p:spPr>
          <a:xfrm>
            <a:off x="246888" y="247650"/>
            <a:ext cx="11631168" cy="1993392"/>
          </a:xfrm>
        </p:spPr>
        <p:txBody>
          <a:bodyPr>
            <a:normAutofit/>
          </a:bodyPr>
          <a:lstStyle/>
          <a:p>
            <a:pPr algn="ctr"/>
            <a:r>
              <a:rPr lang="en-US" dirty="0">
                <a:solidFill>
                  <a:schemeClr val="tx1">
                    <a:lumMod val="95000"/>
                    <a:lumOff val="5000"/>
                  </a:schemeClr>
                </a:solidFill>
              </a:rPr>
              <a:t>SKETCH TO COLOUR ANIME TRANSLATION USING GAN</a:t>
            </a:r>
            <a:endParaRPr lang="en-IN" dirty="0">
              <a:solidFill>
                <a:schemeClr val="tx1">
                  <a:lumMod val="95000"/>
                  <a:lumOff val="5000"/>
                </a:schemeClr>
              </a:solidFill>
            </a:endParaRPr>
          </a:p>
        </p:txBody>
      </p:sp>
      <p:sp>
        <p:nvSpPr>
          <p:cNvPr id="3" name="Subtitle 2">
            <a:extLst>
              <a:ext uri="{FF2B5EF4-FFF2-40B4-BE49-F238E27FC236}">
                <a16:creationId xmlns:a16="http://schemas.microsoft.com/office/drawing/2014/main" id="{2402BA6D-B8C7-9D61-E21D-54674B154F2F}"/>
              </a:ext>
            </a:extLst>
          </p:cNvPr>
          <p:cNvSpPr>
            <a:spLocks noGrp="1"/>
          </p:cNvSpPr>
          <p:nvPr>
            <p:ph type="subTitle" idx="1"/>
          </p:nvPr>
        </p:nvSpPr>
        <p:spPr>
          <a:xfrm>
            <a:off x="2649789" y="3133725"/>
            <a:ext cx="5133975" cy="3305175"/>
          </a:xfrm>
        </p:spPr>
        <p:txBody>
          <a:bodyPr>
            <a:normAutofit/>
          </a:bodyPr>
          <a:lstStyle/>
          <a:p>
            <a:pPr algn="l"/>
            <a:r>
              <a:rPr lang="en-US" sz="2000" dirty="0">
                <a:solidFill>
                  <a:schemeClr val="tx1">
                    <a:lumMod val="95000"/>
                    <a:lumOff val="5000"/>
                  </a:schemeClr>
                </a:solidFill>
              </a:rPr>
              <a:t>PRESENTED BY:</a:t>
            </a:r>
          </a:p>
          <a:p>
            <a:pPr algn="l"/>
            <a:r>
              <a:rPr lang="en-US" sz="2000" dirty="0">
                <a:solidFill>
                  <a:schemeClr val="tx1">
                    <a:lumMod val="95000"/>
                    <a:lumOff val="5000"/>
                  </a:schemeClr>
                </a:solidFill>
              </a:rPr>
              <a:t>                            M.BARATHKUMAR</a:t>
            </a:r>
          </a:p>
          <a:p>
            <a:pPr algn="l"/>
            <a:r>
              <a:rPr lang="en-US" sz="2000" dirty="0">
                <a:solidFill>
                  <a:schemeClr val="tx1">
                    <a:lumMod val="95000"/>
                    <a:lumOff val="5000"/>
                  </a:schemeClr>
                </a:solidFill>
              </a:rPr>
              <a:t>                            </a:t>
            </a:r>
            <a:r>
              <a:rPr lang="en-US" sz="2000" dirty="0">
                <a:solidFill>
                  <a:schemeClr val="tx1">
                    <a:lumMod val="95000"/>
                    <a:lumOff val="5000"/>
                  </a:schemeClr>
                </a:solidFill>
                <a:latin typeface="Aptos" panose="020B0004020202020204" pitchFamily="34" charset="0"/>
              </a:rPr>
              <a:t>513121104302</a:t>
            </a:r>
          </a:p>
          <a:p>
            <a:pPr algn="l"/>
            <a:r>
              <a:rPr lang="en-US" sz="2000" dirty="0">
                <a:solidFill>
                  <a:schemeClr val="tx1">
                    <a:lumMod val="95000"/>
                    <a:lumOff val="5000"/>
                  </a:schemeClr>
                </a:solidFill>
                <a:latin typeface="Aptos" panose="020B0004020202020204" pitchFamily="34" charset="0"/>
              </a:rPr>
              <a:t>                                         III Year CSE</a:t>
            </a:r>
          </a:p>
          <a:p>
            <a:pPr algn="l"/>
            <a:r>
              <a:rPr lang="en-US" sz="2000">
                <a:solidFill>
                  <a:schemeClr val="tx1">
                    <a:lumMod val="95000"/>
                    <a:lumOff val="5000"/>
                  </a:schemeClr>
                </a:solidFill>
                <a:latin typeface="Aptos" panose="020B0004020202020204" pitchFamily="34" charset="0"/>
              </a:rPr>
              <a:t>                                         TPGIT, Vellore</a:t>
            </a:r>
            <a:endParaRPr lang="en-US" sz="2000" dirty="0">
              <a:solidFill>
                <a:schemeClr val="tx1">
                  <a:lumMod val="95000"/>
                  <a:lumOff val="5000"/>
                </a:schemeClr>
              </a:solidFill>
              <a:latin typeface="Aptos" panose="020B0004020202020204" pitchFamily="34" charset="0"/>
            </a:endParaRPr>
          </a:p>
          <a:p>
            <a:pPr algn="l"/>
            <a:r>
              <a:rPr lang="en-IN" sz="2000" dirty="0">
                <a:solidFill>
                  <a:schemeClr val="tx1">
                    <a:lumMod val="95000"/>
                    <a:lumOff val="5000"/>
                  </a:schemeClr>
                </a:solidFill>
                <a:latin typeface="Aptos" panose="020B0004020202020204" pitchFamily="34" charset="0"/>
              </a:rPr>
              <a:t>                                         </a:t>
            </a:r>
          </a:p>
        </p:txBody>
      </p:sp>
      <p:sp>
        <p:nvSpPr>
          <p:cNvPr id="18" name="Rectangle 17">
            <a:extLst>
              <a:ext uri="{FF2B5EF4-FFF2-40B4-BE49-F238E27FC236}">
                <a16:creationId xmlns:a16="http://schemas.microsoft.com/office/drawing/2014/main" id="{1F3C4F5B-9155-4BE5-6659-7BF71156C5A0}"/>
              </a:ext>
            </a:extLst>
          </p:cNvPr>
          <p:cNvSpPr/>
          <p:nvPr/>
        </p:nvSpPr>
        <p:spPr>
          <a:xfrm>
            <a:off x="2368802" y="3005137"/>
            <a:ext cx="5695950" cy="2743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39060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949D-59EA-7E6F-5CA4-164CF1B4826B}"/>
              </a:ext>
            </a:extLst>
          </p:cNvPr>
          <p:cNvSpPr>
            <a:spLocks noGrp="1"/>
          </p:cNvSpPr>
          <p:nvPr>
            <p:ph type="title"/>
          </p:nvPr>
        </p:nvSpPr>
        <p:spPr>
          <a:xfrm>
            <a:off x="284542" y="84963"/>
            <a:ext cx="10888664" cy="230162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lgn="l"/>
            <a:r>
              <a:rPr lang="en-US" dirty="0">
                <a:solidFill>
                  <a:schemeClr val="tx1">
                    <a:lumMod val="95000"/>
                    <a:lumOff val="5000"/>
                  </a:schemeClr>
                </a:solidFill>
              </a:rPr>
              <a:t>RESULT</a:t>
            </a:r>
            <a:br>
              <a:rPr lang="en-US" dirty="0"/>
            </a:br>
            <a:br>
              <a:rPr lang="en-US" sz="1300" dirty="0">
                <a:solidFill>
                  <a:schemeClr val="tx1">
                    <a:lumMod val="95000"/>
                    <a:lumOff val="5000"/>
                  </a:schemeClr>
                </a:solidFill>
              </a:rPr>
            </a:br>
            <a:r>
              <a:rPr lang="en-US" sz="1600" dirty="0">
                <a:solidFill>
                  <a:schemeClr val="tx1">
                    <a:lumMod val="95000"/>
                    <a:lumOff val="5000"/>
                  </a:schemeClr>
                </a:solidFill>
              </a:rPr>
              <a:t>                                    The result of the project is a cutting-edge tool that seamlessly translates rough anime sketches into vibrant and lifelike colorized images using Conditional Generative Adversarial Networks (</a:t>
            </a:r>
            <a:r>
              <a:rPr lang="en-US" sz="1600" dirty="0" err="1">
                <a:solidFill>
                  <a:schemeClr val="tx1">
                    <a:lumMod val="95000"/>
                    <a:lumOff val="5000"/>
                  </a:schemeClr>
                </a:solidFill>
              </a:rPr>
              <a:t>cGANs</a:t>
            </a:r>
            <a:r>
              <a:rPr lang="en-US" sz="1600" dirty="0">
                <a:solidFill>
                  <a:schemeClr val="tx1">
                    <a:lumMod val="95000"/>
                    <a:lumOff val="5000"/>
                  </a:schemeClr>
                </a:solidFill>
              </a:rPr>
              <a:t>). This tool revolutionizes the anime art creation process, saving time and effort for artists, enthusiasts, and professionals while fostering creativity and collaboration within the anime community. Its deployment across various platforms enhances accessibility and usability, making it a valuable asset for digital art creation and expression.</a:t>
            </a:r>
            <a:endParaRPr lang="en-IN" sz="2400" dirty="0">
              <a:solidFill>
                <a:schemeClr val="tx1"/>
              </a:solidFill>
            </a:endParaRPr>
          </a:p>
        </p:txBody>
      </p:sp>
      <p:pic>
        <p:nvPicPr>
          <p:cNvPr id="7" name="Content Placeholder 6">
            <a:extLst>
              <a:ext uri="{FF2B5EF4-FFF2-40B4-BE49-F238E27FC236}">
                <a16:creationId xmlns:a16="http://schemas.microsoft.com/office/drawing/2014/main" id="{354137E8-2699-DF65-57F0-A52DD48BEE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268" y="2977452"/>
            <a:ext cx="3689347" cy="2987928"/>
          </a:xfrm>
        </p:spPr>
      </p:pic>
      <p:pic>
        <p:nvPicPr>
          <p:cNvPr id="4" name="Picture 3">
            <a:extLst>
              <a:ext uri="{FF2B5EF4-FFF2-40B4-BE49-F238E27FC236}">
                <a16:creationId xmlns:a16="http://schemas.microsoft.com/office/drawing/2014/main" id="{EB1D1E91-2550-BD19-6CE4-4A340AEE13E7}"/>
              </a:ext>
            </a:extLst>
          </p:cNvPr>
          <p:cNvPicPr>
            <a:picLocks noChangeAspect="1"/>
          </p:cNvPicPr>
          <p:nvPr/>
        </p:nvPicPr>
        <p:blipFill rotWithShape="1">
          <a:blip r:embed="rId3">
            <a:extLst>
              <a:ext uri="{28A0092B-C50C-407E-A947-70E740481C1C}">
                <a14:useLocalDpi xmlns:a14="http://schemas.microsoft.com/office/drawing/2010/main" val="0"/>
              </a:ext>
            </a:extLst>
          </a:blip>
          <a:srcRect t="69789" b="206"/>
          <a:stretch/>
        </p:blipFill>
        <p:spPr>
          <a:xfrm>
            <a:off x="3836616" y="2764219"/>
            <a:ext cx="2820215" cy="3258788"/>
          </a:xfrm>
          <a:prstGeom prst="rect">
            <a:avLst/>
          </a:prstGeom>
        </p:spPr>
      </p:pic>
      <p:pic>
        <p:nvPicPr>
          <p:cNvPr id="6" name="Picture 5">
            <a:extLst>
              <a:ext uri="{FF2B5EF4-FFF2-40B4-BE49-F238E27FC236}">
                <a16:creationId xmlns:a16="http://schemas.microsoft.com/office/drawing/2014/main" id="{66A02207-860E-83B7-D85D-1964EFE8C03A}"/>
              </a:ext>
            </a:extLst>
          </p:cNvPr>
          <p:cNvPicPr>
            <a:picLocks noChangeAspect="1"/>
          </p:cNvPicPr>
          <p:nvPr/>
        </p:nvPicPr>
        <p:blipFill rotWithShape="1">
          <a:blip r:embed="rId4">
            <a:extLst>
              <a:ext uri="{28A0092B-C50C-407E-A947-70E740481C1C}">
                <a14:useLocalDpi xmlns:a14="http://schemas.microsoft.com/office/drawing/2010/main" val="0"/>
              </a:ext>
            </a:extLst>
          </a:blip>
          <a:srcRect t="400" b="69600"/>
          <a:stretch/>
        </p:blipFill>
        <p:spPr>
          <a:xfrm>
            <a:off x="9409175" y="2847911"/>
            <a:ext cx="2514601" cy="3093163"/>
          </a:xfrm>
          <a:prstGeom prst="rect">
            <a:avLst/>
          </a:prstGeom>
        </p:spPr>
      </p:pic>
      <p:pic>
        <p:nvPicPr>
          <p:cNvPr id="10" name="Picture 9">
            <a:extLst>
              <a:ext uri="{FF2B5EF4-FFF2-40B4-BE49-F238E27FC236}">
                <a16:creationId xmlns:a16="http://schemas.microsoft.com/office/drawing/2014/main" id="{767FA5A8-A707-4840-1864-EAD13A898271}"/>
              </a:ext>
            </a:extLst>
          </p:cNvPr>
          <p:cNvPicPr>
            <a:picLocks noChangeAspect="1"/>
          </p:cNvPicPr>
          <p:nvPr/>
        </p:nvPicPr>
        <p:blipFill rotWithShape="1">
          <a:blip r:embed="rId5">
            <a:extLst>
              <a:ext uri="{28A0092B-C50C-407E-A947-70E740481C1C}">
                <a14:useLocalDpi xmlns:a14="http://schemas.microsoft.com/office/drawing/2010/main" val="0"/>
              </a:ext>
            </a:extLst>
          </a:blip>
          <a:srcRect t="30268" b="40133"/>
          <a:stretch/>
        </p:blipFill>
        <p:spPr>
          <a:xfrm>
            <a:off x="6656830" y="2847911"/>
            <a:ext cx="2514601" cy="3093164"/>
          </a:xfrm>
          <a:prstGeom prst="rect">
            <a:avLst/>
          </a:prstGeom>
        </p:spPr>
      </p:pic>
    </p:spTree>
    <p:extLst>
      <p:ext uri="{BB962C8B-B14F-4D97-AF65-F5344CB8AC3E}">
        <p14:creationId xmlns:p14="http://schemas.microsoft.com/office/powerpoint/2010/main" val="2915533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FB0CAC-677C-9D71-2F56-F325CAD3D88B}"/>
              </a:ext>
            </a:extLst>
          </p:cNvPr>
          <p:cNvSpPr>
            <a:spLocks noGrp="1"/>
          </p:cNvSpPr>
          <p:nvPr>
            <p:ph type="title"/>
          </p:nvPr>
        </p:nvSpPr>
        <p:spPr>
          <a:xfrm>
            <a:off x="35242" y="92583"/>
            <a:ext cx="12121515" cy="175259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br>
              <a:rPr lang="en-US" dirty="0">
                <a:solidFill>
                  <a:schemeClr val="tx1">
                    <a:lumMod val="95000"/>
                    <a:lumOff val="5000"/>
                  </a:schemeClr>
                </a:solidFill>
              </a:rPr>
            </a:br>
            <a:r>
              <a:rPr lang="en-US" dirty="0">
                <a:solidFill>
                  <a:schemeClr val="tx1">
                    <a:lumMod val="95000"/>
                    <a:lumOff val="5000"/>
                  </a:schemeClr>
                </a:solidFill>
              </a:rPr>
              <a:t>CONCLUSION</a:t>
            </a:r>
            <a:endParaRPr lang="en-IN" dirty="0">
              <a:solidFill>
                <a:schemeClr val="tx1">
                  <a:lumMod val="95000"/>
                  <a:lumOff val="5000"/>
                </a:schemeClr>
              </a:solidFill>
            </a:endParaRPr>
          </a:p>
        </p:txBody>
      </p:sp>
      <p:sp>
        <p:nvSpPr>
          <p:cNvPr id="6" name="Content Placeholder 5">
            <a:extLst>
              <a:ext uri="{FF2B5EF4-FFF2-40B4-BE49-F238E27FC236}">
                <a16:creationId xmlns:a16="http://schemas.microsoft.com/office/drawing/2014/main" id="{5D37A0FE-47BF-61EE-BFE5-9E1E657B3C3F}"/>
              </a:ext>
            </a:extLst>
          </p:cNvPr>
          <p:cNvSpPr>
            <a:spLocks noGrp="1"/>
          </p:cNvSpPr>
          <p:nvPr>
            <p:ph idx="1"/>
          </p:nvPr>
        </p:nvSpPr>
        <p:spPr>
          <a:xfrm>
            <a:off x="271462" y="2266951"/>
            <a:ext cx="11730038" cy="3686174"/>
          </a:xfrm>
          <a:noFill/>
        </p:spPr>
        <p:txBody>
          <a:bodyPr>
            <a:normAutofit/>
          </a:bodyPr>
          <a:lstStyle/>
          <a:p>
            <a:pPr marL="0" indent="0">
              <a:buNone/>
            </a:pPr>
            <a:r>
              <a:rPr lang="en-US" dirty="0"/>
              <a:t>                                                   In conclusion, the development of the Sketch to Color Anime Translation Using c-GAN project marks a significant advancement in the field of digital art and image processing. By harnessing the power of c-GANs, we've created a versatile tool that seamlessly transforms rough anime sketches into vibrant and realistic colorized images. This project not only streamlines the coloring process for artists and enthusiasts but also fosters creativity and collaboration within the anime community. The successful deployment of the tool across various platforms enhances accessibility and usability, democratizing the creation of anime-style artwork. Moving forward, continued refinement and iteration based on user feedback will ensure that the tool remains a valuable asset for digital artists, animation studios, and anime enthusiasts worldwide, contributing to the ongoing evolution of digital art and creative expression.</a:t>
            </a:r>
            <a:endParaRPr lang="en-IN" dirty="0"/>
          </a:p>
        </p:txBody>
      </p:sp>
      <p:pic>
        <p:nvPicPr>
          <p:cNvPr id="8" name="Picture 7">
            <a:extLst>
              <a:ext uri="{FF2B5EF4-FFF2-40B4-BE49-F238E27FC236}">
                <a16:creationId xmlns:a16="http://schemas.microsoft.com/office/drawing/2014/main" id="{A42CF706-5F46-2CAC-551B-180E92C6A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0" y="0"/>
            <a:ext cx="2006600" cy="1965831"/>
          </a:xfrm>
          <a:prstGeom prst="rect">
            <a:avLst/>
          </a:prstGeom>
        </p:spPr>
      </p:pic>
    </p:spTree>
    <p:extLst>
      <p:ext uri="{BB962C8B-B14F-4D97-AF65-F5344CB8AC3E}">
        <p14:creationId xmlns:p14="http://schemas.microsoft.com/office/powerpoint/2010/main" val="155885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4968-982B-4599-B204-BE899CE76052}"/>
              </a:ext>
            </a:extLst>
          </p:cNvPr>
          <p:cNvSpPr>
            <a:spLocks noGrp="1"/>
          </p:cNvSpPr>
          <p:nvPr>
            <p:ph type="title"/>
          </p:nvPr>
        </p:nvSpPr>
        <p:spPr/>
        <p:txBody>
          <a:bodyPr/>
          <a:lstStyle/>
          <a:p>
            <a:pPr algn="l"/>
            <a:r>
              <a:rPr lang="en-US" dirty="0"/>
              <a:t>AGENTA</a:t>
            </a:r>
            <a:endParaRPr lang="en-IN" dirty="0"/>
          </a:p>
        </p:txBody>
      </p:sp>
      <p:sp>
        <p:nvSpPr>
          <p:cNvPr id="7" name="Content Placeholder 6">
            <a:extLst>
              <a:ext uri="{FF2B5EF4-FFF2-40B4-BE49-F238E27FC236}">
                <a16:creationId xmlns:a16="http://schemas.microsoft.com/office/drawing/2014/main" id="{49F9DFDD-6272-3333-F69D-EEAD31E5BDD1}"/>
              </a:ext>
            </a:extLst>
          </p:cNvPr>
          <p:cNvSpPr>
            <a:spLocks noGrp="1"/>
          </p:cNvSpPr>
          <p:nvPr>
            <p:ph idx="1"/>
          </p:nvPr>
        </p:nvSpPr>
        <p:spPr>
          <a:xfrm>
            <a:off x="2150745" y="1712977"/>
            <a:ext cx="8256903" cy="3925824"/>
          </a:xfrm>
        </p:spPr>
        <p:txBody>
          <a:bodyPr>
            <a:normAutofit/>
          </a:bodyPr>
          <a:lstStyle/>
          <a:p>
            <a:r>
              <a:rPr lang="en-US" sz="2400" dirty="0"/>
              <a:t>Problem Statement</a:t>
            </a:r>
          </a:p>
          <a:p>
            <a:r>
              <a:rPr lang="en-US" sz="2400" dirty="0"/>
              <a:t>Proposed Solution</a:t>
            </a:r>
          </a:p>
          <a:p>
            <a:r>
              <a:rPr lang="en-US" sz="2400" dirty="0"/>
              <a:t>Who are the end users</a:t>
            </a:r>
          </a:p>
          <a:p>
            <a:r>
              <a:rPr lang="en-US" sz="2400" dirty="0"/>
              <a:t>The WOW in my solution</a:t>
            </a:r>
          </a:p>
          <a:p>
            <a:r>
              <a:rPr lang="en-US" sz="2400" dirty="0"/>
              <a:t>System Development Approach</a:t>
            </a:r>
          </a:p>
          <a:p>
            <a:r>
              <a:rPr lang="en-US" sz="2400" dirty="0"/>
              <a:t>Algorithm and Deployment</a:t>
            </a:r>
          </a:p>
          <a:p>
            <a:r>
              <a:rPr lang="en-US" sz="2400" dirty="0"/>
              <a:t>Result</a:t>
            </a:r>
          </a:p>
          <a:p>
            <a:r>
              <a:rPr lang="en-IN" sz="2400" dirty="0"/>
              <a:t>Conclusion</a:t>
            </a:r>
          </a:p>
        </p:txBody>
      </p:sp>
    </p:spTree>
    <p:extLst>
      <p:ext uri="{BB962C8B-B14F-4D97-AF65-F5344CB8AC3E}">
        <p14:creationId xmlns:p14="http://schemas.microsoft.com/office/powerpoint/2010/main" val="414392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28F8-3910-E5FD-C5A9-ECB1B128E9A8}"/>
              </a:ext>
            </a:extLst>
          </p:cNvPr>
          <p:cNvSpPr>
            <a:spLocks noGrp="1"/>
          </p:cNvSpPr>
          <p:nvPr>
            <p:ph type="title" idx="4294967295"/>
          </p:nvPr>
        </p:nvSpPr>
        <p:spPr>
          <a:xfrm>
            <a:off x="261938" y="258763"/>
            <a:ext cx="10463212" cy="131603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lgn="l"/>
            <a:r>
              <a:rPr lang="en-US" dirty="0">
                <a:solidFill>
                  <a:schemeClr val="tx1">
                    <a:lumMod val="95000"/>
                    <a:lumOff val="5000"/>
                  </a:schemeClr>
                </a:solidFill>
                <a:latin typeface="Bahnschrift SemiBold" panose="020B0502040204020203" pitchFamily="34" charset="0"/>
              </a:rPr>
              <a:t>PROBLEM STATEMENT</a:t>
            </a:r>
            <a:endParaRPr lang="en-IN" dirty="0">
              <a:solidFill>
                <a:schemeClr val="tx1">
                  <a:lumMod val="95000"/>
                  <a:lumOff val="5000"/>
                </a:schemeClr>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617A1E42-747C-95E0-531B-2C3003B3BC50}"/>
              </a:ext>
            </a:extLst>
          </p:cNvPr>
          <p:cNvSpPr>
            <a:spLocks noGrp="1"/>
          </p:cNvSpPr>
          <p:nvPr>
            <p:ph idx="4294967295"/>
          </p:nvPr>
        </p:nvSpPr>
        <p:spPr>
          <a:xfrm>
            <a:off x="723900" y="1901826"/>
            <a:ext cx="10306050" cy="4210050"/>
          </a:xfrm>
        </p:spPr>
        <p:txBody>
          <a:bodyPr/>
          <a:lstStyle/>
          <a:p>
            <a:pPr marL="0" indent="0">
              <a:buNone/>
            </a:pPr>
            <a:r>
              <a:rPr lang="en-US" dirty="0"/>
              <a:t>                                        Develop a system that translates rough sketches of anime characters into fully colored images using Generative Adversarial Networks (GANs). The challenge lies in accurately interpreting the sketch's lines, shapes, and proportions, and then generating realistic color distributions to mimic the original artwork. This involves overcoming the ambiguity and variability inherent in hand-drawn sketches and ensuring that the final colored images maintain the style and essence of anime artwork. The system must also address issues such as preserving fine details, maintaining consistency across different parts of the image, and handling variations in shading and texture to produce high-quality results. Additionally, the translation process should be efficient and scalable to handle a wide range of input sketches while minimizing computational resources and time requirements.</a:t>
            </a:r>
          </a:p>
        </p:txBody>
      </p:sp>
      <p:pic>
        <p:nvPicPr>
          <p:cNvPr id="32" name="Picture 31">
            <a:extLst>
              <a:ext uri="{FF2B5EF4-FFF2-40B4-BE49-F238E27FC236}">
                <a16:creationId xmlns:a16="http://schemas.microsoft.com/office/drawing/2014/main" id="{8FFAF643-BD8B-B2A9-045B-91DCBD283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3075" y="-4762"/>
            <a:ext cx="1928812" cy="1709738"/>
          </a:xfrm>
          <a:prstGeom prst="rect">
            <a:avLst/>
          </a:prstGeom>
        </p:spPr>
      </p:pic>
    </p:spTree>
    <p:extLst>
      <p:ext uri="{BB962C8B-B14F-4D97-AF65-F5344CB8AC3E}">
        <p14:creationId xmlns:p14="http://schemas.microsoft.com/office/powerpoint/2010/main" val="86090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8266-82C6-F504-64EA-ED220C1D8E29}"/>
              </a:ext>
            </a:extLst>
          </p:cNvPr>
          <p:cNvSpPr>
            <a:spLocks noGrp="1"/>
          </p:cNvSpPr>
          <p:nvPr>
            <p:ph type="title"/>
          </p:nvPr>
        </p:nvSpPr>
        <p:spPr>
          <a:xfrm>
            <a:off x="846134" y="150495"/>
            <a:ext cx="10018713" cy="121615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l"/>
            <a:r>
              <a:rPr lang="en-US" dirty="0">
                <a:solidFill>
                  <a:schemeClr val="tx1">
                    <a:lumMod val="95000"/>
                    <a:lumOff val="5000"/>
                  </a:schemeClr>
                </a:solidFill>
                <a:latin typeface="Bahnschrift SemiBold" panose="020B0502040204020203" pitchFamily="34" charset="0"/>
              </a:rPr>
              <a:t>PROPOSED SOLUTION </a:t>
            </a:r>
            <a:endParaRPr lang="en-IN" dirty="0">
              <a:solidFill>
                <a:schemeClr val="tx1">
                  <a:lumMod val="95000"/>
                  <a:lumOff val="5000"/>
                </a:schemeClr>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8B441AEE-10D9-998F-FFB9-495167DFFED5}"/>
              </a:ext>
            </a:extLst>
          </p:cNvPr>
          <p:cNvSpPr>
            <a:spLocks noGrp="1"/>
          </p:cNvSpPr>
          <p:nvPr>
            <p:ph idx="1"/>
          </p:nvPr>
        </p:nvSpPr>
        <p:spPr>
          <a:xfrm>
            <a:off x="712785" y="1517142"/>
            <a:ext cx="10634919" cy="5267705"/>
          </a:xfrm>
        </p:spPr>
        <p:txBody>
          <a:bodyPr>
            <a:normAutofit fontScale="62500" lnSpcReduction="20000"/>
          </a:bodyPr>
          <a:lstStyle/>
          <a:p>
            <a:pPr marL="0" indent="0">
              <a:buNone/>
            </a:pPr>
            <a:endParaRPr lang="en-US" dirty="0"/>
          </a:p>
          <a:p>
            <a:pPr marL="0" indent="0">
              <a:buNone/>
            </a:pPr>
            <a:r>
              <a:rPr lang="en-US" sz="2900" dirty="0"/>
              <a:t>Utilize a Conditional Generative Adversarial Network (c-GAN) architecture to tackle the sketch-to-color anime translation problem. The c-GAN framework will enable the incorporation of conditional information from the input sketches, guiding the generation process towards more accurate and style-consistent colorization.</a:t>
            </a:r>
          </a:p>
          <a:p>
            <a:pPr marL="0" indent="0">
              <a:buNone/>
            </a:pPr>
            <a:endParaRPr lang="en-US" sz="2900" dirty="0"/>
          </a:p>
          <a:p>
            <a:pPr marL="0" indent="0">
              <a:buNone/>
            </a:pPr>
            <a:r>
              <a:rPr lang="en-US" sz="2900" dirty="0"/>
              <a:t>1</a:t>
            </a:r>
            <a:r>
              <a:rPr lang="en-US" sz="2900" b="1" dirty="0"/>
              <a:t>. Data Preprocessing</a:t>
            </a:r>
            <a:r>
              <a:rPr lang="en-US" sz="2900" dirty="0"/>
              <a:t>: Prepare a dataset consisting of paired sketch-color image samples, ensuring a diverse range of anime styles, characters, and poses. Normalize and preprocess the data to ensure consistency in input format and quality.</a:t>
            </a:r>
          </a:p>
          <a:p>
            <a:pPr marL="0" indent="0">
              <a:buNone/>
            </a:pPr>
            <a:endParaRPr lang="en-US" sz="2900" dirty="0"/>
          </a:p>
          <a:p>
            <a:pPr marL="0" indent="0">
              <a:buNone/>
            </a:pPr>
            <a:r>
              <a:rPr lang="en-US" sz="2900" dirty="0"/>
              <a:t>2. </a:t>
            </a:r>
            <a:r>
              <a:rPr lang="en-US" sz="2900" b="1" dirty="0"/>
              <a:t>Architecture Design: </a:t>
            </a:r>
            <a:r>
              <a:rPr lang="en-US" sz="2900" dirty="0"/>
              <a:t>Design a c-GAN model comprising a generator and a discriminator. The generator network will take input sketches and conditioning information (e.g., sketch category or character identity) and output corresponding colored images. The discriminator will assess the realism of the generated images relative to real colored images.</a:t>
            </a:r>
          </a:p>
          <a:p>
            <a:pPr marL="0" indent="0">
              <a:buNone/>
            </a:pPr>
            <a:endParaRPr lang="en-US" sz="2900" dirty="0"/>
          </a:p>
          <a:p>
            <a:pPr marL="0" indent="0">
              <a:buNone/>
            </a:pPr>
            <a:r>
              <a:rPr lang="en-US" sz="2900" dirty="0"/>
              <a:t>3. </a:t>
            </a:r>
            <a:r>
              <a:rPr lang="en-US" sz="2900" b="1" dirty="0"/>
              <a:t>Training Strategy: </a:t>
            </a:r>
            <a:r>
              <a:rPr lang="en-US" sz="2900" dirty="0"/>
              <a:t>Train the c-GAN model using adversarial training, where the generator aims to fool the discriminator by generating convincing colorizations, while the discriminator aims to distinguish between real and generated images accurately. Incorporate techniques such as mini-batch discrimination and spectral normalization to stabilize training and improve convergence.</a:t>
            </a:r>
          </a:p>
          <a:p>
            <a:pPr marL="0" indent="0">
              <a:buNone/>
            </a:pPr>
            <a:endParaRPr lang="en-US" dirty="0"/>
          </a:p>
        </p:txBody>
      </p:sp>
      <p:pic>
        <p:nvPicPr>
          <p:cNvPr id="5" name="Picture 4">
            <a:extLst>
              <a:ext uri="{FF2B5EF4-FFF2-40B4-BE49-F238E27FC236}">
                <a16:creationId xmlns:a16="http://schemas.microsoft.com/office/drawing/2014/main" id="{986E8ED4-C58A-E980-8D79-3BD9AEF38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0" y="-1"/>
            <a:ext cx="1733550" cy="1435799"/>
          </a:xfrm>
          <a:prstGeom prst="rect">
            <a:avLst/>
          </a:prstGeom>
        </p:spPr>
      </p:pic>
    </p:spTree>
    <p:extLst>
      <p:ext uri="{BB962C8B-B14F-4D97-AF65-F5344CB8AC3E}">
        <p14:creationId xmlns:p14="http://schemas.microsoft.com/office/powerpoint/2010/main" val="12511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E0EF-4B07-0465-717D-9D4B184DCEFE}"/>
              </a:ext>
            </a:extLst>
          </p:cNvPr>
          <p:cNvSpPr>
            <a:spLocks noGrp="1"/>
          </p:cNvSpPr>
          <p:nvPr>
            <p:ph type="title"/>
          </p:nvPr>
        </p:nvSpPr>
        <p:spPr>
          <a:xfrm>
            <a:off x="388936" y="237744"/>
            <a:ext cx="10018713" cy="6382512"/>
          </a:xfrm>
        </p:spPr>
        <p:txBody>
          <a:bodyPr>
            <a:normAutofit fontScale="90000"/>
          </a:bodyPr>
          <a:lstStyle/>
          <a:p>
            <a:pPr marL="0" indent="0">
              <a:buNone/>
            </a:pPr>
            <a:br>
              <a:rPr lang="en-US" sz="800" dirty="0"/>
            </a:br>
            <a:r>
              <a:rPr lang="en-US" sz="2000" dirty="0">
                <a:solidFill>
                  <a:schemeClr val="tx1">
                    <a:lumMod val="95000"/>
                    <a:lumOff val="5000"/>
                  </a:schemeClr>
                </a:solidFill>
              </a:rPr>
              <a:t>4. </a:t>
            </a:r>
            <a:r>
              <a:rPr lang="en-US" sz="2000" b="1" dirty="0">
                <a:solidFill>
                  <a:schemeClr val="tx1">
                    <a:lumMod val="95000"/>
                    <a:lumOff val="5000"/>
                  </a:schemeClr>
                </a:solidFill>
              </a:rPr>
              <a:t>Loss Function</a:t>
            </a:r>
            <a:r>
              <a:rPr lang="en-US" sz="2000" dirty="0">
                <a:solidFill>
                  <a:schemeClr val="tx1">
                    <a:lumMod val="95000"/>
                    <a:lumOff val="5000"/>
                  </a:schemeClr>
                </a:solidFill>
              </a:rPr>
              <a:t>: Define appropriate loss functions to guide the training process. Utilize a combination of adversarial loss, perceptual loss (e.g., VGG feature loss), and conditional information loss to ensure both visual fidelity and style consistency in the generated images.</a:t>
            </a:r>
            <a:br>
              <a:rPr lang="en-US" sz="2000" dirty="0">
                <a:solidFill>
                  <a:schemeClr val="tx1">
                    <a:lumMod val="95000"/>
                    <a:lumOff val="5000"/>
                  </a:schemeClr>
                </a:solidFill>
              </a:rPr>
            </a:br>
            <a:br>
              <a:rPr lang="en-US" sz="2000" dirty="0">
                <a:solidFill>
                  <a:schemeClr val="tx1">
                    <a:lumMod val="95000"/>
                    <a:lumOff val="5000"/>
                  </a:schemeClr>
                </a:solidFill>
              </a:rPr>
            </a:br>
            <a:r>
              <a:rPr lang="en-US" sz="2000" dirty="0">
                <a:solidFill>
                  <a:schemeClr val="tx1">
                    <a:lumMod val="95000"/>
                    <a:lumOff val="5000"/>
                  </a:schemeClr>
                </a:solidFill>
              </a:rPr>
              <a:t>5. </a:t>
            </a:r>
            <a:r>
              <a:rPr lang="en-US" sz="2000" b="1" dirty="0">
                <a:solidFill>
                  <a:schemeClr val="tx1">
                    <a:lumMod val="95000"/>
                    <a:lumOff val="5000"/>
                  </a:schemeClr>
                </a:solidFill>
              </a:rPr>
              <a:t>Conditional Input Handling</a:t>
            </a:r>
            <a:r>
              <a:rPr lang="en-US" sz="2000" dirty="0">
                <a:solidFill>
                  <a:schemeClr val="tx1">
                    <a:lumMod val="95000"/>
                    <a:lumOff val="5000"/>
                  </a:schemeClr>
                </a:solidFill>
              </a:rPr>
              <a:t>: Implement mechanisms to effectively utilize conditional information, ensuring that the generated colorizations align with the characteristics of the input sketches (e.g., maintaining proportions, style, and context).</a:t>
            </a:r>
            <a:br>
              <a:rPr lang="en-US" sz="2000" dirty="0">
                <a:solidFill>
                  <a:schemeClr val="tx1">
                    <a:lumMod val="95000"/>
                    <a:lumOff val="5000"/>
                  </a:schemeClr>
                </a:solidFill>
              </a:rPr>
            </a:br>
            <a:br>
              <a:rPr lang="en-US" sz="2000" dirty="0">
                <a:solidFill>
                  <a:schemeClr val="tx1">
                    <a:lumMod val="95000"/>
                    <a:lumOff val="5000"/>
                  </a:schemeClr>
                </a:solidFill>
              </a:rPr>
            </a:br>
            <a:r>
              <a:rPr lang="en-US" sz="2000" dirty="0">
                <a:solidFill>
                  <a:schemeClr val="tx1">
                    <a:lumMod val="95000"/>
                    <a:lumOff val="5000"/>
                  </a:schemeClr>
                </a:solidFill>
              </a:rPr>
              <a:t>6. </a:t>
            </a:r>
            <a:r>
              <a:rPr lang="en-US" sz="2000" b="1" dirty="0">
                <a:solidFill>
                  <a:schemeClr val="tx1">
                    <a:lumMod val="95000"/>
                    <a:lumOff val="5000"/>
                  </a:schemeClr>
                </a:solidFill>
              </a:rPr>
              <a:t>Evaluation and Fine-Tuning</a:t>
            </a:r>
            <a:r>
              <a:rPr lang="en-US" sz="2000" dirty="0">
                <a:solidFill>
                  <a:schemeClr val="tx1">
                    <a:lumMod val="95000"/>
                    <a:lumOff val="5000"/>
                  </a:schemeClr>
                </a:solidFill>
              </a:rPr>
              <a:t>: Evaluate the performance of the trained model using quantitative metrics (e.g., color accuracy, perceptual similarity) and qualitative assessments (e.g., visual inspection). Fine-tune the model and hyperparameters based on feedback to further enhance the quality of generated colorizations.</a:t>
            </a:r>
            <a:br>
              <a:rPr lang="en-US" sz="2000" dirty="0">
                <a:solidFill>
                  <a:schemeClr val="tx1">
                    <a:lumMod val="95000"/>
                    <a:lumOff val="5000"/>
                  </a:schemeClr>
                </a:solidFill>
              </a:rPr>
            </a:br>
            <a:br>
              <a:rPr lang="en-US" sz="2000" dirty="0">
                <a:solidFill>
                  <a:schemeClr val="tx1">
                    <a:lumMod val="95000"/>
                    <a:lumOff val="5000"/>
                  </a:schemeClr>
                </a:solidFill>
              </a:rPr>
            </a:br>
            <a:r>
              <a:rPr lang="en-US" sz="2000" dirty="0">
                <a:solidFill>
                  <a:schemeClr val="tx1">
                    <a:lumMod val="95000"/>
                    <a:lumOff val="5000"/>
                  </a:schemeClr>
                </a:solidFill>
              </a:rPr>
              <a:t>7. </a:t>
            </a:r>
            <a:r>
              <a:rPr lang="en-US" sz="2000" b="1" dirty="0">
                <a:solidFill>
                  <a:schemeClr val="tx1">
                    <a:lumMod val="95000"/>
                    <a:lumOff val="5000"/>
                  </a:schemeClr>
                </a:solidFill>
              </a:rPr>
              <a:t>Deployment and Integration</a:t>
            </a:r>
            <a:r>
              <a:rPr lang="en-US" sz="2000" dirty="0">
                <a:solidFill>
                  <a:schemeClr val="tx1">
                    <a:lumMod val="95000"/>
                    <a:lumOff val="5000"/>
                  </a:schemeClr>
                </a:solidFill>
              </a:rPr>
              <a:t>: Deploy the trained </a:t>
            </a:r>
            <a:r>
              <a:rPr lang="en-US" sz="2000" dirty="0" err="1">
                <a:solidFill>
                  <a:schemeClr val="tx1">
                    <a:lumMod val="95000"/>
                    <a:lumOff val="5000"/>
                  </a:schemeClr>
                </a:solidFill>
              </a:rPr>
              <a:t>cGAN</a:t>
            </a:r>
            <a:r>
              <a:rPr lang="en-US" sz="2000" dirty="0">
                <a:solidFill>
                  <a:schemeClr val="tx1">
                    <a:lumMod val="95000"/>
                    <a:lumOff val="5000"/>
                  </a:schemeClr>
                </a:solidFill>
              </a:rPr>
              <a:t> model into a user-friendly application or service, allowing users to easily input sketches and obtain high-quality colored anime images. Ensure scalability and efficiency in inference to accommodate varying workloads and user demands.</a:t>
            </a:r>
            <a:br>
              <a:rPr lang="en-US" sz="2000" dirty="0">
                <a:solidFill>
                  <a:schemeClr val="tx1">
                    <a:lumMod val="95000"/>
                    <a:lumOff val="5000"/>
                  </a:schemeClr>
                </a:solidFill>
              </a:rPr>
            </a:br>
            <a:br>
              <a:rPr lang="en-US" sz="2000" dirty="0">
                <a:solidFill>
                  <a:schemeClr val="tx1">
                    <a:lumMod val="95000"/>
                    <a:lumOff val="5000"/>
                  </a:schemeClr>
                </a:solidFill>
              </a:rPr>
            </a:br>
            <a:r>
              <a:rPr lang="en-US" sz="2000" dirty="0">
                <a:solidFill>
                  <a:schemeClr val="tx1">
                    <a:lumMod val="95000"/>
                    <a:lumOff val="5000"/>
                  </a:schemeClr>
                </a:solidFill>
              </a:rPr>
              <a:t>By leveraging </a:t>
            </a:r>
            <a:r>
              <a:rPr lang="en-US" sz="2000" dirty="0" err="1">
                <a:solidFill>
                  <a:schemeClr val="tx1">
                    <a:lumMod val="95000"/>
                    <a:lumOff val="5000"/>
                  </a:schemeClr>
                </a:solidFill>
              </a:rPr>
              <a:t>cGANs</a:t>
            </a:r>
            <a:r>
              <a:rPr lang="en-US" sz="2000" dirty="0">
                <a:solidFill>
                  <a:schemeClr val="tx1">
                    <a:lumMod val="95000"/>
                    <a:lumOff val="5000"/>
                  </a:schemeClr>
                </a:solidFill>
              </a:rPr>
              <a:t> and carefully designing the training process, the proposed solution aims to overcome the challenges of sketch-to-color anime translation, enabling the generation of realistic and aesthetically pleasing colorizations while preserving the unique style and characteristics of anime artwork.</a:t>
            </a:r>
            <a:br>
              <a:rPr lang="en-US" sz="2000" dirty="0">
                <a:solidFill>
                  <a:schemeClr val="tx1">
                    <a:lumMod val="95000"/>
                    <a:lumOff val="5000"/>
                  </a:schemeClr>
                </a:solidFill>
              </a:rPr>
            </a:br>
            <a:endParaRPr lang="en-IN" sz="2000" dirty="0">
              <a:solidFill>
                <a:schemeClr val="tx1">
                  <a:lumMod val="95000"/>
                  <a:lumOff val="5000"/>
                </a:schemeClr>
              </a:solidFill>
            </a:endParaRPr>
          </a:p>
        </p:txBody>
      </p:sp>
    </p:spTree>
    <p:extLst>
      <p:ext uri="{BB962C8B-B14F-4D97-AF65-F5344CB8AC3E}">
        <p14:creationId xmlns:p14="http://schemas.microsoft.com/office/powerpoint/2010/main" val="70702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A462-27C4-E59F-5502-EA54AA5E7D80}"/>
              </a:ext>
            </a:extLst>
          </p:cNvPr>
          <p:cNvSpPr>
            <a:spLocks noGrp="1"/>
          </p:cNvSpPr>
          <p:nvPr>
            <p:ph type="title"/>
          </p:nvPr>
        </p:nvSpPr>
        <p:spPr>
          <a:xfrm>
            <a:off x="140337" y="35434"/>
            <a:ext cx="10018713" cy="130759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l"/>
            <a:r>
              <a:rPr lang="en-US" dirty="0">
                <a:solidFill>
                  <a:schemeClr val="tx1">
                    <a:lumMod val="95000"/>
                    <a:lumOff val="5000"/>
                  </a:schemeClr>
                </a:solidFill>
                <a:latin typeface="Bahnschrift SemiBold" panose="020B0502040204020203" pitchFamily="34" charset="0"/>
              </a:rPr>
              <a:t>WHO ARE THE END USERS</a:t>
            </a:r>
            <a:endParaRPr lang="en-IN" dirty="0">
              <a:solidFill>
                <a:schemeClr val="tx1">
                  <a:lumMod val="95000"/>
                  <a:lumOff val="5000"/>
                </a:schemeClr>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AAB7DA2B-0592-F9CD-BEA6-407E3B61F7AA}"/>
              </a:ext>
            </a:extLst>
          </p:cNvPr>
          <p:cNvSpPr>
            <a:spLocks noGrp="1"/>
          </p:cNvSpPr>
          <p:nvPr>
            <p:ph idx="1"/>
          </p:nvPr>
        </p:nvSpPr>
        <p:spPr>
          <a:xfrm>
            <a:off x="617535" y="1343026"/>
            <a:ext cx="10876473" cy="5714999"/>
          </a:xfrm>
        </p:spPr>
        <p:txBody>
          <a:bodyPr>
            <a:normAutofit/>
          </a:bodyPr>
          <a:lstStyle/>
          <a:p>
            <a:pPr marL="0" indent="0">
              <a:buNone/>
            </a:pPr>
            <a:r>
              <a:rPr lang="en-US" sz="2400" dirty="0"/>
              <a:t>                                          The end users of the "Sketch to Color Anime Translation Using c-GAN" project include artists, anime enthusiasts, digital artists, educational institutions, animation studios, online communities, and custom merchandise businesses. Artists and enthusiasts can efficiently colorize sketches, while professionals benefit from streamlined workflows. Educational institutions may use the tool for teaching digital art concepts, and animation studios can integrate it into production processes. Online communities can foster collaboration, while custom merchandise businesses can offer personalized coloring option. Ultimately, the project caters to a diverse range of users involved in anime art creation, digital illustration, education, and commercial ventures.</a:t>
            </a:r>
            <a:endParaRPr lang="en-IN" sz="2400" dirty="0"/>
          </a:p>
        </p:txBody>
      </p:sp>
      <p:pic>
        <p:nvPicPr>
          <p:cNvPr id="5" name="Picture 4">
            <a:extLst>
              <a:ext uri="{FF2B5EF4-FFF2-40B4-BE49-F238E27FC236}">
                <a16:creationId xmlns:a16="http://schemas.microsoft.com/office/drawing/2014/main" id="{61237841-91D5-90C8-B442-EC7FB9E8C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4457" y="35433"/>
            <a:ext cx="3114675" cy="1307593"/>
          </a:xfrm>
          <a:prstGeom prst="rect">
            <a:avLst/>
          </a:prstGeom>
        </p:spPr>
      </p:pic>
    </p:spTree>
    <p:extLst>
      <p:ext uri="{BB962C8B-B14F-4D97-AF65-F5344CB8AC3E}">
        <p14:creationId xmlns:p14="http://schemas.microsoft.com/office/powerpoint/2010/main" val="225899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D609-F3DE-67D2-0364-6D118D5AA634}"/>
              </a:ext>
            </a:extLst>
          </p:cNvPr>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l"/>
            <a:r>
              <a:rPr lang="en-US" dirty="0">
                <a:solidFill>
                  <a:schemeClr val="tx1">
                    <a:lumMod val="95000"/>
                    <a:lumOff val="5000"/>
                  </a:schemeClr>
                </a:solidFill>
                <a:latin typeface="Bahnschrift SemiBold" panose="020B0502040204020203" pitchFamily="34" charset="0"/>
              </a:rPr>
              <a:t>THE  WOW  IN MY SOLUTION</a:t>
            </a:r>
            <a:br>
              <a:rPr lang="en-US" dirty="0"/>
            </a:br>
            <a:endParaRPr lang="en-IN" dirty="0"/>
          </a:p>
        </p:txBody>
      </p:sp>
      <p:sp>
        <p:nvSpPr>
          <p:cNvPr id="3" name="Content Placeholder 2">
            <a:extLst>
              <a:ext uri="{FF2B5EF4-FFF2-40B4-BE49-F238E27FC236}">
                <a16:creationId xmlns:a16="http://schemas.microsoft.com/office/drawing/2014/main" id="{139012AE-9560-35EE-65AC-D28BF91BCC57}"/>
              </a:ext>
            </a:extLst>
          </p:cNvPr>
          <p:cNvSpPr>
            <a:spLocks noGrp="1"/>
          </p:cNvSpPr>
          <p:nvPr>
            <p:ph idx="1"/>
          </p:nvPr>
        </p:nvSpPr>
        <p:spPr>
          <a:xfrm>
            <a:off x="677334" y="1930400"/>
            <a:ext cx="10018713" cy="4471415"/>
          </a:xfrm>
        </p:spPr>
        <p:txBody>
          <a:bodyPr>
            <a:normAutofit/>
          </a:bodyPr>
          <a:lstStyle/>
          <a:p>
            <a:pPr marL="0" indent="0">
              <a:buNone/>
            </a:pPr>
            <a:r>
              <a:rPr lang="en-US" sz="2000" dirty="0"/>
              <a:t>                                   The wow factor in this project lies in its ability to seamlessly translate rough sketches of anime characters into fully colored images with remarkable accuracy and style consistency. By harnessing the power of Conditional Generative Adversarial Networks (c-GANs), the solution empowers users to effortlessly transform their sketches into vibrant and lifelike anime artworks. The incorporation of conditional information ensures that the generated colorizations align with the unique characteristics and style preferences of the input sketches, delivering results that are not only visually stunning but also faithful to the original artistic vision. Moreover, the user-friendly interface and integration potential into various workflows make the tool accessible and practical for artists, enthusiasts, professionals, and businesses alike, revolutionizing the way anime art is created and enjoyed.</a:t>
            </a:r>
            <a:endParaRPr lang="en-IN" dirty="0"/>
          </a:p>
        </p:txBody>
      </p:sp>
    </p:spTree>
    <p:extLst>
      <p:ext uri="{BB962C8B-B14F-4D97-AF65-F5344CB8AC3E}">
        <p14:creationId xmlns:p14="http://schemas.microsoft.com/office/powerpoint/2010/main" val="1283704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A5ED-6FC5-9308-24E7-3AE497EE8ACB}"/>
              </a:ext>
            </a:extLst>
          </p:cNvPr>
          <p:cNvSpPr>
            <a:spLocks noGrp="1"/>
          </p:cNvSpPr>
          <p:nvPr>
            <p:ph type="title"/>
          </p:nvPr>
        </p:nvSpPr>
        <p:spPr>
          <a:xfrm>
            <a:off x="455611" y="0"/>
            <a:ext cx="10018713" cy="98107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l"/>
            <a:r>
              <a:rPr lang="en-US" dirty="0">
                <a:solidFill>
                  <a:schemeClr val="tx1">
                    <a:lumMod val="95000"/>
                    <a:lumOff val="5000"/>
                  </a:schemeClr>
                </a:solidFill>
                <a:latin typeface="Bahnschrift SemiBold" panose="020B0502040204020203" pitchFamily="34" charset="0"/>
              </a:rPr>
              <a:t>SYSTEM DEVELOPMENT APPROACH</a:t>
            </a:r>
            <a:endParaRPr lang="en-IN" dirty="0">
              <a:solidFill>
                <a:schemeClr val="tx1">
                  <a:lumMod val="95000"/>
                  <a:lumOff val="5000"/>
                </a:schemeClr>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B48F6DB9-2DB1-5561-7140-C1E6240BBDB7}"/>
              </a:ext>
            </a:extLst>
          </p:cNvPr>
          <p:cNvSpPr>
            <a:spLocks noGrp="1"/>
          </p:cNvSpPr>
          <p:nvPr>
            <p:ph idx="1"/>
          </p:nvPr>
        </p:nvSpPr>
        <p:spPr>
          <a:xfrm>
            <a:off x="455611" y="841247"/>
            <a:ext cx="11136315" cy="6016753"/>
          </a:xfrm>
        </p:spPr>
        <p:txBody>
          <a:bodyPr>
            <a:normAutofit fontScale="32500" lnSpcReduction="20000"/>
          </a:bodyPr>
          <a:lstStyle/>
          <a:p>
            <a:pPr marL="0" indent="0">
              <a:buNone/>
            </a:pPr>
            <a:r>
              <a:rPr lang="en-US" sz="4200" dirty="0"/>
              <a:t>Approach</a:t>
            </a:r>
          </a:p>
          <a:p>
            <a:pPr marL="0" indent="0">
              <a:buNone/>
            </a:pPr>
            <a:r>
              <a:rPr lang="en-US" sz="4200" dirty="0"/>
              <a:t>  1. Research &amp; Requirements Gathering</a:t>
            </a:r>
          </a:p>
          <a:p>
            <a:pPr marL="0" indent="0">
              <a:buNone/>
            </a:pPr>
            <a:r>
              <a:rPr lang="en-US" sz="4200" dirty="0"/>
              <a:t>  2. Data Collection &amp; Preprocessing</a:t>
            </a:r>
          </a:p>
          <a:p>
            <a:pPr marL="0" indent="0">
              <a:buNone/>
            </a:pPr>
            <a:r>
              <a:rPr lang="en-US" sz="4200" dirty="0"/>
              <a:t>  3. Model Design &amp; Architecture Selection</a:t>
            </a:r>
          </a:p>
          <a:p>
            <a:pPr marL="0" indent="0">
              <a:buNone/>
            </a:pPr>
            <a:r>
              <a:rPr lang="en-US" sz="4200" dirty="0"/>
              <a:t>  4. Training &amp; Optimization</a:t>
            </a:r>
          </a:p>
          <a:p>
            <a:pPr marL="0" indent="0">
              <a:buNone/>
            </a:pPr>
            <a:r>
              <a:rPr lang="en-US" sz="4200" dirty="0"/>
              <a:t>  5. Evaluation &amp; Validation</a:t>
            </a:r>
          </a:p>
          <a:p>
            <a:pPr marL="0" indent="0">
              <a:buNone/>
            </a:pPr>
            <a:r>
              <a:rPr lang="en-US" sz="4200" dirty="0"/>
              <a:t>  6. Refinement &amp; Iteration</a:t>
            </a:r>
          </a:p>
          <a:p>
            <a:pPr marL="0" indent="0">
              <a:buNone/>
            </a:pPr>
            <a:r>
              <a:rPr lang="en-US" sz="4200" dirty="0"/>
              <a:t>  7. Deployment &amp; Integration</a:t>
            </a:r>
          </a:p>
          <a:p>
            <a:pPr marL="0" indent="0">
              <a:buNone/>
            </a:pPr>
            <a:r>
              <a:rPr lang="en-US" sz="4200" dirty="0"/>
              <a:t>  8. Maintenance &amp; Support</a:t>
            </a:r>
          </a:p>
          <a:p>
            <a:pPr marL="0" indent="0">
              <a:buNone/>
            </a:pPr>
            <a:r>
              <a:rPr lang="en-US" sz="4200" dirty="0"/>
              <a:t>Key Features:</a:t>
            </a:r>
          </a:p>
          <a:p>
            <a:pPr marL="0" indent="0">
              <a:buNone/>
            </a:pPr>
            <a:r>
              <a:rPr lang="en-US" sz="4200" dirty="0"/>
              <a:t>  - Seamlessly translates sketches to vibrant anime-style images.</a:t>
            </a:r>
          </a:p>
          <a:p>
            <a:pPr marL="0" indent="0">
              <a:buNone/>
            </a:pPr>
            <a:r>
              <a:rPr lang="en-US" sz="4200" dirty="0"/>
              <a:t>  - Incorporates conditional information for style consistency.</a:t>
            </a:r>
          </a:p>
          <a:p>
            <a:pPr marL="0" indent="0">
              <a:buNone/>
            </a:pPr>
            <a:r>
              <a:rPr lang="en-US" sz="4200" dirty="0"/>
              <a:t>  - User-friendly interface for accessibility.</a:t>
            </a:r>
          </a:p>
          <a:p>
            <a:pPr marL="0" indent="0">
              <a:buNone/>
            </a:pPr>
            <a:r>
              <a:rPr lang="en-US" sz="4200" dirty="0"/>
              <a:t>  - Integration potential into various workflows.</a:t>
            </a:r>
          </a:p>
          <a:p>
            <a:pPr marL="0" indent="0">
              <a:buNone/>
            </a:pPr>
            <a:r>
              <a:rPr lang="en-US" sz="4200" dirty="0"/>
              <a:t>  Benefits:</a:t>
            </a:r>
          </a:p>
          <a:p>
            <a:pPr marL="0" indent="0">
              <a:buNone/>
            </a:pPr>
            <a:r>
              <a:rPr lang="en-US" sz="4200" dirty="0"/>
              <a:t>  - Saves time and effort in coloring anime artwork.</a:t>
            </a:r>
          </a:p>
          <a:p>
            <a:pPr marL="0" indent="0">
              <a:buNone/>
            </a:pPr>
            <a:r>
              <a:rPr lang="en-US" sz="4200" dirty="0"/>
              <a:t>  - Enhances productivity for artists and professionals.</a:t>
            </a:r>
          </a:p>
          <a:p>
            <a:pPr marL="0" indent="0">
              <a:buNone/>
            </a:pPr>
            <a:r>
              <a:rPr lang="en-US" sz="4200" dirty="0"/>
              <a:t>  - Fosters creativity and collaboration in the anime community.</a:t>
            </a:r>
          </a:p>
          <a:p>
            <a:pPr marL="0" indent="0">
              <a:buNone/>
            </a:pPr>
            <a:r>
              <a:rPr lang="en-US" sz="4200" dirty="0"/>
              <a:t>Impact: Revolutionizes the creation and enjoyment of anime art, catering to diverse user needs and preferences.</a:t>
            </a:r>
            <a:endParaRPr lang="en-IN" sz="4200" dirty="0"/>
          </a:p>
        </p:txBody>
      </p:sp>
    </p:spTree>
    <p:extLst>
      <p:ext uri="{BB962C8B-B14F-4D97-AF65-F5344CB8AC3E}">
        <p14:creationId xmlns:p14="http://schemas.microsoft.com/office/powerpoint/2010/main" val="180269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B7D1E-EE3D-1050-2257-37BADF3B4360}"/>
              </a:ext>
            </a:extLst>
          </p:cNvPr>
          <p:cNvSpPr>
            <a:spLocks noGrp="1"/>
          </p:cNvSpPr>
          <p:nvPr>
            <p:ph type="title"/>
          </p:nvPr>
        </p:nvSpPr>
        <p:spPr>
          <a:xfrm>
            <a:off x="343148" y="170688"/>
            <a:ext cx="11848852" cy="70408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l"/>
            <a:r>
              <a:rPr lang="en-US" dirty="0">
                <a:solidFill>
                  <a:schemeClr val="tx1">
                    <a:lumMod val="95000"/>
                    <a:lumOff val="5000"/>
                  </a:schemeClr>
                </a:solidFill>
                <a:latin typeface="Bahnschrift SemiBold" panose="020B0502040204020203" pitchFamily="34" charset="0"/>
              </a:rPr>
              <a:t>ALGORITHM AND DEPLOYMENT</a:t>
            </a:r>
            <a:endParaRPr lang="en-IN" dirty="0">
              <a:solidFill>
                <a:schemeClr val="tx1">
                  <a:lumMod val="95000"/>
                  <a:lumOff val="5000"/>
                </a:schemeClr>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4F110CFE-01D6-D494-4F24-62958791EF2A}"/>
              </a:ext>
            </a:extLst>
          </p:cNvPr>
          <p:cNvSpPr>
            <a:spLocks noGrp="1"/>
          </p:cNvSpPr>
          <p:nvPr>
            <p:ph idx="1"/>
          </p:nvPr>
        </p:nvSpPr>
        <p:spPr>
          <a:xfrm>
            <a:off x="119748" y="170688"/>
            <a:ext cx="11977764" cy="6687312"/>
          </a:xfrm>
        </p:spPr>
        <p:txBody>
          <a:bodyPr>
            <a:noAutofit/>
          </a:bodyPr>
          <a:lstStyle/>
          <a:p>
            <a:pPr marL="0" indent="0">
              <a:buNone/>
            </a:pPr>
            <a:endParaRPr lang="en-US" sz="2000" dirty="0"/>
          </a:p>
          <a:p>
            <a:pPr marL="0" indent="0">
              <a:buNone/>
            </a:pPr>
            <a:r>
              <a:rPr lang="en-US" sz="2000" dirty="0"/>
              <a:t>1. Input Sketch &amp; Condition: Receive a rough anime sketch and any conditional information.</a:t>
            </a:r>
          </a:p>
          <a:p>
            <a:pPr marL="0" indent="0">
              <a:buNone/>
            </a:pPr>
            <a:r>
              <a:rPr lang="en-US" sz="2000" dirty="0"/>
              <a:t>2. Generate Colorization: Utilize the trained c-GAN model to produce a fully colored anime-style image based on the input sketch and conditioning.</a:t>
            </a:r>
          </a:p>
          <a:p>
            <a:pPr marL="0" indent="0">
              <a:buNone/>
            </a:pPr>
            <a:r>
              <a:rPr lang="en-US" sz="2000" dirty="0"/>
              <a:t>3. Output Result: Deliver the colored image output, maintaining the style and characteristics of the original sketch.</a:t>
            </a:r>
          </a:p>
          <a:p>
            <a:pPr marL="0" indent="0">
              <a:buNone/>
            </a:pPr>
            <a:r>
              <a:rPr lang="en-US" sz="2000" b="1" dirty="0"/>
              <a:t>Deployment:</a:t>
            </a:r>
          </a:p>
          <a:p>
            <a:pPr marL="0" indent="0">
              <a:buNone/>
            </a:pPr>
            <a:r>
              <a:rPr lang="en-US" sz="2000" dirty="0"/>
              <a:t>1. Model Training: Train the c-GAN model with a diverse dataset of paired sketch-color anime images, optimizing hyperparameters and loss functions.</a:t>
            </a:r>
          </a:p>
          <a:p>
            <a:pPr marL="0" indent="0">
              <a:buNone/>
            </a:pPr>
            <a:r>
              <a:rPr lang="en-US" sz="2000" dirty="0"/>
              <a:t>2. Model Deployment: Deploy the trained model as a web or desktop application, ensuring accessibility and usability.</a:t>
            </a:r>
          </a:p>
          <a:p>
            <a:pPr marL="0" indent="0">
              <a:buNone/>
            </a:pPr>
            <a:r>
              <a:rPr lang="en-US" sz="2000" dirty="0"/>
              <a:t>3. Integration: Integrate the tool into digital art software, online platforms, or custom merchandise services to broaden its reach and applicability.</a:t>
            </a:r>
          </a:p>
          <a:p>
            <a:pPr marL="0" indent="0">
              <a:buNone/>
            </a:pPr>
            <a:r>
              <a:rPr lang="en-US" sz="2000" dirty="0"/>
              <a:t>4. Scalability &amp; Maintenance: Ensure scalability to handle varying workloads and provide ongoing maintenance and updates for smooth operation.</a:t>
            </a:r>
          </a:p>
          <a:p>
            <a:pPr marL="0" indent="0">
              <a:buNone/>
            </a:pPr>
            <a:r>
              <a:rPr lang="en-US" sz="2000" dirty="0"/>
              <a:t>By following this algorithm and deployment strategy, the project aims to offer a seamless and efficient solution for translating sketches to vibrant anime-style colorizations, catering to the diverse needs of users in the anime community.</a:t>
            </a:r>
            <a:endParaRPr lang="en-IN" sz="2000" dirty="0"/>
          </a:p>
        </p:txBody>
      </p:sp>
    </p:spTree>
    <p:extLst>
      <p:ext uri="{BB962C8B-B14F-4D97-AF65-F5344CB8AC3E}">
        <p14:creationId xmlns:p14="http://schemas.microsoft.com/office/powerpoint/2010/main" val="14691604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187</TotalTime>
  <Words>1471</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Bahnschrift SemiBold</vt:lpstr>
      <vt:lpstr>Trebuchet MS</vt:lpstr>
      <vt:lpstr>Wingdings 3</vt:lpstr>
      <vt:lpstr>Facet</vt:lpstr>
      <vt:lpstr>SKETCH TO COLOUR ANIME TRANSLATION USING GAN</vt:lpstr>
      <vt:lpstr>AGENTA</vt:lpstr>
      <vt:lpstr>PROBLEM STATEMENT</vt:lpstr>
      <vt:lpstr>PROPOSED SOLUTION </vt:lpstr>
      <vt:lpstr> 4. Loss Function: Define appropriate loss functions to guide the training process. Utilize a combination of adversarial loss, perceptual loss (e.g., VGG feature loss), and conditional information loss to ensure both visual fidelity and style consistency in the generated images.  5. Conditional Input Handling: Implement mechanisms to effectively utilize conditional information, ensuring that the generated colorizations align with the characteristics of the input sketches (e.g., maintaining proportions, style, and context).  6. Evaluation and Fine-Tuning: Evaluate the performance of the trained model using quantitative metrics (e.g., color accuracy, perceptual similarity) and qualitative assessments (e.g., visual inspection). Fine-tune the model and hyperparameters based on feedback to further enhance the quality of generated colorizations.  7. Deployment and Integration: Deploy the trained cGAN model into a user-friendly application or service, allowing users to easily input sketches and obtain high-quality colored anime images. Ensure scalability and efficiency in inference to accommodate varying workloads and user demands.  By leveraging cGANs and carefully designing the training process, the proposed solution aims to overcome the challenges of sketch-to-color anime translation, enabling the generation of realistic and aesthetically pleasing colorizations while preserving the unique style and characteristics of anime artwork. </vt:lpstr>
      <vt:lpstr>WHO ARE THE END USERS</vt:lpstr>
      <vt:lpstr>THE  WOW  IN MY SOLUTION </vt:lpstr>
      <vt:lpstr>SYSTEM DEVELOPMENT APPROACH</vt:lpstr>
      <vt:lpstr>ALGORITHM AND DEPLOYMENT</vt:lpstr>
      <vt:lpstr>RESULT                                      The result of the project is a cutting-edge tool that seamlessly translates rough anime sketches into vibrant and lifelike colorized images using Conditional Generative Adversarial Networks (cGANs). This tool revolutionizes the anime art creation process, saving time and effort for artists, enthusiasts, and professionals while fostering creativity and collaboration within the anime community. Its deployment across various platforms enhances accessibility and usability, making it a valuable asset for digital art creation and expression.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STYLE TRANSFER UISNG CNN</dc:title>
  <dc:creator>Ooviaselvan A</dc:creator>
  <cp:lastModifiedBy>Ooviaselvan A</cp:lastModifiedBy>
  <cp:revision>7</cp:revision>
  <dcterms:created xsi:type="dcterms:W3CDTF">2024-04-06T06:51:18Z</dcterms:created>
  <dcterms:modified xsi:type="dcterms:W3CDTF">2024-04-06T14:07:28Z</dcterms:modified>
</cp:coreProperties>
</file>