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318" r:id="rId2"/>
    <p:sldId id="257" r:id="rId3"/>
    <p:sldId id="315" r:id="rId4"/>
    <p:sldId id="277" r:id="rId5"/>
    <p:sldId id="319" r:id="rId6"/>
    <p:sldId id="310" r:id="rId7"/>
    <p:sldId id="314" r:id="rId8"/>
    <p:sldId id="313" r:id="rId9"/>
    <p:sldId id="31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7" autoAdjust="0"/>
    <p:restoredTop sz="85511" autoAdjust="0"/>
  </p:normalViewPr>
  <p:slideViewPr>
    <p:cSldViewPr>
      <p:cViewPr varScale="1">
        <p:scale>
          <a:sx n="111" d="100"/>
          <a:sy n="111" d="100"/>
        </p:scale>
        <p:origin x="948" y="108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FEFF7-74DF-4D70-A109-8489FCE2587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3AEAEC-7F6F-4CD6-8B77-8D1436B2CABE}">
      <dgm:prSet custT="1"/>
      <dgm:spPr/>
      <dgm:t>
        <a:bodyPr/>
        <a:lstStyle/>
        <a:p>
          <a:pPr algn="l"/>
          <a:r>
            <a:rPr lang="en-US" sz="2000" dirty="0"/>
            <a:t>-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Our project focuses on creating an -E-Commerce Product Recommendation System to enhance the user experience on an e-commerce platform.</a:t>
          </a:r>
        </a:p>
        <a:p>
          <a:pPr algn="l"/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- Address the challenge of enhancing user engagement, boosting sales, and elevating the shopping experience through personalized product recommendations.</a:t>
          </a:r>
        </a:p>
      </dgm:t>
    </dgm:pt>
    <dgm:pt modelId="{9CD3D9DB-2C06-4378-A80D-4A022E6EF4B8}" type="parTrans" cxnId="{135A52DC-94FE-4F2C-931E-28BFD99B4815}">
      <dgm:prSet/>
      <dgm:spPr/>
      <dgm:t>
        <a:bodyPr/>
        <a:lstStyle/>
        <a:p>
          <a:endParaRPr lang="en-US"/>
        </a:p>
      </dgm:t>
    </dgm:pt>
    <dgm:pt modelId="{58D60B9B-244A-4389-B281-A6809D187D8B}" type="sibTrans" cxnId="{135A52DC-94FE-4F2C-931E-28BFD99B4815}">
      <dgm:prSet/>
      <dgm:spPr/>
      <dgm:t>
        <a:bodyPr/>
        <a:lstStyle/>
        <a:p>
          <a:endParaRPr lang="en-US"/>
        </a:p>
      </dgm:t>
    </dgm:pt>
    <dgm:pt modelId="{FD40B1C9-78CC-4F4B-BBED-D4FC70E3F11B}">
      <dgm:prSet/>
      <dgm:spPr/>
      <dgm:t>
        <a:bodyPr/>
        <a:lstStyle/>
        <a:p>
          <a:pPr algn="l"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IN" b="1" dirty="0"/>
            <a:t>Users Table:</a:t>
          </a:r>
          <a:r>
            <a:rPr lang="en-IN" dirty="0"/>
            <a:t> Stores detailed customer profiles, including personal information, to personalize the shopping experience.</a:t>
          </a:r>
          <a:endParaRPr lang="en-US" dirty="0"/>
        </a:p>
      </dgm:t>
    </dgm:pt>
    <dgm:pt modelId="{3F69B372-004F-45A5-AB85-F1D7E0486612}" type="parTrans" cxnId="{FCF4798B-DAA9-4AC7-BFC5-BBB6F4DE12C1}">
      <dgm:prSet/>
      <dgm:spPr/>
      <dgm:t>
        <a:bodyPr/>
        <a:lstStyle/>
        <a:p>
          <a:endParaRPr lang="en-US"/>
        </a:p>
      </dgm:t>
    </dgm:pt>
    <dgm:pt modelId="{1B17F16B-3C65-4A6A-B648-B7C3EBC1DECF}" type="sibTrans" cxnId="{FCF4798B-DAA9-4AC7-BFC5-BBB6F4DE12C1}">
      <dgm:prSet/>
      <dgm:spPr/>
      <dgm:t>
        <a:bodyPr/>
        <a:lstStyle/>
        <a:p>
          <a:endParaRPr lang="en-US"/>
        </a:p>
      </dgm:t>
    </dgm:pt>
    <dgm:pt modelId="{76AD8925-7F62-466D-BD8C-F671944C326F}">
      <dgm:prSet/>
      <dgm:spPr/>
      <dgm:t>
        <a:bodyPr/>
        <a:lstStyle/>
        <a:p>
          <a:pPr algn="l"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IN" b="1" dirty="0"/>
            <a:t>Product Table:</a:t>
          </a:r>
          <a:r>
            <a:rPr lang="en-IN" dirty="0"/>
            <a:t> Contains comprehensive product details, aiding in inventory management.</a:t>
          </a:r>
          <a:endParaRPr lang="en-US" dirty="0"/>
        </a:p>
      </dgm:t>
    </dgm:pt>
    <dgm:pt modelId="{9D7CB260-D741-43DD-80D8-C9902FA470F7}" type="parTrans" cxnId="{C2D022C2-81B4-4E4C-BC30-7FBD91E79B46}">
      <dgm:prSet/>
      <dgm:spPr/>
      <dgm:t>
        <a:bodyPr/>
        <a:lstStyle/>
        <a:p>
          <a:endParaRPr lang="en-US"/>
        </a:p>
      </dgm:t>
    </dgm:pt>
    <dgm:pt modelId="{C1472376-2939-47C6-9D2B-9DB43C61C2AB}" type="sibTrans" cxnId="{C2D022C2-81B4-4E4C-BC30-7FBD91E79B46}">
      <dgm:prSet/>
      <dgm:spPr/>
      <dgm:t>
        <a:bodyPr/>
        <a:lstStyle/>
        <a:p>
          <a:endParaRPr lang="en-US"/>
        </a:p>
      </dgm:t>
    </dgm:pt>
    <dgm:pt modelId="{6780DF4B-3915-4B4B-92BF-6348DCFB7702}">
      <dgm:prSet/>
      <dgm:spPr/>
      <dgm:t>
        <a:bodyPr/>
        <a:lstStyle/>
        <a:p>
          <a:pPr algn="l"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IN" b="1" dirty="0"/>
            <a:t>Brands Table:</a:t>
          </a:r>
          <a:r>
            <a:rPr lang="en-IN" dirty="0"/>
            <a:t> Houses information about brands, facilitating brand-based product categorization.</a:t>
          </a:r>
          <a:endParaRPr lang="en-US" dirty="0"/>
        </a:p>
      </dgm:t>
    </dgm:pt>
    <dgm:pt modelId="{78D809BE-35DB-44C7-B74E-5F1AD67F447E}" type="parTrans" cxnId="{788D2A9D-81C5-42BC-B5AF-D5FE1B166CD2}">
      <dgm:prSet/>
      <dgm:spPr/>
      <dgm:t>
        <a:bodyPr/>
        <a:lstStyle/>
        <a:p>
          <a:endParaRPr lang="en-US"/>
        </a:p>
      </dgm:t>
    </dgm:pt>
    <dgm:pt modelId="{5926815B-325B-4FC0-B86C-8A9CF4502949}" type="sibTrans" cxnId="{788D2A9D-81C5-42BC-B5AF-D5FE1B166CD2}">
      <dgm:prSet/>
      <dgm:spPr/>
      <dgm:t>
        <a:bodyPr/>
        <a:lstStyle/>
        <a:p>
          <a:endParaRPr lang="en-US"/>
        </a:p>
      </dgm:t>
    </dgm:pt>
    <dgm:pt modelId="{336DF955-182A-4242-A6EE-F5E2AFC9F8AC}">
      <dgm:prSet/>
      <dgm:spPr/>
      <dgm:t>
        <a:bodyPr/>
        <a:lstStyle/>
        <a:p>
          <a:pPr algn="l"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IN" b="1" dirty="0"/>
            <a:t>Product Category Table:</a:t>
          </a:r>
          <a:r>
            <a:rPr lang="en-IN" dirty="0"/>
            <a:t> Manages product categories and subcategories for efficient product organization.</a:t>
          </a:r>
          <a:endParaRPr lang="en-US" dirty="0"/>
        </a:p>
      </dgm:t>
    </dgm:pt>
    <dgm:pt modelId="{7D89F929-8ECF-4156-983C-9A899604D16F}" type="parTrans" cxnId="{0428C9FE-858A-4A07-9A3D-5839B59CDECE}">
      <dgm:prSet/>
      <dgm:spPr/>
      <dgm:t>
        <a:bodyPr/>
        <a:lstStyle/>
        <a:p>
          <a:endParaRPr lang="en-US"/>
        </a:p>
      </dgm:t>
    </dgm:pt>
    <dgm:pt modelId="{198B0B9E-A785-4A3F-A655-49D80A58D5A4}" type="sibTrans" cxnId="{0428C9FE-858A-4A07-9A3D-5839B59CDECE}">
      <dgm:prSet/>
      <dgm:spPr/>
      <dgm:t>
        <a:bodyPr/>
        <a:lstStyle/>
        <a:p>
          <a:endParaRPr lang="en-US"/>
        </a:p>
      </dgm:t>
    </dgm:pt>
    <dgm:pt modelId="{9324A78C-8D74-4BE5-B39F-F2899D405CF6}">
      <dgm:prSet/>
      <dgm:spPr/>
      <dgm:t>
        <a:bodyPr/>
        <a:lstStyle/>
        <a:p>
          <a:pPr algn="l"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IN" b="1" dirty="0"/>
            <a:t>User Interaction Table:</a:t>
          </a:r>
          <a:r>
            <a:rPr lang="en-IN" dirty="0"/>
            <a:t> Records user </a:t>
          </a:r>
          <a:r>
            <a:rPr lang="en-IN" dirty="0" err="1"/>
            <a:t>behavior</a:t>
          </a:r>
          <a:r>
            <a:rPr lang="en-IN" dirty="0"/>
            <a:t> and interactions with products and categories.</a:t>
          </a:r>
          <a:endParaRPr lang="en-US" dirty="0"/>
        </a:p>
      </dgm:t>
    </dgm:pt>
    <dgm:pt modelId="{E2D09398-097B-452B-B4DD-995B6A6AD3A7}" type="parTrans" cxnId="{29FB6461-36BD-44D6-B394-B0DFBB95AD29}">
      <dgm:prSet/>
      <dgm:spPr/>
      <dgm:t>
        <a:bodyPr/>
        <a:lstStyle/>
        <a:p>
          <a:endParaRPr lang="en-US"/>
        </a:p>
      </dgm:t>
    </dgm:pt>
    <dgm:pt modelId="{C51D3298-4764-4A59-9ABA-7D6D64E32060}" type="sibTrans" cxnId="{29FB6461-36BD-44D6-B394-B0DFBB95AD29}">
      <dgm:prSet/>
      <dgm:spPr/>
      <dgm:t>
        <a:bodyPr/>
        <a:lstStyle/>
        <a:p>
          <a:endParaRPr lang="en-US"/>
        </a:p>
      </dgm:t>
    </dgm:pt>
    <dgm:pt modelId="{06905930-2BFC-4F6A-87B6-2F5B6BEFAA23}">
      <dgm:prSet/>
      <dgm:spPr/>
      <dgm:t>
        <a:bodyPr/>
        <a:lstStyle/>
        <a:p>
          <a:pPr algn="l"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IN" b="1" dirty="0"/>
            <a:t>Recommendation Table:</a:t>
          </a:r>
          <a:r>
            <a:rPr lang="en-IN" dirty="0"/>
            <a:t> Stores personalized product recommendations and their associated scores.</a:t>
          </a:r>
          <a:endParaRPr lang="en-US" dirty="0"/>
        </a:p>
      </dgm:t>
    </dgm:pt>
    <dgm:pt modelId="{22B52C7F-F862-4482-B3A2-F714D08F203B}" type="parTrans" cxnId="{D47950D2-558F-43BC-AE11-533E72BFE919}">
      <dgm:prSet/>
      <dgm:spPr/>
      <dgm:t>
        <a:bodyPr/>
        <a:lstStyle/>
        <a:p>
          <a:endParaRPr lang="en-US"/>
        </a:p>
      </dgm:t>
    </dgm:pt>
    <dgm:pt modelId="{D5C8D724-6C18-4FE3-BBB9-7ADA685C083E}" type="sibTrans" cxnId="{D47950D2-558F-43BC-AE11-533E72BFE919}">
      <dgm:prSet/>
      <dgm:spPr/>
      <dgm:t>
        <a:bodyPr/>
        <a:lstStyle/>
        <a:p>
          <a:endParaRPr lang="en-US"/>
        </a:p>
      </dgm:t>
    </dgm:pt>
    <dgm:pt modelId="{1BE17119-552B-401D-AAF2-3072393867DA}">
      <dgm:prSet/>
      <dgm:spPr/>
      <dgm:t>
        <a:bodyPr/>
        <a:lstStyle/>
        <a:p>
          <a:pPr algn="ctr">
            <a:lnSpc>
              <a:spcPct val="90000"/>
            </a:lnSpc>
            <a:buFont typeface="Symbol" panose="05050102010706020507" pitchFamily="18" charset="2"/>
            <a:buNone/>
          </a:pPr>
          <a:r>
            <a:rPr lang="en-US" b="1" u="sng" dirty="0"/>
            <a:t>LIST OF ENTITIES USED </a:t>
          </a:r>
        </a:p>
      </dgm:t>
    </dgm:pt>
    <dgm:pt modelId="{0DB1C3D7-A0EA-4D7F-8EE1-2937F8E76731}" type="parTrans" cxnId="{EF28E28D-C804-4107-8358-25809CE13DAF}">
      <dgm:prSet/>
      <dgm:spPr/>
      <dgm:t>
        <a:bodyPr/>
        <a:lstStyle/>
        <a:p>
          <a:endParaRPr lang="en-US"/>
        </a:p>
      </dgm:t>
    </dgm:pt>
    <dgm:pt modelId="{FF91933B-2AB0-4194-AD61-81F2D3B1FBAF}" type="sibTrans" cxnId="{EF28E28D-C804-4107-8358-25809CE13DAF}">
      <dgm:prSet/>
      <dgm:spPr/>
      <dgm:t>
        <a:bodyPr/>
        <a:lstStyle/>
        <a:p>
          <a:endParaRPr lang="en-US"/>
        </a:p>
      </dgm:t>
    </dgm:pt>
    <dgm:pt modelId="{24B00A33-8F9B-4AEA-854F-A6DD5FDF8696}" type="pres">
      <dgm:prSet presAssocID="{EFFFEFF7-74DF-4D70-A109-8489FCE25872}" presName="Name0" presStyleCnt="0">
        <dgm:presLayoutVars>
          <dgm:dir/>
          <dgm:animLvl val="lvl"/>
          <dgm:resizeHandles val="exact"/>
        </dgm:presLayoutVars>
      </dgm:prSet>
      <dgm:spPr/>
    </dgm:pt>
    <dgm:pt modelId="{27AA5927-0A9F-43C2-9D67-266C2B84CE67}" type="pres">
      <dgm:prSet presAssocID="{7A3AEAEC-7F6F-4CD6-8B77-8D1436B2CABE}" presName="composite" presStyleCnt="0"/>
      <dgm:spPr/>
    </dgm:pt>
    <dgm:pt modelId="{BBF896C0-6408-441B-8939-87BFA77FC3C0}" type="pres">
      <dgm:prSet presAssocID="{7A3AEAEC-7F6F-4CD6-8B77-8D1436B2CABE}" presName="parTx" presStyleLbl="alignNode1" presStyleIdx="0" presStyleCnt="1" custScaleY="104202">
        <dgm:presLayoutVars>
          <dgm:chMax val="0"/>
          <dgm:chPref val="0"/>
          <dgm:bulletEnabled val="1"/>
        </dgm:presLayoutVars>
      </dgm:prSet>
      <dgm:spPr/>
    </dgm:pt>
    <dgm:pt modelId="{1F8F0DAE-99DC-4AC3-BB1B-831D9987EC28}" type="pres">
      <dgm:prSet presAssocID="{7A3AEAEC-7F6F-4CD6-8B77-8D1436B2CABE}" presName="desTx" presStyleLbl="alignAccFollowNode1" presStyleIdx="0" presStyleCnt="1" custScaleY="97953" custLinFactNeighborX="0" custLinFactNeighborY="4545">
        <dgm:presLayoutVars>
          <dgm:bulletEnabled val="1"/>
        </dgm:presLayoutVars>
      </dgm:prSet>
      <dgm:spPr/>
    </dgm:pt>
  </dgm:ptLst>
  <dgm:cxnLst>
    <dgm:cxn modelId="{8880B401-04DD-46CF-825F-EC94E5E39344}" type="presOf" srcId="{FD40B1C9-78CC-4F4B-BBED-D4FC70E3F11B}" destId="{1F8F0DAE-99DC-4AC3-BB1B-831D9987EC28}" srcOrd="0" destOrd="1" presId="urn:microsoft.com/office/officeart/2005/8/layout/hList1"/>
    <dgm:cxn modelId="{DAEB9604-5E2F-4D51-AF10-87F410A9B044}" type="presOf" srcId="{7A3AEAEC-7F6F-4CD6-8B77-8D1436B2CABE}" destId="{BBF896C0-6408-441B-8939-87BFA77FC3C0}" srcOrd="0" destOrd="0" presId="urn:microsoft.com/office/officeart/2005/8/layout/hList1"/>
    <dgm:cxn modelId="{A578BF1F-B149-43E0-91AF-5F7C63FDBA48}" type="presOf" srcId="{6780DF4B-3915-4B4B-92BF-6348DCFB7702}" destId="{1F8F0DAE-99DC-4AC3-BB1B-831D9987EC28}" srcOrd="0" destOrd="3" presId="urn:microsoft.com/office/officeart/2005/8/layout/hList1"/>
    <dgm:cxn modelId="{29FB6461-36BD-44D6-B394-B0DFBB95AD29}" srcId="{7A3AEAEC-7F6F-4CD6-8B77-8D1436B2CABE}" destId="{9324A78C-8D74-4BE5-B39F-F2899D405CF6}" srcOrd="5" destOrd="0" parTransId="{E2D09398-097B-452B-B4DD-995B6A6AD3A7}" sibTransId="{C51D3298-4764-4A59-9ABA-7D6D64E32060}"/>
    <dgm:cxn modelId="{3DCEA36B-52EF-46D0-81CC-48B4BFD407CC}" type="presOf" srcId="{EFFFEFF7-74DF-4D70-A109-8489FCE25872}" destId="{24B00A33-8F9B-4AEA-854F-A6DD5FDF8696}" srcOrd="0" destOrd="0" presId="urn:microsoft.com/office/officeart/2005/8/layout/hList1"/>
    <dgm:cxn modelId="{8773DD79-7087-4DBF-AADE-6FA687EEC996}" type="presOf" srcId="{336DF955-182A-4242-A6EE-F5E2AFC9F8AC}" destId="{1F8F0DAE-99DC-4AC3-BB1B-831D9987EC28}" srcOrd="0" destOrd="4" presId="urn:microsoft.com/office/officeart/2005/8/layout/hList1"/>
    <dgm:cxn modelId="{61466F7C-3F29-4B2F-B088-403B62FA12C2}" type="presOf" srcId="{06905930-2BFC-4F6A-87B6-2F5B6BEFAA23}" destId="{1F8F0DAE-99DC-4AC3-BB1B-831D9987EC28}" srcOrd="0" destOrd="6" presId="urn:microsoft.com/office/officeart/2005/8/layout/hList1"/>
    <dgm:cxn modelId="{76D7D57C-684E-4A8B-B1FE-B1A38F2BE22E}" type="presOf" srcId="{9324A78C-8D74-4BE5-B39F-F2899D405CF6}" destId="{1F8F0DAE-99DC-4AC3-BB1B-831D9987EC28}" srcOrd="0" destOrd="5" presId="urn:microsoft.com/office/officeart/2005/8/layout/hList1"/>
    <dgm:cxn modelId="{FCF4798B-DAA9-4AC7-BFC5-BBB6F4DE12C1}" srcId="{7A3AEAEC-7F6F-4CD6-8B77-8D1436B2CABE}" destId="{FD40B1C9-78CC-4F4B-BBED-D4FC70E3F11B}" srcOrd="1" destOrd="0" parTransId="{3F69B372-004F-45A5-AB85-F1D7E0486612}" sibTransId="{1B17F16B-3C65-4A6A-B648-B7C3EBC1DECF}"/>
    <dgm:cxn modelId="{EF28E28D-C804-4107-8358-25809CE13DAF}" srcId="{7A3AEAEC-7F6F-4CD6-8B77-8D1436B2CABE}" destId="{1BE17119-552B-401D-AAF2-3072393867DA}" srcOrd="0" destOrd="0" parTransId="{0DB1C3D7-A0EA-4D7F-8EE1-2937F8E76731}" sibTransId="{FF91933B-2AB0-4194-AD61-81F2D3B1FBAF}"/>
    <dgm:cxn modelId="{788D2A9D-81C5-42BC-B5AF-D5FE1B166CD2}" srcId="{7A3AEAEC-7F6F-4CD6-8B77-8D1436B2CABE}" destId="{6780DF4B-3915-4B4B-92BF-6348DCFB7702}" srcOrd="3" destOrd="0" parTransId="{78D809BE-35DB-44C7-B74E-5F1AD67F447E}" sibTransId="{5926815B-325B-4FC0-B86C-8A9CF4502949}"/>
    <dgm:cxn modelId="{1CF59EAA-370B-4816-AD10-D0A408048213}" type="presOf" srcId="{1BE17119-552B-401D-AAF2-3072393867DA}" destId="{1F8F0DAE-99DC-4AC3-BB1B-831D9987EC28}" srcOrd="0" destOrd="0" presId="urn:microsoft.com/office/officeart/2005/8/layout/hList1"/>
    <dgm:cxn modelId="{9A860AB0-DEA2-4E04-89B8-8F55126E2B1F}" type="presOf" srcId="{76AD8925-7F62-466D-BD8C-F671944C326F}" destId="{1F8F0DAE-99DC-4AC3-BB1B-831D9987EC28}" srcOrd="0" destOrd="2" presId="urn:microsoft.com/office/officeart/2005/8/layout/hList1"/>
    <dgm:cxn modelId="{C2D022C2-81B4-4E4C-BC30-7FBD91E79B46}" srcId="{7A3AEAEC-7F6F-4CD6-8B77-8D1436B2CABE}" destId="{76AD8925-7F62-466D-BD8C-F671944C326F}" srcOrd="2" destOrd="0" parTransId="{9D7CB260-D741-43DD-80D8-C9902FA470F7}" sibTransId="{C1472376-2939-47C6-9D2B-9DB43C61C2AB}"/>
    <dgm:cxn modelId="{D47950D2-558F-43BC-AE11-533E72BFE919}" srcId="{7A3AEAEC-7F6F-4CD6-8B77-8D1436B2CABE}" destId="{06905930-2BFC-4F6A-87B6-2F5B6BEFAA23}" srcOrd="6" destOrd="0" parTransId="{22B52C7F-F862-4482-B3A2-F714D08F203B}" sibTransId="{D5C8D724-6C18-4FE3-BBB9-7ADA685C083E}"/>
    <dgm:cxn modelId="{135A52DC-94FE-4F2C-931E-28BFD99B4815}" srcId="{EFFFEFF7-74DF-4D70-A109-8489FCE25872}" destId="{7A3AEAEC-7F6F-4CD6-8B77-8D1436B2CABE}" srcOrd="0" destOrd="0" parTransId="{9CD3D9DB-2C06-4378-A80D-4A022E6EF4B8}" sibTransId="{58D60B9B-244A-4389-B281-A6809D187D8B}"/>
    <dgm:cxn modelId="{0428C9FE-858A-4A07-9A3D-5839B59CDECE}" srcId="{7A3AEAEC-7F6F-4CD6-8B77-8D1436B2CABE}" destId="{336DF955-182A-4242-A6EE-F5E2AFC9F8AC}" srcOrd="4" destOrd="0" parTransId="{7D89F929-8ECF-4156-983C-9A899604D16F}" sibTransId="{198B0B9E-A785-4A3F-A655-49D80A58D5A4}"/>
    <dgm:cxn modelId="{32AAA028-FF44-4F88-89D0-4BB5CD2E44CC}" type="presParOf" srcId="{24B00A33-8F9B-4AEA-854F-A6DD5FDF8696}" destId="{27AA5927-0A9F-43C2-9D67-266C2B84CE67}" srcOrd="0" destOrd="0" presId="urn:microsoft.com/office/officeart/2005/8/layout/hList1"/>
    <dgm:cxn modelId="{9A430CA9-49C8-4C28-BE43-F666FFF96B17}" type="presParOf" srcId="{27AA5927-0A9F-43C2-9D67-266C2B84CE67}" destId="{BBF896C0-6408-441B-8939-87BFA77FC3C0}" srcOrd="0" destOrd="0" presId="urn:microsoft.com/office/officeart/2005/8/layout/hList1"/>
    <dgm:cxn modelId="{F3A11676-6B79-4C53-B595-124FA8160D75}" type="presParOf" srcId="{27AA5927-0A9F-43C2-9D67-266C2B84CE67}" destId="{1F8F0DAE-99DC-4AC3-BB1B-831D9987EC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96C0-6408-441B-8939-87BFA77FC3C0}">
      <dsp:nvSpPr>
        <dsp:cNvPr id="0" name=""/>
        <dsp:cNvSpPr/>
      </dsp:nvSpPr>
      <dsp:spPr>
        <a:xfrm>
          <a:off x="0" y="233036"/>
          <a:ext cx="11963095" cy="18424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project focuses on creating an -E-Commerce Product Recommendation System to enhance the user experience on an e-commerce platform.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Address the challenge of enhancing user engagement, boosting sales, and elevating the shopping experience through personalized product recommendations.</a:t>
          </a:r>
        </a:p>
      </dsp:txBody>
      <dsp:txXfrm>
        <a:off x="0" y="233036"/>
        <a:ext cx="11963095" cy="1842426"/>
      </dsp:txXfrm>
    </dsp:sp>
    <dsp:sp modelId="{1F8F0DAE-99DC-4AC3-BB1B-831D9987EC28}">
      <dsp:nvSpPr>
        <dsp:cNvPr id="0" name=""/>
        <dsp:cNvSpPr/>
      </dsp:nvSpPr>
      <dsp:spPr>
        <a:xfrm>
          <a:off x="0" y="2253492"/>
          <a:ext cx="11963095" cy="37850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None/>
          </a:pPr>
          <a:r>
            <a:rPr lang="en-US" sz="2200" b="1" u="sng" kern="1200" dirty="0"/>
            <a:t>LIST OF ENTITIES USED 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IN" sz="2200" b="1" kern="1200" dirty="0"/>
            <a:t>Users Table:</a:t>
          </a:r>
          <a:r>
            <a:rPr lang="en-IN" sz="2200" kern="1200" dirty="0"/>
            <a:t> Stores detailed customer profiles, including personal information, to personalize the shopping experience.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IN" sz="2200" b="1" kern="1200" dirty="0"/>
            <a:t>Product Table:</a:t>
          </a:r>
          <a:r>
            <a:rPr lang="en-IN" sz="2200" kern="1200" dirty="0"/>
            <a:t> Contains comprehensive product details, aiding in inventory management.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IN" sz="2200" b="1" kern="1200" dirty="0"/>
            <a:t>Brands Table:</a:t>
          </a:r>
          <a:r>
            <a:rPr lang="en-IN" sz="2200" kern="1200" dirty="0"/>
            <a:t> Houses information about brands, facilitating brand-based product categorization.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IN" sz="2200" b="1" kern="1200" dirty="0"/>
            <a:t>Product Category Table:</a:t>
          </a:r>
          <a:r>
            <a:rPr lang="en-IN" sz="2200" kern="1200" dirty="0"/>
            <a:t> Manages product categories and subcategories for efficient product organization.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IN" sz="2200" b="1" kern="1200" dirty="0"/>
            <a:t>User Interaction Table:</a:t>
          </a:r>
          <a:r>
            <a:rPr lang="en-IN" sz="2200" kern="1200" dirty="0"/>
            <a:t> Records user </a:t>
          </a:r>
          <a:r>
            <a:rPr lang="en-IN" sz="2200" kern="1200" dirty="0" err="1"/>
            <a:t>behavior</a:t>
          </a:r>
          <a:r>
            <a:rPr lang="en-IN" sz="2200" kern="1200" dirty="0"/>
            <a:t> and interactions with products and categories.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IN" sz="2200" b="1" kern="1200" dirty="0"/>
            <a:t>Recommendation Table:</a:t>
          </a:r>
          <a:r>
            <a:rPr lang="en-IN" sz="2200" kern="1200" dirty="0"/>
            <a:t> Stores personalized product recommendations and their associated scores.</a:t>
          </a:r>
          <a:endParaRPr lang="en-US" sz="2200" kern="1200" dirty="0"/>
        </a:p>
      </dsp:txBody>
      <dsp:txXfrm>
        <a:off x="0" y="2253492"/>
        <a:ext cx="11963095" cy="3785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CED98-28FD-4800-97B4-EE37CFA260ED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C744E-633F-4524-BF65-F0BB05BD458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41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BB52-4832-48B4-A34E-CBC0A187382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8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22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2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93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3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24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5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24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3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81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07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F9E928-E28C-4E0F-9495-C35859673A73}" type="datetimeFigureOut">
              <a:rPr lang="en-US" smtClean="0"/>
              <a:pPr/>
              <a:t>12/8/2023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918AFC-3C70-4217-99F0-A8449438916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vxp230008@utdallas.edu" TargetMode="External"/><Relationship Id="rId3" Type="http://schemas.openxmlformats.org/officeDocument/2006/relationships/hyperlink" Target="mailto:axr220249@utdallas.edu" TargetMode="External"/><Relationship Id="rId7" Type="http://schemas.openxmlformats.org/officeDocument/2006/relationships/hyperlink" Target="mailto:pxn230011@utdallas.edu" TargetMode="External"/><Relationship Id="rId2" Type="http://schemas.openxmlformats.org/officeDocument/2006/relationships/hyperlink" Target="mailto:axg230033@utdallas.edu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xr230040@utdallas.edu" TargetMode="External"/><Relationship Id="rId5" Type="http://schemas.openxmlformats.org/officeDocument/2006/relationships/hyperlink" Target="mailto:jxy230003@utdallas.edu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bxd220033@utdallas.edu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/>
          </p:cNvSpPr>
          <p:nvPr/>
        </p:nvSpPr>
        <p:spPr>
          <a:xfrm>
            <a:off x="522732" y="521208"/>
            <a:ext cx="11146536" cy="58106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 defTabSz="318486">
              <a:spcAft>
                <a:spcPts val="516"/>
              </a:spcAft>
            </a:pPr>
            <a:endParaRPr lang="en-US" sz="2064" b="1" kern="100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318486">
              <a:spcAft>
                <a:spcPts val="516"/>
              </a:spcAft>
            </a:pPr>
            <a:r>
              <a:rPr 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Foundations for E-Commerce Product Recommendation System</a:t>
            </a:r>
            <a:r>
              <a:rPr lang="en-US" sz="1548" b="1" u="sng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                              ______________________________________________________________________________________________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</a:p>
          <a:p>
            <a:pPr defTabSz="318486">
              <a:spcAft>
                <a:spcPts val="516"/>
              </a:spcAft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defTabSz="318486">
              <a:spcAft>
                <a:spcPts val="516"/>
              </a:spcAft>
            </a:pPr>
            <a:r>
              <a:rPr lang="en-US" sz="2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     Prof . Dr. </a:t>
            </a:r>
            <a:r>
              <a:rPr lang="en-US" sz="20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Lidong</a:t>
            </a:r>
            <a:r>
              <a:rPr lang="en-US" sz="2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Wu</a:t>
            </a:r>
          </a:p>
          <a:p>
            <a:pPr defTabSz="318486">
              <a:spcAft>
                <a:spcPts val="516"/>
              </a:spcAft>
            </a:pPr>
            <a:endParaRPr lang="en-US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18486">
              <a:spcAft>
                <a:spcPts val="516"/>
              </a:spcAft>
            </a:pPr>
            <a:r>
              <a:rPr lang="en-US" sz="2000" b="1" kern="1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           BUAN 6320- Database Foundations </a:t>
            </a:r>
          </a:p>
          <a:p>
            <a:pPr algn="ctr" defTabSz="318486">
              <a:spcAft>
                <a:spcPts val="516"/>
              </a:spcAft>
            </a:pPr>
            <a:r>
              <a:rPr 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</a:t>
            </a:r>
            <a:r>
              <a:rPr lang="en-US" sz="2000" b="1" kern="1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Business Analytics</a:t>
            </a:r>
          </a:p>
          <a:p>
            <a:pPr algn="ctr" defTabSz="318486">
              <a:spcAft>
                <a:spcPts val="516"/>
              </a:spcAft>
            </a:pPr>
            <a:r>
              <a:rPr 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US" sz="1548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18486">
              <a:spcAft>
                <a:spcPts val="516"/>
              </a:spcAft>
            </a:pPr>
            <a:endParaRPr lang="en-US" sz="1548" b="1" kern="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318486">
              <a:spcAft>
                <a:spcPts val="516"/>
              </a:spcAft>
            </a:pPr>
            <a:endParaRPr lang="en-US" sz="1548" b="1" kern="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5536" lvl="8" algn="r" defTabSz="318486">
              <a:spcAft>
                <a:spcPts val="516"/>
              </a:spcAft>
            </a:pPr>
            <a:endParaRPr lang="en-US" sz="1204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3145536" lvl="8" defTabSz="318486">
              <a:spcAft>
                <a:spcPts val="516"/>
              </a:spcAft>
            </a:pPr>
            <a:r>
              <a:rPr lang="en-US" sz="1204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</a:t>
            </a:r>
            <a:endParaRPr lang="en-US" sz="1376" b="1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defTabSz="318486">
              <a:spcAft>
                <a:spcPts val="516"/>
              </a:spcAft>
            </a:pPr>
            <a:endParaRPr lang="en-US" sz="1376" b="1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defTabSz="318486">
              <a:spcAft>
                <a:spcPts val="516"/>
              </a:spcAft>
            </a:pPr>
            <a:endParaRPr lang="en-US" sz="1376" b="1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9" name="Picture 18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4FE876B3-E475-2F1D-A765-CE4A2A5959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57" y="491092"/>
            <a:ext cx="921515" cy="921515"/>
          </a:xfrm>
          <a:prstGeom prst="rect">
            <a:avLst/>
          </a:prstGeom>
        </p:spPr>
      </p:pic>
      <p:pic>
        <p:nvPicPr>
          <p:cNvPr id="10" name="Picture 9" descr="A diagram of e-commerce&#10;&#10;Description automatically generated">
            <a:extLst>
              <a:ext uri="{FF2B5EF4-FFF2-40B4-BE49-F238E27FC236}">
                <a16:creationId xmlns:a16="http://schemas.microsoft.com/office/drawing/2014/main" id="{2AEF1EAF-9D0D-78AB-FBA7-8BAE65304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9912"/>
            <a:ext cx="5655652" cy="4609356"/>
          </a:xfrm>
          <a:prstGeom prst="rect">
            <a:avLst/>
          </a:prstGeom>
        </p:spPr>
      </p:pic>
      <p:pic>
        <p:nvPicPr>
          <p:cNvPr id="12" name="Picture 11" descr="A group of icons on a black background&#10;&#10;Description automatically generated">
            <a:extLst>
              <a:ext uri="{FF2B5EF4-FFF2-40B4-BE49-F238E27FC236}">
                <a16:creationId xmlns:a16="http://schemas.microsoft.com/office/drawing/2014/main" id="{AC6CE7ED-ADFA-649A-4962-370A8349B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61" y="3981192"/>
            <a:ext cx="5926107" cy="229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10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20396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                          THANK YOU</a:t>
            </a:r>
          </a:p>
          <a:p>
            <a:endParaRPr lang="en-IN" dirty="0"/>
          </a:p>
          <a:p>
            <a:endParaRPr lang="en-IN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-CONTACT INFORMATION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                                                                                                                                                                               Group 14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                                                                                                                                   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Adharsha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Velen: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hlinkClick r:id="rId2"/>
              </a:rPr>
              <a:t>axg230033@utdallas.edu</a:t>
            </a:r>
            <a:endParaRPr lang="en-US" sz="1800" u="sng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                                                                                                                                   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Arwin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Kumar Ravi (</a:t>
            </a:r>
            <a:r>
              <a:rPr lang="en-US" sz="18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hlinkClick r:id="rId3"/>
              </a:rPr>
              <a:t>axr220249@utdallas.edu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                                                                                                                                   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Barath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Kumar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Dhanasekar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hlinkClick r:id="rId4"/>
              </a:rPr>
              <a:t>bxd220033@utdallas.edu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                                                                                                                                    - Jesse Jackson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Yajjala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hlinkClick r:id="rId5"/>
              </a:rPr>
              <a:t>jxy230003@utdallas.edu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                                                                                                                                    - Mahadevan Ramanan (</a:t>
            </a:r>
            <a:r>
              <a:rPr lang="en-US" sz="18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hlinkClick r:id="rId6"/>
              </a:rPr>
              <a:t>mxr230040@utdallas.edu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                                                                                                                                    - Prathamesh P Nagraj (</a:t>
            </a:r>
            <a:r>
              <a:rPr lang="en-US" sz="18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hlinkClick r:id="rId7"/>
              </a:rPr>
              <a:t>pxn230011@utdallas.edu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                                                                                                                                    - Vijay Refkin Puvvala (</a:t>
            </a:r>
            <a:r>
              <a:rPr lang="en-US" sz="18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hlinkClick r:id="rId8"/>
              </a:rPr>
              <a:t>vxp230008@utdallas.edu</a:t>
            </a: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3" name="Picture 2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97BC8412-A80F-324D-1351-FA8F6BF6778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0" y="-76200"/>
            <a:ext cx="1066495" cy="1066495"/>
          </a:xfrm>
          <a:prstGeom prst="rect">
            <a:avLst/>
          </a:prstGeom>
        </p:spPr>
      </p:pic>
      <p:pic>
        <p:nvPicPr>
          <p:cNvPr id="4" name="Picture 3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0FBEEA1D-F9FE-DC20-67E1-3A00424BAF8D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90295"/>
            <a:ext cx="3962400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2923233" cy="564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  <a:endParaRPr lang="en-US" sz="3100" b="1" spc="-5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844" y="228600"/>
            <a:ext cx="7543800" cy="56462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 anchor="ctr">
            <a:normAutofit fontScale="92500" lnSpcReduction="10000"/>
          </a:bodyPr>
          <a:lstStyle/>
          <a:p>
            <a:pPr marL="0" indent="0">
              <a:buNone/>
            </a:pP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4000" i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endParaRPr lang="en-US" sz="3200" i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4068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4068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Relational Schema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4068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Functions, Triggers, and Stored Procedures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4068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SQL Queries for Data Analysis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4068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Conclusion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Ø"/>
            </a:pP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9C802E82-240C-49C2-99BD-82FD60657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552" y="-86125"/>
            <a:ext cx="1066495" cy="10664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CA35-8AAD-8C5D-37BA-0FF5308E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30480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</a:t>
            </a:r>
            <a:r>
              <a:rPr lang="en-US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2DB43D-FFF9-AE00-057D-8D394DBB4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999" y="1159702"/>
            <a:ext cx="11125199" cy="48306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E-Commerce Product Recommendation System to enhance user engagement and improve the  shopping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personalized recommendations to boost sales and stimulate revenue growth.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inventory management for tracking product availability and ensuring a seamless shopping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a competitive edge in the e-commerce market through innovative and tailored product suggestions.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 user loyalty by addressing the challenge of enhancing engagement and providing a personalized shopping journey.</a:t>
            </a:r>
          </a:p>
        </p:txBody>
      </p:sp>
      <p:pic>
        <p:nvPicPr>
          <p:cNvPr id="6" name="Picture 5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B26B360A-6D5A-AAF0-AF89-596E2055FB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0" y="-76200"/>
            <a:ext cx="1066495" cy="1066495"/>
          </a:xfrm>
          <a:prstGeom prst="rect">
            <a:avLst/>
          </a:prstGeom>
        </p:spPr>
      </p:pic>
      <p:pic>
        <p:nvPicPr>
          <p:cNvPr id="8" name="Picture 7" descr="A black background with red outline icons&#10;&#10;Description automatically generated">
            <a:extLst>
              <a:ext uri="{FF2B5EF4-FFF2-40B4-BE49-F238E27FC236}">
                <a16:creationId xmlns:a16="http://schemas.microsoft.com/office/drawing/2014/main" id="{B5399EEA-E194-4847-457D-7E2FB98AA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57862" y="4395546"/>
            <a:ext cx="1806864" cy="35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4"/>
            <a:ext cx="8153400" cy="609599"/>
          </a:xfrm>
        </p:spPr>
        <p:txBody>
          <a:bodyPr>
            <a:noAutofit/>
          </a:bodyPr>
          <a:lstStyle/>
          <a:p>
            <a:pPr algn="ctr"/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E25EFD0-6751-8A51-B6DF-1BB40B0A3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58720"/>
              </p:ext>
            </p:extLst>
          </p:nvPr>
        </p:nvGraphicFramePr>
        <p:xfrm>
          <a:off x="152704" y="76200"/>
          <a:ext cx="11963095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061C13C2-81B8-55C0-3A3E-8299757AEA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304955"/>
            <a:ext cx="1066495" cy="10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600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95281E46-0FAD-4109-0D3D-DD59C9ED2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0" y="-76200"/>
            <a:ext cx="1066495" cy="1066495"/>
          </a:xfrm>
          <a:prstGeom prst="rect">
            <a:avLst/>
          </a:prstGeom>
        </p:spPr>
      </p:pic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BD481335-B6FA-1EFF-A085-43533577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402845" cy="632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3F847-52F1-90AA-EAC2-AC6197BE0352}"/>
              </a:ext>
            </a:extLst>
          </p:cNvPr>
          <p:cNvSpPr txBox="1"/>
          <p:nvPr/>
        </p:nvSpPr>
        <p:spPr>
          <a:xfrm>
            <a:off x="7848600" y="2819400"/>
            <a:ext cx="3767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0738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95281E46-0FAD-4109-0D3D-DD59C9ED2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0" y="-76200"/>
            <a:ext cx="1066495" cy="10664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B2BEB-951A-4FBE-85E8-0E55AE44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176" y="304800"/>
            <a:ext cx="6147623" cy="60960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schema provides a structural framework for our database, connecting key components crucial for the recommendation system's operation.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,Quantity,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Price,Order_Date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Customer: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Email, Age, Gender, Address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ProductName,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Price, Inventory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: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BrandName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Brand_Id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CategoryName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Interaction_Type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InteractionName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InteractionID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Weightage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: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Interaction_ID,User_ID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Interaction_type_ID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i_date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Interaction_ID,User_ID,Product_ID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Recommendation Score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C5DED9-FE64-65D9-7DA9-F8653E6A0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96363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1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95281E46-0FAD-4109-0D3D-DD59C9ED2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0" y="-76200"/>
            <a:ext cx="1066495" cy="10664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B2BEB-951A-4FBE-85E8-0E55AE44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12192000" cy="67818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Functions, Triggers, and Stored Procedures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CreateOrder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Function for placing an order, ensuring data integrity and processing.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rigger_placeorder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Trigger: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Trigger executed after each order to update product stock and process orders.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ProcessOrders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Stored Procedure: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Processes orders and displays the new order ID.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rigger_AddProduct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Trigger: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Trigger executed after a new product is added to the products table.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AddProduct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Stored Procedure: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Adds new products to the products table and updates stock size.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AfterInsertRecommendation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Trigger: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Calculates recommendation scores for users after each interaction.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CalculateRecommendationScore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Stored Procedure: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Calculates recommendation scores for each user and updates the recommendation table.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5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95281E46-0FAD-4109-0D3D-DD59C9ED2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0" y="-76200"/>
            <a:ext cx="1066495" cy="10664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B2BEB-951A-4FBE-85E8-0E55AE44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11963400" cy="6172200"/>
          </a:xfrm>
        </p:spPr>
        <p:txBody>
          <a:bodyPr>
            <a:normAutofit fontScale="92500" lnSpcReduction="10000"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Queries for Data Analysis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30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5 Customers with Maximum Expenditure: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Identifies the top 5 customers based on their total expenditure.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5 Customers with Maximum Interactions: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Identifies the top 5 customers based on their interaction frequency.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 without Any Purchase: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Checks for customers without any purchase, aiding in customer analysis.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Popular Product: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Finds the product with the highest sales, indicating its popularity.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Sales in Each Category: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Highlights the top-selling products in each category.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 of Maximum Interactions: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Identifies the hour with the highest user interactions.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with Inventory &lt; 200: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Lists products with inventory below 200 units, aiding inventory management.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3 Brands Based on Sales: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Identifies the top 3 brands based on their sales performance.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 per Gender per Category:</a:t>
            </a: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Analyzes revenue generated based on gender and category.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2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orange letters on a black background&#10;&#10;Description automatically generated">
            <a:extLst>
              <a:ext uri="{FF2B5EF4-FFF2-40B4-BE49-F238E27FC236}">
                <a16:creationId xmlns:a16="http://schemas.microsoft.com/office/drawing/2014/main" id="{95281E46-0FAD-4109-0D3D-DD59C9ED2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0" y="-76200"/>
            <a:ext cx="1066495" cy="10664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B2BEB-951A-4FBE-85E8-0E55AE44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12115800" cy="6172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Achievements Recap:</a:t>
            </a: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functions, triggers, and stored procedures for a robust recommendation system.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of SQL Components:</a:t>
            </a: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components form the backbone of our recommendation platform, ensuring seamless functionality.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Analytical Capacity: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queries facilitate profound data analysis, extracting valuable insights.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Intelligence: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symbiotic relationship between the technical infrastructure and data analysis empowers the platform with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meaningful business intelligence.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93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907</Words>
  <Application>Microsoft Office PowerPoint</Application>
  <PresentationFormat>Widescreen</PresentationFormat>
  <Paragraphs>146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Symbol</vt:lpstr>
      <vt:lpstr>Times New Roman</vt:lpstr>
      <vt:lpstr>Retrospect</vt:lpstr>
      <vt:lpstr>PowerPoint Presentation</vt:lpstr>
      <vt:lpstr>PowerPoint Presentation</vt:lpstr>
      <vt:lpstr>PROJECT INTRO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</dc:creator>
  <cp:lastModifiedBy>Mahadevan Ramanan</cp:lastModifiedBy>
  <cp:revision>261</cp:revision>
  <dcterms:created xsi:type="dcterms:W3CDTF">2016-03-13T02:21:13Z</dcterms:created>
  <dcterms:modified xsi:type="dcterms:W3CDTF">2023-12-09T01:21:34Z</dcterms:modified>
</cp:coreProperties>
</file>