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5"/>
  </p:notesMasterIdLst>
  <p:sldIdLst>
    <p:sldId id="256" r:id="rId5"/>
    <p:sldId id="2146847054" r:id="rId6"/>
    <p:sldId id="262" r:id="rId7"/>
    <p:sldId id="263" r:id="rId8"/>
    <p:sldId id="265" r:id="rId9"/>
    <p:sldId id="266" r:id="rId10"/>
    <p:sldId id="2146847056" r:id="rId11"/>
    <p:sldId id="267" r:id="rId12"/>
    <p:sldId id="2146847057" r:id="rId13"/>
    <p:sldId id="2146847058" r:id="rId14"/>
    <p:sldId id="2146847059" r:id="rId15"/>
    <p:sldId id="2146847060" r:id="rId16"/>
    <p:sldId id="2146847061" r:id="rId17"/>
    <p:sldId id="2146847062" r:id="rId18"/>
    <p:sldId id="2146847063" r:id="rId19"/>
    <p:sldId id="2146847064" r:id="rId20"/>
    <p:sldId id="2146847065" r:id="rId21"/>
    <p:sldId id="2146847066" r:id="rId22"/>
    <p:sldId id="2146847067" r:id="rId23"/>
    <p:sldId id="2146847068" r:id="rId24"/>
    <p:sldId id="2146847069" r:id="rId25"/>
    <p:sldId id="2146847070" r:id="rId26"/>
    <p:sldId id="2146847071" r:id="rId27"/>
    <p:sldId id="2146847072" r:id="rId28"/>
    <p:sldId id="2146847073" r:id="rId29"/>
    <p:sldId id="2146847074" r:id="rId30"/>
    <p:sldId id="268" r:id="rId31"/>
    <p:sldId id="2146847055" r:id="rId32"/>
    <p:sldId id="269" r:id="rId33"/>
    <p:sldId id="25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13-04-2024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4/13/2024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4/13/2024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4/13/2024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4/13/2024</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4/13/2024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4/13/2024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4/13/2024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4/13/2024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4/13/2024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4/13/2024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4/13/2024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4/13/2024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lobalfueleconomy.org/" TargetMode="External"/><Relationship Id="rId2" Type="http://schemas.openxmlformats.org/officeDocument/2006/relationships/hyperlink" Target="https://www.fueleconomy.gov/" TargetMode="External"/><Relationship Id="rId1" Type="http://schemas.openxmlformats.org/officeDocument/2006/relationships/slideLayout" Target="../slideLayouts/slideLayout2.xml"/><Relationship Id="rId5" Type="http://schemas.openxmlformats.org/officeDocument/2006/relationships/hyperlink" Target="https://ieeexplore.ieee.org/" TargetMode="External"/><Relationship Id="rId4" Type="http://schemas.openxmlformats.org/officeDocument/2006/relationships/hyperlink" Target="https://www.epa.gov/greenvehicl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Fuel economy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377440" y="4544161"/>
            <a:ext cx="910335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Barath</a:t>
            </a:r>
            <a:r>
              <a:rPr lang="en-US" sz="2000" b="1" dirty="0" smtClean="0">
                <a:solidFill>
                  <a:schemeClr val="accent1">
                    <a:lumMod val="75000"/>
                  </a:schemeClr>
                </a:solidFill>
                <a:latin typeface="Arial"/>
                <a:cs typeface="Arial"/>
              </a:rPr>
              <a:t> Kumar . A,</a:t>
            </a:r>
          </a:p>
          <a:p>
            <a:r>
              <a:rPr lang="en-US" sz="2000" b="1" dirty="0" smtClean="0">
                <a:solidFill>
                  <a:schemeClr val="accent1">
                    <a:lumMod val="75000"/>
                  </a:schemeClr>
                </a:solidFill>
                <a:latin typeface="Arial"/>
                <a:cs typeface="Arial"/>
              </a:rPr>
              <a:t>                         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Annapackiam</a:t>
            </a:r>
            <a:r>
              <a:rPr lang="en-US" sz="2000" b="1" dirty="0" smtClean="0">
                <a:solidFill>
                  <a:schemeClr val="accent1">
                    <a:lumMod val="75000"/>
                  </a:schemeClr>
                </a:solidFill>
                <a:latin typeface="Arial"/>
                <a:cs typeface="Arial"/>
              </a:rPr>
              <a:t> CSI College Of Engineering,</a:t>
            </a:r>
          </a:p>
          <a:p>
            <a:r>
              <a:rPr lang="en-US" sz="2000" b="1" dirty="0" smtClean="0">
                <a:solidFill>
                  <a:schemeClr val="accent1">
                    <a:lumMod val="75000"/>
                  </a:schemeClr>
                </a:solidFill>
                <a:latin typeface="Arial"/>
                <a:cs typeface="Arial"/>
              </a:rPr>
              <a:t>                         B.E Mechanical Engineering.</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75).png"/>
          <p:cNvPicPr>
            <a:picLocks noGrp="1" noChangeAspect="1"/>
          </p:cNvPicPr>
          <p:nvPr>
            <p:ph idx="1"/>
          </p:nvPr>
        </p:nvPicPr>
        <p:blipFill>
          <a:blip r:embed="rId2"/>
          <a:stretch>
            <a:fillRect/>
          </a:stretch>
        </p:blipFill>
        <p:spPr>
          <a:xfrm>
            <a:off x="844062" y="566479"/>
            <a:ext cx="10421151" cy="58590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76).png"/>
          <p:cNvPicPr>
            <a:picLocks noGrp="1" noChangeAspect="1"/>
          </p:cNvPicPr>
          <p:nvPr>
            <p:ph idx="1"/>
          </p:nvPr>
        </p:nvPicPr>
        <p:blipFill>
          <a:blip r:embed="rId2"/>
          <a:stretch>
            <a:fillRect/>
          </a:stretch>
        </p:blipFill>
        <p:spPr>
          <a:xfrm>
            <a:off x="1026942" y="689526"/>
            <a:ext cx="10252339" cy="576412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77).png"/>
          <p:cNvPicPr>
            <a:picLocks noGrp="1" noChangeAspect="1"/>
          </p:cNvPicPr>
          <p:nvPr>
            <p:ph idx="1"/>
          </p:nvPr>
        </p:nvPicPr>
        <p:blipFill>
          <a:blip r:embed="rId2"/>
          <a:stretch>
            <a:fillRect/>
          </a:stretch>
        </p:blipFill>
        <p:spPr>
          <a:xfrm>
            <a:off x="984738" y="647322"/>
            <a:ext cx="10252339" cy="576412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78).png"/>
          <p:cNvPicPr>
            <a:picLocks noGrp="1" noChangeAspect="1"/>
          </p:cNvPicPr>
          <p:nvPr>
            <p:ph idx="1"/>
          </p:nvPr>
        </p:nvPicPr>
        <p:blipFill>
          <a:blip r:embed="rId2"/>
          <a:stretch>
            <a:fillRect/>
          </a:stretch>
        </p:blipFill>
        <p:spPr>
          <a:xfrm>
            <a:off x="1139483" y="675458"/>
            <a:ext cx="10252339" cy="576412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79).png"/>
          <p:cNvPicPr>
            <a:picLocks noGrp="1" noChangeAspect="1"/>
          </p:cNvPicPr>
          <p:nvPr>
            <p:ph idx="1"/>
          </p:nvPr>
        </p:nvPicPr>
        <p:blipFill>
          <a:blip r:embed="rId2"/>
          <a:stretch>
            <a:fillRect/>
          </a:stretch>
        </p:blipFill>
        <p:spPr>
          <a:xfrm>
            <a:off x="1041010" y="633255"/>
            <a:ext cx="10252339" cy="576412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0).png"/>
          <p:cNvPicPr>
            <a:picLocks noGrp="1" noChangeAspect="1"/>
          </p:cNvPicPr>
          <p:nvPr>
            <p:ph idx="1"/>
          </p:nvPr>
        </p:nvPicPr>
        <p:blipFill>
          <a:blip r:embed="rId2"/>
          <a:stretch>
            <a:fillRect/>
          </a:stretch>
        </p:blipFill>
        <p:spPr>
          <a:xfrm>
            <a:off x="1041009" y="689525"/>
            <a:ext cx="10252339" cy="5764126"/>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1).png"/>
          <p:cNvPicPr>
            <a:picLocks noGrp="1" noChangeAspect="1"/>
          </p:cNvPicPr>
          <p:nvPr>
            <p:ph idx="1"/>
          </p:nvPr>
        </p:nvPicPr>
        <p:blipFill>
          <a:blip r:embed="rId2"/>
          <a:stretch>
            <a:fillRect/>
          </a:stretch>
        </p:blipFill>
        <p:spPr>
          <a:xfrm>
            <a:off x="970670" y="647322"/>
            <a:ext cx="10252339" cy="5764126"/>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2).png"/>
          <p:cNvPicPr>
            <a:picLocks noGrp="1" noChangeAspect="1"/>
          </p:cNvPicPr>
          <p:nvPr>
            <p:ph idx="1"/>
          </p:nvPr>
        </p:nvPicPr>
        <p:blipFill>
          <a:blip r:embed="rId2"/>
          <a:stretch>
            <a:fillRect/>
          </a:stretch>
        </p:blipFill>
        <p:spPr>
          <a:xfrm>
            <a:off x="1097280" y="661390"/>
            <a:ext cx="10252339" cy="5764126"/>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3).png"/>
          <p:cNvPicPr>
            <a:picLocks noGrp="1" noChangeAspect="1"/>
          </p:cNvPicPr>
          <p:nvPr>
            <p:ph idx="1"/>
          </p:nvPr>
        </p:nvPicPr>
        <p:blipFill>
          <a:blip r:embed="rId2"/>
          <a:stretch>
            <a:fillRect/>
          </a:stretch>
        </p:blipFill>
        <p:spPr>
          <a:xfrm>
            <a:off x="1012874" y="633255"/>
            <a:ext cx="10252339" cy="5764126"/>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4).png"/>
          <p:cNvPicPr>
            <a:picLocks noGrp="1" noChangeAspect="1"/>
          </p:cNvPicPr>
          <p:nvPr>
            <p:ph idx="1"/>
          </p:nvPr>
        </p:nvPicPr>
        <p:blipFill>
          <a:blip r:embed="rId2"/>
          <a:stretch>
            <a:fillRect/>
          </a:stretch>
        </p:blipFill>
        <p:spPr>
          <a:xfrm>
            <a:off x="1012874" y="647322"/>
            <a:ext cx="10252339" cy="576412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5).png"/>
          <p:cNvPicPr>
            <a:picLocks noGrp="1" noChangeAspect="1"/>
          </p:cNvPicPr>
          <p:nvPr>
            <p:ph idx="1"/>
          </p:nvPr>
        </p:nvPicPr>
        <p:blipFill>
          <a:blip r:embed="rId2"/>
          <a:stretch>
            <a:fillRect/>
          </a:stretch>
        </p:blipFill>
        <p:spPr>
          <a:xfrm>
            <a:off x="1055077" y="576984"/>
            <a:ext cx="10252339" cy="5764126"/>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6).png"/>
          <p:cNvPicPr>
            <a:picLocks noGrp="1" noChangeAspect="1"/>
          </p:cNvPicPr>
          <p:nvPr>
            <p:ph idx="1"/>
          </p:nvPr>
        </p:nvPicPr>
        <p:blipFill>
          <a:blip r:embed="rId2"/>
          <a:stretch>
            <a:fillRect/>
          </a:stretch>
        </p:blipFill>
        <p:spPr>
          <a:xfrm>
            <a:off x="1012874" y="605120"/>
            <a:ext cx="10252339" cy="5764126"/>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7).png"/>
          <p:cNvPicPr>
            <a:picLocks noGrp="1" noChangeAspect="1"/>
          </p:cNvPicPr>
          <p:nvPr>
            <p:ph idx="1"/>
          </p:nvPr>
        </p:nvPicPr>
        <p:blipFill>
          <a:blip r:embed="rId2"/>
          <a:stretch>
            <a:fillRect/>
          </a:stretch>
        </p:blipFill>
        <p:spPr>
          <a:xfrm>
            <a:off x="1041009" y="591052"/>
            <a:ext cx="10252339" cy="5764126"/>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8).png"/>
          <p:cNvPicPr>
            <a:picLocks noGrp="1" noChangeAspect="1"/>
          </p:cNvPicPr>
          <p:nvPr>
            <p:ph idx="1"/>
          </p:nvPr>
        </p:nvPicPr>
        <p:blipFill>
          <a:blip r:embed="rId2"/>
          <a:stretch>
            <a:fillRect/>
          </a:stretch>
        </p:blipFill>
        <p:spPr>
          <a:xfrm>
            <a:off x="1026942" y="633255"/>
            <a:ext cx="10252339" cy="5764126"/>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9).png"/>
          <p:cNvPicPr>
            <a:picLocks noGrp="1" noChangeAspect="1"/>
          </p:cNvPicPr>
          <p:nvPr>
            <p:ph idx="1"/>
          </p:nvPr>
        </p:nvPicPr>
        <p:blipFill>
          <a:blip r:embed="rId2"/>
          <a:stretch>
            <a:fillRect/>
          </a:stretch>
        </p:blipFill>
        <p:spPr>
          <a:xfrm>
            <a:off x="1097280" y="619187"/>
            <a:ext cx="10252339" cy="5764126"/>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90).png"/>
          <p:cNvPicPr>
            <a:picLocks noGrp="1" noChangeAspect="1"/>
          </p:cNvPicPr>
          <p:nvPr>
            <p:ph idx="1"/>
          </p:nvPr>
        </p:nvPicPr>
        <p:blipFill>
          <a:blip r:embed="rId2"/>
          <a:stretch>
            <a:fillRect/>
          </a:stretch>
        </p:blipFill>
        <p:spPr>
          <a:xfrm>
            <a:off x="1069144" y="619187"/>
            <a:ext cx="10252339" cy="5764126"/>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91).png"/>
          <p:cNvPicPr>
            <a:picLocks noGrp="1" noChangeAspect="1"/>
          </p:cNvPicPr>
          <p:nvPr>
            <p:ph idx="1"/>
          </p:nvPr>
        </p:nvPicPr>
        <p:blipFill>
          <a:blip r:embed="rId2"/>
          <a:stretch>
            <a:fillRect/>
          </a:stretch>
        </p:blipFill>
        <p:spPr>
          <a:xfrm>
            <a:off x="1069144" y="661390"/>
            <a:ext cx="10252339" cy="5764126"/>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a:ea typeface="+mj-lt"/>
                <a:cs typeface="Arial"/>
              </a:rPr>
              <a:t>Conclusion</a:t>
            </a:r>
            <a:endParaRPr lang="en-US" sz="3200" dirty="0"/>
          </a:p>
        </p:txBody>
      </p:sp>
      <p:sp>
        <p:nvSpPr>
          <p:cNvPr id="4" name="TextBox 3"/>
          <p:cNvSpPr txBox="1"/>
          <p:nvPr/>
        </p:nvSpPr>
        <p:spPr>
          <a:xfrm>
            <a:off x="379829" y="1209822"/>
            <a:ext cx="11155680" cy="1477328"/>
          </a:xfrm>
          <a:prstGeom prst="rect">
            <a:avLst/>
          </a:prstGeom>
          <a:noFill/>
        </p:spPr>
        <p:txBody>
          <a:bodyPr wrap="square" rtlCol="0">
            <a:spAutoFit/>
          </a:bodyPr>
          <a:lstStyle/>
          <a:p>
            <a:pPr algn="just"/>
            <a:r>
              <a:rPr lang="en-US" dirty="0" smtClean="0"/>
              <a:t>                                                        In conclusion, the fuel economy analysis has provided valuable insights into factors influencing fuel efficiency, actionable recommendations for optimization, and potential pathways for future advancements. By implementing the recommended strategies and embracing continuous improvement practices, organizations can achieve significant fuel savings, reduce environmental impact, and enhance overall operational efficiency in the transportation sector.</a:t>
            </a:r>
            <a:endParaRPr lang="en-US" dirty="0"/>
          </a:p>
        </p:txBody>
      </p:sp>
      <p:sp>
        <p:nvSpPr>
          <p:cNvPr id="6" name="TextBox 5"/>
          <p:cNvSpPr txBox="1"/>
          <p:nvPr/>
        </p:nvSpPr>
        <p:spPr>
          <a:xfrm>
            <a:off x="3235569" y="3151163"/>
            <a:ext cx="6147582" cy="369332"/>
          </a:xfrm>
          <a:prstGeom prst="rect">
            <a:avLst/>
          </a:prstGeom>
          <a:noFill/>
        </p:spPr>
        <p:txBody>
          <a:bodyPr wrap="square" rtlCol="0">
            <a:spAutoFit/>
          </a:bodyPr>
          <a:lstStyle/>
          <a:p>
            <a:pPr>
              <a:buFont typeface="Wingdings" pitchFamily="2" charset="2"/>
              <a:buChar char="q"/>
            </a:pPr>
            <a:r>
              <a:rPr lang="en-US" b="1" dirty="0" smtClean="0"/>
              <a:t>Actionable Insights:</a:t>
            </a:r>
          </a:p>
        </p:txBody>
      </p:sp>
      <p:sp>
        <p:nvSpPr>
          <p:cNvPr id="7" name="TextBox 6"/>
          <p:cNvSpPr txBox="1"/>
          <p:nvPr/>
        </p:nvSpPr>
        <p:spPr>
          <a:xfrm>
            <a:off x="5205045" y="3573194"/>
            <a:ext cx="3910819" cy="1200329"/>
          </a:xfrm>
          <a:prstGeom prst="rect">
            <a:avLst/>
          </a:prstGeom>
          <a:noFill/>
        </p:spPr>
        <p:txBody>
          <a:bodyPr wrap="square" rtlCol="0">
            <a:spAutoFit/>
          </a:bodyPr>
          <a:lstStyle/>
          <a:p>
            <a:pPr>
              <a:buFont typeface="Arial" pitchFamily="34" charset="0"/>
              <a:buChar char="•"/>
            </a:pPr>
            <a:r>
              <a:rPr lang="en-US" dirty="0" smtClean="0"/>
              <a:t>Optimization Opportunities</a:t>
            </a:r>
          </a:p>
          <a:p>
            <a:pPr>
              <a:buFont typeface="Arial" pitchFamily="34" charset="0"/>
              <a:buChar char="•"/>
            </a:pPr>
            <a:r>
              <a:rPr lang="en-US" dirty="0" smtClean="0"/>
              <a:t>Cost-Effective Strategies  </a:t>
            </a:r>
          </a:p>
          <a:p>
            <a:pPr>
              <a:buFont typeface="Arial" pitchFamily="34" charset="0"/>
              <a:buChar char="•"/>
            </a:pPr>
            <a:r>
              <a:rPr lang="en-US" dirty="0" smtClean="0"/>
              <a:t>Operational Recommendations</a:t>
            </a:r>
          </a:p>
          <a:p>
            <a:endParaRPr lang="en-US" dirty="0"/>
          </a:p>
        </p:txBody>
      </p:sp>
      <p:sp>
        <p:nvSpPr>
          <p:cNvPr id="8" name="TextBox 7"/>
          <p:cNvSpPr txBox="1"/>
          <p:nvPr/>
        </p:nvSpPr>
        <p:spPr>
          <a:xfrm>
            <a:off x="3235570" y="4431347"/>
            <a:ext cx="4979963" cy="369332"/>
          </a:xfrm>
          <a:prstGeom prst="rect">
            <a:avLst/>
          </a:prstGeom>
          <a:noFill/>
        </p:spPr>
        <p:txBody>
          <a:bodyPr wrap="square" rtlCol="0">
            <a:spAutoFit/>
          </a:bodyPr>
          <a:lstStyle/>
          <a:p>
            <a:pPr>
              <a:buFont typeface="Wingdings" pitchFamily="2" charset="2"/>
              <a:buChar char="q"/>
            </a:pPr>
            <a:r>
              <a:rPr lang="en-US" b="1" dirty="0" smtClean="0"/>
              <a:t>Future Directions:</a:t>
            </a:r>
          </a:p>
        </p:txBody>
      </p:sp>
      <p:sp>
        <p:nvSpPr>
          <p:cNvPr id="9" name="TextBox 8"/>
          <p:cNvSpPr txBox="1"/>
          <p:nvPr/>
        </p:nvSpPr>
        <p:spPr>
          <a:xfrm>
            <a:off x="5219112" y="4965890"/>
            <a:ext cx="4628271" cy="923330"/>
          </a:xfrm>
          <a:prstGeom prst="rect">
            <a:avLst/>
          </a:prstGeom>
          <a:noFill/>
        </p:spPr>
        <p:txBody>
          <a:bodyPr wrap="square" rtlCol="0">
            <a:spAutoFit/>
          </a:bodyPr>
          <a:lstStyle/>
          <a:p>
            <a:pPr>
              <a:buFont typeface="Arial" pitchFamily="34" charset="0"/>
              <a:buChar char="•"/>
            </a:pPr>
            <a:r>
              <a:rPr lang="en-US" dirty="0" smtClean="0"/>
              <a:t>Research Opportunities</a:t>
            </a:r>
          </a:p>
          <a:p>
            <a:pPr>
              <a:buFont typeface="Arial" pitchFamily="34" charset="0"/>
              <a:buChar char="•"/>
            </a:pPr>
            <a:r>
              <a:rPr lang="en-US" dirty="0" smtClean="0"/>
              <a:t>Technology Advancements</a:t>
            </a:r>
          </a:p>
          <a:p>
            <a:pPr>
              <a:buFont typeface="Arial" pitchFamily="34" charset="0"/>
              <a:buChar char="•"/>
            </a:pPr>
            <a:r>
              <a:rPr lang="en-US" dirty="0" smtClean="0"/>
              <a:t>Industry Trends</a:t>
            </a:r>
          </a:p>
        </p:txBody>
      </p:sp>
    </p:spTree>
    <p:extLst>
      <p:ext uri="{BB962C8B-B14F-4D97-AF65-F5344CB8AC3E}">
        <p14:creationId xmlns="" xmlns:p14="http://schemas.microsoft.com/office/powerpoint/2010/main" val="3183315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591435"/>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Arial"/>
                <a:cs typeface="Arial"/>
              </a:rPr>
              <a:t>Future scope</a:t>
            </a:r>
          </a:p>
        </p:txBody>
      </p:sp>
      <p:sp>
        <p:nvSpPr>
          <p:cNvPr id="4" name="TextBox 3"/>
          <p:cNvSpPr txBox="1"/>
          <p:nvPr/>
        </p:nvSpPr>
        <p:spPr>
          <a:xfrm>
            <a:off x="604911" y="1139484"/>
            <a:ext cx="10747716" cy="1200329"/>
          </a:xfrm>
          <a:prstGeom prst="rect">
            <a:avLst/>
          </a:prstGeom>
          <a:noFill/>
        </p:spPr>
        <p:txBody>
          <a:bodyPr wrap="square" rtlCol="0">
            <a:spAutoFit/>
          </a:bodyPr>
          <a:lstStyle/>
          <a:p>
            <a:pPr algn="just"/>
            <a:r>
              <a:rPr lang="en-US" dirty="0" smtClean="0"/>
              <a:t>                                                         The future scope of fuel economy encompasses a range of technological advancements, policy initiatives, and industry trends that will shape the landscape of transportation and energy efficiency. Here are some key areas of future development and innovation in fuel economy:</a:t>
            </a:r>
          </a:p>
          <a:p>
            <a:endParaRPr lang="en-US" dirty="0"/>
          </a:p>
        </p:txBody>
      </p:sp>
      <p:sp>
        <p:nvSpPr>
          <p:cNvPr id="6" name="TextBox 5"/>
          <p:cNvSpPr txBox="1"/>
          <p:nvPr/>
        </p:nvSpPr>
        <p:spPr>
          <a:xfrm>
            <a:off x="3331699" y="2222691"/>
            <a:ext cx="5528603" cy="3365537"/>
          </a:xfrm>
          <a:prstGeom prst="rect">
            <a:avLst/>
          </a:prstGeom>
          <a:noFill/>
        </p:spPr>
        <p:txBody>
          <a:bodyPr wrap="square" rtlCol="0">
            <a:spAutoFit/>
          </a:bodyPr>
          <a:lstStyle/>
          <a:p>
            <a:pPr>
              <a:lnSpc>
                <a:spcPct val="150000"/>
              </a:lnSpc>
            </a:pPr>
            <a:r>
              <a:rPr lang="en-US" dirty="0" smtClean="0"/>
              <a:t>1. Advanced Power train Technologies</a:t>
            </a:r>
          </a:p>
          <a:p>
            <a:pPr>
              <a:lnSpc>
                <a:spcPct val="150000"/>
              </a:lnSpc>
            </a:pPr>
            <a:r>
              <a:rPr lang="en-US" dirty="0" smtClean="0"/>
              <a:t>2. Vehicle Light weighting and Aerodynamics</a:t>
            </a:r>
          </a:p>
          <a:p>
            <a:pPr>
              <a:lnSpc>
                <a:spcPct val="150000"/>
              </a:lnSpc>
            </a:pPr>
            <a:r>
              <a:rPr lang="en-US" dirty="0" smtClean="0"/>
              <a:t>3. Intelligent Transportation Systems (ITS)</a:t>
            </a:r>
          </a:p>
          <a:p>
            <a:pPr>
              <a:lnSpc>
                <a:spcPct val="150000"/>
              </a:lnSpc>
            </a:pPr>
            <a:r>
              <a:rPr lang="en-US" dirty="0" smtClean="0"/>
              <a:t>4. Sustainable Fuels and Energy Sources</a:t>
            </a:r>
          </a:p>
          <a:p>
            <a:pPr>
              <a:lnSpc>
                <a:spcPct val="150000"/>
              </a:lnSpc>
            </a:pPr>
            <a:r>
              <a:rPr lang="en-US" dirty="0" smtClean="0"/>
              <a:t>5. Data Analytics and Optimization</a:t>
            </a:r>
          </a:p>
          <a:p>
            <a:pPr>
              <a:lnSpc>
                <a:spcPct val="150000"/>
              </a:lnSpc>
            </a:pPr>
            <a:r>
              <a:rPr lang="en-US" dirty="0" smtClean="0"/>
              <a:t>6. Regulatory and Policy Initiatives</a:t>
            </a:r>
          </a:p>
          <a:p>
            <a:pPr>
              <a:lnSpc>
                <a:spcPct val="150000"/>
              </a:lnSpc>
            </a:pPr>
            <a:r>
              <a:rPr lang="en-US" dirty="0" smtClean="0"/>
              <a:t>7. Consumer Awareness and Behavior</a:t>
            </a:r>
          </a:p>
          <a:p>
            <a:pPr>
              <a:lnSpc>
                <a:spcPct val="150000"/>
              </a:lnSpc>
            </a:pPr>
            <a:endParaRPr lang="en-US" dirty="0"/>
          </a:p>
        </p:txBody>
      </p:sp>
    </p:spTree>
    <p:extLst>
      <p:ext uri="{BB962C8B-B14F-4D97-AF65-F5344CB8AC3E}">
        <p14:creationId xmlns="" xmlns:p14="http://schemas.microsoft.com/office/powerpoint/2010/main" val="614882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pPr>
              <a:lnSpc>
                <a:spcPct val="150000"/>
              </a:lnSpc>
            </a:pPr>
            <a:r>
              <a:rPr lang="en-US" sz="4400" b="1" dirty="0">
                <a:solidFill>
                  <a:schemeClr val="accent1"/>
                </a:solidFill>
                <a:latin typeface="Arial"/>
                <a:ea typeface="+mj-lt"/>
                <a:cs typeface="Arial"/>
              </a:rPr>
              <a:t>References</a:t>
            </a:r>
            <a:endParaRPr lang="en-US" dirty="0"/>
          </a:p>
        </p:txBody>
      </p:sp>
      <p:sp>
        <p:nvSpPr>
          <p:cNvPr id="4" name="TextBox 3"/>
          <p:cNvSpPr txBox="1"/>
          <p:nvPr/>
        </p:nvSpPr>
        <p:spPr>
          <a:xfrm>
            <a:off x="1716259" y="1414971"/>
            <a:ext cx="9523828" cy="5443029"/>
          </a:xfrm>
          <a:prstGeom prst="rect">
            <a:avLst/>
          </a:prstGeom>
          <a:noFill/>
        </p:spPr>
        <p:txBody>
          <a:bodyPr wrap="square" rtlCol="0">
            <a:spAutoFit/>
          </a:bodyPr>
          <a:lstStyle/>
          <a:p>
            <a:pPr>
              <a:lnSpc>
                <a:spcPct val="150000"/>
              </a:lnSpc>
              <a:buFont typeface="Wingdings" pitchFamily="2" charset="2"/>
              <a:buChar char="ü"/>
            </a:pPr>
            <a:r>
              <a:rPr lang="en-US" b="1" dirty="0" smtClean="0"/>
              <a:t>Fuel Economy Guide by the U.S. Department of Energy (DOE):</a:t>
            </a:r>
            <a:r>
              <a:rPr lang="en-US" dirty="0" smtClean="0"/>
              <a:t> You can access the Fuel Economy Guide on the official website of the U.S. Department of Energy at </a:t>
            </a:r>
            <a:r>
              <a:rPr lang="en-US" dirty="0" smtClean="0">
                <a:hlinkClick r:id="rId2"/>
              </a:rPr>
              <a:t>fueleconomy.gov</a:t>
            </a:r>
            <a:r>
              <a:rPr lang="en-US" dirty="0" smtClean="0"/>
              <a:t>.</a:t>
            </a:r>
          </a:p>
          <a:p>
            <a:pPr>
              <a:lnSpc>
                <a:spcPct val="150000"/>
              </a:lnSpc>
              <a:buFont typeface="Wingdings" pitchFamily="2" charset="2"/>
              <a:buChar char="ü"/>
            </a:pPr>
            <a:endParaRPr lang="en-US" b="1" dirty="0" smtClean="0"/>
          </a:p>
          <a:p>
            <a:pPr>
              <a:lnSpc>
                <a:spcPct val="150000"/>
              </a:lnSpc>
              <a:buFont typeface="Wingdings" pitchFamily="2" charset="2"/>
              <a:buChar char="ü"/>
            </a:pPr>
            <a:r>
              <a:rPr lang="en-US" b="1" dirty="0" smtClean="0"/>
              <a:t>Global Fuel Economy Initiative (GFEI):</a:t>
            </a:r>
            <a:r>
              <a:rPr lang="en-US" dirty="0" smtClean="0"/>
              <a:t> Visit the official GFEI website at </a:t>
            </a:r>
            <a:r>
              <a:rPr lang="en-US" dirty="0" smtClean="0">
                <a:hlinkClick r:id="rId3"/>
              </a:rPr>
              <a:t>globalfueleconomy.org</a:t>
            </a:r>
            <a:r>
              <a:rPr lang="en-US" dirty="0" smtClean="0"/>
              <a:t>.</a:t>
            </a:r>
          </a:p>
          <a:p>
            <a:pPr>
              <a:lnSpc>
                <a:spcPct val="150000"/>
              </a:lnSpc>
              <a:buFont typeface="Wingdings" pitchFamily="2" charset="2"/>
              <a:buChar char="ü"/>
            </a:pPr>
            <a:endParaRPr lang="en-US" b="1" dirty="0" smtClean="0"/>
          </a:p>
          <a:p>
            <a:pPr>
              <a:lnSpc>
                <a:spcPct val="150000"/>
              </a:lnSpc>
              <a:buFont typeface="Wingdings" pitchFamily="2" charset="2"/>
              <a:buChar char="ü"/>
            </a:pPr>
            <a:r>
              <a:rPr lang="en-US" b="1" dirty="0" smtClean="0"/>
              <a:t>Advanced Technology Vehicle Guide by the Environmental Protection Agency (EPA): </a:t>
            </a:r>
            <a:r>
              <a:rPr lang="en-US" dirty="0" smtClean="0"/>
              <a:t>The EPA's Advanced Technology Vehicle Guide can be found on their official website at </a:t>
            </a:r>
            <a:r>
              <a:rPr lang="en-US" dirty="0" smtClean="0">
                <a:hlinkClick r:id="rId4"/>
              </a:rPr>
              <a:t>epa.gov/</a:t>
            </a:r>
            <a:r>
              <a:rPr lang="en-US" dirty="0" err="1" smtClean="0">
                <a:hlinkClick r:id="rId4"/>
              </a:rPr>
              <a:t>greenvehicles</a:t>
            </a:r>
            <a:r>
              <a:rPr lang="en-US" dirty="0" smtClean="0"/>
              <a:t>.</a:t>
            </a:r>
          </a:p>
          <a:p>
            <a:pPr>
              <a:lnSpc>
                <a:spcPct val="150000"/>
              </a:lnSpc>
              <a:buFont typeface="Wingdings" pitchFamily="2" charset="2"/>
              <a:buChar char="ü"/>
            </a:pPr>
            <a:endParaRPr lang="en-US" b="1" dirty="0" smtClean="0"/>
          </a:p>
          <a:p>
            <a:pPr>
              <a:lnSpc>
                <a:spcPct val="150000"/>
              </a:lnSpc>
              <a:buFont typeface="Wingdings" pitchFamily="2" charset="2"/>
              <a:buChar char="ü"/>
            </a:pPr>
            <a:r>
              <a:rPr lang="en-US" b="1" dirty="0" smtClean="0"/>
              <a:t>IEEE Transactions on Intelligent Transportation Systems:</a:t>
            </a:r>
            <a:r>
              <a:rPr lang="en-US" dirty="0" smtClean="0"/>
              <a:t> IEEE's Transactions on Intelligent Transportation Systems and related publications can be accessed through the IEEE </a:t>
            </a:r>
            <a:r>
              <a:rPr lang="en-US" dirty="0" err="1" smtClean="0"/>
              <a:t>Xplore</a:t>
            </a:r>
            <a:r>
              <a:rPr lang="en-US" dirty="0" smtClean="0"/>
              <a:t> Digital Library at </a:t>
            </a:r>
            <a:r>
              <a:rPr lang="en-US" dirty="0" smtClean="0">
                <a:hlinkClick r:id="rId5"/>
              </a:rPr>
              <a:t>ieeexplore.ieee.org</a:t>
            </a:r>
            <a:r>
              <a:rPr lang="en-US" dirty="0" smtClean="0"/>
              <a:t>. You may need institutional access or a subscription to view full articles.</a:t>
            </a:r>
          </a:p>
        </p:txBody>
      </p:sp>
    </p:spTree>
    <p:extLst>
      <p:ext uri="{BB962C8B-B14F-4D97-AF65-F5344CB8AC3E}">
        <p14:creationId xmlns="" xmlns:p14="http://schemas.microsoft.com/office/powerpoint/2010/main" val="728950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Autofit/>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US" sz="3600" dirty="0"/>
          </a:p>
        </p:txBody>
      </p:sp>
      <p:sp>
        <p:nvSpPr>
          <p:cNvPr id="4" name="TextBox 3"/>
          <p:cNvSpPr txBox="1"/>
          <p:nvPr/>
        </p:nvSpPr>
        <p:spPr>
          <a:xfrm>
            <a:off x="604912" y="1153551"/>
            <a:ext cx="11211950" cy="2031325"/>
          </a:xfrm>
          <a:prstGeom prst="rect">
            <a:avLst/>
          </a:prstGeom>
          <a:noFill/>
        </p:spPr>
        <p:txBody>
          <a:bodyPr wrap="square" rtlCol="0">
            <a:spAutoFit/>
          </a:bodyPr>
          <a:lstStyle/>
          <a:p>
            <a:pPr algn="just">
              <a:buFont typeface="Wingdings" pitchFamily="2" charset="2"/>
              <a:buChar char="Ø"/>
            </a:pPr>
            <a:r>
              <a:rPr lang="en-US" b="1" dirty="0" smtClean="0"/>
              <a:t>Problem Statement:</a:t>
            </a:r>
            <a:r>
              <a:rPr lang="en-US" dirty="0" smtClean="0"/>
              <a:t> Design and conduct a comprehensive fuel economy analysis for a fleet of vehicles, considering various parameters such as vehicle type, driving conditions, maintenance practices, and fuel types. The analysis should aim to identify factors that significantly impact fuel efficiency and propose actionable recommendations to improve overall fuel economy while balancing performance and cost-effectiveness.</a:t>
            </a:r>
          </a:p>
          <a:p>
            <a:pPr>
              <a:buFont typeface="Wingdings" pitchFamily="2" charset="2"/>
              <a:buChar char="Ø"/>
            </a:pPr>
            <a:endParaRPr lang="en-US" b="1" dirty="0" smtClean="0"/>
          </a:p>
          <a:p>
            <a:pPr>
              <a:buFont typeface="Wingdings" pitchFamily="2" charset="2"/>
              <a:buChar char="Ø"/>
            </a:pPr>
            <a:r>
              <a:rPr lang="en-US" b="1" dirty="0" smtClean="0"/>
              <a:t>Key Components of the Analysis:</a:t>
            </a:r>
            <a:endParaRPr lang="en-US" dirty="0" smtClean="0"/>
          </a:p>
          <a:p>
            <a:endParaRPr lang="en-US" b="1" dirty="0" smtClean="0"/>
          </a:p>
        </p:txBody>
      </p:sp>
      <p:sp>
        <p:nvSpPr>
          <p:cNvPr id="6" name="TextBox 5"/>
          <p:cNvSpPr txBox="1"/>
          <p:nvPr/>
        </p:nvSpPr>
        <p:spPr>
          <a:xfrm>
            <a:off x="2021057" y="2967733"/>
            <a:ext cx="10170943" cy="3693319"/>
          </a:xfrm>
          <a:prstGeom prst="rect">
            <a:avLst/>
          </a:prstGeom>
          <a:noFill/>
        </p:spPr>
        <p:txBody>
          <a:bodyPr wrap="square" rtlCol="0">
            <a:spAutoFit/>
          </a:bodyPr>
          <a:lstStyle/>
          <a:p>
            <a:pPr>
              <a:buFont typeface="Wingdings" pitchFamily="2" charset="2"/>
              <a:buChar char="v"/>
            </a:pPr>
            <a:r>
              <a:rPr lang="en-US" b="1" dirty="0" smtClean="0"/>
              <a:t>Data Collection:</a:t>
            </a:r>
            <a:r>
              <a:rPr lang="en-US" dirty="0" smtClean="0"/>
              <a:t> Gather data on vehicle specifications, fuel consumption rates, driving patterns, maintenance schedules, and fuel prices.</a:t>
            </a:r>
          </a:p>
          <a:p>
            <a:pPr>
              <a:buFont typeface="Wingdings" pitchFamily="2" charset="2"/>
              <a:buChar char="v"/>
            </a:pPr>
            <a:r>
              <a:rPr lang="en-US" b="1" dirty="0" smtClean="0"/>
              <a:t>Data Analysis:</a:t>
            </a:r>
            <a:r>
              <a:rPr lang="en-US" dirty="0" smtClean="0"/>
              <a:t> Analyze the collected data to identify correlations between different variables and fuel efficiency. Utilize statistical methods and visualization techniques to gain insights.</a:t>
            </a:r>
          </a:p>
          <a:p>
            <a:pPr>
              <a:buFont typeface="Wingdings" pitchFamily="2" charset="2"/>
              <a:buChar char="v"/>
            </a:pPr>
            <a:r>
              <a:rPr lang="en-US" b="1" dirty="0" smtClean="0"/>
              <a:t>Factor Identification:</a:t>
            </a:r>
            <a:r>
              <a:rPr lang="en-US" dirty="0" smtClean="0"/>
              <a:t> Identify key factors that influence fuel economy, such as vehicle weight, engine size, driving speed, route characteristics, tire pressure, and maintenance practices.</a:t>
            </a:r>
          </a:p>
          <a:p>
            <a:pPr>
              <a:buFont typeface="Wingdings" pitchFamily="2" charset="2"/>
              <a:buChar char="v"/>
            </a:pPr>
            <a:r>
              <a:rPr lang="en-US" b="1" dirty="0" smtClean="0"/>
              <a:t>Scenario Analysis:</a:t>
            </a:r>
            <a:r>
              <a:rPr lang="en-US" dirty="0" smtClean="0"/>
              <a:t> Conduct scenario-based analyses to understand the impact of different driving conditions (e.g., city driving, highway driving, stop-and-go traffic) on fuel economy.</a:t>
            </a:r>
          </a:p>
          <a:p>
            <a:pPr>
              <a:buFont typeface="Wingdings" pitchFamily="2" charset="2"/>
              <a:buChar char="v"/>
            </a:pPr>
            <a:r>
              <a:rPr lang="en-US" b="1" dirty="0" smtClean="0"/>
              <a:t>Recommendations:</a:t>
            </a:r>
            <a:r>
              <a:rPr lang="en-US" dirty="0" smtClean="0"/>
              <a:t> Based on the analysis results, propose actionable recommendations to improve fuel economy, such as optimizing vehicle routes, implementing eco-driving techniques, adopting fuel-efficient technologies, and scheduling regular maintenance checks.</a:t>
            </a:r>
          </a:p>
          <a:p>
            <a:pPr>
              <a:buFont typeface="Wingdings" pitchFamily="2" charset="2"/>
              <a:buChar char="v"/>
            </a:pPr>
            <a:r>
              <a:rPr lang="en-US" b="1" dirty="0" smtClean="0"/>
              <a:t>Cost-Benefit Analysis:</a:t>
            </a:r>
            <a:r>
              <a:rPr lang="en-US" dirty="0" smtClean="0"/>
              <a:t> Evaluate the cost-effectiveness of recommended measures by comparing potential fuel savings with implementation costs and other associated benefits</a:t>
            </a:r>
            <a:endParaRPr lang="en-US" dirty="0"/>
          </a:p>
        </p:txBody>
      </p:sp>
    </p:spTree>
    <p:extLst>
      <p:ext uri="{BB962C8B-B14F-4D97-AF65-F5344CB8AC3E}">
        <p14:creationId xmlns="" xmlns:p14="http://schemas.microsoft.com/office/powerpoint/2010/main" val="1186421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Proposed Solution</a:t>
            </a:r>
            <a:endParaRPr lang="en-US" sz="3200" dirty="0"/>
          </a:p>
        </p:txBody>
      </p:sp>
      <p:sp>
        <p:nvSpPr>
          <p:cNvPr id="6" name="TextBox 5"/>
          <p:cNvSpPr txBox="1"/>
          <p:nvPr/>
        </p:nvSpPr>
        <p:spPr>
          <a:xfrm>
            <a:off x="604911" y="1237957"/>
            <a:ext cx="11057206" cy="5632311"/>
          </a:xfrm>
          <a:prstGeom prst="rect">
            <a:avLst/>
          </a:prstGeom>
          <a:noFill/>
        </p:spPr>
        <p:txBody>
          <a:bodyPr wrap="square" rtlCol="0">
            <a:spAutoFit/>
          </a:bodyPr>
          <a:lstStyle/>
          <a:p>
            <a:pPr>
              <a:buFont typeface="Wingdings" pitchFamily="2" charset="2"/>
              <a:buChar char="q"/>
            </a:pPr>
            <a:r>
              <a:rPr lang="en-US" b="1" dirty="0" smtClean="0"/>
              <a:t>Data Collection:</a:t>
            </a:r>
            <a:endParaRPr lang="en-US" dirty="0" smtClean="0"/>
          </a:p>
          <a:p>
            <a:pPr lvl="1">
              <a:buFont typeface="Wingdings" pitchFamily="2" charset="2"/>
              <a:buChar char="v"/>
            </a:pPr>
            <a:r>
              <a:rPr lang="en-US" dirty="0" smtClean="0"/>
              <a:t>Gather data on vehicle specifications (make, model, year), fuel consumption rates (miles per gallon or liters per 100 kilometers), driving patterns (urban, highway), maintenance schedules (regular maintenance, tune-ups), and fuel prices.</a:t>
            </a:r>
          </a:p>
          <a:p>
            <a:pPr lvl="1">
              <a:buFont typeface="Wingdings" pitchFamily="2" charset="2"/>
              <a:buChar char="v"/>
            </a:pPr>
            <a:r>
              <a:rPr lang="en-US" dirty="0" smtClean="0"/>
              <a:t>Obtain information on environmental factors like temperature, altitude, and road conditions that may affect fuel economy.</a:t>
            </a:r>
          </a:p>
          <a:p>
            <a:pPr>
              <a:buFont typeface="Wingdings" pitchFamily="2" charset="2"/>
              <a:buChar char="q"/>
            </a:pPr>
            <a:r>
              <a:rPr lang="en-US" b="1" dirty="0" smtClean="0"/>
              <a:t>Data Analysis:</a:t>
            </a:r>
            <a:endParaRPr lang="en-US" dirty="0" smtClean="0"/>
          </a:p>
          <a:p>
            <a:pPr lvl="1">
              <a:buFont typeface="Wingdings" pitchFamily="2" charset="2"/>
              <a:buChar char="v"/>
            </a:pPr>
            <a:r>
              <a:rPr lang="en-US" dirty="0" smtClean="0"/>
              <a:t>Use statistical analysis techniques to identify correlations between variables such as vehicle type, driving conditions, maintenance practices, and fuel consumption.</a:t>
            </a:r>
          </a:p>
          <a:p>
            <a:pPr lvl="1">
              <a:buFont typeface="Wingdings" pitchFamily="2" charset="2"/>
              <a:buChar char="v"/>
            </a:pPr>
            <a:r>
              <a:rPr lang="en-US" dirty="0" smtClean="0"/>
              <a:t>Visualize data using graphs and charts to highlight trends and patterns.</a:t>
            </a:r>
          </a:p>
          <a:p>
            <a:pPr>
              <a:buFont typeface="Wingdings" pitchFamily="2" charset="2"/>
              <a:buChar char="q"/>
            </a:pPr>
            <a:r>
              <a:rPr lang="en-US" b="1" dirty="0" smtClean="0"/>
              <a:t>Model Development:</a:t>
            </a:r>
            <a:endParaRPr lang="en-US" dirty="0" smtClean="0"/>
          </a:p>
          <a:p>
            <a:pPr lvl="1">
              <a:buFont typeface="Wingdings" pitchFamily="2" charset="2"/>
              <a:buChar char="v"/>
            </a:pPr>
            <a:r>
              <a:rPr lang="en-US" dirty="0" smtClean="0"/>
              <a:t>Develop mathematical models or simulations to predict fuel consumption based on the identified factors.</a:t>
            </a:r>
          </a:p>
          <a:p>
            <a:pPr lvl="1">
              <a:buFont typeface="Wingdings" pitchFamily="2" charset="2"/>
              <a:buChar char="v"/>
            </a:pPr>
            <a:r>
              <a:rPr lang="en-US" dirty="0" smtClean="0"/>
              <a:t>Validate the models using real-world data and adjust parameters as needed.</a:t>
            </a:r>
          </a:p>
          <a:p>
            <a:pPr>
              <a:buFont typeface="Wingdings" pitchFamily="2" charset="2"/>
              <a:buChar char="q"/>
            </a:pPr>
            <a:r>
              <a:rPr lang="en-US" b="1" dirty="0" smtClean="0"/>
              <a:t>Scenario Analysis:</a:t>
            </a:r>
            <a:endParaRPr lang="en-US" dirty="0" smtClean="0"/>
          </a:p>
          <a:p>
            <a:pPr lvl="1">
              <a:buFont typeface="Wingdings" pitchFamily="2" charset="2"/>
              <a:buChar char="v"/>
            </a:pPr>
            <a:r>
              <a:rPr lang="en-US" dirty="0" smtClean="0"/>
              <a:t>Conduct scenario-based analyses to simulate different driving conditions (e.g., city driving, highway driving, heavy traffic) and their effects on fuel economy.</a:t>
            </a:r>
          </a:p>
          <a:p>
            <a:pPr lvl="1">
              <a:buFont typeface="Wingdings" pitchFamily="2" charset="2"/>
              <a:buChar char="v"/>
            </a:pPr>
            <a:r>
              <a:rPr lang="en-US" dirty="0" smtClean="0"/>
              <a:t>Evaluate the impact of variables like vehicle speed, load capacity, and route selection on fuel efficiency.</a:t>
            </a:r>
          </a:p>
          <a:p>
            <a:pPr>
              <a:buFont typeface="Wingdings" pitchFamily="2" charset="2"/>
              <a:buChar char="q"/>
            </a:pPr>
            <a:r>
              <a:rPr lang="en-US" b="1" dirty="0" smtClean="0"/>
              <a:t>Implementation Plan:</a:t>
            </a:r>
            <a:endParaRPr lang="en-US" dirty="0" smtClean="0"/>
          </a:p>
          <a:p>
            <a:pPr>
              <a:buFont typeface="Wingdings" pitchFamily="2" charset="2"/>
              <a:buChar char="v"/>
            </a:pPr>
            <a:r>
              <a:rPr lang="en-US" dirty="0" smtClean="0"/>
              <a:t>Collaborate with vehicle manufacturers, fleet operators, and regulatory bodies to implement fuel-efficient technologies and practices.</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Autofit/>
          </a:bodyPr>
          <a:lstStyle/>
          <a:p>
            <a:r>
              <a:rPr lang="en-US" sz="3600" b="1" dirty="0">
                <a:solidFill>
                  <a:schemeClr val="accent1"/>
                </a:solidFill>
                <a:latin typeface="Arial"/>
                <a:ea typeface="+mj-lt"/>
                <a:cs typeface="Arial"/>
              </a:rPr>
              <a:t>System  Approach</a:t>
            </a:r>
            <a:endParaRPr lang="en-US" sz="3600" dirty="0">
              <a:solidFill>
                <a:schemeClr val="accent1"/>
              </a:solidFill>
              <a:latin typeface="Calibri Light"/>
              <a:cs typeface="Calibri Light"/>
            </a:endParaRPr>
          </a:p>
        </p:txBody>
      </p:sp>
      <p:sp>
        <p:nvSpPr>
          <p:cNvPr id="4" name="TextBox 3"/>
          <p:cNvSpPr txBox="1"/>
          <p:nvPr/>
        </p:nvSpPr>
        <p:spPr>
          <a:xfrm>
            <a:off x="675249" y="1252025"/>
            <a:ext cx="11127545" cy="1200329"/>
          </a:xfrm>
          <a:prstGeom prst="rect">
            <a:avLst/>
          </a:prstGeom>
          <a:noFill/>
        </p:spPr>
        <p:txBody>
          <a:bodyPr wrap="square" rtlCol="0">
            <a:spAutoFit/>
          </a:bodyPr>
          <a:lstStyle/>
          <a:p>
            <a:pPr algn="just"/>
            <a:r>
              <a:rPr lang="en-US" dirty="0" smtClean="0"/>
              <a:t>A systematic approach to fuel economy analysis involves breaking down the problem into manageable steps, utilizing data-driven methods, and incorporating feedback loops for continuous improvement. Here's a system approach to fuel economy analysis:</a:t>
            </a:r>
          </a:p>
          <a:p>
            <a:endParaRPr lang="en-US" dirty="0"/>
          </a:p>
        </p:txBody>
      </p:sp>
      <p:sp>
        <p:nvSpPr>
          <p:cNvPr id="6" name="TextBox 5"/>
          <p:cNvSpPr txBox="1"/>
          <p:nvPr/>
        </p:nvSpPr>
        <p:spPr>
          <a:xfrm>
            <a:off x="3573194" y="2245968"/>
            <a:ext cx="7835704" cy="4612032"/>
          </a:xfrm>
          <a:prstGeom prst="rect">
            <a:avLst/>
          </a:prstGeom>
          <a:noFill/>
        </p:spPr>
        <p:txBody>
          <a:bodyPr wrap="square" rtlCol="0">
            <a:spAutoFit/>
          </a:bodyPr>
          <a:lstStyle/>
          <a:p>
            <a:pPr>
              <a:lnSpc>
                <a:spcPct val="150000"/>
              </a:lnSpc>
              <a:buFont typeface="Wingdings" pitchFamily="2" charset="2"/>
              <a:buChar char="v"/>
            </a:pPr>
            <a:r>
              <a:rPr lang="en-US" dirty="0" smtClean="0"/>
              <a:t>Define Objectives and Scope.</a:t>
            </a:r>
          </a:p>
          <a:p>
            <a:pPr>
              <a:lnSpc>
                <a:spcPct val="150000"/>
              </a:lnSpc>
              <a:buFont typeface="Wingdings" pitchFamily="2" charset="2"/>
              <a:buChar char="v"/>
            </a:pPr>
            <a:r>
              <a:rPr lang="en-US" dirty="0" smtClean="0"/>
              <a:t>Data Collection and Management</a:t>
            </a:r>
          </a:p>
          <a:p>
            <a:pPr>
              <a:lnSpc>
                <a:spcPct val="150000"/>
              </a:lnSpc>
              <a:buFont typeface="Wingdings" pitchFamily="2" charset="2"/>
              <a:buChar char="v"/>
            </a:pPr>
            <a:r>
              <a:rPr lang="en-US" dirty="0" smtClean="0"/>
              <a:t>Analysis Framework</a:t>
            </a:r>
          </a:p>
          <a:p>
            <a:pPr>
              <a:lnSpc>
                <a:spcPct val="150000"/>
              </a:lnSpc>
              <a:buFont typeface="Wingdings" pitchFamily="2" charset="2"/>
              <a:buChar char="v"/>
            </a:pPr>
            <a:r>
              <a:rPr lang="en-US" dirty="0" smtClean="0"/>
              <a:t>Factor Identification and Prioritization</a:t>
            </a:r>
          </a:p>
          <a:p>
            <a:pPr>
              <a:lnSpc>
                <a:spcPct val="150000"/>
              </a:lnSpc>
              <a:buFont typeface="Wingdings" pitchFamily="2" charset="2"/>
              <a:buChar char="v"/>
            </a:pPr>
            <a:r>
              <a:rPr lang="en-US" dirty="0" smtClean="0"/>
              <a:t>Model Development and Validation</a:t>
            </a:r>
          </a:p>
          <a:p>
            <a:pPr>
              <a:lnSpc>
                <a:spcPct val="150000"/>
              </a:lnSpc>
              <a:buFont typeface="Wingdings" pitchFamily="2" charset="2"/>
              <a:buChar char="v"/>
            </a:pPr>
            <a:r>
              <a:rPr lang="en-US" dirty="0" smtClean="0"/>
              <a:t>Scenario Analysis and Optimization</a:t>
            </a:r>
          </a:p>
          <a:p>
            <a:pPr>
              <a:lnSpc>
                <a:spcPct val="150000"/>
              </a:lnSpc>
              <a:buFont typeface="Wingdings" pitchFamily="2" charset="2"/>
              <a:buChar char="v"/>
            </a:pPr>
            <a:r>
              <a:rPr lang="en-US" dirty="0" smtClean="0"/>
              <a:t>Recommendations and Action Plans</a:t>
            </a:r>
          </a:p>
          <a:p>
            <a:pPr>
              <a:lnSpc>
                <a:spcPct val="150000"/>
              </a:lnSpc>
              <a:buFont typeface="Wingdings" pitchFamily="2" charset="2"/>
              <a:buChar char="v"/>
            </a:pPr>
            <a:r>
              <a:rPr lang="en-US" dirty="0" smtClean="0"/>
              <a:t>Monitoring and Feedback</a:t>
            </a:r>
          </a:p>
          <a:p>
            <a:pPr>
              <a:lnSpc>
                <a:spcPct val="150000"/>
              </a:lnSpc>
              <a:buFont typeface="Wingdings" pitchFamily="2" charset="2"/>
              <a:buChar char="v"/>
            </a:pPr>
            <a:r>
              <a:rPr lang="en-US" dirty="0" smtClean="0"/>
              <a:t>Reporting and Communication</a:t>
            </a:r>
          </a:p>
          <a:p>
            <a:pPr>
              <a:lnSpc>
                <a:spcPct val="150000"/>
              </a:lnSpc>
              <a:buFont typeface="Wingdings" pitchFamily="2" charset="2"/>
              <a:buChar char="v"/>
            </a:pPr>
            <a:r>
              <a:rPr lang="en-US" dirty="0" smtClean="0"/>
              <a:t>Continuous Improvement.</a:t>
            </a:r>
          </a:p>
          <a:p>
            <a:pPr>
              <a:lnSpc>
                <a:spcPct val="150000"/>
              </a:lnSpc>
              <a:buFont typeface="Wingdings" pitchFamily="2" charset="2"/>
              <a:buChar char="v"/>
            </a:pPr>
            <a:endParaRPr lang="en-US" dirty="0"/>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a:ea typeface="+mj-lt"/>
                <a:cs typeface="Arial"/>
              </a:rPr>
              <a:t>Algorithm &amp; Deployment</a:t>
            </a:r>
            <a:endParaRPr lang="en-US" sz="3200" dirty="0"/>
          </a:p>
        </p:txBody>
      </p:sp>
      <p:sp>
        <p:nvSpPr>
          <p:cNvPr id="4" name="TextBox 3"/>
          <p:cNvSpPr txBox="1"/>
          <p:nvPr/>
        </p:nvSpPr>
        <p:spPr>
          <a:xfrm>
            <a:off x="773723" y="1252025"/>
            <a:ext cx="10986868" cy="5940088"/>
          </a:xfrm>
          <a:prstGeom prst="rect">
            <a:avLst/>
          </a:prstGeom>
          <a:noFill/>
        </p:spPr>
        <p:txBody>
          <a:bodyPr wrap="square" rtlCol="0">
            <a:spAutoFit/>
          </a:bodyPr>
          <a:lstStyle/>
          <a:p>
            <a:pPr algn="ctr"/>
            <a:r>
              <a:rPr lang="en-US" sz="2000" b="1" dirty="0" smtClean="0"/>
              <a:t>Fuel Economy Algorithm</a:t>
            </a:r>
          </a:p>
          <a:p>
            <a:endParaRPr lang="en-US" b="1" dirty="0" smtClean="0"/>
          </a:p>
          <a:p>
            <a:pPr>
              <a:buFont typeface="Wingdings" pitchFamily="2" charset="2"/>
              <a:buChar char="q"/>
            </a:pPr>
            <a:r>
              <a:rPr lang="en-US" b="1" dirty="0" smtClean="0"/>
              <a:t>Data Collection and Preparation:</a:t>
            </a:r>
            <a:endParaRPr lang="en-US" dirty="0" smtClean="0"/>
          </a:p>
          <a:p>
            <a:pPr lvl="1">
              <a:buFont typeface="Wingdings" pitchFamily="2" charset="2"/>
              <a:buChar char="Ø"/>
            </a:pPr>
            <a:r>
              <a:rPr lang="en-US" dirty="0" smtClean="0"/>
              <a:t>Gather data on vehicle specifications (weight, engine type, year), driving conditions ,maintenance records, fuel consumption rates, and external factors (weather, road conditions).</a:t>
            </a:r>
          </a:p>
          <a:p>
            <a:pPr lvl="1">
              <a:buFont typeface="Wingdings" pitchFamily="2" charset="2"/>
              <a:buChar char="Ø"/>
            </a:pPr>
            <a:r>
              <a:rPr lang="en-US" dirty="0" smtClean="0"/>
              <a:t>Preprocess the data by handling missing values, encoding categorical variables, and scaling numerical features.</a:t>
            </a:r>
          </a:p>
          <a:p>
            <a:pPr>
              <a:buFont typeface="Wingdings" pitchFamily="2" charset="2"/>
              <a:buChar char="q"/>
            </a:pPr>
            <a:r>
              <a:rPr lang="en-US" b="1" dirty="0" smtClean="0"/>
              <a:t>Feature Engineering:</a:t>
            </a:r>
            <a:endParaRPr lang="en-US" dirty="0" smtClean="0"/>
          </a:p>
          <a:p>
            <a:pPr lvl="1">
              <a:buFont typeface="Wingdings" pitchFamily="2" charset="2"/>
              <a:buChar char="Ø"/>
            </a:pPr>
            <a:r>
              <a:rPr lang="en-US" dirty="0" smtClean="0"/>
              <a:t>Extract relevant features such as vehicle weight, engine size, aerodynamics, tire pressure, driving speed, traffic patterns, and weather conditions.</a:t>
            </a:r>
          </a:p>
          <a:p>
            <a:pPr lvl="1">
              <a:buFont typeface="Wingdings" pitchFamily="2" charset="2"/>
              <a:buChar char="Ø"/>
            </a:pPr>
            <a:r>
              <a:rPr lang="en-US" dirty="0" smtClean="0"/>
              <a:t>Create additional features like average speed, idling time, and load factors to capture more insights.</a:t>
            </a:r>
          </a:p>
          <a:p>
            <a:pPr>
              <a:buFont typeface="Wingdings" pitchFamily="2" charset="2"/>
              <a:buChar char="q"/>
            </a:pPr>
            <a:r>
              <a:rPr lang="en-US" b="1" dirty="0" smtClean="0"/>
              <a:t>Training and Validation:</a:t>
            </a:r>
            <a:endParaRPr lang="en-US" dirty="0" smtClean="0"/>
          </a:p>
          <a:p>
            <a:pPr lvl="1">
              <a:buFont typeface="Wingdings" pitchFamily="2" charset="2"/>
              <a:buChar char="Ø"/>
            </a:pPr>
            <a:r>
              <a:rPr lang="en-US" dirty="0" smtClean="0"/>
              <a:t>Split the dataset into training and validation sets.</a:t>
            </a:r>
          </a:p>
          <a:p>
            <a:pPr lvl="1">
              <a:buFont typeface="Wingdings" pitchFamily="2" charset="2"/>
              <a:buChar char="Ø"/>
            </a:pPr>
            <a:r>
              <a:rPr lang="en-US" dirty="0" smtClean="0"/>
              <a:t>Train the selected model using the training data and validate its performance using metrics like mean absolute error (MAE), mean squared error (MSE), and R-squared.</a:t>
            </a:r>
          </a:p>
          <a:p>
            <a:pPr>
              <a:buFont typeface="Wingdings" pitchFamily="2" charset="2"/>
              <a:buChar char="q"/>
            </a:pPr>
            <a:r>
              <a:rPr lang="en-US" b="1" dirty="0" smtClean="0"/>
              <a:t>Optimization and Fine-Tuning:</a:t>
            </a:r>
            <a:endParaRPr lang="en-US" dirty="0" smtClean="0"/>
          </a:p>
          <a:p>
            <a:pPr lvl="1">
              <a:buFont typeface="Wingdings" pitchFamily="2" charset="2"/>
              <a:buChar char="Ø"/>
            </a:pPr>
            <a:r>
              <a:rPr lang="en-US" dirty="0" smtClean="0"/>
              <a:t>Optimize hyper parameters using techniques like grid search or random search to improve model performance.</a:t>
            </a:r>
          </a:p>
          <a:p>
            <a:pPr lvl="1">
              <a:buFont typeface="Wingdings" pitchFamily="2" charset="2"/>
              <a:buChar char="Ø"/>
            </a:pPr>
            <a:r>
              <a:rPr lang="en-US" dirty="0" smtClean="0"/>
              <a:t>Perform feature selection or dimensionality reduction if needed to enhance model interpretability and efficiency.</a:t>
            </a:r>
          </a:p>
          <a:p>
            <a:endParaRPr lang="en-US"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124" y="533344"/>
            <a:ext cx="11029616" cy="530296"/>
          </a:xfrm>
        </p:spPr>
        <p:txBody>
          <a:bodyPr>
            <a:normAutofit/>
          </a:bodyPr>
          <a:lstStyle/>
          <a:p>
            <a:pPr algn="ctr"/>
            <a:r>
              <a:rPr lang="en-US" sz="2400" b="1" dirty="0" smtClean="0"/>
              <a:t>Deployment of Fuel Economy</a:t>
            </a:r>
            <a:endParaRPr lang="en-US" sz="2400" dirty="0"/>
          </a:p>
        </p:txBody>
      </p:sp>
      <p:sp>
        <p:nvSpPr>
          <p:cNvPr id="4" name="TextBox 3"/>
          <p:cNvSpPr txBox="1"/>
          <p:nvPr/>
        </p:nvSpPr>
        <p:spPr>
          <a:xfrm>
            <a:off x="647115" y="1181686"/>
            <a:ext cx="10663310" cy="5909310"/>
          </a:xfrm>
          <a:prstGeom prst="rect">
            <a:avLst/>
          </a:prstGeom>
          <a:noFill/>
        </p:spPr>
        <p:txBody>
          <a:bodyPr wrap="square" rtlCol="0">
            <a:spAutoFit/>
          </a:bodyPr>
          <a:lstStyle/>
          <a:p>
            <a:pPr>
              <a:buFont typeface="Wingdings" pitchFamily="2" charset="2"/>
              <a:buChar char="Ø"/>
            </a:pPr>
            <a:r>
              <a:rPr lang="en-US" b="1" dirty="0" smtClean="0"/>
              <a:t>Deployment Environment:</a:t>
            </a:r>
            <a:endParaRPr lang="en-US" dirty="0" smtClean="0"/>
          </a:p>
          <a:p>
            <a:pPr lvl="1">
              <a:buFont typeface="Wingdings" pitchFamily="2" charset="2"/>
              <a:buChar char="v"/>
            </a:pPr>
            <a:r>
              <a:rPr lang="en-US" dirty="0" smtClean="0"/>
              <a:t>Choose a deployment environment based on the use case, such as an on-board vehicle system, cloud platform, edge device, or web application.</a:t>
            </a:r>
          </a:p>
          <a:p>
            <a:pPr lvl="1">
              <a:buFont typeface="Wingdings" pitchFamily="2" charset="2"/>
              <a:buChar char="v"/>
            </a:pPr>
            <a:r>
              <a:rPr lang="en-US" dirty="0" smtClean="0"/>
              <a:t>Consider factors like scalability, real-time processing capabilities, and data connectivity.</a:t>
            </a:r>
          </a:p>
          <a:p>
            <a:pPr>
              <a:buFont typeface="Wingdings" pitchFamily="2" charset="2"/>
              <a:buChar char="Ø"/>
            </a:pPr>
            <a:r>
              <a:rPr lang="en-US" b="1" dirty="0" smtClean="0"/>
              <a:t>Model Integration:</a:t>
            </a:r>
            <a:endParaRPr lang="en-US" dirty="0" smtClean="0"/>
          </a:p>
          <a:p>
            <a:pPr lvl="1">
              <a:buFont typeface="Wingdings" pitchFamily="2" charset="2"/>
              <a:buChar char="v"/>
            </a:pPr>
            <a:r>
              <a:rPr lang="en-US" dirty="0" smtClean="0"/>
              <a:t>Serialize and save the trained model using a suitable format (e.g., pickle, </a:t>
            </a:r>
            <a:r>
              <a:rPr lang="en-US" dirty="0" err="1" smtClean="0"/>
              <a:t>joblib</a:t>
            </a:r>
            <a:r>
              <a:rPr lang="en-US" dirty="0" smtClean="0"/>
              <a:t>) for deployment.</a:t>
            </a:r>
          </a:p>
          <a:p>
            <a:pPr lvl="1">
              <a:buFont typeface="Wingdings" pitchFamily="2" charset="2"/>
              <a:buChar char="v"/>
            </a:pPr>
            <a:r>
              <a:rPr lang="en-US" dirty="0" smtClean="0"/>
              <a:t>Integrate the model into the deployment environment using programming languages like Python, Java, or C++.</a:t>
            </a:r>
          </a:p>
          <a:p>
            <a:pPr>
              <a:buFont typeface="Wingdings" pitchFamily="2" charset="2"/>
              <a:buChar char="Ø"/>
            </a:pPr>
            <a:r>
              <a:rPr lang="en-US" b="1" dirty="0" smtClean="0"/>
              <a:t>Real-time Prediction:</a:t>
            </a:r>
            <a:endParaRPr lang="en-US" dirty="0" smtClean="0"/>
          </a:p>
          <a:p>
            <a:pPr lvl="1">
              <a:buFont typeface="Wingdings" pitchFamily="2" charset="2"/>
              <a:buChar char="v"/>
            </a:pPr>
            <a:r>
              <a:rPr lang="en-US" dirty="0" smtClean="0"/>
              <a:t>Implement real-time prediction capabilities in the deployed system to handle incoming data streams.</a:t>
            </a:r>
          </a:p>
          <a:p>
            <a:pPr lvl="1">
              <a:buFont typeface="Wingdings" pitchFamily="2" charset="2"/>
              <a:buChar char="v"/>
            </a:pPr>
            <a:r>
              <a:rPr lang="en-US" dirty="0" smtClean="0"/>
              <a:t>Ensure efficient processing and response times for timely fuel economy analysis and recommendations.</a:t>
            </a:r>
          </a:p>
          <a:p>
            <a:pPr>
              <a:buFont typeface="Wingdings" pitchFamily="2" charset="2"/>
              <a:buChar char="Ø"/>
            </a:pPr>
            <a:r>
              <a:rPr lang="en-US" b="1" dirty="0" smtClean="0"/>
              <a:t>User Interface (UI):</a:t>
            </a:r>
            <a:endParaRPr lang="en-US" dirty="0" smtClean="0"/>
          </a:p>
          <a:p>
            <a:pPr lvl="1">
              <a:buFont typeface="Wingdings" pitchFamily="2" charset="2"/>
              <a:buChar char="v"/>
            </a:pPr>
            <a:r>
              <a:rPr lang="en-US" dirty="0" smtClean="0"/>
              <a:t>Develop a user interface (UI) if the system is designed for human interaction.</a:t>
            </a:r>
          </a:p>
          <a:p>
            <a:pPr lvl="1">
              <a:buFont typeface="Wingdings" pitchFamily="2" charset="2"/>
              <a:buChar char="v"/>
            </a:pPr>
            <a:r>
              <a:rPr lang="en-US" dirty="0" smtClean="0"/>
              <a:t>Design an intuitive interface to input data, display analysis results, and provide actionable insights.</a:t>
            </a:r>
          </a:p>
          <a:p>
            <a:pPr>
              <a:buFont typeface="Wingdings" pitchFamily="2" charset="2"/>
              <a:buChar char="Ø"/>
            </a:pPr>
            <a:r>
              <a:rPr lang="en-US" b="1" dirty="0" smtClean="0"/>
              <a:t>Monitoring and Maintenance:</a:t>
            </a:r>
            <a:endParaRPr lang="en-US" dirty="0" smtClean="0"/>
          </a:p>
          <a:p>
            <a:pPr lvl="1">
              <a:buFont typeface="Wingdings" pitchFamily="2" charset="2"/>
              <a:buChar char="v"/>
            </a:pPr>
            <a:r>
              <a:rPr lang="en-US" dirty="0" smtClean="0"/>
              <a:t>Implement monitoring mechanisms to track system performance, model accuracy, and data quality over time.</a:t>
            </a:r>
          </a:p>
          <a:p>
            <a:pPr lvl="1">
              <a:buFont typeface="Wingdings" pitchFamily="2" charset="2"/>
              <a:buChar char="v"/>
            </a:pPr>
            <a:r>
              <a:rPr lang="en-US" dirty="0" smtClean="0"/>
              <a:t>Set up alerts for anomalies or performance degradation and conduct regular maintenance to update models, dependencies, and security measures.</a:t>
            </a:r>
          </a:p>
          <a:p>
            <a:pPr>
              <a:buFont typeface="Wingdings" pitchFamily="2" charset="2"/>
              <a:buChar char="v"/>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Picture 3" descr="Screenshot (173).png"/>
          <p:cNvPicPr>
            <a:picLocks noChangeAspect="1"/>
          </p:cNvPicPr>
          <p:nvPr/>
        </p:nvPicPr>
        <p:blipFill>
          <a:blip r:embed="rId2"/>
          <a:stretch>
            <a:fillRect/>
          </a:stretch>
        </p:blipFill>
        <p:spPr>
          <a:xfrm>
            <a:off x="1576929" y="1139483"/>
            <a:ext cx="9742873" cy="5477692"/>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74).png"/>
          <p:cNvPicPr>
            <a:picLocks noGrp="1" noChangeAspect="1"/>
          </p:cNvPicPr>
          <p:nvPr>
            <p:ph idx="1"/>
          </p:nvPr>
        </p:nvPicPr>
        <p:blipFill>
          <a:blip r:embed="rId2"/>
          <a:stretch>
            <a:fillRect/>
          </a:stretch>
        </p:blipFill>
        <p:spPr>
          <a:xfrm>
            <a:off x="886265" y="661391"/>
            <a:ext cx="10252339" cy="5764126"/>
          </a:xfr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59</TotalTime>
  <Words>1229</Words>
  <Application>Microsoft Office PowerPoint</Application>
  <PresentationFormat>Custom</PresentationFormat>
  <Paragraphs>113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DividendVTI</vt:lpstr>
      <vt:lpstr>Fuel economy</vt:lpstr>
      <vt:lpstr>OUTLINE</vt:lpstr>
      <vt:lpstr>Problem Statement</vt:lpstr>
      <vt:lpstr>Proposed Solution</vt:lpstr>
      <vt:lpstr>System  Approach</vt:lpstr>
      <vt:lpstr>Algorithm &amp; Deployment</vt:lpstr>
      <vt:lpstr>Deployment of Fuel Economy</vt:lpstr>
      <vt:lpstr>Result</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Conclusion</vt:lpstr>
      <vt:lpstr>Slide 28</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sini bharath</cp:lastModifiedBy>
  <cp:revision>30</cp:revision>
  <dcterms:created xsi:type="dcterms:W3CDTF">2021-05-26T16:50:10Z</dcterms:created>
  <dcterms:modified xsi:type="dcterms:W3CDTF">2024-04-13T08:30:22Z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