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embeddedFontLst>
    <p:embeddedFont>
      <p:font typeface="Roboto"/>
      <p:regular r:id="rId18"/>
      <p:bold r:id="rId19"/>
      <p:italic r:id="rId20"/>
      <p:boldItalic r:id="rId21"/>
    </p:embeddedFont>
    <p:embeddedFont>
      <p:font typeface="Cambria Math"/>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3" roundtripDataSignature="AMtx7mjQ7Xw9GS1AFmOLBdCrckZYEDCv2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22" Type="http://schemas.openxmlformats.org/officeDocument/2006/relationships/font" Target="fonts/CambriaMath-regular.fntdata"/><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TEMP.DESKTOP-8NTI00T.003\Downloads\employee_survey_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barChart>
        <c:barDir val="bar"/>
        <c:grouping val="clustered"/>
        <c:ser>
          <c:idx val="0"/>
          <c:order val="0"/>
          <c:tx>
            <c:strRef>
              <c:f>Sheet1!$A$1</c:f>
              <c:strCache>
                <c:ptCount val="1"/>
                <c:pt idx="0">
                  <c:v>EmployeeID</c:v>
                </c:pt>
              </c:strCache>
            </c:strRef>
          </c:tx>
          <c:val>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val>
        </c:ser>
        <c:ser>
          <c:idx val="1"/>
          <c:order val="1"/>
          <c:tx>
            <c:strRef>
              <c:f>Sheet1!$B$1</c:f>
              <c:strCache>
                <c:ptCount val="1"/>
                <c:pt idx="0">
                  <c:v>EnvironmentSatisfaction</c:v>
                </c:pt>
              </c:strCache>
            </c:strRef>
          </c:tx>
          <c:val>
            <c:numRef>
              <c:f>Sheet1!$B$2:$B$11</c:f>
              <c:numCache>
                <c:formatCode>General</c:formatCode>
                <c:ptCount val="10"/>
                <c:pt idx="0">
                  <c:v>3</c:v>
                </c:pt>
                <c:pt idx="1">
                  <c:v>3</c:v>
                </c:pt>
                <c:pt idx="2">
                  <c:v>2</c:v>
                </c:pt>
                <c:pt idx="3">
                  <c:v>4</c:v>
                </c:pt>
                <c:pt idx="4">
                  <c:v>4</c:v>
                </c:pt>
                <c:pt idx="5">
                  <c:v>3</c:v>
                </c:pt>
                <c:pt idx="6">
                  <c:v>1</c:v>
                </c:pt>
                <c:pt idx="7">
                  <c:v>1</c:v>
                </c:pt>
                <c:pt idx="8">
                  <c:v>2</c:v>
                </c:pt>
                <c:pt idx="9">
                  <c:v>2</c:v>
                </c:pt>
              </c:numCache>
            </c:numRef>
          </c:val>
        </c:ser>
        <c:ser>
          <c:idx val="2"/>
          <c:order val="2"/>
          <c:tx>
            <c:strRef>
              <c:f>Sheet1!$C$1</c:f>
              <c:strCache>
                <c:ptCount val="1"/>
                <c:pt idx="0">
                  <c:v>JobSatisfaction</c:v>
                </c:pt>
              </c:strCache>
            </c:strRef>
          </c:tx>
          <c:val>
            <c:numRef>
              <c:f>Sheet1!$C$2:$C$11</c:f>
              <c:numCache>
                <c:formatCode>General</c:formatCode>
                <c:ptCount val="10"/>
                <c:pt idx="0">
                  <c:v>4</c:v>
                </c:pt>
                <c:pt idx="1">
                  <c:v>2</c:v>
                </c:pt>
                <c:pt idx="2">
                  <c:v>2</c:v>
                </c:pt>
                <c:pt idx="3">
                  <c:v>4</c:v>
                </c:pt>
                <c:pt idx="4">
                  <c:v>1</c:v>
                </c:pt>
                <c:pt idx="5">
                  <c:v>2</c:v>
                </c:pt>
                <c:pt idx="6">
                  <c:v>3</c:v>
                </c:pt>
                <c:pt idx="7">
                  <c:v>2</c:v>
                </c:pt>
                <c:pt idx="8">
                  <c:v>4</c:v>
                </c:pt>
                <c:pt idx="9">
                  <c:v>1</c:v>
                </c:pt>
              </c:numCache>
            </c:numRef>
          </c:val>
        </c:ser>
        <c:ser>
          <c:idx val="3"/>
          <c:order val="3"/>
          <c:tx>
            <c:strRef>
              <c:f>Sheet1!$D$1</c:f>
              <c:strCache>
                <c:ptCount val="1"/>
                <c:pt idx="0">
                  <c:v>WorkLifeBalance</c:v>
                </c:pt>
              </c:strCache>
            </c:strRef>
          </c:tx>
          <c:val>
            <c:numRef>
              <c:f>Sheet1!$D$2:$D$11</c:f>
              <c:numCache>
                <c:formatCode>General</c:formatCode>
                <c:ptCount val="10"/>
                <c:pt idx="0">
                  <c:v>2</c:v>
                </c:pt>
                <c:pt idx="1">
                  <c:v>4</c:v>
                </c:pt>
                <c:pt idx="2">
                  <c:v>1</c:v>
                </c:pt>
                <c:pt idx="3">
                  <c:v>3</c:v>
                </c:pt>
                <c:pt idx="4">
                  <c:v>3</c:v>
                </c:pt>
                <c:pt idx="5">
                  <c:v>2</c:v>
                </c:pt>
                <c:pt idx="6">
                  <c:v>1</c:v>
                </c:pt>
                <c:pt idx="7">
                  <c:v>3</c:v>
                </c:pt>
                <c:pt idx="8">
                  <c:v>3</c:v>
                </c:pt>
                <c:pt idx="9">
                  <c:v>3</c:v>
                </c:pt>
              </c:numCache>
            </c:numRef>
          </c:val>
        </c:ser>
        <c:axId val="119701504"/>
        <c:axId val="119704192"/>
      </c:barChart>
      <c:catAx>
        <c:axId val="119701504"/>
        <c:scaling>
          <c:orientation val="minMax"/>
        </c:scaling>
        <c:axPos val="l"/>
        <c:tickLblPos val="nextTo"/>
        <c:crossAx val="119704192"/>
        <c:crosses val="autoZero"/>
        <c:auto val="1"/>
        <c:lblAlgn val="ctr"/>
        <c:lblOffset val="100"/>
      </c:catAx>
      <c:valAx>
        <c:axId val="119704192"/>
        <c:scaling>
          <c:orientation val="minMax"/>
        </c:scaling>
        <c:axPos val="b"/>
        <c:majorGridlines/>
        <c:numFmt formatCode="General" sourceLinked="1"/>
        <c:tickLblPos val="nextTo"/>
        <c:crossAx val="119701504"/>
        <c:crosses val="autoZero"/>
        <c:crossBetween val="between"/>
      </c:valAx>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14"/>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4"/>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6"/>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6"/>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17"/>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7"/>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7"/>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1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3"/>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jp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1"/>
          <p:cNvGrpSpPr/>
          <p:nvPr/>
        </p:nvGrpSpPr>
        <p:grpSpPr>
          <a:xfrm>
            <a:off x="876299" y="990600"/>
            <a:ext cx="1743075" cy="1333500"/>
            <a:chOff x="742950" y="1104900"/>
            <a:chExt cx="1743075" cy="1333500"/>
          </a:xfrm>
        </p:grpSpPr>
        <p:sp>
          <p:nvSpPr>
            <p:cNvPr id="59" name="Google Shape;5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1" name="Google Shape;6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1"/>
          <p:cNvSpPr txBox="1"/>
          <p:nvPr>
            <p:ph type="ctrTitle"/>
          </p:nvPr>
        </p:nvSpPr>
        <p:spPr>
          <a:xfrm>
            <a:off x="-828675" y="19665"/>
            <a:ext cx="9982200" cy="1001556"/>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64" name="Google Shape;6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6" name="Google Shape;66;p1"/>
          <p:cNvSpPr txBox="1"/>
          <p:nvPr/>
        </p:nvSpPr>
        <p:spPr>
          <a:xfrm>
            <a:off x="2554542" y="3314150"/>
            <a:ext cx="86106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K.Barath</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NO:12213 ( asunm1323132200005)</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DEPARTMENT:B.COM (cooperation)</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The Quaide Milleth College For Men</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2" name="Google Shape;192;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3" name="Google Shape;193;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4" name="Google Shape;194;p10"/>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 name="Google Shape;195;p10"/>
          <p:cNvSpPr txBox="1"/>
          <p:nvPr>
            <p:ph type="title"/>
          </p:nvPr>
        </p:nvSpPr>
        <p:spPr>
          <a:xfrm>
            <a:off x="755332" y="385444"/>
            <a:ext cx="10681335" cy="147732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MODELLING</a:t>
            </a:r>
            <a:br>
              <a:rPr lang="en-US"/>
            </a:br>
            <a:endParaRPr/>
          </a:p>
        </p:txBody>
      </p:sp>
      <p:sp>
        <p:nvSpPr>
          <p:cNvPr id="196" name="Google Shape;196;p10"/>
          <p:cNvSpPr txBox="1"/>
          <p:nvPr>
            <p:ph idx="1" type="body"/>
          </p:nvPr>
        </p:nvSpPr>
        <p:spPr>
          <a:xfrm>
            <a:off x="609600" y="1577340"/>
            <a:ext cx="10972800" cy="406265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2400">
                <a:latin typeface="Cambria Math"/>
                <a:ea typeface="Cambria Math"/>
                <a:cs typeface="Cambria Math"/>
                <a:sym typeface="Cambria Math"/>
              </a:rPr>
              <a:t>1.Data collection :</a:t>
            </a:r>
            <a:endParaRPr/>
          </a:p>
          <a:p>
            <a:pPr indent="-342900" lvl="0" marL="342900" rtl="0" algn="l">
              <a:spcBef>
                <a:spcPts val="0"/>
              </a:spcBef>
              <a:spcAft>
                <a:spcPts val="0"/>
              </a:spcAft>
              <a:buSzPts val="2400"/>
              <a:buFont typeface="Arial"/>
              <a:buChar char="•"/>
            </a:pPr>
            <a:r>
              <a:rPr lang="en-US" sz="2400">
                <a:latin typeface="Cambria Math"/>
                <a:ea typeface="Cambria Math"/>
                <a:cs typeface="Cambria Math"/>
                <a:sym typeface="Cambria Math"/>
              </a:rPr>
              <a:t>it is downloaded from kaggle</a:t>
            </a:r>
            <a:endParaRPr sz="2400">
              <a:latin typeface="Cambria Math"/>
              <a:ea typeface="Cambria Math"/>
              <a:cs typeface="Cambria Math"/>
              <a:sym typeface="Cambria Math"/>
            </a:endParaRPr>
          </a:p>
          <a:p>
            <a:pPr indent="-342900" lvl="0" marL="342900" rtl="0" algn="l">
              <a:spcBef>
                <a:spcPts val="0"/>
              </a:spcBef>
              <a:spcAft>
                <a:spcPts val="0"/>
              </a:spcAft>
              <a:buSzPts val="2400"/>
              <a:buFont typeface="Arial"/>
              <a:buChar char="•"/>
            </a:pPr>
            <a:r>
              <a:rPr lang="en-US" sz="2400">
                <a:latin typeface="Cambria Math"/>
                <a:ea typeface="Cambria Math"/>
                <a:cs typeface="Cambria Math"/>
                <a:sym typeface="Cambria Math"/>
              </a:rPr>
              <a:t>it is also downloaded from edunet dashboard and compared with each other.</a:t>
            </a:r>
            <a:endParaRPr/>
          </a:p>
          <a:p>
            <a:pPr indent="-342900" lvl="0" marL="342900" rtl="0" algn="l">
              <a:spcBef>
                <a:spcPts val="0"/>
              </a:spcBef>
              <a:spcAft>
                <a:spcPts val="0"/>
              </a:spcAft>
              <a:buSzPts val="2400"/>
              <a:buFont typeface="Arial"/>
              <a:buChar char="•"/>
            </a:pPr>
            <a:r>
              <a:rPr lang="en-US" sz="2400">
                <a:latin typeface="Cambria Math"/>
                <a:ea typeface="Cambria Math"/>
                <a:cs typeface="Cambria Math"/>
                <a:sym typeface="Cambria Math"/>
              </a:rPr>
              <a:t>After comparison the data sets from kaggle is used.</a:t>
            </a:r>
            <a:endParaRPr/>
          </a:p>
          <a:p>
            <a:pPr indent="0" lvl="0" marL="0" rtl="0" algn="l">
              <a:spcBef>
                <a:spcPts val="0"/>
              </a:spcBef>
              <a:spcAft>
                <a:spcPts val="0"/>
              </a:spcAft>
              <a:buNone/>
            </a:pPr>
            <a:r>
              <a:rPr lang="en-US" sz="2400">
                <a:latin typeface="Cambria Math"/>
                <a:ea typeface="Cambria Math"/>
                <a:cs typeface="Cambria Math"/>
                <a:sym typeface="Cambria Math"/>
              </a:rPr>
              <a:t>2.Data cleaning :</a:t>
            </a:r>
            <a:endParaRPr/>
          </a:p>
          <a:p>
            <a:pPr indent="-152400" lvl="0" marL="0" rtl="0" algn="l">
              <a:spcBef>
                <a:spcPts val="0"/>
              </a:spcBef>
              <a:spcAft>
                <a:spcPts val="0"/>
              </a:spcAft>
              <a:buSzPts val="2400"/>
              <a:buFont typeface="Arial"/>
              <a:buChar char="•"/>
            </a:pPr>
            <a:r>
              <a:rPr lang="en-US" sz="2400">
                <a:latin typeface="Cambria Math"/>
                <a:ea typeface="Cambria Math"/>
                <a:cs typeface="Cambria Math"/>
                <a:sym typeface="Cambria Math"/>
              </a:rPr>
              <a:t>After downloading the data sets, the necessary data are filtered out. </a:t>
            </a:r>
            <a:endParaRPr/>
          </a:p>
          <a:p>
            <a:pPr indent="0" lvl="0" marL="0" rtl="0" algn="l">
              <a:spcBef>
                <a:spcPts val="0"/>
              </a:spcBef>
              <a:spcAft>
                <a:spcPts val="0"/>
              </a:spcAft>
              <a:buNone/>
            </a:pPr>
            <a:r>
              <a:rPr lang="en-US" sz="2400">
                <a:latin typeface="Cambria Math"/>
                <a:ea typeface="Cambria Math"/>
                <a:cs typeface="Cambria Math"/>
                <a:sym typeface="Cambria Math"/>
              </a:rPr>
              <a:t>3.Summary :</a:t>
            </a:r>
            <a:endParaRPr/>
          </a:p>
          <a:p>
            <a:pPr indent="-152400" lvl="0" marL="0" rtl="0" algn="l">
              <a:spcBef>
                <a:spcPts val="0"/>
              </a:spcBef>
              <a:spcAft>
                <a:spcPts val="0"/>
              </a:spcAft>
              <a:buSzPts val="2400"/>
              <a:buFont typeface="Arial"/>
              <a:buChar char="•"/>
            </a:pPr>
            <a:r>
              <a:rPr lang="en-US" sz="2400">
                <a:latin typeface="Cambria Math"/>
                <a:ea typeface="Cambria Math"/>
                <a:cs typeface="Cambria Math"/>
                <a:sym typeface="Cambria Math"/>
              </a:rPr>
              <a:t>After filtering out the data the pivot table is used for the summarization of the analysis.</a:t>
            </a:r>
            <a:endParaRPr/>
          </a:p>
          <a:p>
            <a:pPr indent="0" lvl="0" marL="0" rtl="0" algn="l">
              <a:spcBef>
                <a:spcPts val="0"/>
              </a:spcBef>
              <a:spcAft>
                <a:spcPts val="0"/>
              </a:spcAft>
              <a:buNone/>
            </a:pPr>
            <a:r>
              <a:rPr lang="en-US" sz="2400">
                <a:latin typeface="Cambria Math"/>
                <a:ea typeface="Cambria Math"/>
                <a:cs typeface="Cambria Math"/>
                <a:sym typeface="Cambria Math"/>
              </a:rPr>
              <a:t> 4.Visualization:</a:t>
            </a:r>
            <a:endParaRPr/>
          </a:p>
          <a:p>
            <a:pPr indent="0" lvl="0" marL="0" rtl="0" algn="l">
              <a:spcBef>
                <a:spcPts val="0"/>
              </a:spcBef>
              <a:spcAft>
                <a:spcPts val="0"/>
              </a:spcAft>
              <a:buNone/>
            </a:pPr>
            <a:r>
              <a:rPr lang="en-US" sz="2400">
                <a:latin typeface="Cambria Math"/>
                <a:ea typeface="Cambria Math"/>
                <a:cs typeface="Cambria Math"/>
                <a:sym typeface="Cambria Math"/>
              </a:rPr>
              <a:t> After entering pivot table, graph is used for the Visualization of the analysis.</a:t>
            </a:r>
            <a:endParaRPr sz="2400">
              <a:latin typeface="Cambria Math"/>
              <a:ea typeface="Cambria Math"/>
              <a:cs typeface="Cambria Math"/>
              <a:sym typeface="Cambria Math"/>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 name="Google Shape;203;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4" name="Google Shape;204;p11"/>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5" name="Google Shape;205;p11"/>
          <p:cNvSpPr txBox="1"/>
          <p:nvPr>
            <p:ph type="title"/>
          </p:nvPr>
        </p:nvSpPr>
        <p:spPr>
          <a:xfrm>
            <a:off x="755332" y="385444"/>
            <a:ext cx="10681335"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206" name="Google Shape;206;p1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207" name="Google Shape;207;p11"/>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graphicFrame>
        <p:nvGraphicFramePr>
          <p:cNvPr id="208" name="Google Shape;208;p11"/>
          <p:cNvGraphicFramePr/>
          <p:nvPr/>
        </p:nvGraphicFramePr>
        <p:xfrm>
          <a:off x="3276600" y="1828800"/>
          <a:ext cx="5181600" cy="3962400"/>
        </p:xfrm>
        <a:graphic>
          <a:graphicData uri="http://schemas.openxmlformats.org/drawingml/2006/chart">
            <c:chart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2"/>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4" name="Google Shape;214;p12"/>
          <p:cNvSpPr txBox="1"/>
          <p:nvPr>
            <p:ph idx="1" type="body"/>
          </p:nvPr>
        </p:nvSpPr>
        <p:spPr>
          <a:xfrm>
            <a:off x="1600200" y="1577340"/>
            <a:ext cx="7848600"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2400">
                <a:latin typeface="Cambria Math"/>
                <a:ea typeface="Cambria Math"/>
                <a:cs typeface="Cambria Math"/>
                <a:sym typeface="Cambria Math"/>
              </a:rPr>
              <a:t>The given data is the analysis of satisfaction level of the employee for better working and running of the company.</a:t>
            </a:r>
            <a:endParaRPr sz="2400">
              <a:latin typeface="Cambria Math"/>
              <a:ea typeface="Cambria Math"/>
              <a:cs typeface="Cambria Math"/>
              <a:sym typeface="Cambria Math"/>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2" name="Google Shape;72;p2"/>
          <p:cNvGrpSpPr/>
          <p:nvPr/>
        </p:nvGrpSpPr>
        <p:grpSpPr>
          <a:xfrm>
            <a:off x="7448612" y="0"/>
            <a:ext cx="4743796" cy="6858466"/>
            <a:chOff x="7448612" y="0"/>
            <a:chExt cx="4743796" cy="6858466"/>
          </a:xfrm>
        </p:grpSpPr>
        <p:sp>
          <p:nvSpPr>
            <p:cNvPr id="73" name="Google Shape;73;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2" name="Google Shape;82;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2"/>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87" name="Google Shape;87;p2"/>
          <p:cNvGrpSpPr/>
          <p:nvPr/>
        </p:nvGrpSpPr>
        <p:grpSpPr>
          <a:xfrm>
            <a:off x="466725" y="6410325"/>
            <a:ext cx="3705225" cy="295275"/>
            <a:chOff x="466725" y="6410325"/>
            <a:chExt cx="3705225" cy="295275"/>
          </a:xfrm>
        </p:grpSpPr>
        <p:pic>
          <p:nvPicPr>
            <p:cNvPr id="88" name="Google Shape;88;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91" name="Google Shape;91;p2"/>
          <p:cNvSpPr txBox="1"/>
          <p:nvPr/>
        </p:nvSpPr>
        <p:spPr>
          <a:xfrm>
            <a:off x="1217522" y="2123271"/>
            <a:ext cx="8593228"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Employee Satisfaction Analysis Using Excel Charts </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3"/>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7" name="Google Shape;97;p3"/>
          <p:cNvGrpSpPr/>
          <p:nvPr/>
        </p:nvGrpSpPr>
        <p:grpSpPr>
          <a:xfrm>
            <a:off x="7448612" y="0"/>
            <a:ext cx="4743796" cy="6858466"/>
            <a:chOff x="7448612" y="0"/>
            <a:chExt cx="4743796" cy="6858466"/>
          </a:xfrm>
        </p:grpSpPr>
        <p:sp>
          <p:nvSpPr>
            <p:cNvPr id="98" name="Google Shape;98;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7" name="Google Shape;107;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1" name="Google Shape;111;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3"/>
          <p:cNvGrpSpPr/>
          <p:nvPr/>
        </p:nvGrpSpPr>
        <p:grpSpPr>
          <a:xfrm>
            <a:off x="47625" y="3819523"/>
            <a:ext cx="4124325" cy="3009898"/>
            <a:chOff x="47625" y="3819523"/>
            <a:chExt cx="4124325" cy="3009898"/>
          </a:xfrm>
        </p:grpSpPr>
        <p:pic>
          <p:nvPicPr>
            <p:cNvPr id="113" name="Google Shape;113;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3"/>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6" name="Google Shape;116;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7" name="Google Shape;117;p3"/>
          <p:cNvSpPr txBox="1"/>
          <p:nvPr/>
        </p:nvSpPr>
        <p:spPr>
          <a:xfrm>
            <a:off x="2509807" y="1041533"/>
            <a:ext cx="502920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4"/>
          <p:cNvGrpSpPr/>
          <p:nvPr/>
        </p:nvGrpSpPr>
        <p:grpSpPr>
          <a:xfrm>
            <a:off x="7991475" y="2933700"/>
            <a:ext cx="2762250" cy="3257550"/>
            <a:chOff x="7991475" y="2933700"/>
            <a:chExt cx="2762250" cy="3257550"/>
          </a:xfrm>
        </p:grpSpPr>
        <p:sp>
          <p:nvSpPr>
            <p:cNvPr id="123" name="Google Shape;123;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5" name="Google Shape;125;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6" name="Google Shape;126;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4"/>
          <p:cNvSpPr txBox="1"/>
          <p:nvPr>
            <p:ph type="title"/>
          </p:nvPr>
        </p:nvSpPr>
        <p:spPr>
          <a:xfrm>
            <a:off x="755332" y="914400"/>
            <a:ext cx="10681335"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sp>
        <p:nvSpPr>
          <p:cNvPr id="128" name="Google Shape;128;p4"/>
          <p:cNvSpPr txBox="1"/>
          <p:nvPr>
            <p:ph idx="1" type="body"/>
          </p:nvPr>
        </p:nvSpPr>
        <p:spPr>
          <a:xfrm>
            <a:off x="762000" y="2057400"/>
            <a:ext cx="7620000" cy="1477328"/>
          </a:xfrm>
          <a:prstGeom prst="rect">
            <a:avLst/>
          </a:prstGeom>
          <a:noFill/>
          <a:ln>
            <a:noFill/>
          </a:ln>
        </p:spPr>
        <p:txBody>
          <a:bodyPr anchorCtr="0" anchor="t" bIns="0" lIns="0" spcFirstLastPara="1" rIns="0" wrap="square" tIns="0">
            <a:spAutoFit/>
          </a:bodyPr>
          <a:lstStyle/>
          <a:p>
            <a:pPr indent="-457200" lvl="0" marL="457200" rtl="0" algn="just">
              <a:spcBef>
                <a:spcPts val="0"/>
              </a:spcBef>
              <a:spcAft>
                <a:spcPts val="0"/>
              </a:spcAft>
              <a:buSzPts val="2400"/>
              <a:buFont typeface="Calibri"/>
              <a:buAutoNum type="arabicPeriod"/>
            </a:pPr>
            <a:r>
              <a:rPr lang="en-US" sz="2400">
                <a:latin typeface="Cambria Math"/>
                <a:ea typeface="Cambria Math"/>
                <a:cs typeface="Cambria Math"/>
                <a:sym typeface="Cambria Math"/>
              </a:rPr>
              <a:t>Improve employee satisfaction scores within the next .</a:t>
            </a:r>
            <a:endParaRPr/>
          </a:p>
          <a:p>
            <a:pPr indent="-457200" lvl="0" marL="457200" rtl="0" algn="just">
              <a:spcBef>
                <a:spcPts val="0"/>
              </a:spcBef>
              <a:spcAft>
                <a:spcPts val="0"/>
              </a:spcAft>
              <a:buSzPts val="2400"/>
              <a:buFont typeface="Calibri"/>
              <a:buAutoNum type="arabicPeriod"/>
            </a:pPr>
            <a:r>
              <a:rPr lang="en-US" sz="2400">
                <a:latin typeface="Cambria Math"/>
                <a:ea typeface="Cambria Math"/>
                <a:cs typeface="Cambria Math"/>
                <a:sym typeface="Cambria Math"/>
              </a:rPr>
              <a:t>Increase employee engagement and productivity.</a:t>
            </a:r>
            <a:endParaRPr/>
          </a:p>
          <a:p>
            <a:pPr indent="-457200" lvl="0" marL="457200" rtl="0" algn="just">
              <a:spcBef>
                <a:spcPts val="0"/>
              </a:spcBef>
              <a:spcAft>
                <a:spcPts val="0"/>
              </a:spcAft>
              <a:buSzPts val="2400"/>
              <a:buFont typeface="Calibri"/>
              <a:buAutoNum type="arabicPeriod"/>
            </a:pPr>
            <a:r>
              <a:rPr lang="en-US" sz="2400">
                <a:latin typeface="Cambria Math"/>
                <a:ea typeface="Cambria Math"/>
                <a:cs typeface="Cambria Math"/>
                <a:sym typeface="Cambria Math"/>
              </a:rPr>
              <a:t>Enhance our organization’s reputation as a great place to work.</a:t>
            </a:r>
            <a:endParaRPr sz="2400">
              <a:latin typeface="Cambria Math"/>
              <a:ea typeface="Cambria Math"/>
              <a:cs typeface="Cambria Math"/>
              <a:sym typeface="Cambria Math"/>
            </a:endParaRPr>
          </a:p>
        </p:txBody>
      </p:sp>
      <p:sp>
        <p:nvSpPr>
          <p:cNvPr id="129" name="Google Shape;129;p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pic>
        <p:nvPicPr>
          <p:cNvPr id="130" name="Google Shape;130;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5"/>
          <p:cNvGrpSpPr/>
          <p:nvPr/>
        </p:nvGrpSpPr>
        <p:grpSpPr>
          <a:xfrm>
            <a:off x="8658225" y="2647950"/>
            <a:ext cx="3533775" cy="3810000"/>
            <a:chOff x="8658225" y="2647950"/>
            <a:chExt cx="3533775" cy="3810000"/>
          </a:xfrm>
        </p:grpSpPr>
        <p:sp>
          <p:nvSpPr>
            <p:cNvPr id="136" name="Google Shape;136;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8" name="Google Shape;138;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9" name="Google Shape;139;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5"/>
          <p:cNvSpPr txBox="1"/>
          <p:nvPr>
            <p:ph type="title"/>
          </p:nvPr>
        </p:nvSpPr>
        <p:spPr>
          <a:xfrm>
            <a:off x="755333" y="838200"/>
            <a:ext cx="8769668"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sp>
        <p:nvSpPr>
          <p:cNvPr id="141" name="Google Shape;141;p5"/>
          <p:cNvSpPr txBox="1"/>
          <p:nvPr>
            <p:ph idx="1" type="body"/>
          </p:nvPr>
        </p:nvSpPr>
        <p:spPr>
          <a:xfrm>
            <a:off x="838200" y="2133600"/>
            <a:ext cx="8382000" cy="1846659"/>
          </a:xfrm>
          <a:prstGeom prst="rect">
            <a:avLst/>
          </a:prstGeom>
          <a:noFill/>
          <a:ln>
            <a:noFill/>
          </a:ln>
        </p:spPr>
        <p:txBody>
          <a:bodyPr anchorCtr="0" anchor="t" bIns="0" lIns="0" spcFirstLastPara="1" rIns="0" wrap="square" tIns="0">
            <a:spAutoFit/>
          </a:bodyPr>
          <a:lstStyle/>
          <a:p>
            <a:pPr indent="0" lvl="0" marL="0" rtl="0" algn="just">
              <a:spcBef>
                <a:spcPts val="0"/>
              </a:spcBef>
              <a:spcAft>
                <a:spcPts val="0"/>
              </a:spcAft>
              <a:buNone/>
            </a:pPr>
            <a:r>
              <a:rPr lang="en-US" sz="2400">
                <a:latin typeface="Cambria Math"/>
                <a:ea typeface="Cambria Math"/>
                <a:cs typeface="Cambria Math"/>
                <a:sym typeface="Cambria Math"/>
              </a:rPr>
              <a:t>This project is about to find out about working satisfaction level of the employees for the better running of the company and also to find way to boost their morale if the face any dissatisfaction. This project is also conducted to check how to enhance the organization reputation as a great place to work. </a:t>
            </a:r>
            <a:endParaRPr sz="2400">
              <a:latin typeface="Cambria Math"/>
              <a:ea typeface="Cambria Math"/>
              <a:cs typeface="Cambria Math"/>
              <a:sym typeface="Cambria Math"/>
            </a:endParaRPr>
          </a:p>
        </p:txBody>
      </p:sp>
      <p:sp>
        <p:nvSpPr>
          <p:cNvPr id="142" name="Google Shape;142;p5"/>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pic>
        <p:nvPicPr>
          <p:cNvPr id="143" name="Google Shape;143;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4" name="Google Shape;144;p5"/>
          <p:cNvSpPr txBox="1"/>
          <p:nvPr/>
        </p:nvSpPr>
        <p:spPr>
          <a:xfrm>
            <a:off x="990600" y="2133600"/>
            <a:ext cx="7924800" cy="830997"/>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rgbClr val="0D0D0D"/>
              </a:buClr>
              <a:buSzPts val="2400"/>
              <a:buFont typeface="Arial"/>
              <a:buChar char="•"/>
            </a:pPr>
            <a:r>
              <a:rPr b="0" i="0" lang="en-US" sz="2400">
                <a:solidFill>
                  <a:srgbClr val="0D0D0D"/>
                </a:solidFill>
                <a:latin typeface="Times New Roman"/>
                <a:ea typeface="Times New Roman"/>
                <a:cs typeface="Times New Roman"/>
                <a:sym typeface="Times New Roman"/>
              </a:rPr>
              <a:t>.</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6"/>
          <p:cNvSpPr txBox="1"/>
          <p:nvPr>
            <p:ph type="title"/>
          </p:nvPr>
        </p:nvSpPr>
        <p:spPr>
          <a:xfrm>
            <a:off x="755332" y="385444"/>
            <a:ext cx="10681335" cy="75819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sp>
        <p:nvSpPr>
          <p:cNvPr id="153" name="Google Shape;153;p6"/>
          <p:cNvSpPr txBox="1"/>
          <p:nvPr>
            <p:ph idx="1" type="body"/>
          </p:nvPr>
        </p:nvSpPr>
        <p:spPr>
          <a:xfrm>
            <a:off x="609600" y="1577340"/>
            <a:ext cx="10972800" cy="1477328"/>
          </a:xfrm>
          <a:prstGeom prst="rect">
            <a:avLst/>
          </a:prstGeom>
          <a:noFill/>
          <a:ln>
            <a:noFill/>
          </a:ln>
        </p:spPr>
        <p:txBody>
          <a:bodyPr anchorCtr="0" anchor="t" bIns="0" lIns="0" spcFirstLastPara="1" rIns="0" wrap="square" tIns="0">
            <a:spAutoFit/>
          </a:bodyPr>
          <a:lstStyle/>
          <a:p>
            <a:pPr indent="-342900" lvl="0" marL="342900" rtl="0" algn="l">
              <a:spcBef>
                <a:spcPts val="0"/>
              </a:spcBef>
              <a:spcAft>
                <a:spcPts val="0"/>
              </a:spcAft>
              <a:buSzPts val="2400"/>
              <a:buFont typeface="Calibri"/>
              <a:buAutoNum type="arabicPeriod"/>
            </a:pPr>
            <a:r>
              <a:rPr lang="en-US" sz="2400">
                <a:latin typeface="Cambria Math"/>
                <a:ea typeface="Cambria Math"/>
                <a:cs typeface="Cambria Math"/>
                <a:sym typeface="Cambria Math"/>
              </a:rPr>
              <a:t>Owner </a:t>
            </a:r>
            <a:endParaRPr/>
          </a:p>
          <a:p>
            <a:pPr indent="-342900" lvl="0" marL="342900" rtl="0" algn="l">
              <a:spcBef>
                <a:spcPts val="0"/>
              </a:spcBef>
              <a:spcAft>
                <a:spcPts val="0"/>
              </a:spcAft>
              <a:buSzPts val="2400"/>
              <a:buFont typeface="Calibri"/>
              <a:buAutoNum type="arabicPeriod"/>
            </a:pPr>
            <a:r>
              <a:rPr lang="en-US" sz="2400">
                <a:latin typeface="Cambria Math"/>
                <a:ea typeface="Cambria Math"/>
                <a:cs typeface="Cambria Math"/>
                <a:sym typeface="Cambria Math"/>
              </a:rPr>
              <a:t>Shareholders</a:t>
            </a:r>
            <a:endParaRPr/>
          </a:p>
          <a:p>
            <a:pPr indent="-342900" lvl="0" marL="342900" rtl="0" algn="l">
              <a:spcBef>
                <a:spcPts val="0"/>
              </a:spcBef>
              <a:spcAft>
                <a:spcPts val="0"/>
              </a:spcAft>
              <a:buSzPts val="2400"/>
              <a:buFont typeface="Calibri"/>
              <a:buAutoNum type="arabicPeriod"/>
            </a:pPr>
            <a:r>
              <a:rPr lang="en-US" sz="2400">
                <a:latin typeface="Cambria Math"/>
                <a:ea typeface="Cambria Math"/>
                <a:cs typeface="Cambria Math"/>
                <a:sym typeface="Cambria Math"/>
              </a:rPr>
              <a:t>Employees                                                </a:t>
            </a:r>
            <a:endParaRPr/>
          </a:p>
          <a:p>
            <a:pPr indent="-342900" lvl="0" marL="342900" rtl="0" algn="l">
              <a:spcBef>
                <a:spcPts val="0"/>
              </a:spcBef>
              <a:spcAft>
                <a:spcPts val="0"/>
              </a:spcAft>
              <a:buSzPts val="2400"/>
              <a:buFont typeface="Calibri"/>
              <a:buAutoNum type="arabicPeriod"/>
            </a:pPr>
            <a:r>
              <a:rPr lang="en-US" sz="2400">
                <a:latin typeface="Cambria Math"/>
                <a:ea typeface="Cambria Math"/>
                <a:cs typeface="Cambria Math"/>
                <a:sym typeface="Cambria Math"/>
              </a:rPr>
              <a:t>Customers </a:t>
            </a:r>
            <a:endParaRPr sz="2400">
              <a:latin typeface="Cambria Math"/>
              <a:ea typeface="Cambria Math"/>
              <a:cs typeface="Cambria Math"/>
              <a:sym typeface="Cambria Math"/>
            </a:endParaRPr>
          </a:p>
        </p:txBody>
      </p:sp>
      <p:sp>
        <p:nvSpPr>
          <p:cNvPr id="154" name="Google Shape;154;p6"/>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pic>
        <p:nvPicPr>
          <p:cNvPr id="155" name="Google Shape;155;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7"/>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61" name="Google Shape;161;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7"/>
          <p:cNvSpPr txBox="1"/>
          <p:nvPr>
            <p:ph type="title"/>
          </p:nvPr>
        </p:nvSpPr>
        <p:spPr>
          <a:xfrm>
            <a:off x="755332" y="762000"/>
            <a:ext cx="10681335" cy="567463"/>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OUR SOLUTION AND ITS VALUE PROPOSITION</a:t>
            </a:r>
            <a:endParaRPr/>
          </a:p>
        </p:txBody>
      </p:sp>
      <p:sp>
        <p:nvSpPr>
          <p:cNvPr id="165" name="Google Shape;165;p7"/>
          <p:cNvSpPr txBox="1"/>
          <p:nvPr>
            <p:ph idx="1" type="body"/>
          </p:nvPr>
        </p:nvSpPr>
        <p:spPr>
          <a:xfrm>
            <a:off x="2743200" y="2286000"/>
            <a:ext cx="6705600" cy="221599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2400">
                <a:latin typeface="Cambria Math"/>
                <a:ea typeface="Cambria Math"/>
                <a:cs typeface="Cambria Math"/>
                <a:sym typeface="Cambria Math"/>
              </a:rPr>
              <a:t>Our solution: </a:t>
            </a:r>
            <a:endParaRPr sz="2400">
              <a:latin typeface="Cambria Math"/>
              <a:ea typeface="Cambria Math"/>
              <a:cs typeface="Cambria Math"/>
              <a:sym typeface="Cambria Math"/>
            </a:endParaRPr>
          </a:p>
          <a:p>
            <a:pPr indent="-152400" lvl="0" marL="0" rtl="0" algn="l">
              <a:spcBef>
                <a:spcPts val="0"/>
              </a:spcBef>
              <a:spcAft>
                <a:spcPts val="0"/>
              </a:spcAft>
              <a:buSzPts val="2400"/>
              <a:buFont typeface="Arial"/>
              <a:buChar char="•"/>
            </a:pPr>
            <a:r>
              <a:rPr lang="en-US" sz="2400">
                <a:latin typeface="Cambria Math"/>
                <a:ea typeface="Cambria Math"/>
                <a:cs typeface="Cambria Math"/>
                <a:sym typeface="Cambria Math"/>
              </a:rPr>
              <a:t>Filtering : filtering out the data which is needed.</a:t>
            </a:r>
            <a:endParaRPr/>
          </a:p>
          <a:p>
            <a:pPr indent="-152400" lvl="0" marL="0" rtl="0" algn="l">
              <a:spcBef>
                <a:spcPts val="0"/>
              </a:spcBef>
              <a:spcAft>
                <a:spcPts val="0"/>
              </a:spcAft>
              <a:buSzPts val="2400"/>
              <a:buFont typeface="Arial"/>
              <a:buChar char="•"/>
            </a:pPr>
            <a:r>
              <a:rPr lang="en-US" sz="2400">
                <a:latin typeface="Cambria Math"/>
                <a:ea typeface="Cambria Math"/>
                <a:cs typeface="Cambria Math"/>
                <a:sym typeface="Cambria Math"/>
              </a:rPr>
              <a:t>Pivot table : pivot table is used to understand the summary of the analysis.</a:t>
            </a:r>
            <a:endParaRPr/>
          </a:p>
          <a:p>
            <a:pPr indent="-152400" lvl="0" marL="0" rtl="0" algn="l">
              <a:spcBef>
                <a:spcPts val="0"/>
              </a:spcBef>
              <a:spcAft>
                <a:spcPts val="0"/>
              </a:spcAft>
              <a:buSzPts val="2400"/>
              <a:buFont typeface="Arial"/>
              <a:buChar char="•"/>
            </a:pPr>
            <a:r>
              <a:rPr lang="en-US" sz="2400">
                <a:latin typeface="Cambria Math"/>
                <a:ea typeface="Cambria Math"/>
                <a:cs typeface="Cambria Math"/>
                <a:sym typeface="Cambria Math"/>
              </a:rPr>
              <a:t> Graph : graph is used for the visualization of the analysis.</a:t>
            </a:r>
            <a:endParaRPr sz="2400">
              <a:latin typeface="Cambria Math"/>
              <a:ea typeface="Cambria Math"/>
              <a:cs typeface="Cambria Math"/>
              <a:sym typeface="Cambria Math"/>
            </a:endParaRPr>
          </a:p>
        </p:txBody>
      </p:sp>
      <p:sp>
        <p:nvSpPr>
          <p:cNvPr id="166" name="Google Shape;166;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pic>
        <p:nvPicPr>
          <p:cNvPr id="167" name="Google Shape;167;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8"/>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Dataset Description</a:t>
            </a:r>
            <a:endParaRPr/>
          </a:p>
        </p:txBody>
      </p:sp>
      <p:sp>
        <p:nvSpPr>
          <p:cNvPr id="173" name="Google Shape;173;p8"/>
          <p:cNvSpPr txBox="1"/>
          <p:nvPr>
            <p:ph idx="1" type="body"/>
          </p:nvPr>
        </p:nvSpPr>
        <p:spPr>
          <a:xfrm>
            <a:off x="609600" y="1577340"/>
            <a:ext cx="10972800" cy="2585323"/>
          </a:xfrm>
          <a:prstGeom prst="rect">
            <a:avLst/>
          </a:prstGeom>
          <a:noFill/>
          <a:ln>
            <a:noFill/>
          </a:ln>
        </p:spPr>
        <p:txBody>
          <a:bodyPr anchorCtr="0" anchor="t" bIns="0" lIns="0" spcFirstLastPara="1" rIns="0" wrap="square" tIns="0">
            <a:spAutoFit/>
          </a:bodyPr>
          <a:lstStyle/>
          <a:p>
            <a:pPr indent="-152400" lvl="0" marL="0" rtl="0" algn="l">
              <a:spcBef>
                <a:spcPts val="0"/>
              </a:spcBef>
              <a:spcAft>
                <a:spcPts val="0"/>
              </a:spcAft>
              <a:buSzPts val="2400"/>
              <a:buFont typeface="Noto Sans Symbols"/>
              <a:buChar char="❖"/>
            </a:pPr>
            <a:r>
              <a:rPr lang="en-US" sz="2400">
                <a:latin typeface="Cambria Math"/>
                <a:ea typeface="Cambria Math"/>
                <a:cs typeface="Cambria Math"/>
                <a:sym typeface="Cambria Math"/>
              </a:rPr>
              <a:t>Employees Dataset is downloaded from the kaggle website. </a:t>
            </a:r>
            <a:endParaRPr/>
          </a:p>
          <a:p>
            <a:pPr indent="-152400" lvl="0" marL="0" rtl="0" algn="l">
              <a:spcBef>
                <a:spcPts val="0"/>
              </a:spcBef>
              <a:spcAft>
                <a:spcPts val="0"/>
              </a:spcAft>
              <a:buSzPts val="2400"/>
              <a:buFont typeface="Noto Sans Symbols"/>
              <a:buChar char="❖"/>
            </a:pPr>
            <a:r>
              <a:rPr lang="en-US" sz="2400">
                <a:latin typeface="Cambria Math"/>
                <a:ea typeface="Cambria Math"/>
                <a:cs typeface="Cambria Math"/>
                <a:sym typeface="Cambria Math"/>
              </a:rPr>
              <a:t>There were 10 features.</a:t>
            </a:r>
            <a:endParaRPr/>
          </a:p>
          <a:p>
            <a:pPr indent="-152400" lvl="0" marL="0" rtl="0" algn="l">
              <a:spcBef>
                <a:spcPts val="0"/>
              </a:spcBef>
              <a:spcAft>
                <a:spcPts val="0"/>
              </a:spcAft>
              <a:buSzPts val="2400"/>
              <a:buFont typeface="Noto Sans Symbols"/>
              <a:buChar char="❖"/>
            </a:pPr>
            <a:r>
              <a:rPr lang="en-US" sz="2400">
                <a:latin typeface="Cambria Math"/>
                <a:ea typeface="Cambria Math"/>
                <a:cs typeface="Cambria Math"/>
                <a:sym typeface="Cambria Math"/>
              </a:rPr>
              <a:t> Only 4 features were taken for the analysis.</a:t>
            </a:r>
            <a:endParaRPr/>
          </a:p>
          <a:p>
            <a:pPr indent="-152400" lvl="0" marL="0" rtl="0" algn="l">
              <a:spcBef>
                <a:spcPts val="0"/>
              </a:spcBef>
              <a:spcAft>
                <a:spcPts val="0"/>
              </a:spcAft>
              <a:buSzPts val="2400"/>
              <a:buFont typeface="Noto Sans Symbols"/>
              <a:buChar char="❖"/>
            </a:pPr>
            <a:r>
              <a:rPr lang="en-US" sz="2400">
                <a:latin typeface="Cambria Math"/>
                <a:ea typeface="Cambria Math"/>
                <a:cs typeface="Cambria Math"/>
                <a:sym typeface="Cambria Math"/>
              </a:rPr>
              <a:t> Employee number in numerical order.</a:t>
            </a:r>
            <a:endParaRPr/>
          </a:p>
          <a:p>
            <a:pPr indent="-152400" lvl="0" marL="0" rtl="0" algn="l">
              <a:spcBef>
                <a:spcPts val="0"/>
              </a:spcBef>
              <a:spcAft>
                <a:spcPts val="0"/>
              </a:spcAft>
              <a:buSzPts val="2400"/>
              <a:buFont typeface="Noto Sans Symbols"/>
              <a:buChar char="❖"/>
            </a:pPr>
            <a:r>
              <a:rPr lang="en-US" sz="2400">
                <a:latin typeface="Cambria Math"/>
                <a:ea typeface="Cambria Math"/>
                <a:cs typeface="Cambria Math"/>
                <a:sym typeface="Cambria Math"/>
              </a:rPr>
              <a:t> Environment Satisfaction  level.</a:t>
            </a:r>
            <a:endParaRPr/>
          </a:p>
          <a:p>
            <a:pPr indent="-152400" lvl="0" marL="0" rtl="0" algn="l">
              <a:spcBef>
                <a:spcPts val="0"/>
              </a:spcBef>
              <a:spcAft>
                <a:spcPts val="0"/>
              </a:spcAft>
              <a:buSzPts val="2400"/>
              <a:buFont typeface="Noto Sans Symbols"/>
              <a:buChar char="❖"/>
            </a:pPr>
            <a:r>
              <a:rPr lang="en-US" sz="2400">
                <a:latin typeface="Cambria Math"/>
                <a:ea typeface="Cambria Math"/>
                <a:cs typeface="Cambria Math"/>
                <a:sym typeface="Cambria Math"/>
              </a:rPr>
              <a:t>Job Satisfaction level.</a:t>
            </a:r>
            <a:endParaRPr/>
          </a:p>
          <a:p>
            <a:pPr indent="-152400" lvl="0" marL="0" rtl="0" algn="l">
              <a:spcBef>
                <a:spcPts val="0"/>
              </a:spcBef>
              <a:spcAft>
                <a:spcPts val="0"/>
              </a:spcAft>
              <a:buSzPts val="2400"/>
              <a:buFont typeface="Noto Sans Symbols"/>
              <a:buChar char="❖"/>
            </a:pPr>
            <a:r>
              <a:rPr lang="en-US" sz="2400">
                <a:latin typeface="Cambria Math"/>
                <a:ea typeface="Cambria Math"/>
                <a:cs typeface="Cambria Math"/>
                <a:sym typeface="Cambria Math"/>
              </a:rPr>
              <a:t>Worker life Balance.</a:t>
            </a:r>
            <a:endParaRPr sz="2400">
              <a:latin typeface="Cambria Math"/>
              <a:ea typeface="Cambria Math"/>
              <a:cs typeface="Cambria Math"/>
              <a:sym typeface="Cambria Math"/>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9" name="Google Shape;179;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9"/>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2" name="Google Shape;182;p9"/>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83" name="Google Shape;183;p9"/>
          <p:cNvSpPr txBox="1"/>
          <p:nvPr>
            <p:ph type="title"/>
          </p:nvPr>
        </p:nvSpPr>
        <p:spPr>
          <a:xfrm>
            <a:off x="762000" y="685800"/>
            <a:ext cx="10681335"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OUR SOLUTION</a:t>
            </a:r>
            <a:endParaRPr sz="4250"/>
          </a:p>
        </p:txBody>
      </p:sp>
      <p:sp>
        <p:nvSpPr>
          <p:cNvPr id="184" name="Google Shape;184;p9"/>
          <p:cNvSpPr txBox="1"/>
          <p:nvPr>
            <p:ph idx="1" type="body"/>
          </p:nvPr>
        </p:nvSpPr>
        <p:spPr>
          <a:xfrm>
            <a:off x="1295400" y="1524000"/>
            <a:ext cx="7848600" cy="1477328"/>
          </a:xfrm>
          <a:prstGeom prst="rect">
            <a:avLst/>
          </a:prstGeom>
          <a:noFill/>
          <a:ln>
            <a:noFill/>
          </a:ln>
        </p:spPr>
        <p:txBody>
          <a:bodyPr anchorCtr="0" anchor="t" bIns="0" lIns="0" spcFirstLastPara="1" rIns="0" wrap="square" tIns="0">
            <a:spAutoFit/>
          </a:bodyPr>
          <a:lstStyle/>
          <a:p>
            <a:pPr indent="0" lvl="0" marL="0" rtl="0" algn="just">
              <a:spcBef>
                <a:spcPts val="0"/>
              </a:spcBef>
              <a:spcAft>
                <a:spcPts val="0"/>
              </a:spcAft>
              <a:buNone/>
            </a:pPr>
            <a:r>
              <a:rPr lang="en-US" sz="2400">
                <a:latin typeface="Cambria Math"/>
                <a:ea typeface="Cambria Math"/>
                <a:cs typeface="Cambria Math"/>
                <a:sym typeface="Cambria Math"/>
              </a:rPr>
              <a:t>The wow is the analysis to show the satisfaction level of the employee and the results tell how to increase the employee satisfaction level and develop the profit level of the company.</a:t>
            </a:r>
            <a:endParaRPr sz="2400">
              <a:latin typeface="Cambria Math"/>
              <a:ea typeface="Cambria Math"/>
              <a:cs typeface="Cambria Math"/>
              <a:sym typeface="Cambria Math"/>
            </a:endParaRPr>
          </a:p>
        </p:txBody>
      </p:sp>
      <p:sp>
        <p:nvSpPr>
          <p:cNvPr id="185" name="Google Shape;185;p9"/>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86" name="Google Shape;186;p9"/>
          <p:cNvSpPr txBox="1"/>
          <p:nvPr/>
        </p:nvSpPr>
        <p:spPr>
          <a:xfrm>
            <a:off x="2743200" y="2354703"/>
            <a:ext cx="8534018"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2024-03-29T15:07:22Z</dcterms:created>
  <dc:creator>Konduru Narasimha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