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91" r:id="rId11"/>
    <p:sldId id="302" r:id="rId12"/>
    <p:sldId id="303" r:id="rId13"/>
    <p:sldId id="295" r:id="rId14"/>
    <p:sldId id="296" r:id="rId15"/>
    <p:sldId id="297"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A3A1-EA93-00B0-DAAC-42A531EFC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15B28C-D4DB-CE89-8C0F-DFEE72092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4BE67E-DFBE-1B07-AB03-93A4B08C8DAC}"/>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5" name="Footer Placeholder 4">
            <a:extLst>
              <a:ext uri="{FF2B5EF4-FFF2-40B4-BE49-F238E27FC236}">
                <a16:creationId xmlns:a16="http://schemas.microsoft.com/office/drawing/2014/main" id="{60B0620E-04D3-A560-57E1-18662D7A7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09C1C-9368-246C-488C-23D6754228E3}"/>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255585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BB08-0CD3-2952-4D04-D558565A5E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44B0BF-A0B8-EDFB-359E-07DBD0BBC9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8A9087-6791-ED1B-FD4D-2EFB4D21FACA}"/>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5" name="Footer Placeholder 4">
            <a:extLst>
              <a:ext uri="{FF2B5EF4-FFF2-40B4-BE49-F238E27FC236}">
                <a16:creationId xmlns:a16="http://schemas.microsoft.com/office/drawing/2014/main" id="{41F01EE2-0398-EB1B-456A-E48997F04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73CBE-68F1-EFE6-83C4-B43A9CBCA192}"/>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14353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08A4B-BE18-1FEC-8E9C-8FDCC8460F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B70371-0AFF-6380-041F-9B8485D42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AE9AC-6E0B-CB5B-5FED-89E2283A3DEA}"/>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5" name="Footer Placeholder 4">
            <a:extLst>
              <a:ext uri="{FF2B5EF4-FFF2-40B4-BE49-F238E27FC236}">
                <a16:creationId xmlns:a16="http://schemas.microsoft.com/office/drawing/2014/main" id="{A36249F9-2ABB-411F-EB52-B6381832FF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AEC75-3F67-DD77-6E1C-11075383F84B}"/>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40934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E9C3-D3D5-3E5A-8D12-2F5C3A49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F08306-C837-103E-3237-D3F3B6B7D8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18AC4-D55E-52A0-08AA-53BD4F809CCF}"/>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5" name="Footer Placeholder 4">
            <a:extLst>
              <a:ext uri="{FF2B5EF4-FFF2-40B4-BE49-F238E27FC236}">
                <a16:creationId xmlns:a16="http://schemas.microsoft.com/office/drawing/2014/main" id="{AAC9CDDB-5CEE-32FE-1DC7-DA0AAD657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AF474-B476-3619-4F3B-DAB48E480846}"/>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27703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1BC2-2506-E8B7-B586-25D999E6E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E83F91-438C-6C4A-071A-E99CBC837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E6285-843A-EF6B-E5A9-2292C96BCA2D}"/>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5" name="Footer Placeholder 4">
            <a:extLst>
              <a:ext uri="{FF2B5EF4-FFF2-40B4-BE49-F238E27FC236}">
                <a16:creationId xmlns:a16="http://schemas.microsoft.com/office/drawing/2014/main" id="{D19FBFA7-CEAA-282A-9378-87F9EECDC8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330CBA-A592-E5F4-FE8F-279647BB4DFA}"/>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4007245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2A22-8A06-FD40-F141-F0E0626C9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3A4752-D02B-1081-6663-F358F01870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DB23A9-9FFD-3741-2907-3BDABCFF1A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CA7A5E-2BC4-4008-D6E7-EA7791EBB8A9}"/>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6" name="Footer Placeholder 5">
            <a:extLst>
              <a:ext uri="{FF2B5EF4-FFF2-40B4-BE49-F238E27FC236}">
                <a16:creationId xmlns:a16="http://schemas.microsoft.com/office/drawing/2014/main" id="{DBDA67F4-3425-56F5-FA41-4E798CD51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58252D-FE5D-3428-10B1-E339AAB7BD28}"/>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406788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96E0-A84A-1523-DCB6-B9C41DC5EB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782E7-5693-6E9D-DCE0-632249027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83655-966D-4875-C1E3-E6FC14CFF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DA7230-279E-6745-AB8A-D73348A22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0839F-B61B-496D-9849-13D833713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BAA636-658D-CF26-C625-E1C9EDC3367E}"/>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8" name="Footer Placeholder 7">
            <a:extLst>
              <a:ext uri="{FF2B5EF4-FFF2-40B4-BE49-F238E27FC236}">
                <a16:creationId xmlns:a16="http://schemas.microsoft.com/office/drawing/2014/main" id="{C65330A8-F965-0297-EEEC-911C9ECA8A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B7E688-4685-BE02-8C57-A386E52C337C}"/>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47476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E972-E885-15F1-DE6D-C3460F32D8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16DDBE-BE3D-FF10-6FBE-90651FADB85F}"/>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4" name="Footer Placeholder 3">
            <a:extLst>
              <a:ext uri="{FF2B5EF4-FFF2-40B4-BE49-F238E27FC236}">
                <a16:creationId xmlns:a16="http://schemas.microsoft.com/office/drawing/2014/main" id="{ACC50046-E73D-BB8F-6546-0A155EC6EF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62ED20-4549-B067-6B2C-70649B322651}"/>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202792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E52E0-4D72-5E94-ACE2-238DF51F5436}"/>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3" name="Footer Placeholder 2">
            <a:extLst>
              <a:ext uri="{FF2B5EF4-FFF2-40B4-BE49-F238E27FC236}">
                <a16:creationId xmlns:a16="http://schemas.microsoft.com/office/drawing/2014/main" id="{8F733313-D61D-6703-061B-88F6A8A90F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1975C2-7D44-039E-CC9C-6A314F105546}"/>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7103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69A5-71DC-D5FC-8705-6B8160345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2E0DA4-A6AD-5F57-124C-299DAFF4D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780251-98D6-EF2E-C8C0-E098ED196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EEDFC-6BE4-8B90-E684-932330F4582D}"/>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6" name="Footer Placeholder 5">
            <a:extLst>
              <a:ext uri="{FF2B5EF4-FFF2-40B4-BE49-F238E27FC236}">
                <a16:creationId xmlns:a16="http://schemas.microsoft.com/office/drawing/2014/main" id="{830708CE-B292-087A-2B94-3DC7F6E2D2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539B99-9152-669A-993D-0B1E53EE59DA}"/>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139775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8850-2547-F811-8C61-D87E516CC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C8484A-A622-9BAF-426F-24C5621AC4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DEC542-4FA4-D628-82BE-B0056F0B2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AF15C-A36C-9F78-10FB-3452F362B240}"/>
              </a:ext>
            </a:extLst>
          </p:cNvPr>
          <p:cNvSpPr>
            <a:spLocks noGrp="1"/>
          </p:cNvSpPr>
          <p:nvPr>
            <p:ph type="dt" sz="half" idx="10"/>
          </p:nvPr>
        </p:nvSpPr>
        <p:spPr/>
        <p:txBody>
          <a:bodyPr/>
          <a:lstStyle/>
          <a:p>
            <a:fld id="{283C0F42-3D03-4B00-9971-53C669D3A280}" type="datetimeFigureOut">
              <a:rPr lang="en-IN" smtClean="0"/>
              <a:t>15-04-2024</a:t>
            </a:fld>
            <a:endParaRPr lang="en-IN"/>
          </a:p>
        </p:txBody>
      </p:sp>
      <p:sp>
        <p:nvSpPr>
          <p:cNvPr id="6" name="Footer Placeholder 5">
            <a:extLst>
              <a:ext uri="{FF2B5EF4-FFF2-40B4-BE49-F238E27FC236}">
                <a16:creationId xmlns:a16="http://schemas.microsoft.com/office/drawing/2014/main" id="{54A56713-AA2F-0212-5439-9079E59CCD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02063-22DA-E555-40B9-19B3D8B28F17}"/>
              </a:ext>
            </a:extLst>
          </p:cNvPr>
          <p:cNvSpPr>
            <a:spLocks noGrp="1"/>
          </p:cNvSpPr>
          <p:nvPr>
            <p:ph type="sldNum" sz="quarter" idx="12"/>
          </p:nvPr>
        </p:nvSpPr>
        <p:spPr/>
        <p:txBody>
          <a:bodyPr/>
          <a:lstStyle/>
          <a:p>
            <a:fld id="{3FB7CEB8-6FEF-4473-9B61-322EE0CD8002}" type="slidenum">
              <a:rPr lang="en-IN" smtClean="0"/>
              <a:t>‹#›</a:t>
            </a:fld>
            <a:endParaRPr lang="en-IN"/>
          </a:p>
        </p:txBody>
      </p:sp>
    </p:spTree>
    <p:extLst>
      <p:ext uri="{BB962C8B-B14F-4D97-AF65-F5344CB8AC3E}">
        <p14:creationId xmlns:p14="http://schemas.microsoft.com/office/powerpoint/2010/main" val="308499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53369-E9B5-7589-4455-CD39E5CD4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885890-D9C3-32A0-F740-F00D1334F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70044-28B2-8D16-3EE9-0F1717783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C0F42-3D03-4B00-9971-53C669D3A280}" type="datetimeFigureOut">
              <a:rPr lang="en-IN" smtClean="0"/>
              <a:t>15-04-2024</a:t>
            </a:fld>
            <a:endParaRPr lang="en-IN"/>
          </a:p>
        </p:txBody>
      </p:sp>
      <p:sp>
        <p:nvSpPr>
          <p:cNvPr id="5" name="Footer Placeholder 4">
            <a:extLst>
              <a:ext uri="{FF2B5EF4-FFF2-40B4-BE49-F238E27FC236}">
                <a16:creationId xmlns:a16="http://schemas.microsoft.com/office/drawing/2014/main" id="{CFA91B41-5645-AD81-4AA0-6A72202D4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C5B7F4-9B72-337B-8633-39F6D1041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7CEB8-6FEF-4473-9B61-322EE0CD8002}" type="slidenum">
              <a:rPr lang="en-IN" smtClean="0"/>
              <a:t>‹#›</a:t>
            </a:fld>
            <a:endParaRPr lang="en-IN"/>
          </a:p>
        </p:txBody>
      </p:sp>
    </p:spTree>
    <p:extLst>
      <p:ext uri="{BB962C8B-B14F-4D97-AF65-F5344CB8AC3E}">
        <p14:creationId xmlns:p14="http://schemas.microsoft.com/office/powerpoint/2010/main" val="3568973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49C3-C115-0BB7-434F-4B0EA10E590B}"/>
              </a:ext>
            </a:extLst>
          </p:cNvPr>
          <p:cNvSpPr>
            <a:spLocks noGrp="1"/>
          </p:cNvSpPr>
          <p:nvPr>
            <p:ph type="ctrTitle"/>
          </p:nvPr>
        </p:nvSpPr>
        <p:spPr>
          <a:xfrm>
            <a:off x="0" y="1122363"/>
            <a:ext cx="12192000" cy="1655762"/>
          </a:xfrm>
        </p:spPr>
        <p:txBody>
          <a:bodyPr>
            <a:normAutofit/>
          </a:bodyPr>
          <a:lstStyle/>
          <a:p>
            <a:r>
              <a:rPr lang="en-US" sz="4400" dirty="0">
                <a:solidFill>
                  <a:schemeClr val="accent2"/>
                </a:solidFill>
                <a:effectLst/>
                <a:latin typeface="Yu Gothic UI Semibold" panose="020B0700000000000000" pitchFamily="34" charset="-128"/>
                <a:ea typeface="Yu Gothic UI Semibold" panose="020B0700000000000000" pitchFamily="34" charset="-128"/>
              </a:rPr>
              <a:t>AUTONOMOUS TOILET CLEANING ROBOT</a:t>
            </a:r>
            <a:endParaRPr lang="en-IN" sz="4400" dirty="0">
              <a:solidFill>
                <a:schemeClr val="accent2"/>
              </a:solidFill>
              <a:effectLst/>
              <a:latin typeface="Yu Gothic UI Semibold" panose="020B0700000000000000" pitchFamily="34" charset="-128"/>
              <a:ea typeface="Yu Gothic UI Semibold" panose="020B0700000000000000" pitchFamily="34" charset="-128"/>
            </a:endParaRPr>
          </a:p>
        </p:txBody>
      </p:sp>
      <p:sp>
        <p:nvSpPr>
          <p:cNvPr id="3" name="Subtitle 2">
            <a:extLst>
              <a:ext uri="{FF2B5EF4-FFF2-40B4-BE49-F238E27FC236}">
                <a16:creationId xmlns:a16="http://schemas.microsoft.com/office/drawing/2014/main" id="{B7171E3F-92F2-873C-DF6C-641EF98BACC3}"/>
              </a:ext>
            </a:extLst>
          </p:cNvPr>
          <p:cNvSpPr>
            <a:spLocks noGrp="1"/>
          </p:cNvSpPr>
          <p:nvPr>
            <p:ph type="subTitle" idx="1"/>
          </p:nvPr>
        </p:nvSpPr>
        <p:spPr>
          <a:xfrm>
            <a:off x="-1441015" y="5218701"/>
            <a:ext cx="5949863" cy="1655762"/>
          </a:xfrm>
        </p:spPr>
        <p:txBody>
          <a:bodyPr>
            <a:normAutofit/>
          </a:bodyPr>
          <a:lstStyle/>
          <a:p>
            <a:r>
              <a:rPr lang="en-US" sz="2000" b="1" dirty="0">
                <a:latin typeface="Yu Gothic UI Semibold" panose="020B0700000000000000" pitchFamily="34" charset="-128"/>
                <a:ea typeface="Yu Gothic UI Semibold" panose="020B0700000000000000" pitchFamily="34" charset="-128"/>
                <a:cs typeface="Times New Roman" panose="02020603050405020304" pitchFamily="18" charset="0"/>
              </a:rPr>
              <a:t>TEAM GUIDE :        </a:t>
            </a:r>
          </a:p>
          <a:p>
            <a:r>
              <a:rPr lang="en-US" sz="2000" dirty="0">
                <a:latin typeface="Cambria" panose="02040503050406030204" pitchFamily="18" charset="0"/>
                <a:ea typeface="Cambria" panose="02040503050406030204" pitchFamily="18" charset="0"/>
                <a:cs typeface="Times New Roman" panose="02020603050405020304" pitchFamily="18" charset="0"/>
              </a:rPr>
              <a:t>                          Mr. TAMILSELVAN A</a:t>
            </a:r>
          </a:p>
          <a:p>
            <a:r>
              <a:rPr lang="en-US" sz="2000" dirty="0">
                <a:latin typeface="Cambria" panose="02040503050406030204" pitchFamily="18" charset="0"/>
                <a:ea typeface="Cambria" panose="02040503050406030204" pitchFamily="18" charset="0"/>
                <a:cs typeface="Times New Roman" panose="02020603050405020304" pitchFamily="18" charset="0"/>
              </a:rPr>
              <a:t>                                   Assistant Professor/ ECE</a:t>
            </a:r>
            <a:endParaRPr lang="en-IN" sz="2000" dirty="0">
              <a:latin typeface="Cambria" panose="02040503050406030204" pitchFamily="18" charset="0"/>
              <a:ea typeface="Cambria" panose="02040503050406030204" pitchFamily="18" charset="0"/>
              <a:cs typeface="Times New Roman" panose="02020603050405020304" pitchFamily="18" charset="0"/>
            </a:endParaRPr>
          </a:p>
          <a:p>
            <a:endParaRPr lang="en-IN"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86B94C2-8E89-2DBE-8F78-C914A3AE22C2}"/>
              </a:ext>
            </a:extLst>
          </p:cNvPr>
          <p:cNvPicPr>
            <a:picLocks noChangeAspect="1"/>
          </p:cNvPicPr>
          <p:nvPr/>
        </p:nvPicPr>
        <p:blipFill>
          <a:blip r:embed="rId2"/>
          <a:stretch>
            <a:fillRect/>
          </a:stretch>
        </p:blipFill>
        <p:spPr>
          <a:xfrm>
            <a:off x="0" y="-63782"/>
            <a:ext cx="12192000" cy="12847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260C295-306D-6F22-9F1D-CECDEA2E82B4}"/>
              </a:ext>
            </a:extLst>
          </p:cNvPr>
          <p:cNvSpPr txBox="1"/>
          <p:nvPr/>
        </p:nvSpPr>
        <p:spPr>
          <a:xfrm>
            <a:off x="7781273" y="4185537"/>
            <a:ext cx="5215872" cy="2672463"/>
          </a:xfrm>
          <a:prstGeom prst="rect">
            <a:avLst/>
          </a:prstGeom>
          <a:noFill/>
        </p:spPr>
        <p:txBody>
          <a:bodyPr wrap="square">
            <a:spAutoFit/>
          </a:bodyPr>
          <a:lstStyle/>
          <a:p>
            <a:r>
              <a:rPr lang="en-US" b="1" dirty="0">
                <a:latin typeface="Yu Gothic UI Semibold" panose="020B0700000000000000" pitchFamily="34" charset="-128"/>
                <a:ea typeface="Yu Gothic UI Semibold" panose="020B0700000000000000" pitchFamily="34" charset="-128"/>
                <a:cs typeface="Times New Roman" panose="02020603050405020304" pitchFamily="18" charset="0"/>
              </a:rPr>
              <a:t>TEAM NUMBER : </a:t>
            </a:r>
            <a:r>
              <a:rPr lang="en-US" b="1" dirty="0">
                <a:latin typeface="Cambria" panose="02040503050406030204" pitchFamily="18" charset="0"/>
                <a:ea typeface="Cambria" panose="02040503050406030204" pitchFamily="18" charset="0"/>
                <a:cs typeface="Times New Roman" panose="02020603050405020304" pitchFamily="18" charset="0"/>
              </a:rPr>
              <a:t>9</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r>
              <a:rPr lang="en-US" b="1" dirty="0">
                <a:latin typeface="Yu Gothic UI Semibold" panose="020B0700000000000000" pitchFamily="34" charset="-128"/>
                <a:ea typeface="Yu Gothic UI Semibold" panose="020B0700000000000000" pitchFamily="34" charset="-128"/>
                <a:cs typeface="Times New Roman" panose="02020603050405020304" pitchFamily="18" charset="0"/>
              </a:rPr>
              <a:t>TEAM MEMBERS :</a:t>
            </a:r>
          </a:p>
          <a:p>
            <a:pPr>
              <a:lnSpc>
                <a:spcPct val="150000"/>
              </a:lnSpc>
            </a:pPr>
            <a:r>
              <a:rPr lang="en-IN" dirty="0">
                <a:latin typeface="Cambria" panose="02040503050406030204" pitchFamily="18" charset="0"/>
                <a:ea typeface="Cambria" panose="02040503050406030204" pitchFamily="18" charset="0"/>
                <a:cs typeface="Times New Roman" panose="02020603050405020304" pitchFamily="18" charset="0"/>
              </a:rPr>
              <a:t>BARATH KUMAR K (611220106008) </a:t>
            </a:r>
          </a:p>
          <a:p>
            <a:pPr>
              <a:lnSpc>
                <a:spcPct val="150000"/>
              </a:lnSpc>
            </a:pPr>
            <a:r>
              <a:rPr lang="en-IN" dirty="0">
                <a:latin typeface="Cambria" panose="02040503050406030204" pitchFamily="18" charset="0"/>
                <a:ea typeface="Cambria" panose="02040503050406030204" pitchFamily="18" charset="0"/>
                <a:cs typeface="Times New Roman" panose="02020603050405020304" pitchFamily="18" charset="0"/>
              </a:rPr>
              <a:t>KIRUTHIKAA B D (611220106309)</a:t>
            </a:r>
          </a:p>
          <a:p>
            <a:pPr>
              <a:lnSpc>
                <a:spcPct val="150000"/>
              </a:lnSpc>
            </a:pPr>
            <a:r>
              <a:rPr lang="en-IN" dirty="0">
                <a:latin typeface="Cambria" panose="02040503050406030204" pitchFamily="18" charset="0"/>
                <a:ea typeface="Cambria" panose="02040503050406030204" pitchFamily="18" charset="0"/>
                <a:cs typeface="Times New Roman" panose="02020603050405020304" pitchFamily="18" charset="0"/>
              </a:rPr>
              <a:t>KOWSHIKA M (611220106037)</a:t>
            </a:r>
          </a:p>
          <a:p>
            <a:pPr>
              <a:lnSpc>
                <a:spcPct val="150000"/>
              </a:lnSpc>
            </a:pPr>
            <a:r>
              <a:rPr lang="en-IN" b="1" dirty="0">
                <a:latin typeface="Cambria" panose="02040503050406030204" pitchFamily="18" charset="0"/>
                <a:ea typeface="Cambria" panose="02040503050406030204" pitchFamily="18" charset="0"/>
                <a:cs typeface="Times New Roman" panose="02020603050405020304" pitchFamily="18" charset="0"/>
              </a:rPr>
              <a:t>IV YEAR ECE</a:t>
            </a:r>
          </a:p>
        </p:txBody>
      </p:sp>
    </p:spTree>
    <p:extLst>
      <p:ext uri="{BB962C8B-B14F-4D97-AF65-F5344CB8AC3E}">
        <p14:creationId xmlns:p14="http://schemas.microsoft.com/office/powerpoint/2010/main" val="33339203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892C3B-BD5A-4A30-A891-93BB74831A62}"/>
              </a:ext>
            </a:extLst>
          </p:cNvPr>
          <p:cNvSpPr/>
          <p:nvPr/>
        </p:nvSpPr>
        <p:spPr>
          <a:xfrm>
            <a:off x="838199" y="1308457"/>
            <a:ext cx="10515601" cy="579967"/>
          </a:xfrm>
          <a:prstGeom prst="rect">
            <a:avLst/>
          </a:prstGeom>
        </p:spPr>
        <p:txBody>
          <a:bodyPr wrap="square">
            <a:spAutoFit/>
          </a:bodyPr>
          <a:lstStyle/>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CC83863-B55B-4C89-90BE-37BDE9D45F49}"/>
              </a:ext>
            </a:extLst>
          </p:cNvPr>
          <p:cNvSpPr>
            <a:spLocks noChangeArrowheads="1"/>
          </p:cNvSpPr>
          <p:nvPr/>
        </p:nvSpPr>
        <p:spPr bwMode="auto">
          <a:xfrm>
            <a:off x="-127590" y="-168947"/>
            <a:ext cx="65" cy="3378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153" rIns="0" bIns="3015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D1EEDC7-7C69-480C-86C4-86527E5DAE09}"/>
              </a:ext>
            </a:extLst>
          </p:cNvPr>
          <p:cNvSpPr/>
          <p:nvPr/>
        </p:nvSpPr>
        <p:spPr>
          <a:xfrm>
            <a:off x="766434" y="539016"/>
            <a:ext cx="8982477" cy="769441"/>
          </a:xfrm>
          <a:prstGeom prst="rect">
            <a:avLst/>
          </a:prstGeom>
        </p:spPr>
        <p:txBody>
          <a:bodyPr wrap="square">
            <a:spAutoFit/>
          </a:bodyPr>
          <a:lstStyle/>
          <a:p>
            <a:pPr algn="just"/>
            <a:r>
              <a:rPr lang="en-US" sz="4400" b="1" dirty="0">
                <a:solidFill>
                  <a:schemeClr val="accent2"/>
                </a:solidFill>
                <a:latin typeface="Segoe UI Semibold" panose="020B0702040204020203" pitchFamily="34" charset="0"/>
                <a:cs typeface="Segoe UI Semibold" panose="020B0702040204020203" pitchFamily="34" charset="0"/>
              </a:rPr>
              <a:t>HARDWARE REQUIREMENTS </a:t>
            </a:r>
            <a:endParaRPr lang="en-IN" sz="4400" b="1" dirty="0">
              <a:solidFill>
                <a:schemeClr val="accent2"/>
              </a:solidFill>
              <a:latin typeface="Segoe UI Semibold" panose="020B0702040204020203" pitchFamily="34" charset="0"/>
              <a:cs typeface="Segoe UI Semibold" panose="020B0702040204020203" pitchFamily="34" charset="0"/>
            </a:endParaRPr>
          </a:p>
        </p:txBody>
      </p:sp>
      <p:sp>
        <p:nvSpPr>
          <p:cNvPr id="7" name="Rectangle 6">
            <a:extLst>
              <a:ext uri="{FF2B5EF4-FFF2-40B4-BE49-F238E27FC236}">
                <a16:creationId xmlns:a16="http://schemas.microsoft.com/office/drawing/2014/main" id="{85574F2E-62DD-4D5B-90B1-2905BBA86F34}"/>
              </a:ext>
            </a:extLst>
          </p:cNvPr>
          <p:cNvSpPr/>
          <p:nvPr/>
        </p:nvSpPr>
        <p:spPr>
          <a:xfrm>
            <a:off x="766435" y="1403816"/>
            <a:ext cx="11153422" cy="579967"/>
          </a:xfrm>
          <a:prstGeom prst="rect">
            <a:avLst/>
          </a:prstGeom>
        </p:spPr>
        <p:txBody>
          <a:bodyPr wrap="square">
            <a:spAutoFit/>
          </a:bodyPr>
          <a:lstStyle/>
          <a:p>
            <a:pPr marL="342900"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E69ADA0-16CF-6D3D-D6D0-56F8E2C0F1DF}"/>
              </a:ext>
            </a:extLst>
          </p:cNvPr>
          <p:cNvSpPr txBox="1"/>
          <p:nvPr/>
        </p:nvSpPr>
        <p:spPr>
          <a:xfrm>
            <a:off x="949829" y="1693799"/>
            <a:ext cx="8275320" cy="2898550"/>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en-US" sz="2400" kern="100" dirty="0">
                <a:effectLst/>
                <a:latin typeface="Söhne"/>
                <a:ea typeface="Calibri" panose="020F0502020204030204" pitchFamily="34" charset="0"/>
                <a:cs typeface="Times New Roman" panose="02020603050405020304" pitchFamily="18" charset="0"/>
              </a:rPr>
              <a:t>Arduino UNO Microcontroller</a:t>
            </a:r>
            <a:endParaRPr lang="en-IN" sz="2400" kern="100" dirty="0">
              <a:effectLst/>
              <a:latin typeface="Söhne"/>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400" kern="100" dirty="0">
                <a:effectLst/>
                <a:latin typeface="Söhne"/>
                <a:ea typeface="Calibri" panose="020F0502020204030204" pitchFamily="34" charset="0"/>
                <a:cs typeface="Times New Roman" panose="02020603050405020304" pitchFamily="18" charset="0"/>
              </a:rPr>
              <a:t>Gas Sensor</a:t>
            </a:r>
            <a:endParaRPr lang="en-IN" sz="2400" kern="100" dirty="0">
              <a:effectLst/>
              <a:latin typeface="Söhne"/>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400" kern="100" dirty="0">
                <a:effectLst/>
                <a:latin typeface="Söhne"/>
                <a:ea typeface="Calibri" panose="020F0502020204030204" pitchFamily="34" charset="0"/>
                <a:cs typeface="Times New Roman" panose="02020603050405020304" pitchFamily="18" charset="0"/>
              </a:rPr>
              <a:t>Robo car chassis</a:t>
            </a:r>
            <a:endParaRPr lang="en-IN" sz="2400" kern="100" dirty="0">
              <a:effectLst/>
              <a:latin typeface="Söhne"/>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400" kern="100" dirty="0">
                <a:effectLst/>
                <a:latin typeface="Söhne"/>
                <a:ea typeface="Calibri" panose="020F0502020204030204" pitchFamily="34" charset="0"/>
                <a:cs typeface="Times New Roman" panose="02020603050405020304" pitchFamily="18" charset="0"/>
              </a:rPr>
              <a:t>ESP 8266 Module</a:t>
            </a:r>
          </a:p>
          <a:p>
            <a:pPr marL="342900" lvl="0" indent="-342900">
              <a:lnSpc>
                <a:spcPct val="150000"/>
              </a:lnSpc>
              <a:spcAft>
                <a:spcPts val="800"/>
              </a:spcAft>
              <a:buFont typeface="Symbol" panose="05050102010706020507" pitchFamily="18" charset="2"/>
              <a:buChar char=""/>
            </a:pPr>
            <a:r>
              <a:rPr lang="en-US" sz="2400" kern="100" dirty="0">
                <a:latin typeface="Söhne"/>
                <a:ea typeface="Calibri" panose="020F0502020204030204" pitchFamily="34" charset="0"/>
                <a:cs typeface="Times New Roman" panose="02020603050405020304" pitchFamily="18" charset="0"/>
              </a:rPr>
              <a:t>L298 Motor Driver Board Module</a:t>
            </a:r>
            <a:endParaRPr lang="en-IN" sz="2400" kern="100" dirty="0">
              <a:effectLst/>
              <a:latin typeface="Söhne"/>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6DC8E5F1-77C8-C8DA-C314-7CD614A9BC55}"/>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9F449D7-632F-9622-D8E2-D607F3F23230}"/>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6F35EF1-6DFF-E5A9-FFA0-4D4160131CD9}"/>
              </a:ext>
            </a:extLst>
          </p:cNvPr>
          <p:cNvSpPr/>
          <p:nvPr/>
        </p:nvSpPr>
        <p:spPr>
          <a:xfrm>
            <a:off x="9864974" y="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pic>
        <p:nvPicPr>
          <p:cNvPr id="10" name="Picture 9" descr="Módulo NodeMCU ESP8266 - Guatemala">
            <a:extLst>
              <a:ext uri="{FF2B5EF4-FFF2-40B4-BE49-F238E27FC236}">
                <a16:creationId xmlns:a16="http://schemas.microsoft.com/office/drawing/2014/main" id="{A89F2033-CBCE-8EA5-A554-137B94BA2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957" y="4930685"/>
            <a:ext cx="1890964" cy="13221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D3D Discover the Arduino">
            <a:extLst>
              <a:ext uri="{FF2B5EF4-FFF2-40B4-BE49-F238E27FC236}">
                <a16:creationId xmlns:a16="http://schemas.microsoft.com/office/drawing/2014/main" id="{C4C32DF0-EA8E-04DA-99C8-85219FDDB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102" y="4799189"/>
            <a:ext cx="1906121" cy="13692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Wireless 433MHZ RF WL102-341 Transmitter And RX470-4 Superheterodyne ...">
            <a:extLst>
              <a:ext uri="{FF2B5EF4-FFF2-40B4-BE49-F238E27FC236}">
                <a16:creationId xmlns:a16="http://schemas.microsoft.com/office/drawing/2014/main" id="{509A316C-FEFE-2797-D3DC-35B943605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341" y="4930685"/>
            <a:ext cx="1237716" cy="12377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717D6881-5EAA-7FA2-320B-3CEC48AEE0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9384" y="4816764"/>
            <a:ext cx="1404496" cy="1397993"/>
          </a:xfrm>
          <a:prstGeom prst="rect">
            <a:avLst/>
          </a:prstGeom>
        </p:spPr>
      </p:pic>
    </p:spTree>
    <p:extLst>
      <p:ext uri="{BB962C8B-B14F-4D97-AF65-F5344CB8AC3E}">
        <p14:creationId xmlns:p14="http://schemas.microsoft.com/office/powerpoint/2010/main" val="25930339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1EC137-B806-A158-70D7-BEA768270B04}"/>
              </a:ext>
            </a:extLst>
          </p:cNvPr>
          <p:cNvPicPr>
            <a:picLocks noChangeAspect="1"/>
          </p:cNvPicPr>
          <p:nvPr/>
        </p:nvPicPr>
        <p:blipFill>
          <a:blip r:embed="rId2"/>
          <a:stretch>
            <a:fillRect/>
          </a:stretch>
        </p:blipFill>
        <p:spPr>
          <a:xfrm>
            <a:off x="3021449" y="1671521"/>
            <a:ext cx="4414084" cy="4340973"/>
          </a:xfrm>
          <a:prstGeom prst="rect">
            <a:avLst/>
          </a:prstGeom>
        </p:spPr>
      </p:pic>
      <p:sp>
        <p:nvSpPr>
          <p:cNvPr id="3" name="Rectangle: Rounded Corners 2">
            <a:extLst>
              <a:ext uri="{FF2B5EF4-FFF2-40B4-BE49-F238E27FC236}">
                <a16:creationId xmlns:a16="http://schemas.microsoft.com/office/drawing/2014/main" id="{D0C67864-FA8B-531E-857A-74A1B7BE2345}"/>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8FB8937C-1554-0F45-EDFD-0E98EE6182CA}"/>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C660A46-0ABF-C204-B07D-CCAA12E1A044}"/>
              </a:ext>
            </a:extLst>
          </p:cNvPr>
          <p:cNvSpPr/>
          <p:nvPr/>
        </p:nvSpPr>
        <p:spPr>
          <a:xfrm>
            <a:off x="9848454" y="-137786"/>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9" name="TextBox 8">
            <a:extLst>
              <a:ext uri="{FF2B5EF4-FFF2-40B4-BE49-F238E27FC236}">
                <a16:creationId xmlns:a16="http://schemas.microsoft.com/office/drawing/2014/main" id="{4CA62367-0504-7B62-95DF-690A08B7BFCC}"/>
              </a:ext>
            </a:extLst>
          </p:cNvPr>
          <p:cNvSpPr txBox="1"/>
          <p:nvPr/>
        </p:nvSpPr>
        <p:spPr>
          <a:xfrm>
            <a:off x="554277" y="698418"/>
            <a:ext cx="6093912" cy="769441"/>
          </a:xfrm>
          <a:prstGeom prst="rect">
            <a:avLst/>
          </a:prstGeom>
          <a:noFill/>
        </p:spPr>
        <p:txBody>
          <a:bodyPr wrap="square">
            <a:spAutoFit/>
          </a:bodyPr>
          <a:lstStyle/>
          <a:p>
            <a:pPr algn="just"/>
            <a:r>
              <a:rPr lang="en-US" sz="4400" b="1" dirty="0">
                <a:solidFill>
                  <a:schemeClr val="accent2"/>
                </a:solidFill>
                <a:latin typeface="Segoe UI Semibold" panose="020B0702040204020203" pitchFamily="34" charset="0"/>
                <a:cs typeface="Segoe UI Semibold" panose="020B0702040204020203" pitchFamily="34" charset="0"/>
              </a:rPr>
              <a:t>INTERNET OF THINGS</a:t>
            </a:r>
            <a:endParaRPr lang="en-IN" sz="4400" b="1" dirty="0">
              <a:solidFill>
                <a:schemeClr val="accent2"/>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28201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BC988-B031-A3F9-13C5-7D35CDB6A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021" y="2617941"/>
            <a:ext cx="4853373" cy="3192780"/>
          </a:xfrm>
          <a:prstGeom prst="rect">
            <a:avLst/>
          </a:prstGeom>
        </p:spPr>
      </p:pic>
      <p:pic>
        <p:nvPicPr>
          <p:cNvPr id="5" name="Picture 4">
            <a:extLst>
              <a:ext uri="{FF2B5EF4-FFF2-40B4-BE49-F238E27FC236}">
                <a16:creationId xmlns:a16="http://schemas.microsoft.com/office/drawing/2014/main" id="{5CFE0FF3-B24D-6A2D-1E3D-13723328A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249" y="2617941"/>
            <a:ext cx="4414730" cy="3210713"/>
          </a:xfrm>
          <a:prstGeom prst="rect">
            <a:avLst/>
          </a:prstGeom>
        </p:spPr>
      </p:pic>
      <p:sp>
        <p:nvSpPr>
          <p:cNvPr id="7" name="TextBox 6">
            <a:extLst>
              <a:ext uri="{FF2B5EF4-FFF2-40B4-BE49-F238E27FC236}">
                <a16:creationId xmlns:a16="http://schemas.microsoft.com/office/drawing/2014/main" id="{1EE81532-C35F-896E-02C8-706B567E53EA}"/>
              </a:ext>
            </a:extLst>
          </p:cNvPr>
          <p:cNvSpPr txBox="1"/>
          <p:nvPr/>
        </p:nvSpPr>
        <p:spPr>
          <a:xfrm>
            <a:off x="871021" y="644625"/>
            <a:ext cx="6093912" cy="769441"/>
          </a:xfrm>
          <a:prstGeom prst="rect">
            <a:avLst/>
          </a:prstGeom>
          <a:noFill/>
        </p:spPr>
        <p:txBody>
          <a:bodyPr wrap="square">
            <a:spAutoFit/>
          </a:bodyPr>
          <a:lstStyle/>
          <a:p>
            <a:pPr algn="just"/>
            <a:r>
              <a:rPr lang="en-US" sz="4400" b="1" dirty="0">
                <a:solidFill>
                  <a:schemeClr val="accent2"/>
                </a:solidFill>
                <a:latin typeface="Segoe UI Semibold" panose="020B0702040204020203" pitchFamily="34" charset="0"/>
                <a:cs typeface="Segoe UI Semibold" panose="020B0702040204020203" pitchFamily="34" charset="0"/>
              </a:rPr>
              <a:t>RESULT</a:t>
            </a:r>
            <a:endParaRPr lang="en-IN" sz="4400" b="1" dirty="0">
              <a:solidFill>
                <a:schemeClr val="accent2"/>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2612017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48E03F-702A-A5EB-019F-4C79D9BF82FE}"/>
              </a:ext>
            </a:extLst>
          </p:cNvPr>
          <p:cNvSpPr txBox="1"/>
          <p:nvPr/>
        </p:nvSpPr>
        <p:spPr>
          <a:xfrm>
            <a:off x="446649" y="427279"/>
            <a:ext cx="4505179" cy="769441"/>
          </a:xfrm>
          <a:prstGeom prst="rect">
            <a:avLst/>
          </a:prstGeom>
          <a:noFill/>
        </p:spPr>
        <p:txBody>
          <a:bodyPr wrap="square">
            <a:spAutoFit/>
          </a:bodyPr>
          <a:lstStyle/>
          <a:p>
            <a:r>
              <a:rPr lang="en-IN" sz="4400" b="1" dirty="0">
                <a:solidFill>
                  <a:schemeClr val="accent2"/>
                </a:solidFill>
                <a:effectLst/>
                <a:latin typeface="Yu Gothic UI Semibold" panose="020B0700000000000000" pitchFamily="34" charset="-128"/>
                <a:ea typeface="Yu Gothic UI Semibold" panose="020B0700000000000000" pitchFamily="34" charset="-128"/>
              </a:rPr>
              <a:t>CONCLUSION  </a:t>
            </a:r>
            <a:endParaRPr lang="en-IN" sz="4400" dirty="0">
              <a:solidFill>
                <a:schemeClr val="accent2"/>
              </a:solidFill>
              <a:latin typeface="Yu Gothic UI Semibold" panose="020B0700000000000000" pitchFamily="34" charset="-128"/>
              <a:ea typeface="Yu Gothic UI Semibold" panose="020B0700000000000000" pitchFamily="34" charset="-128"/>
            </a:endParaRPr>
          </a:p>
        </p:txBody>
      </p:sp>
      <p:sp>
        <p:nvSpPr>
          <p:cNvPr id="5" name="TextBox 4">
            <a:extLst>
              <a:ext uri="{FF2B5EF4-FFF2-40B4-BE49-F238E27FC236}">
                <a16:creationId xmlns:a16="http://schemas.microsoft.com/office/drawing/2014/main" id="{B101C22D-F2C2-B390-BEA9-5AFEB0450DEA}"/>
              </a:ext>
            </a:extLst>
          </p:cNvPr>
          <p:cNvSpPr txBox="1"/>
          <p:nvPr/>
        </p:nvSpPr>
        <p:spPr>
          <a:xfrm>
            <a:off x="661182" y="1329572"/>
            <a:ext cx="8933755" cy="4774833"/>
          </a:xfrm>
          <a:prstGeom prst="rect">
            <a:avLst/>
          </a:prstGeom>
          <a:noFill/>
        </p:spPr>
        <p:txBody>
          <a:bodyPr wrap="square">
            <a:spAutoFit/>
          </a:bodyPr>
          <a:lstStyle/>
          <a:p>
            <a:pPr marL="342900" indent="-342900" algn="just">
              <a:lnSpc>
                <a:spcPct val="150000"/>
              </a:lnSpc>
              <a:spcAft>
                <a:spcPts val="800"/>
              </a:spcAft>
              <a:buFont typeface="Arial" panose="020B0604020202020204" pitchFamily="34" charset="0"/>
              <a:buChar char="•"/>
            </a:pPr>
            <a:r>
              <a:rPr lang="en-US" sz="2400" b="0" i="0" dirty="0">
                <a:effectLst/>
                <a:latin typeface="Söhne"/>
              </a:rPr>
              <a:t>An autonomous toilet cleaning robot with gas sensor technology and IoT is a significant leap in restroom hygiene. </a:t>
            </a:r>
          </a:p>
          <a:p>
            <a:pPr marL="342900" indent="-342900" algn="just">
              <a:lnSpc>
                <a:spcPct val="150000"/>
              </a:lnSpc>
              <a:spcAft>
                <a:spcPts val="800"/>
              </a:spcAft>
              <a:buFont typeface="Arial" panose="020B0604020202020204" pitchFamily="34" charset="0"/>
              <a:buChar char="•"/>
            </a:pPr>
            <a:r>
              <a:rPr lang="en-US" sz="2400" b="0" i="0" dirty="0">
                <a:effectLst/>
                <a:latin typeface="Söhne"/>
              </a:rPr>
              <a:t>IoT integration enables remote monitoring and control, allowing users to track schedules and initiate cleaning cycles remotely. </a:t>
            </a:r>
          </a:p>
          <a:p>
            <a:pPr marL="342900" indent="-342900" algn="just">
              <a:lnSpc>
                <a:spcPct val="150000"/>
              </a:lnSpc>
              <a:spcAft>
                <a:spcPts val="800"/>
              </a:spcAft>
              <a:buFont typeface="Arial" panose="020B0604020202020204" pitchFamily="34" charset="0"/>
              <a:buChar char="•"/>
            </a:pPr>
            <a:r>
              <a:rPr lang="en-US" sz="2400" b="0" i="0" dirty="0">
                <a:effectLst/>
                <a:latin typeface="Söhne"/>
              </a:rPr>
              <a:t>This automation ensures a consistently clean environment, reducing workload on staff and improving public health. </a:t>
            </a:r>
          </a:p>
          <a:p>
            <a:pPr marL="342900" indent="-342900" algn="just">
              <a:lnSpc>
                <a:spcPct val="150000"/>
              </a:lnSpc>
              <a:spcAft>
                <a:spcPts val="800"/>
              </a:spcAft>
              <a:buFont typeface="Arial" panose="020B0604020202020204" pitchFamily="34" charset="0"/>
              <a:buChar char="•"/>
            </a:pPr>
            <a:r>
              <a:rPr lang="en-US" sz="2400" b="0" i="0" dirty="0">
                <a:effectLst/>
                <a:latin typeface="Söhne"/>
              </a:rPr>
              <a:t>Overall, this innovative system offers targeted cleaning, remote management, and enhanced user experience in restrooms.</a:t>
            </a: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2" name="Rectangle: Rounded Corners 1">
            <a:extLst>
              <a:ext uri="{FF2B5EF4-FFF2-40B4-BE49-F238E27FC236}">
                <a16:creationId xmlns:a16="http://schemas.microsoft.com/office/drawing/2014/main" id="{31B5985B-61EB-D726-361A-72115FCE64FB}"/>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BDB90CBD-B254-4568-67F9-5C0F6F46E2BC}"/>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92492FA-FB78-411E-144F-06D01B265E50}"/>
              </a:ext>
            </a:extLst>
          </p:cNvPr>
          <p:cNvSpPr/>
          <p:nvPr/>
        </p:nvSpPr>
        <p:spPr>
          <a:xfrm>
            <a:off x="9848454" y="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Tree>
    <p:extLst>
      <p:ext uri="{BB962C8B-B14F-4D97-AF65-F5344CB8AC3E}">
        <p14:creationId xmlns:p14="http://schemas.microsoft.com/office/powerpoint/2010/main" val="13036996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48E03F-702A-A5EB-019F-4C79D9BF82FE}"/>
              </a:ext>
            </a:extLst>
          </p:cNvPr>
          <p:cNvSpPr txBox="1"/>
          <p:nvPr/>
        </p:nvSpPr>
        <p:spPr>
          <a:xfrm>
            <a:off x="446649" y="427279"/>
            <a:ext cx="5138225" cy="769441"/>
          </a:xfrm>
          <a:prstGeom prst="rect">
            <a:avLst/>
          </a:prstGeom>
          <a:noFill/>
        </p:spPr>
        <p:txBody>
          <a:bodyPr wrap="square">
            <a:spAutoFit/>
          </a:bodyPr>
          <a:lstStyle/>
          <a:p>
            <a:r>
              <a:rPr lang="en-IN" sz="4400" b="1" dirty="0">
                <a:solidFill>
                  <a:schemeClr val="accent2"/>
                </a:solidFill>
                <a:effectLst/>
                <a:latin typeface="Segoe UI Semibold" panose="020B0702040204020203" pitchFamily="34" charset="0"/>
                <a:ea typeface="Calibri" panose="020F0502020204030204" pitchFamily="34" charset="0"/>
                <a:cs typeface="Segoe UI Semibold" panose="020B0702040204020203" pitchFamily="34" charset="0"/>
              </a:rPr>
              <a:t>FUTURE SCOPE</a:t>
            </a:r>
            <a:endParaRPr lang="en-IN" sz="4400" dirty="0">
              <a:solidFill>
                <a:schemeClr val="accent2"/>
              </a:solidFill>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B101C22D-F2C2-B390-BEA9-5AFEB0450DEA}"/>
              </a:ext>
            </a:extLst>
          </p:cNvPr>
          <p:cNvSpPr txBox="1"/>
          <p:nvPr/>
        </p:nvSpPr>
        <p:spPr>
          <a:xfrm>
            <a:off x="661182" y="1329572"/>
            <a:ext cx="8921229" cy="4015651"/>
          </a:xfrm>
          <a:prstGeom prst="rect">
            <a:avLst/>
          </a:prstGeom>
          <a:noFill/>
        </p:spPr>
        <p:txBody>
          <a:bodyPr wrap="square">
            <a:spAutoFit/>
          </a:bodyPr>
          <a:lstStyle/>
          <a:p>
            <a:pPr marL="342900" indent="-342900" algn="just">
              <a:lnSpc>
                <a:spcPct val="150000"/>
              </a:lnSpc>
              <a:spcAft>
                <a:spcPts val="800"/>
              </a:spcAft>
              <a:buFont typeface="Arial" panose="020B0604020202020204" pitchFamily="34" charset="0"/>
              <a:buChar char="•"/>
            </a:pPr>
            <a:r>
              <a:rPr lang="en-US" sz="2400" b="0" i="0" dirty="0">
                <a:effectLst/>
                <a:latin typeface="Söhne"/>
              </a:rPr>
              <a:t>The future of cleaning robots promises advanced restroom hygiene with integration of UV disinfection, automatic solution refilling, and AI-driven adaptability. </a:t>
            </a:r>
          </a:p>
          <a:p>
            <a:pPr marL="342900" indent="-342900" algn="just">
              <a:lnSpc>
                <a:spcPct val="150000"/>
              </a:lnSpc>
              <a:spcAft>
                <a:spcPts val="800"/>
              </a:spcAft>
              <a:buFont typeface="Arial" panose="020B0604020202020204" pitchFamily="34" charset="0"/>
              <a:buChar char="•"/>
            </a:pPr>
            <a:r>
              <a:rPr lang="en-US" sz="2400" b="0" i="0" dirty="0">
                <a:effectLst/>
                <a:latin typeface="Söhne"/>
              </a:rPr>
              <a:t>These innovations will revolutionize public restrooms, ensuring cleanliness and health. Expect adaptable robots controllable via voice commands or apps, expanding beyond homes to commercial and industrial settings, freeing human workers for other tasks.</a:t>
            </a: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2" name="Rectangle: Rounded Corners 1">
            <a:extLst>
              <a:ext uri="{FF2B5EF4-FFF2-40B4-BE49-F238E27FC236}">
                <a16:creationId xmlns:a16="http://schemas.microsoft.com/office/drawing/2014/main" id="{BCD8DD1B-C1D1-773A-A337-903C67960235}"/>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D1BC96FC-6049-CDF5-5FF4-95A457C4246C}"/>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658C156-99EF-4E98-96C6-1395CC861950}"/>
              </a:ext>
            </a:extLst>
          </p:cNvPr>
          <p:cNvSpPr/>
          <p:nvPr/>
        </p:nvSpPr>
        <p:spPr>
          <a:xfrm>
            <a:off x="9848454" y="-137786"/>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Tree>
    <p:extLst>
      <p:ext uri="{BB962C8B-B14F-4D97-AF65-F5344CB8AC3E}">
        <p14:creationId xmlns:p14="http://schemas.microsoft.com/office/powerpoint/2010/main" val="22769059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48E03F-702A-A5EB-019F-4C79D9BF82FE}"/>
              </a:ext>
            </a:extLst>
          </p:cNvPr>
          <p:cNvSpPr txBox="1"/>
          <p:nvPr/>
        </p:nvSpPr>
        <p:spPr>
          <a:xfrm>
            <a:off x="417341" y="339810"/>
            <a:ext cx="4125351" cy="769441"/>
          </a:xfrm>
          <a:prstGeom prst="rect">
            <a:avLst/>
          </a:prstGeom>
          <a:noFill/>
        </p:spPr>
        <p:txBody>
          <a:bodyPr wrap="square">
            <a:spAutoFit/>
          </a:bodyPr>
          <a:lstStyle/>
          <a:p>
            <a:r>
              <a:rPr lang="en-US" sz="4400" b="1" dirty="0">
                <a:solidFill>
                  <a:schemeClr val="accent2"/>
                </a:solidFill>
                <a:latin typeface="Segoe UI Semibold" panose="020B0702040204020203" pitchFamily="34" charset="0"/>
                <a:cs typeface="Segoe UI Semibold" panose="020B0702040204020203" pitchFamily="34" charset="0"/>
              </a:rPr>
              <a:t>REFERENCES</a:t>
            </a:r>
            <a:endParaRPr lang="en-IN" sz="4400" b="1" dirty="0">
              <a:solidFill>
                <a:schemeClr val="accent2"/>
              </a:solidFill>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B101C22D-F2C2-B390-BEA9-5AFEB0450DEA}"/>
              </a:ext>
            </a:extLst>
          </p:cNvPr>
          <p:cNvSpPr txBox="1"/>
          <p:nvPr/>
        </p:nvSpPr>
        <p:spPr>
          <a:xfrm>
            <a:off x="603666" y="1175061"/>
            <a:ext cx="10984667" cy="5343129"/>
          </a:xfrm>
          <a:prstGeom prst="rect">
            <a:avLst/>
          </a:prstGeom>
          <a:noFill/>
        </p:spPr>
        <p:txBody>
          <a:bodyPr wrap="square">
            <a:spAutoFit/>
          </a:bodyPr>
          <a:lstStyle/>
          <a:p>
            <a:pPr indent="-180340" algn="just">
              <a:lnSpc>
                <a:spcPct val="150000"/>
              </a:lnSpc>
              <a:spcAft>
                <a:spcPts val="800"/>
              </a:spcAft>
            </a:pPr>
            <a:r>
              <a:rPr lang="en-US" kern="100" dirty="0">
                <a:effectLst/>
                <a:latin typeface="Söhne"/>
                <a:ea typeface="Calibri" panose="020F0502020204030204" pitchFamily="34" charset="0"/>
                <a:cs typeface="Latha" panose="020B0604020202020204" pitchFamily="34" charset="0"/>
              </a:rPr>
              <a:t>[1] R. Bormann, X. Wang, J. Xu and J. Schmidt, "</a:t>
            </a:r>
            <a:r>
              <a:rPr lang="en-US" kern="100" dirty="0" err="1">
                <a:effectLst/>
                <a:latin typeface="Söhne"/>
                <a:ea typeface="Calibri" panose="020F0502020204030204" pitchFamily="34" charset="0"/>
                <a:cs typeface="Latha" panose="020B0604020202020204" pitchFamily="34" charset="0"/>
              </a:rPr>
              <a:t>DirtNet</a:t>
            </a:r>
            <a:r>
              <a:rPr lang="en-US" kern="100" dirty="0">
                <a:effectLst/>
                <a:latin typeface="Söhne"/>
                <a:ea typeface="Calibri" panose="020F0502020204030204" pitchFamily="34" charset="0"/>
                <a:cs typeface="Latha" panose="020B0604020202020204" pitchFamily="34" charset="0"/>
              </a:rPr>
              <a:t>: Visual Dirt Detection for Autonomous Cleaning Robots," 2020 IEEE International Conference on Robotics and Automation (ICRA), Paris, France, 2020, pp. 1977-1983, </a:t>
            </a:r>
            <a:r>
              <a:rPr lang="en-US" kern="100" dirty="0" err="1">
                <a:effectLst/>
                <a:latin typeface="Söhne"/>
                <a:ea typeface="Calibri" panose="020F0502020204030204" pitchFamily="34" charset="0"/>
                <a:cs typeface="Latha" panose="020B0604020202020204" pitchFamily="34" charset="0"/>
              </a:rPr>
              <a:t>doi</a:t>
            </a:r>
            <a:r>
              <a:rPr lang="en-US" kern="100" dirty="0">
                <a:effectLst/>
                <a:latin typeface="Söhne"/>
                <a:ea typeface="Calibri" panose="020F0502020204030204" pitchFamily="34" charset="0"/>
                <a:cs typeface="Latha" panose="020B0604020202020204" pitchFamily="34" charset="0"/>
              </a:rPr>
              <a:t>: 10.1109/ICRA40945.2020.9196559. </a:t>
            </a:r>
            <a:endParaRPr lang="en-IN" kern="100" dirty="0">
              <a:effectLst/>
              <a:latin typeface="Söhne"/>
              <a:ea typeface="Calibri" panose="020F0502020204030204" pitchFamily="34" charset="0"/>
              <a:cs typeface="Latha" panose="020B0604020202020204" pitchFamily="34" charset="0"/>
            </a:endParaRPr>
          </a:p>
          <a:p>
            <a:pPr indent="-180340" algn="just">
              <a:lnSpc>
                <a:spcPct val="150000"/>
              </a:lnSpc>
              <a:spcAft>
                <a:spcPts val="800"/>
              </a:spcAft>
            </a:pPr>
            <a:r>
              <a:rPr lang="en-US" kern="100" dirty="0">
                <a:effectLst/>
                <a:latin typeface="Söhne"/>
                <a:ea typeface="Calibri" panose="020F0502020204030204" pitchFamily="34" charset="0"/>
                <a:cs typeface="Latha" panose="020B0604020202020204" pitchFamily="34" charset="0"/>
              </a:rPr>
              <a:t>[2] R. </a:t>
            </a:r>
            <a:r>
              <a:rPr lang="en-US" kern="100" dirty="0" err="1">
                <a:effectLst/>
                <a:latin typeface="Söhne"/>
                <a:ea typeface="Calibri" panose="020F0502020204030204" pitchFamily="34" charset="0"/>
                <a:cs typeface="Latha" panose="020B0604020202020204" pitchFamily="34" charset="0"/>
              </a:rPr>
              <a:t>Parween</a:t>
            </a:r>
            <a:r>
              <a:rPr lang="en-US" kern="100" dirty="0">
                <a:effectLst/>
                <a:latin typeface="Söhne"/>
                <a:ea typeface="Calibri" panose="020F0502020204030204" pitchFamily="34" charset="0"/>
                <a:cs typeface="Latha" panose="020B0604020202020204" pitchFamily="34" charset="0"/>
              </a:rPr>
              <a:t>, M. Vega Heredia, M. M. </a:t>
            </a:r>
            <a:r>
              <a:rPr lang="en-US" kern="100" dirty="0" err="1">
                <a:effectLst/>
                <a:latin typeface="Söhne"/>
                <a:ea typeface="Calibri" panose="020F0502020204030204" pitchFamily="34" charset="0"/>
                <a:cs typeface="Latha" panose="020B0604020202020204" pitchFamily="34" charset="0"/>
              </a:rPr>
              <a:t>Rayguru</a:t>
            </a:r>
            <a:r>
              <a:rPr lang="en-US" kern="100" dirty="0">
                <a:effectLst/>
                <a:latin typeface="Söhne"/>
                <a:ea typeface="Calibri" panose="020F0502020204030204" pitchFamily="34" charset="0"/>
                <a:cs typeface="Latha" panose="020B0604020202020204" pitchFamily="34" charset="0"/>
              </a:rPr>
              <a:t>, R. </a:t>
            </a:r>
            <a:r>
              <a:rPr lang="en-US" kern="100" dirty="0" err="1">
                <a:effectLst/>
                <a:latin typeface="Söhne"/>
                <a:ea typeface="Calibri" panose="020F0502020204030204" pitchFamily="34" charset="0"/>
                <a:cs typeface="Latha" panose="020B0604020202020204" pitchFamily="34" charset="0"/>
              </a:rPr>
              <a:t>Enjikalayil</a:t>
            </a:r>
            <a:r>
              <a:rPr lang="en-US" kern="100" dirty="0">
                <a:effectLst/>
                <a:latin typeface="Söhne"/>
                <a:ea typeface="Calibri" panose="020F0502020204030204" pitchFamily="34" charset="0"/>
                <a:cs typeface="Latha" panose="020B0604020202020204" pitchFamily="34" charset="0"/>
              </a:rPr>
              <a:t> </a:t>
            </a:r>
            <a:r>
              <a:rPr lang="en-US" kern="100" dirty="0" err="1">
                <a:effectLst/>
                <a:latin typeface="Söhne"/>
                <a:ea typeface="Calibri" panose="020F0502020204030204" pitchFamily="34" charset="0"/>
                <a:cs typeface="Latha" panose="020B0604020202020204" pitchFamily="34" charset="0"/>
              </a:rPr>
              <a:t>Abdulkader</a:t>
            </a:r>
            <a:r>
              <a:rPr lang="en-US" kern="100" dirty="0">
                <a:effectLst/>
                <a:latin typeface="Söhne"/>
                <a:ea typeface="Calibri" panose="020F0502020204030204" pitchFamily="34" charset="0"/>
                <a:cs typeface="Latha" panose="020B0604020202020204" pitchFamily="34" charset="0"/>
              </a:rPr>
              <a:t> and M. R. Elara, "Autonomous Self-Reconfigurable Floor Cleaning Robot," in IEEE Access, vol. 8, pp. 114433-114442, 2020, </a:t>
            </a:r>
            <a:r>
              <a:rPr lang="en-US" kern="100" dirty="0" err="1">
                <a:effectLst/>
                <a:latin typeface="Söhne"/>
                <a:ea typeface="Calibri" panose="020F0502020204030204" pitchFamily="34" charset="0"/>
                <a:cs typeface="Latha" panose="020B0604020202020204" pitchFamily="34" charset="0"/>
              </a:rPr>
              <a:t>doi</a:t>
            </a:r>
            <a:r>
              <a:rPr lang="en-US" kern="100" dirty="0">
                <a:effectLst/>
                <a:latin typeface="Söhne"/>
                <a:ea typeface="Calibri" panose="020F0502020204030204" pitchFamily="34" charset="0"/>
                <a:cs typeface="Latha" panose="020B0604020202020204" pitchFamily="34" charset="0"/>
              </a:rPr>
              <a:t>: 10.1109/ACCESS.2020.2999202.</a:t>
            </a:r>
            <a:endParaRPr lang="en-IN" kern="100" dirty="0">
              <a:effectLst/>
              <a:latin typeface="Söhne"/>
              <a:ea typeface="Calibri" panose="020F0502020204030204" pitchFamily="34" charset="0"/>
              <a:cs typeface="Latha" panose="020B0604020202020204" pitchFamily="34" charset="0"/>
            </a:endParaRPr>
          </a:p>
          <a:p>
            <a:pPr indent="-180340" algn="just">
              <a:lnSpc>
                <a:spcPct val="150000"/>
              </a:lnSpc>
              <a:spcAft>
                <a:spcPts val="800"/>
              </a:spcAft>
            </a:pPr>
            <a:r>
              <a:rPr lang="en-US" kern="100" dirty="0">
                <a:effectLst/>
                <a:latin typeface="Söhne"/>
                <a:ea typeface="Calibri" panose="020F0502020204030204" pitchFamily="34" charset="0"/>
                <a:cs typeface="Latha" panose="020B0604020202020204" pitchFamily="34" charset="0"/>
              </a:rPr>
              <a:t>[3] Y. Li, D. Zhang, F. Yin and Y. Zhang, "Operation Mode Decision of Indoor Cleaning Robot Based on Causal Reasoning and Attribute Learning," in IEEE Access, vol. 8, pp. 173376-173386, 2020, doi:10.1109/ACCESS.2020.3003343.</a:t>
            </a:r>
            <a:endParaRPr lang="en-IN" kern="100" dirty="0">
              <a:effectLst/>
              <a:latin typeface="Söhne"/>
              <a:ea typeface="Calibri" panose="020F0502020204030204" pitchFamily="34" charset="0"/>
              <a:cs typeface="Latha" panose="020B0604020202020204" pitchFamily="34" charset="0"/>
            </a:endParaRPr>
          </a:p>
          <a:p>
            <a:pPr indent="-180340" algn="just">
              <a:lnSpc>
                <a:spcPct val="150000"/>
              </a:lnSpc>
              <a:spcAft>
                <a:spcPts val="800"/>
              </a:spcAft>
            </a:pPr>
            <a:r>
              <a:rPr lang="en-US" kern="100" dirty="0">
                <a:effectLst/>
                <a:latin typeface="Söhne"/>
                <a:ea typeface="Calibri" panose="020F0502020204030204" pitchFamily="34" charset="0"/>
                <a:cs typeface="Latha" panose="020B0604020202020204" pitchFamily="34" charset="0"/>
              </a:rPr>
              <a:t>[4] J. Moura, W. </a:t>
            </a:r>
            <a:r>
              <a:rPr lang="en-US" kern="100" dirty="0" err="1">
                <a:effectLst/>
                <a:latin typeface="Söhne"/>
                <a:ea typeface="Calibri" panose="020F0502020204030204" pitchFamily="34" charset="0"/>
                <a:cs typeface="Latha" panose="020B0604020202020204" pitchFamily="34" charset="0"/>
              </a:rPr>
              <a:t>Mccoll</a:t>
            </a:r>
            <a:r>
              <a:rPr lang="en-US" kern="100" dirty="0">
                <a:effectLst/>
                <a:latin typeface="Söhne"/>
                <a:ea typeface="Calibri" panose="020F0502020204030204" pitchFamily="34" charset="0"/>
                <a:cs typeface="Latha" panose="020B0604020202020204" pitchFamily="34" charset="0"/>
              </a:rPr>
              <a:t>, G. </a:t>
            </a:r>
            <a:r>
              <a:rPr lang="en-US" kern="100" dirty="0" err="1">
                <a:effectLst/>
                <a:latin typeface="Söhne"/>
                <a:ea typeface="Calibri" panose="020F0502020204030204" pitchFamily="34" charset="0"/>
                <a:cs typeface="Latha" panose="020B0604020202020204" pitchFamily="34" charset="0"/>
              </a:rPr>
              <a:t>Taykaldiranian</a:t>
            </a:r>
            <a:r>
              <a:rPr lang="en-US" kern="100" dirty="0">
                <a:effectLst/>
                <a:latin typeface="Söhne"/>
                <a:ea typeface="Calibri" panose="020F0502020204030204" pitchFamily="34" charset="0"/>
                <a:cs typeface="Latha" panose="020B0604020202020204" pitchFamily="34" charset="0"/>
              </a:rPr>
              <a:t>, T. Tomiyama and M. S. Erden, "Automation of Train Cab Front Cleaning With a Robot Manipulator," in IEEE Robotics and Automation Letters, vol. 3, no. 4, pp. 3058-3065, Oct. 2018, </a:t>
            </a:r>
            <a:r>
              <a:rPr lang="en-US" kern="100" dirty="0" err="1">
                <a:effectLst/>
                <a:latin typeface="Söhne"/>
                <a:ea typeface="Calibri" panose="020F0502020204030204" pitchFamily="34" charset="0"/>
                <a:cs typeface="Latha" panose="020B0604020202020204" pitchFamily="34" charset="0"/>
              </a:rPr>
              <a:t>doi</a:t>
            </a:r>
            <a:r>
              <a:rPr lang="en-US" kern="100" dirty="0">
                <a:effectLst/>
                <a:latin typeface="Söhne"/>
                <a:ea typeface="Calibri" panose="020F0502020204030204" pitchFamily="34" charset="0"/>
                <a:cs typeface="Latha" panose="020B0604020202020204" pitchFamily="34" charset="0"/>
              </a:rPr>
              <a:t>: 10.1109/LRA.2018.2849591.</a:t>
            </a:r>
            <a:endParaRPr lang="en-IN" kern="100" dirty="0">
              <a:effectLst/>
              <a:latin typeface="Söhne"/>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73405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914 Thank You Note With Blue Pen On White Background Stock with regard to  Powerpoint Thank You Card Tem… | Thank you card template, Thank you images,  Card template">
            <a:extLst>
              <a:ext uri="{FF2B5EF4-FFF2-40B4-BE49-F238E27FC236}">
                <a16:creationId xmlns:a16="http://schemas.microsoft.com/office/drawing/2014/main" id="{5BA2AAEF-9D4A-1D47-75F0-6D7A4A9AC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934" y="190112"/>
            <a:ext cx="7000875" cy="56007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70932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FCC-F5B8-3E33-0E48-A1006A0DD8B5}"/>
              </a:ext>
            </a:extLst>
          </p:cNvPr>
          <p:cNvSpPr>
            <a:spLocks noGrp="1"/>
          </p:cNvSpPr>
          <p:nvPr>
            <p:ph type="ctrTitle"/>
          </p:nvPr>
        </p:nvSpPr>
        <p:spPr>
          <a:xfrm>
            <a:off x="400833" y="181627"/>
            <a:ext cx="10392427" cy="977030"/>
          </a:xfrm>
        </p:spPr>
        <p:txBody>
          <a:bodyPr>
            <a:normAutofit/>
          </a:bodyPr>
          <a:lstStyle/>
          <a:p>
            <a:pPr algn="l"/>
            <a:r>
              <a:rPr lang="en-IN" sz="4400" b="1" kern="100" dirty="0">
                <a:solidFill>
                  <a:schemeClr val="accent2"/>
                </a:solidFill>
                <a:effectLst/>
                <a:latin typeface="Segoe UI Semibold" panose="020B0702040204020203" pitchFamily="34" charset="0"/>
                <a:ea typeface="Calibri" panose="020F0502020204030204" pitchFamily="34" charset="0"/>
                <a:cs typeface="Segoe UI Semibold" panose="020B0702040204020203" pitchFamily="34" charset="0"/>
              </a:rPr>
              <a:t>ABSTRACT :</a:t>
            </a:r>
            <a:endParaRPr lang="en-IN" sz="4400" dirty="0"/>
          </a:p>
        </p:txBody>
      </p:sp>
      <p:sp>
        <p:nvSpPr>
          <p:cNvPr id="3" name="Subtitle 2">
            <a:extLst>
              <a:ext uri="{FF2B5EF4-FFF2-40B4-BE49-F238E27FC236}">
                <a16:creationId xmlns:a16="http://schemas.microsoft.com/office/drawing/2014/main" id="{7632C5DB-CACE-0FE7-6381-522113075A1C}"/>
              </a:ext>
            </a:extLst>
          </p:cNvPr>
          <p:cNvSpPr>
            <a:spLocks noGrp="1"/>
          </p:cNvSpPr>
          <p:nvPr>
            <p:ph type="subTitle" idx="1"/>
          </p:nvPr>
        </p:nvSpPr>
        <p:spPr>
          <a:xfrm>
            <a:off x="660225" y="1365337"/>
            <a:ext cx="8780747" cy="5098093"/>
          </a:xfrm>
        </p:spPr>
        <p:txBody>
          <a:bodyPr>
            <a:normAutofit lnSpcReduction="10000"/>
          </a:bodyPr>
          <a:lstStyle/>
          <a:p>
            <a:pPr marL="342900" indent="-342900" algn="just">
              <a:lnSpc>
                <a:spcPct val="150000"/>
              </a:lnSpc>
              <a:buFont typeface="Arial" panose="020B0604020202020204" pitchFamily="34" charset="0"/>
              <a:buChar char="•"/>
            </a:pPr>
            <a:r>
              <a:rPr lang="en-US" b="0" i="0" dirty="0">
                <a:effectLst/>
                <a:latin typeface="Söhne"/>
              </a:rPr>
              <a:t>Our IoT-based restroom cleaning robot merges IoT and a gas sensor for automated cleaning and air quality maintenance. </a:t>
            </a:r>
          </a:p>
          <a:p>
            <a:pPr marL="342900" indent="-342900" algn="just">
              <a:lnSpc>
                <a:spcPct val="150000"/>
              </a:lnSpc>
              <a:buFont typeface="Arial" panose="020B0604020202020204" pitchFamily="34" charset="0"/>
              <a:buChar char="•"/>
            </a:pPr>
            <a:r>
              <a:rPr lang="en-US" b="0" i="0" dirty="0">
                <a:effectLst/>
                <a:latin typeface="Söhne"/>
              </a:rPr>
              <a:t>It autonomously navigates, removing debris and neutralizing odors, with real-time monitoring for remote supervision, maintenance alerts, and hygiene tracking. In the era of smart homes, demand for autonomous cleaners rises. </a:t>
            </a:r>
          </a:p>
          <a:p>
            <a:pPr marL="342900" indent="-342900" algn="just">
              <a:lnSpc>
                <a:spcPct val="150000"/>
              </a:lnSpc>
              <a:buFont typeface="Arial" panose="020B0604020202020204" pitchFamily="34" charset="0"/>
              <a:buChar char="•"/>
            </a:pPr>
            <a:r>
              <a:rPr lang="en-US" b="0" i="0" dirty="0">
                <a:effectLst/>
                <a:latin typeface="Söhne"/>
              </a:rPr>
              <a:t>Our robot detects obstacles, cleans, and identifies pollutants for targeted cleaning. This innovation offers a smarter, healthier home cleaning solution, enhancing efficiency and user satisfaction.</a:t>
            </a:r>
            <a:endParaRPr lang="en-IN" dirty="0"/>
          </a:p>
        </p:txBody>
      </p:sp>
      <p:sp>
        <p:nvSpPr>
          <p:cNvPr id="4" name="Rectangle: Rounded Corners 3">
            <a:extLst>
              <a:ext uri="{FF2B5EF4-FFF2-40B4-BE49-F238E27FC236}">
                <a16:creationId xmlns:a16="http://schemas.microsoft.com/office/drawing/2014/main" id="{4E67C699-B232-6B92-6C59-D17F571E7271}"/>
              </a:ext>
            </a:extLst>
          </p:cNvPr>
          <p:cNvSpPr/>
          <p:nvPr/>
        </p:nvSpPr>
        <p:spPr>
          <a:xfrm>
            <a:off x="9882905" y="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5" name="Rectangle: Rounded Corners 4">
            <a:extLst>
              <a:ext uri="{FF2B5EF4-FFF2-40B4-BE49-F238E27FC236}">
                <a16:creationId xmlns:a16="http://schemas.microsoft.com/office/drawing/2014/main" id="{9BA4D85A-03AA-E559-0AFA-14FB773257BA}"/>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8E5ED8CD-3925-19BB-CA5D-C1A9E3D1F4E3}"/>
              </a:ext>
            </a:extLst>
          </p:cNvPr>
          <p:cNvSpPr/>
          <p:nvPr/>
        </p:nvSpPr>
        <p:spPr>
          <a:xfrm>
            <a:off x="10623636"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28701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D259-3022-902D-9FB7-745B58991267}"/>
              </a:ext>
            </a:extLst>
          </p:cNvPr>
          <p:cNvSpPr>
            <a:spLocks noGrp="1"/>
          </p:cNvSpPr>
          <p:nvPr>
            <p:ph type="ctrTitle"/>
          </p:nvPr>
        </p:nvSpPr>
        <p:spPr>
          <a:xfrm>
            <a:off x="637001" y="492288"/>
            <a:ext cx="9144000" cy="1746097"/>
          </a:xfrm>
        </p:spPr>
        <p:txBody>
          <a:bodyPr/>
          <a:lstStyle/>
          <a:p>
            <a:pPr algn="l"/>
            <a:r>
              <a:rPr lang="en-IN" sz="4800" b="1" kern="100" dirty="0">
                <a:solidFill>
                  <a:schemeClr val="accent2"/>
                </a:solidFill>
                <a:effectLst/>
                <a:latin typeface="Segoe UI Semibold" panose="020B0702040204020203" pitchFamily="34" charset="0"/>
                <a:ea typeface="Calibri" panose="020F0502020204030204" pitchFamily="34" charset="0"/>
                <a:cs typeface="Segoe UI Semibold" panose="020B0702040204020203" pitchFamily="34" charset="0"/>
              </a:rPr>
              <a:t>OBJECTIVE :</a:t>
            </a:r>
            <a:b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FBA5195-71CB-A4B9-4BA4-CA4E8E33E4CD}"/>
              </a:ext>
            </a:extLst>
          </p:cNvPr>
          <p:cNvSpPr>
            <a:spLocks noGrp="1"/>
          </p:cNvSpPr>
          <p:nvPr>
            <p:ph type="subTitle" idx="1"/>
          </p:nvPr>
        </p:nvSpPr>
        <p:spPr>
          <a:xfrm>
            <a:off x="1052186" y="1630830"/>
            <a:ext cx="8567803" cy="2452655"/>
          </a:xfrm>
        </p:spPr>
        <p:txBody>
          <a:bodyPr>
            <a:noAutofit/>
          </a:bodyPr>
          <a:lstStyle/>
          <a:p>
            <a:pPr algn="just">
              <a:lnSpc>
                <a:spcPct val="150000"/>
              </a:lnSpc>
            </a:pPr>
            <a:r>
              <a:rPr lang="en-IN" dirty="0">
                <a:latin typeface="Söhne"/>
                <a:ea typeface="Cambria" panose="02040503050406030204" pitchFamily="18" charset="0"/>
                <a:cs typeface="Times New Roman" panose="02020603050405020304" pitchFamily="18" charset="0"/>
              </a:rPr>
              <a:t>The primary objective of cleaning robots is to automate floor care and household sanitation tasks, alleviating the burden of manual cleaning and freeing up time for other activities.</a:t>
            </a:r>
          </a:p>
          <a:p>
            <a:pPr algn="just">
              <a:lnSpc>
                <a:spcPct val="150000"/>
              </a:lnSpc>
            </a:pPr>
            <a:endParaRPr lang="en-US" b="0" i="0" dirty="0">
              <a:effectLst/>
              <a:latin typeface="Cambria" panose="02040503050406030204" pitchFamily="18" charset="0"/>
              <a:ea typeface="Cambria" panose="02040503050406030204" pitchFamily="18" charset="0"/>
            </a:endParaRPr>
          </a:p>
          <a:p>
            <a:pPr algn="just">
              <a:lnSpc>
                <a:spcPct val="150000"/>
              </a:lnSpc>
            </a:pPr>
            <a:endParaRPr lang="en-IN" dirty="0">
              <a:latin typeface="Cambria" panose="02040503050406030204" pitchFamily="18" charset="0"/>
              <a:ea typeface="Cambria" panose="02040503050406030204" pitchFamily="18" charset="0"/>
            </a:endParaRPr>
          </a:p>
        </p:txBody>
      </p:sp>
      <p:sp>
        <p:nvSpPr>
          <p:cNvPr id="4" name="Rectangle: Rounded Corners 3">
            <a:extLst>
              <a:ext uri="{FF2B5EF4-FFF2-40B4-BE49-F238E27FC236}">
                <a16:creationId xmlns:a16="http://schemas.microsoft.com/office/drawing/2014/main" id="{7330ADA3-0F35-9164-E86E-E14FAF02A139}"/>
              </a:ext>
            </a:extLst>
          </p:cNvPr>
          <p:cNvSpPr/>
          <p:nvPr/>
        </p:nvSpPr>
        <p:spPr>
          <a:xfrm>
            <a:off x="9882905" y="-6263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5" name="Rectangle: Rounded Corners 4">
            <a:extLst>
              <a:ext uri="{FF2B5EF4-FFF2-40B4-BE49-F238E27FC236}">
                <a16:creationId xmlns:a16="http://schemas.microsoft.com/office/drawing/2014/main" id="{0BD01090-FA28-5C8D-B677-4C1F4823EA5A}"/>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981F030-C654-89A0-5B40-FA217811F8CD}"/>
              </a:ext>
            </a:extLst>
          </p:cNvPr>
          <p:cNvSpPr/>
          <p:nvPr/>
        </p:nvSpPr>
        <p:spPr>
          <a:xfrm>
            <a:off x="10623636"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53956BF-9F82-58C5-CCD7-20EA351E6123}"/>
              </a:ext>
            </a:extLst>
          </p:cNvPr>
          <p:cNvSpPr/>
          <p:nvPr/>
        </p:nvSpPr>
        <p:spPr>
          <a:xfrm>
            <a:off x="9862613" y="-6263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Rectangle: Rounded Corners 7">
            <a:extLst>
              <a:ext uri="{FF2B5EF4-FFF2-40B4-BE49-F238E27FC236}">
                <a16:creationId xmlns:a16="http://schemas.microsoft.com/office/drawing/2014/main" id="{0820A42F-BC0C-DA26-78E4-BD35D02A31B2}"/>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295968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4D7B-F682-9577-39F3-74301A9A1E7D}"/>
              </a:ext>
            </a:extLst>
          </p:cNvPr>
          <p:cNvSpPr>
            <a:spLocks noGrp="1"/>
          </p:cNvSpPr>
          <p:nvPr>
            <p:ph type="title"/>
          </p:nvPr>
        </p:nvSpPr>
        <p:spPr>
          <a:xfrm>
            <a:off x="838200" y="114604"/>
            <a:ext cx="10515600" cy="1325563"/>
          </a:xfrm>
        </p:spPr>
        <p:txBody>
          <a:bodyPr/>
          <a:lstStyle/>
          <a:p>
            <a:r>
              <a:rPr lang="en-IN" sz="4400" b="1" kern="100" dirty="0">
                <a:solidFill>
                  <a:schemeClr val="accent2"/>
                </a:solidFill>
                <a:effectLst/>
                <a:latin typeface="Segoe UI Semibold" panose="020B0702040204020203" pitchFamily="34" charset="0"/>
                <a:ea typeface="Calibri" panose="020F0502020204030204" pitchFamily="34" charset="0"/>
                <a:cs typeface="Segoe UI Semibold" panose="020B0702040204020203" pitchFamily="34" charset="0"/>
              </a:rPr>
              <a:t>INTRODUCTION :</a:t>
            </a:r>
            <a:endParaRPr lang="en-IN" dirty="0"/>
          </a:p>
        </p:txBody>
      </p:sp>
      <p:sp>
        <p:nvSpPr>
          <p:cNvPr id="3" name="Content Placeholder 2">
            <a:extLst>
              <a:ext uri="{FF2B5EF4-FFF2-40B4-BE49-F238E27FC236}">
                <a16:creationId xmlns:a16="http://schemas.microsoft.com/office/drawing/2014/main" id="{468A19DF-E97A-952F-7EBA-20A50DF303A1}"/>
              </a:ext>
            </a:extLst>
          </p:cNvPr>
          <p:cNvSpPr>
            <a:spLocks noGrp="1"/>
          </p:cNvSpPr>
          <p:nvPr>
            <p:ph idx="1"/>
          </p:nvPr>
        </p:nvSpPr>
        <p:spPr>
          <a:xfrm>
            <a:off x="838200" y="1227551"/>
            <a:ext cx="8894191" cy="4609578"/>
          </a:xfrm>
        </p:spPr>
        <p:txBody>
          <a:bodyPr>
            <a:noAutofit/>
          </a:bodyPr>
          <a:lstStyle/>
          <a:p>
            <a:pPr algn="just">
              <a:lnSpc>
                <a:spcPct val="150000"/>
              </a:lnSpc>
            </a:pPr>
            <a:r>
              <a:rPr lang="en-US" sz="2400" b="0" i="0" dirty="0">
                <a:effectLst/>
                <a:latin typeface="Söhne"/>
              </a:rPr>
              <a:t>In a world of effortlessly hygienic public restrooms, an autonomous toilet cleaning robot, with gas sensor tech and IoT, achieves this vision. </a:t>
            </a:r>
          </a:p>
          <a:p>
            <a:pPr algn="just">
              <a:lnSpc>
                <a:spcPct val="150000"/>
              </a:lnSpc>
            </a:pPr>
            <a:r>
              <a:rPr lang="en-US" sz="2400" b="0" i="0" dirty="0">
                <a:effectLst/>
                <a:latin typeface="Söhne"/>
              </a:rPr>
              <a:t>Its gas sensor detects ammonia levels, communicating real-time cleaning needs to a central hub for freshness assurance. </a:t>
            </a:r>
          </a:p>
          <a:p>
            <a:pPr algn="just">
              <a:lnSpc>
                <a:spcPct val="150000"/>
              </a:lnSpc>
            </a:pPr>
            <a:r>
              <a:rPr lang="en-US" sz="2400" b="0" i="0" dirty="0">
                <a:effectLst/>
                <a:latin typeface="Söhne"/>
              </a:rPr>
              <a:t>Benefits include reduced workload, consistent hygiene, and minimized germ transmission. </a:t>
            </a:r>
          </a:p>
          <a:p>
            <a:pPr algn="just">
              <a:lnSpc>
                <a:spcPct val="150000"/>
              </a:lnSpc>
            </a:pPr>
            <a:r>
              <a:rPr lang="en-US" sz="2400" b="0" i="0" dirty="0">
                <a:effectLst/>
                <a:latin typeface="Söhne"/>
              </a:rPr>
              <a:t>IoT enables remote monitoring and maintenance for long-term optimization. </a:t>
            </a:r>
            <a:endParaRPr lang="en-IN" sz="2400" dirty="0"/>
          </a:p>
        </p:txBody>
      </p:sp>
      <p:sp>
        <p:nvSpPr>
          <p:cNvPr id="4" name="Rectangle: Rounded Corners 3">
            <a:extLst>
              <a:ext uri="{FF2B5EF4-FFF2-40B4-BE49-F238E27FC236}">
                <a16:creationId xmlns:a16="http://schemas.microsoft.com/office/drawing/2014/main" id="{6DC785D1-8B6D-83AD-E8B0-6C323E441AD9}"/>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4F07051-3443-849F-7EAC-F69B532A5464}"/>
              </a:ext>
            </a:extLst>
          </p:cNvPr>
          <p:cNvSpPr/>
          <p:nvPr/>
        </p:nvSpPr>
        <p:spPr>
          <a:xfrm>
            <a:off x="9848454" y="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Rectangle: Rounded Corners 5">
            <a:extLst>
              <a:ext uri="{FF2B5EF4-FFF2-40B4-BE49-F238E27FC236}">
                <a16:creationId xmlns:a16="http://schemas.microsoft.com/office/drawing/2014/main" id="{6704118F-2157-5F8A-DB0F-3F3709A7DC78}"/>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58044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801F-E779-CA14-202A-5BA77EA22865}"/>
              </a:ext>
            </a:extLst>
          </p:cNvPr>
          <p:cNvSpPr>
            <a:spLocks noGrp="1"/>
          </p:cNvSpPr>
          <p:nvPr>
            <p:ph type="title"/>
          </p:nvPr>
        </p:nvSpPr>
        <p:spPr>
          <a:xfrm>
            <a:off x="442845" y="370615"/>
            <a:ext cx="10915389" cy="1989443"/>
          </a:xfrm>
        </p:spPr>
        <p:txBody>
          <a:bodyPr>
            <a:normAutofit fontScale="90000"/>
          </a:bodyPr>
          <a:lstStyle/>
          <a:p>
            <a:r>
              <a:rPr lang="en-IN" sz="4400" b="1" kern="100" dirty="0">
                <a:solidFill>
                  <a:schemeClr val="accent2"/>
                </a:solidFill>
                <a:effectLst/>
                <a:latin typeface="Segoe UI Semibold" panose="020B0702040204020203" pitchFamily="34" charset="0"/>
                <a:ea typeface="Calibri" panose="020F0502020204030204" pitchFamily="34" charset="0"/>
                <a:cs typeface="Segoe UI Semibold" panose="020B0702040204020203" pitchFamily="34" charset="0"/>
              </a:rPr>
              <a:t>LITERATURE SURVEY :</a:t>
            </a:r>
            <a:br>
              <a:rPr lang="en-IN" sz="4400" b="1" kern="100" dirty="0">
                <a:solidFill>
                  <a:schemeClr val="accent2"/>
                </a:solidFill>
                <a:effectLst/>
                <a:latin typeface="Segoe UI Semibold" panose="020B0702040204020203" pitchFamily="34" charset="0"/>
                <a:ea typeface="Calibri" panose="020F0502020204030204" pitchFamily="34" charset="0"/>
                <a:cs typeface="Segoe UI Semibold" panose="020B0702040204020203" pitchFamily="34" charset="0"/>
              </a:rPr>
            </a:br>
            <a:br>
              <a:rPr lang="en-IN" sz="4400" b="1" kern="100" dirty="0">
                <a:solidFill>
                  <a:schemeClr val="accent2"/>
                </a:solidFill>
                <a:effectLst/>
                <a:latin typeface="Segoe UI Semibold" panose="020B0702040204020203" pitchFamily="34" charset="0"/>
                <a:ea typeface="Calibri" panose="020F0502020204030204" pitchFamily="34" charset="0"/>
                <a:cs typeface="Segoe UI Semibold" panose="020B0702040204020203" pitchFamily="34" charset="0"/>
              </a:rPr>
            </a:br>
            <a:r>
              <a:rPr lang="en-US" sz="4400" b="1" dirty="0">
                <a:solidFill>
                  <a:schemeClr val="accent2"/>
                </a:solidFill>
                <a:latin typeface="Segoe UI Semibold" panose="020B0702040204020203" pitchFamily="34" charset="0"/>
                <a:cs typeface="Segoe UI Semibold" panose="020B0702040204020203" pitchFamily="34" charset="0"/>
              </a:rPr>
              <a:t>SURVEY 1 :</a:t>
            </a:r>
            <a:br>
              <a:rPr lang="en-US" sz="4400" b="1" dirty="0"/>
            </a:br>
            <a:endParaRPr lang="en-IN" dirty="0"/>
          </a:p>
        </p:txBody>
      </p:sp>
      <p:sp>
        <p:nvSpPr>
          <p:cNvPr id="3" name="Content Placeholder 2">
            <a:extLst>
              <a:ext uri="{FF2B5EF4-FFF2-40B4-BE49-F238E27FC236}">
                <a16:creationId xmlns:a16="http://schemas.microsoft.com/office/drawing/2014/main" id="{29853366-BEF4-21EB-9819-A6BFC3C266C7}"/>
              </a:ext>
            </a:extLst>
          </p:cNvPr>
          <p:cNvSpPr>
            <a:spLocks noGrp="1"/>
          </p:cNvSpPr>
          <p:nvPr>
            <p:ph idx="1"/>
          </p:nvPr>
        </p:nvSpPr>
        <p:spPr>
          <a:xfrm>
            <a:off x="749014" y="1965489"/>
            <a:ext cx="8983377" cy="4521896"/>
          </a:xfrm>
        </p:spPr>
        <p:txBody>
          <a:bodyPr>
            <a:normAutofit fontScale="92500"/>
          </a:bodyPr>
          <a:lstStyle/>
          <a:p>
            <a:pPr marL="0" indent="0" algn="just">
              <a:lnSpc>
                <a:spcPct val="150000"/>
              </a:lnSpc>
              <a:buNone/>
            </a:pPr>
            <a:r>
              <a:rPr lang="en-US" sz="2400" b="1" dirty="0"/>
              <a:t>Title</a:t>
            </a:r>
            <a:r>
              <a:rPr lang="en-US" sz="2400" dirty="0"/>
              <a:t>: Visual dirt detection for autonomous cleaning robots.</a:t>
            </a:r>
          </a:p>
          <a:p>
            <a:pPr marL="0" indent="0" algn="just">
              <a:lnSpc>
                <a:spcPct val="150000"/>
              </a:lnSpc>
              <a:buNone/>
            </a:pPr>
            <a:r>
              <a:rPr lang="en-US" sz="2400" b="1" dirty="0"/>
              <a:t>Authors</a:t>
            </a:r>
            <a:r>
              <a:rPr lang="en-US" sz="2400" dirty="0"/>
              <a:t>: </a:t>
            </a:r>
            <a:r>
              <a:rPr lang="en-IN" sz="2400" dirty="0"/>
              <a:t>Richard Bormann, </a:t>
            </a:r>
            <a:r>
              <a:rPr lang="en-IN" sz="2400" dirty="0" err="1"/>
              <a:t>Xinjie</a:t>
            </a:r>
            <a:r>
              <a:rPr lang="en-IN" sz="2400" dirty="0"/>
              <a:t> Wang, </a:t>
            </a:r>
            <a:r>
              <a:rPr lang="en-IN" sz="2400" dirty="0" err="1"/>
              <a:t>Jiawen</a:t>
            </a:r>
            <a:r>
              <a:rPr lang="en-IN" sz="2400" dirty="0"/>
              <a:t> Xu, Joel Schmidt.</a:t>
            </a:r>
            <a:endParaRPr lang="en-US" sz="2400" dirty="0"/>
          </a:p>
          <a:p>
            <a:pPr marL="0" indent="0" algn="just">
              <a:lnSpc>
                <a:spcPct val="150000"/>
              </a:lnSpc>
              <a:buNone/>
            </a:pPr>
            <a:r>
              <a:rPr lang="en-US" sz="2400" b="1" dirty="0"/>
              <a:t>Techniques</a:t>
            </a:r>
            <a:r>
              <a:rPr lang="en-US" sz="2400" dirty="0"/>
              <a:t>: Inverse Distance Weight Method, wireless sensor networks. </a:t>
            </a:r>
          </a:p>
          <a:p>
            <a:pPr marL="0" indent="0" algn="just">
              <a:lnSpc>
                <a:spcPct val="150000"/>
              </a:lnSpc>
              <a:buNone/>
            </a:pPr>
            <a:r>
              <a:rPr lang="en-US" sz="2400" b="1" dirty="0"/>
              <a:t>Merits</a:t>
            </a:r>
            <a:r>
              <a:rPr lang="en-US" sz="2400" dirty="0"/>
              <a:t>: enhanced monitoring for ammonia gas hazards in livestock environments.</a:t>
            </a:r>
          </a:p>
          <a:p>
            <a:pPr marL="0" indent="0" algn="just">
              <a:lnSpc>
                <a:spcPct val="150000"/>
              </a:lnSpc>
              <a:buNone/>
            </a:pPr>
            <a:r>
              <a:rPr lang="en-US" sz="2400" b="1" dirty="0"/>
              <a:t>Demerits</a:t>
            </a:r>
            <a:r>
              <a:rPr lang="en-US" sz="2400" dirty="0"/>
              <a:t>: Specific details on the scalability and reliability of the wireless network are not provided.</a:t>
            </a:r>
            <a:endParaRPr lang="en-IN" dirty="0"/>
          </a:p>
        </p:txBody>
      </p:sp>
      <p:sp>
        <p:nvSpPr>
          <p:cNvPr id="4" name="Rectangle: Rounded Corners 3">
            <a:extLst>
              <a:ext uri="{FF2B5EF4-FFF2-40B4-BE49-F238E27FC236}">
                <a16:creationId xmlns:a16="http://schemas.microsoft.com/office/drawing/2014/main" id="{1D036A54-58BE-B180-C65A-C2638849A576}"/>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EA8C1538-F09C-8E07-5E3D-144AAFA04804}"/>
              </a:ext>
            </a:extLst>
          </p:cNvPr>
          <p:cNvSpPr/>
          <p:nvPr/>
        </p:nvSpPr>
        <p:spPr>
          <a:xfrm>
            <a:off x="9848454" y="-6263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Rectangle: Rounded Corners 5">
            <a:extLst>
              <a:ext uri="{FF2B5EF4-FFF2-40B4-BE49-F238E27FC236}">
                <a16:creationId xmlns:a16="http://schemas.microsoft.com/office/drawing/2014/main" id="{52EDEF18-7381-531F-53BF-58989204141A}"/>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43159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6AF2-68D5-A311-310B-9AB43C7246F5}"/>
              </a:ext>
            </a:extLst>
          </p:cNvPr>
          <p:cNvSpPr>
            <a:spLocks noGrp="1"/>
          </p:cNvSpPr>
          <p:nvPr>
            <p:ph type="title"/>
          </p:nvPr>
        </p:nvSpPr>
        <p:spPr>
          <a:xfrm>
            <a:off x="651353" y="302495"/>
            <a:ext cx="10702447" cy="1325563"/>
          </a:xfrm>
        </p:spPr>
        <p:txBody>
          <a:bodyPr>
            <a:normAutofit/>
          </a:bodyPr>
          <a:lstStyle/>
          <a:p>
            <a:r>
              <a:rPr lang="en-US" sz="4000" dirty="0">
                <a:solidFill>
                  <a:schemeClr val="accent2"/>
                </a:solidFill>
                <a:latin typeface="Segoe UI Semibold" panose="020B0702040204020203" pitchFamily="34" charset="0"/>
                <a:cs typeface="Segoe UI Semibold" panose="020B0702040204020203" pitchFamily="34" charset="0"/>
              </a:rPr>
              <a:t>SURVEY 2 :</a:t>
            </a:r>
            <a:endParaRPr lang="en-IN" sz="4000" dirty="0">
              <a:solidFill>
                <a:schemeClr val="accent2"/>
              </a:solidFill>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CAB0F7A9-E7FD-5C94-9B78-201D6290A2AE}"/>
              </a:ext>
            </a:extLst>
          </p:cNvPr>
          <p:cNvSpPr>
            <a:spLocks noGrp="1"/>
          </p:cNvSpPr>
          <p:nvPr>
            <p:ph idx="1"/>
          </p:nvPr>
        </p:nvSpPr>
        <p:spPr>
          <a:xfrm>
            <a:off x="838200" y="1365337"/>
            <a:ext cx="8731685" cy="4874256"/>
          </a:xfrm>
        </p:spPr>
        <p:txBody>
          <a:bodyPr>
            <a:normAutofit/>
          </a:bodyPr>
          <a:lstStyle/>
          <a:p>
            <a:pPr marL="0" indent="0">
              <a:lnSpc>
                <a:spcPct val="150000"/>
              </a:lnSpc>
              <a:buNone/>
            </a:pPr>
            <a:r>
              <a:rPr lang="en-US" sz="2400" b="1" i="0" dirty="0">
                <a:effectLst/>
                <a:latin typeface="Söhne"/>
              </a:rPr>
              <a:t>Title: </a:t>
            </a:r>
            <a:r>
              <a:rPr lang="en-US" sz="2400" b="0" i="0" dirty="0">
                <a:effectLst/>
                <a:latin typeface="Söhne"/>
              </a:rPr>
              <a:t>Operation Mode Decision of Indoor Cleaning Robot Based on Causal Reasoning and Attribute Learning</a:t>
            </a:r>
            <a:br>
              <a:rPr lang="en-US" sz="2400" dirty="0"/>
            </a:br>
            <a:r>
              <a:rPr lang="en-US" sz="2400" b="1" i="0" dirty="0">
                <a:effectLst/>
                <a:latin typeface="Söhne"/>
              </a:rPr>
              <a:t>Authors: </a:t>
            </a:r>
            <a:r>
              <a:rPr lang="en-US" sz="2400" b="0" i="0" dirty="0" err="1">
                <a:effectLst/>
                <a:latin typeface="Söhne"/>
              </a:rPr>
              <a:t>Yapeng</a:t>
            </a:r>
            <a:r>
              <a:rPr lang="en-US" sz="2400" b="0" i="0" dirty="0">
                <a:effectLst/>
                <a:latin typeface="Söhne"/>
              </a:rPr>
              <a:t> Li, </a:t>
            </a:r>
            <a:r>
              <a:rPr lang="en-US" sz="2400" b="0" i="0" dirty="0" err="1">
                <a:effectLst/>
                <a:latin typeface="Söhne"/>
              </a:rPr>
              <a:t>Dongbo</a:t>
            </a:r>
            <a:r>
              <a:rPr lang="en-US" sz="2400" b="0" i="0" dirty="0">
                <a:effectLst/>
                <a:latin typeface="Söhne"/>
              </a:rPr>
              <a:t> Zhang, Feng Yin, and Ying Zhang</a:t>
            </a:r>
            <a:br>
              <a:rPr lang="en-US" sz="2400" dirty="0"/>
            </a:br>
            <a:r>
              <a:rPr lang="en-US" sz="2400" b="1" i="0" dirty="0">
                <a:effectLst/>
                <a:latin typeface="Söhne"/>
              </a:rPr>
              <a:t>Techniques used: </a:t>
            </a:r>
            <a:r>
              <a:rPr lang="en-US" sz="2400" b="0" i="0" dirty="0">
                <a:effectLst/>
                <a:latin typeface="Söhne"/>
              </a:rPr>
              <a:t>Causal reasoning and attribute learning</a:t>
            </a:r>
            <a:br>
              <a:rPr lang="en-US" sz="2400" dirty="0"/>
            </a:br>
            <a:r>
              <a:rPr lang="en-US" sz="2400" b="1" i="0" dirty="0">
                <a:effectLst/>
                <a:latin typeface="Söhne"/>
              </a:rPr>
              <a:t>Merits: </a:t>
            </a:r>
            <a:r>
              <a:rPr lang="en-US" sz="2400" b="0" i="0" dirty="0">
                <a:effectLst/>
                <a:latin typeface="Söhne"/>
              </a:rPr>
              <a:t>Enhanced decision-making for cleaning robot operation modes</a:t>
            </a:r>
            <a:br>
              <a:rPr lang="en-US" sz="2400" dirty="0"/>
            </a:br>
            <a:r>
              <a:rPr lang="en-US" sz="2400" b="1" i="0" dirty="0">
                <a:effectLst/>
                <a:latin typeface="Söhne"/>
              </a:rPr>
              <a:t>Demerits: </a:t>
            </a:r>
            <a:r>
              <a:rPr lang="en-US" sz="2400" b="0" i="0" dirty="0">
                <a:effectLst/>
                <a:latin typeface="Söhne"/>
              </a:rPr>
              <a:t>Potential complexity in implementation and computational.</a:t>
            </a:r>
            <a:endParaRPr lang="en-IN" sz="2400" dirty="0"/>
          </a:p>
        </p:txBody>
      </p:sp>
      <p:sp>
        <p:nvSpPr>
          <p:cNvPr id="4" name="Rectangle: Rounded Corners 3">
            <a:extLst>
              <a:ext uri="{FF2B5EF4-FFF2-40B4-BE49-F238E27FC236}">
                <a16:creationId xmlns:a16="http://schemas.microsoft.com/office/drawing/2014/main" id="{AFFA928A-6FC5-81B7-7078-4EB1D32458BE}"/>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C76DD62-AEF6-A291-0D1B-FC41445057B6}"/>
              </a:ext>
            </a:extLst>
          </p:cNvPr>
          <p:cNvSpPr/>
          <p:nvPr/>
        </p:nvSpPr>
        <p:spPr>
          <a:xfrm>
            <a:off x="9848454" y="-12526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Rectangle: Rounded Corners 5">
            <a:extLst>
              <a:ext uri="{FF2B5EF4-FFF2-40B4-BE49-F238E27FC236}">
                <a16:creationId xmlns:a16="http://schemas.microsoft.com/office/drawing/2014/main" id="{C301FA75-DB92-3743-6B67-A6DE5182B855}"/>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76881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81A7-6E9B-ACB1-2FD3-7A13A31E78FC}"/>
              </a:ext>
            </a:extLst>
          </p:cNvPr>
          <p:cNvSpPr>
            <a:spLocks noGrp="1"/>
          </p:cNvSpPr>
          <p:nvPr>
            <p:ph type="title"/>
          </p:nvPr>
        </p:nvSpPr>
        <p:spPr>
          <a:xfrm>
            <a:off x="538619" y="365125"/>
            <a:ext cx="10815181" cy="1325563"/>
          </a:xfrm>
        </p:spPr>
        <p:txBody>
          <a:bodyPr/>
          <a:lstStyle/>
          <a:p>
            <a:r>
              <a:rPr lang="en-US" sz="4400" dirty="0">
                <a:solidFill>
                  <a:schemeClr val="accent2"/>
                </a:solidFill>
                <a:latin typeface="Segoe UI Semibold" panose="020B0702040204020203" pitchFamily="34" charset="0"/>
                <a:cs typeface="Segoe UI Semibold" panose="020B0702040204020203" pitchFamily="34" charset="0"/>
              </a:rPr>
              <a:t>SURVEY 3 :</a:t>
            </a:r>
            <a:endParaRPr lang="en-IN" dirty="0"/>
          </a:p>
        </p:txBody>
      </p:sp>
      <p:sp>
        <p:nvSpPr>
          <p:cNvPr id="3" name="Content Placeholder 2">
            <a:extLst>
              <a:ext uri="{FF2B5EF4-FFF2-40B4-BE49-F238E27FC236}">
                <a16:creationId xmlns:a16="http://schemas.microsoft.com/office/drawing/2014/main" id="{20723FE9-F636-0D2A-E715-77CDD0B7B007}"/>
              </a:ext>
            </a:extLst>
          </p:cNvPr>
          <p:cNvSpPr>
            <a:spLocks noGrp="1"/>
          </p:cNvSpPr>
          <p:nvPr>
            <p:ph idx="1"/>
          </p:nvPr>
        </p:nvSpPr>
        <p:spPr>
          <a:xfrm>
            <a:off x="838200" y="1690688"/>
            <a:ext cx="8894191" cy="4486275"/>
          </a:xfrm>
        </p:spPr>
        <p:txBody>
          <a:bodyPr>
            <a:normAutofit/>
          </a:bodyPr>
          <a:lstStyle/>
          <a:p>
            <a:pPr marL="0" indent="0">
              <a:lnSpc>
                <a:spcPct val="150000"/>
              </a:lnSpc>
              <a:buNone/>
            </a:pPr>
            <a:r>
              <a:rPr lang="en-IN" sz="2400" b="1" i="0" dirty="0">
                <a:effectLst/>
                <a:latin typeface="Söhne"/>
              </a:rPr>
              <a:t>Title: </a:t>
            </a:r>
            <a:r>
              <a:rPr lang="en-IN" sz="2400" b="0" i="0" dirty="0">
                <a:effectLst/>
                <a:latin typeface="Söhne"/>
              </a:rPr>
              <a:t>Automation of Train Cab Front Cleaning with a Robot Manipulator</a:t>
            </a:r>
            <a:br>
              <a:rPr lang="en-IN" sz="2400" dirty="0"/>
            </a:br>
            <a:r>
              <a:rPr lang="en-IN" sz="2400" b="1" i="0" dirty="0">
                <a:effectLst/>
                <a:latin typeface="Söhne"/>
              </a:rPr>
              <a:t>Authors: </a:t>
            </a:r>
            <a:r>
              <a:rPr lang="en-IN" sz="2400" b="0" i="0" dirty="0">
                <a:effectLst/>
                <a:latin typeface="Söhne"/>
              </a:rPr>
              <a:t>Joao Moura, William </a:t>
            </a:r>
            <a:r>
              <a:rPr lang="en-IN" sz="2400" b="0" i="0" dirty="0" err="1">
                <a:effectLst/>
                <a:latin typeface="Söhne"/>
              </a:rPr>
              <a:t>Mccoll</a:t>
            </a:r>
            <a:r>
              <a:rPr lang="en-IN" sz="2400" b="0" i="0" dirty="0">
                <a:effectLst/>
                <a:latin typeface="Söhne"/>
              </a:rPr>
              <a:t>, Gerard </a:t>
            </a:r>
            <a:r>
              <a:rPr lang="en-IN" sz="2400" b="0" i="0" dirty="0" err="1">
                <a:effectLst/>
                <a:latin typeface="Söhne"/>
              </a:rPr>
              <a:t>Taykaldiranian</a:t>
            </a:r>
            <a:r>
              <a:rPr lang="en-IN" sz="2400" b="0" i="0" dirty="0">
                <a:effectLst/>
                <a:latin typeface="Söhne"/>
              </a:rPr>
              <a:t>, Tetsuo Tomiyama, and Mustafa </a:t>
            </a:r>
            <a:r>
              <a:rPr lang="en-IN" sz="2400" b="0" i="0" dirty="0" err="1">
                <a:effectLst/>
                <a:latin typeface="Söhne"/>
              </a:rPr>
              <a:t>Suphi</a:t>
            </a:r>
            <a:r>
              <a:rPr lang="en-IN" sz="2400" b="0" i="0" dirty="0">
                <a:effectLst/>
                <a:latin typeface="Söhne"/>
              </a:rPr>
              <a:t> Erden</a:t>
            </a:r>
            <a:br>
              <a:rPr lang="en-IN" sz="2400" dirty="0"/>
            </a:br>
            <a:r>
              <a:rPr lang="en-IN" sz="2400" b="1" i="0" dirty="0">
                <a:effectLst/>
                <a:latin typeface="Söhne"/>
              </a:rPr>
              <a:t>Techniques used: </a:t>
            </a:r>
            <a:r>
              <a:rPr lang="en-IN" sz="2400" b="0" i="0" dirty="0">
                <a:effectLst/>
                <a:latin typeface="Söhne"/>
              </a:rPr>
              <a:t>Robot manipulation for train cab front cleaning automation</a:t>
            </a:r>
            <a:br>
              <a:rPr lang="en-IN" sz="2400" dirty="0"/>
            </a:br>
            <a:r>
              <a:rPr lang="en-IN" sz="2400" b="1" i="0" dirty="0">
                <a:effectLst/>
                <a:latin typeface="Söhne"/>
              </a:rPr>
              <a:t>Impact: </a:t>
            </a:r>
            <a:r>
              <a:rPr lang="en-IN" sz="2400" b="0" i="0" dirty="0">
                <a:effectLst/>
                <a:latin typeface="Söhne"/>
              </a:rPr>
              <a:t>Enhanced cleaning efficiency and precision in train cab maintenance</a:t>
            </a:r>
            <a:endParaRPr lang="en-IN" sz="2400" dirty="0"/>
          </a:p>
        </p:txBody>
      </p:sp>
      <p:sp>
        <p:nvSpPr>
          <p:cNvPr id="4" name="Rectangle: Rounded Corners 3">
            <a:extLst>
              <a:ext uri="{FF2B5EF4-FFF2-40B4-BE49-F238E27FC236}">
                <a16:creationId xmlns:a16="http://schemas.microsoft.com/office/drawing/2014/main" id="{6649F369-B8D3-45D2-649C-6EAD78A3E19B}"/>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AC632E9-6B68-9BDC-D5C7-547D49F7C9C0}"/>
              </a:ext>
            </a:extLst>
          </p:cNvPr>
          <p:cNvSpPr/>
          <p:nvPr/>
        </p:nvSpPr>
        <p:spPr>
          <a:xfrm>
            <a:off x="9848454" y="-6263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Rectangle: Rounded Corners 5">
            <a:extLst>
              <a:ext uri="{FF2B5EF4-FFF2-40B4-BE49-F238E27FC236}">
                <a16:creationId xmlns:a16="http://schemas.microsoft.com/office/drawing/2014/main" id="{C6CB40C6-C8DE-5224-70C4-DE648B95E50C}"/>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60413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09DB-9986-EE36-2BA4-01431EA9DD20}"/>
              </a:ext>
            </a:extLst>
          </p:cNvPr>
          <p:cNvSpPr>
            <a:spLocks noGrp="1"/>
          </p:cNvSpPr>
          <p:nvPr>
            <p:ph type="title"/>
          </p:nvPr>
        </p:nvSpPr>
        <p:spPr>
          <a:xfrm>
            <a:off x="612732" y="164708"/>
            <a:ext cx="10515600" cy="1325563"/>
          </a:xfrm>
        </p:spPr>
        <p:txBody>
          <a:bodyPr/>
          <a:lstStyle/>
          <a:p>
            <a:r>
              <a:rPr lang="en-IN" sz="4400" b="1" kern="100" dirty="0">
                <a:solidFill>
                  <a:schemeClr val="accent2"/>
                </a:solidFill>
                <a:effectLst/>
                <a:latin typeface="Segoe UI Semibold" panose="020B0702040204020203" pitchFamily="34" charset="0"/>
                <a:ea typeface="Calibri" panose="020F0502020204030204" pitchFamily="34" charset="0"/>
                <a:cs typeface="Segoe UI Semibold" panose="020B0702040204020203" pitchFamily="34" charset="0"/>
              </a:rPr>
              <a:t>EXISTING SYSTEMS :</a:t>
            </a:r>
            <a:endParaRPr lang="en-IN" dirty="0"/>
          </a:p>
        </p:txBody>
      </p:sp>
      <p:sp>
        <p:nvSpPr>
          <p:cNvPr id="3" name="Content Placeholder 2">
            <a:extLst>
              <a:ext uri="{FF2B5EF4-FFF2-40B4-BE49-F238E27FC236}">
                <a16:creationId xmlns:a16="http://schemas.microsoft.com/office/drawing/2014/main" id="{790BF6A1-6186-90AD-C052-9A9B4048F3EB}"/>
              </a:ext>
            </a:extLst>
          </p:cNvPr>
          <p:cNvSpPr>
            <a:spLocks noGrp="1"/>
          </p:cNvSpPr>
          <p:nvPr>
            <p:ph idx="1"/>
          </p:nvPr>
        </p:nvSpPr>
        <p:spPr>
          <a:xfrm>
            <a:off x="838200" y="1265129"/>
            <a:ext cx="8756737" cy="4911834"/>
          </a:xfrm>
        </p:spPr>
        <p:txBody>
          <a:bodyPr>
            <a:noAutofit/>
          </a:bodyPr>
          <a:lstStyle/>
          <a:p>
            <a:pPr marL="342900" indent="-342900" algn="just">
              <a:lnSpc>
                <a:spcPct val="150000"/>
              </a:lnSpc>
              <a:buFont typeface="Arial" panose="020B0604020202020204" pitchFamily="34" charset="0"/>
              <a:buChar char="•"/>
            </a:pPr>
            <a:r>
              <a:rPr lang="en-US" sz="2400" b="1" i="0" dirty="0">
                <a:solidFill>
                  <a:srgbClr val="1F1F1F"/>
                </a:solidFill>
                <a:effectLst/>
                <a:latin typeface="Söhne"/>
                <a:cs typeface="Times New Roman" panose="02020603050405020304" pitchFamily="18" charset="0"/>
              </a:rPr>
              <a:t>Most cleaning robots are robotic vacuums</a:t>
            </a:r>
            <a:r>
              <a:rPr lang="en-US" sz="2400" b="0" i="0" dirty="0">
                <a:solidFill>
                  <a:srgbClr val="1F1F1F"/>
                </a:solidFill>
                <a:effectLst/>
                <a:latin typeface="Söhne"/>
                <a:cs typeface="Times New Roman" panose="02020603050405020304" pitchFamily="18" charset="0"/>
              </a:rPr>
              <a:t>. These are self-contained units that navigate your floors using sensors and maps, picking up dirt, dust, and pet hair.</a:t>
            </a:r>
          </a:p>
          <a:p>
            <a:pPr marL="342900" indent="-342900" algn="just">
              <a:lnSpc>
                <a:spcPct val="150000"/>
              </a:lnSpc>
              <a:buFont typeface="Arial" panose="020B0604020202020204" pitchFamily="34" charset="0"/>
              <a:buChar char="•"/>
            </a:pPr>
            <a:r>
              <a:rPr lang="en-US" sz="2400" b="1" i="0" dirty="0">
                <a:solidFill>
                  <a:srgbClr val="1F1F1F"/>
                </a:solidFill>
                <a:effectLst/>
                <a:latin typeface="Söhne"/>
                <a:cs typeface="Times New Roman" panose="02020603050405020304" pitchFamily="18" charset="0"/>
              </a:rPr>
              <a:t>Some robot vacuums can also mop</a:t>
            </a:r>
            <a:r>
              <a:rPr lang="en-US" sz="2400" b="0" i="0" dirty="0">
                <a:solidFill>
                  <a:srgbClr val="1F1F1F"/>
                </a:solidFill>
                <a:effectLst/>
                <a:latin typeface="Söhne"/>
                <a:cs typeface="Times New Roman" panose="02020603050405020304" pitchFamily="18" charset="0"/>
              </a:rPr>
              <a:t>. These models will typically have a water reservoir and a washable mopping pad.</a:t>
            </a:r>
          </a:p>
          <a:p>
            <a:pPr marL="342900" indent="-342900" algn="just">
              <a:lnSpc>
                <a:spcPct val="150000"/>
              </a:lnSpc>
              <a:buFont typeface="Arial" panose="020B0604020202020204" pitchFamily="34" charset="0"/>
              <a:buChar char="•"/>
            </a:pPr>
            <a:r>
              <a:rPr lang="en-US" sz="2400" b="1" i="0" dirty="0">
                <a:solidFill>
                  <a:srgbClr val="1F1F1F"/>
                </a:solidFill>
                <a:effectLst/>
                <a:latin typeface="Söhne"/>
                <a:cs typeface="Times New Roman" panose="02020603050405020304" pitchFamily="18" charset="0"/>
              </a:rPr>
              <a:t>Navigation can be basic or complex</a:t>
            </a:r>
            <a:r>
              <a:rPr lang="en-US" sz="2400" b="0" i="0" dirty="0">
                <a:solidFill>
                  <a:srgbClr val="1F1F1F"/>
                </a:solidFill>
                <a:effectLst/>
                <a:latin typeface="Söhne"/>
                <a:cs typeface="Times New Roman" panose="02020603050405020304" pitchFamily="18" charset="0"/>
              </a:rPr>
              <a:t>. Simpler models may bump around until they clean everything, while high-end models use lasers or cameras to create a map of your home and clean in neat rows.</a:t>
            </a:r>
          </a:p>
          <a:p>
            <a:endParaRPr lang="en-IN" sz="2400" dirty="0"/>
          </a:p>
        </p:txBody>
      </p:sp>
      <p:sp>
        <p:nvSpPr>
          <p:cNvPr id="4" name="Rectangle: Rounded Corners 3">
            <a:extLst>
              <a:ext uri="{FF2B5EF4-FFF2-40B4-BE49-F238E27FC236}">
                <a16:creationId xmlns:a16="http://schemas.microsoft.com/office/drawing/2014/main" id="{FEDBE787-AD8E-0013-7996-2A50963DBC47}"/>
              </a:ext>
            </a:extLst>
          </p:cNvPr>
          <p:cNvSpPr/>
          <p:nvPr/>
        </p:nvSpPr>
        <p:spPr>
          <a:xfrm>
            <a:off x="11358234" y="0"/>
            <a:ext cx="638827" cy="601249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E799D68A-8E3C-D6CF-2E7B-F79970739EE6}"/>
              </a:ext>
            </a:extLst>
          </p:cNvPr>
          <p:cNvSpPr/>
          <p:nvPr/>
        </p:nvSpPr>
        <p:spPr>
          <a:xfrm>
            <a:off x="9848454" y="-6263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Rectangle: Rounded Corners 5">
            <a:extLst>
              <a:ext uri="{FF2B5EF4-FFF2-40B4-BE49-F238E27FC236}">
                <a16:creationId xmlns:a16="http://schemas.microsoft.com/office/drawing/2014/main" id="{210BB798-1243-072D-D665-47D8E6A9E94B}"/>
              </a:ext>
            </a:extLst>
          </p:cNvPr>
          <p:cNvSpPr/>
          <p:nvPr/>
        </p:nvSpPr>
        <p:spPr>
          <a:xfrm>
            <a:off x="10603344" y="1365337"/>
            <a:ext cx="638827" cy="549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54B4536-961E-17C7-4B36-E5DB056D0594}"/>
              </a:ext>
            </a:extLst>
          </p:cNvPr>
          <p:cNvSpPr/>
          <p:nvPr/>
        </p:nvSpPr>
        <p:spPr>
          <a:xfrm>
            <a:off x="9848454" y="-125260"/>
            <a:ext cx="638827" cy="509809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Tree>
    <p:extLst>
      <p:ext uri="{BB962C8B-B14F-4D97-AF65-F5344CB8AC3E}">
        <p14:creationId xmlns:p14="http://schemas.microsoft.com/office/powerpoint/2010/main" val="24809900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BFF8-DCDD-A9E0-56A6-BC1EE08B37D4}"/>
              </a:ext>
            </a:extLst>
          </p:cNvPr>
          <p:cNvSpPr>
            <a:spLocks noGrp="1"/>
          </p:cNvSpPr>
          <p:nvPr>
            <p:ph type="title"/>
          </p:nvPr>
        </p:nvSpPr>
        <p:spPr>
          <a:xfrm>
            <a:off x="838200" y="139658"/>
            <a:ext cx="10515600" cy="1140014"/>
          </a:xfrm>
        </p:spPr>
        <p:txBody>
          <a:bodyPr/>
          <a:lstStyle/>
          <a:p>
            <a:r>
              <a:rPr lang="en-IN" sz="4400" b="1" kern="100" dirty="0">
                <a:solidFill>
                  <a:schemeClr val="accent2"/>
                </a:solidFill>
                <a:effectLst/>
                <a:latin typeface="Segoe UI Semibold" panose="020B0702040204020203" pitchFamily="34" charset="0"/>
                <a:ea typeface="Calibri" panose="020F0502020204030204" pitchFamily="34" charset="0"/>
                <a:cs typeface="Segoe UI Semibold" panose="020B0702040204020203" pitchFamily="34" charset="0"/>
              </a:rPr>
              <a:t>BLOCK DIAGRAM</a:t>
            </a:r>
            <a:endParaRPr lang="en-IN" dirty="0"/>
          </a:p>
        </p:txBody>
      </p:sp>
      <p:sp>
        <p:nvSpPr>
          <p:cNvPr id="3" name="Content Placeholder 2">
            <a:extLst>
              <a:ext uri="{FF2B5EF4-FFF2-40B4-BE49-F238E27FC236}">
                <a16:creationId xmlns:a16="http://schemas.microsoft.com/office/drawing/2014/main" id="{317BD3B7-DA8B-66F4-CFF6-D15D8C6BE4A3}"/>
              </a:ext>
            </a:extLst>
          </p:cNvPr>
          <p:cNvSpPr>
            <a:spLocks noGrp="1"/>
          </p:cNvSpPr>
          <p:nvPr>
            <p:ph idx="1"/>
          </p:nvPr>
        </p:nvSpPr>
        <p:spPr>
          <a:xfrm>
            <a:off x="838200" y="1975938"/>
            <a:ext cx="9771345" cy="3903813"/>
          </a:xfrm>
        </p:spPr>
        <p:txBody>
          <a:bodyPr/>
          <a:lstStyle/>
          <a:p>
            <a:pPr marL="0" indent="0">
              <a:buNone/>
            </a:pPr>
            <a:r>
              <a:rPr lang="en-US" dirty="0"/>
              <a:t>    </a:t>
            </a:r>
            <a:endParaRPr lang="en-IN" dirty="0"/>
          </a:p>
        </p:txBody>
      </p:sp>
      <p:grpSp>
        <p:nvGrpSpPr>
          <p:cNvPr id="23" name="Group 22">
            <a:extLst>
              <a:ext uri="{FF2B5EF4-FFF2-40B4-BE49-F238E27FC236}">
                <a16:creationId xmlns:a16="http://schemas.microsoft.com/office/drawing/2014/main" id="{5030D923-7774-46DA-E204-20CC95200517}"/>
              </a:ext>
            </a:extLst>
          </p:cNvPr>
          <p:cNvGrpSpPr/>
          <p:nvPr/>
        </p:nvGrpSpPr>
        <p:grpSpPr>
          <a:xfrm>
            <a:off x="1069145" y="1305342"/>
            <a:ext cx="10240353" cy="5151932"/>
            <a:chOff x="209549" y="0"/>
            <a:chExt cx="6076950" cy="3438525"/>
          </a:xfrm>
        </p:grpSpPr>
        <p:sp>
          <p:nvSpPr>
            <p:cNvPr id="24" name="Lightning Bolt 23">
              <a:extLst>
                <a:ext uri="{FF2B5EF4-FFF2-40B4-BE49-F238E27FC236}">
                  <a16:creationId xmlns:a16="http://schemas.microsoft.com/office/drawing/2014/main" id="{AE7EC918-0A45-E4B4-751F-E75A8F222EEE}"/>
                </a:ext>
              </a:extLst>
            </p:cNvPr>
            <p:cNvSpPr/>
            <p:nvPr/>
          </p:nvSpPr>
          <p:spPr>
            <a:xfrm>
              <a:off x="5124450" y="419100"/>
              <a:ext cx="390525" cy="238125"/>
            </a:xfrm>
            <a:prstGeom prst="lightningBolt">
              <a:avLst/>
            </a:prstGeom>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grpSp>
          <p:nvGrpSpPr>
            <p:cNvPr id="25" name="Group 24">
              <a:extLst>
                <a:ext uri="{FF2B5EF4-FFF2-40B4-BE49-F238E27FC236}">
                  <a16:creationId xmlns:a16="http://schemas.microsoft.com/office/drawing/2014/main" id="{FEBDECD8-94DF-7D56-C383-0E70933AA910}"/>
                </a:ext>
              </a:extLst>
            </p:cNvPr>
            <p:cNvGrpSpPr/>
            <p:nvPr/>
          </p:nvGrpSpPr>
          <p:grpSpPr>
            <a:xfrm>
              <a:off x="209549" y="0"/>
              <a:ext cx="4933951" cy="3438525"/>
              <a:chOff x="209549" y="276225"/>
              <a:chExt cx="4933951" cy="3438525"/>
            </a:xfrm>
          </p:grpSpPr>
          <p:sp>
            <p:nvSpPr>
              <p:cNvPr id="27" name="Arrow: Right 26">
                <a:extLst>
                  <a:ext uri="{FF2B5EF4-FFF2-40B4-BE49-F238E27FC236}">
                    <a16:creationId xmlns:a16="http://schemas.microsoft.com/office/drawing/2014/main" id="{AA2CEA46-8013-2DEE-B3B1-4FE86E1C754C}"/>
                  </a:ext>
                </a:extLst>
              </p:cNvPr>
              <p:cNvSpPr/>
              <p:nvPr/>
            </p:nvSpPr>
            <p:spPr>
              <a:xfrm>
                <a:off x="3371850" y="1457325"/>
                <a:ext cx="600075" cy="266700"/>
              </a:xfrm>
              <a:prstGeom prst="rightArrow">
                <a:avLst/>
              </a:prstGeom>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8" name="Arrow: Right 27">
                <a:extLst>
                  <a:ext uri="{FF2B5EF4-FFF2-40B4-BE49-F238E27FC236}">
                    <a16:creationId xmlns:a16="http://schemas.microsoft.com/office/drawing/2014/main" id="{3B2D093F-2BA5-98C7-877C-242DE81841D7}"/>
                  </a:ext>
                </a:extLst>
              </p:cNvPr>
              <p:cNvSpPr/>
              <p:nvPr/>
            </p:nvSpPr>
            <p:spPr>
              <a:xfrm>
                <a:off x="3362325" y="657225"/>
                <a:ext cx="600075" cy="266700"/>
              </a:xfrm>
              <a:prstGeom prst="rightArrow">
                <a:avLst/>
              </a:prstGeom>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9" name="Arrow: Right 28">
                <a:extLst>
                  <a:ext uri="{FF2B5EF4-FFF2-40B4-BE49-F238E27FC236}">
                    <a16:creationId xmlns:a16="http://schemas.microsoft.com/office/drawing/2014/main" id="{D46D407D-225D-7D13-819D-40CCCAC87690}"/>
                  </a:ext>
                </a:extLst>
              </p:cNvPr>
              <p:cNvSpPr/>
              <p:nvPr/>
            </p:nvSpPr>
            <p:spPr>
              <a:xfrm>
                <a:off x="1219200" y="1028700"/>
                <a:ext cx="600075" cy="266700"/>
              </a:xfrm>
              <a:prstGeom prst="rightArrow">
                <a:avLst/>
              </a:prstGeom>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0" name="Rectangle: Rounded Corners 29">
                <a:extLst>
                  <a:ext uri="{FF2B5EF4-FFF2-40B4-BE49-F238E27FC236}">
                    <a16:creationId xmlns:a16="http://schemas.microsoft.com/office/drawing/2014/main" id="{506211EF-2E2D-3194-9202-47542B9A5E95}"/>
                  </a:ext>
                </a:extLst>
              </p:cNvPr>
              <p:cNvSpPr/>
              <p:nvPr/>
            </p:nvSpPr>
            <p:spPr>
              <a:xfrm>
                <a:off x="1809750" y="276225"/>
                <a:ext cx="1571625" cy="197167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n-US" sz="2400" b="1" kern="100" dirty="0">
                    <a:effectLst/>
                    <a:latin typeface="Times New Roman" panose="02020603050405020304" pitchFamily="18" charset="0"/>
                    <a:ea typeface="Calibri" panose="020F0502020204030204" pitchFamily="34" charset="0"/>
                    <a:cs typeface="Latha" panose="020B0604020202020204" pitchFamily="34" charset="0"/>
                  </a:rPr>
                  <a:t>Arduino UNO Microcontroller</a:t>
                </a:r>
                <a:endParaRPr lang="en-IN" kern="100" dirty="0">
                  <a:effectLst/>
                  <a:ea typeface="Calibri" panose="020F0502020204030204" pitchFamily="34" charset="0"/>
                  <a:cs typeface="Latha" panose="020B0604020202020204" pitchFamily="34" charset="0"/>
                </a:endParaRPr>
              </a:p>
            </p:txBody>
          </p:sp>
          <p:sp>
            <p:nvSpPr>
              <p:cNvPr id="31" name="Rectangle: Rounded Corners 30">
                <a:extLst>
                  <a:ext uri="{FF2B5EF4-FFF2-40B4-BE49-F238E27FC236}">
                    <a16:creationId xmlns:a16="http://schemas.microsoft.com/office/drawing/2014/main" id="{30E5A7C7-902F-8ADE-548E-74B9C2A6442D}"/>
                  </a:ext>
                </a:extLst>
              </p:cNvPr>
              <p:cNvSpPr/>
              <p:nvPr/>
            </p:nvSpPr>
            <p:spPr>
              <a:xfrm>
                <a:off x="209549" y="752475"/>
                <a:ext cx="1009650" cy="66675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Latha" panose="020B0604020202020204" pitchFamily="34" charset="0"/>
                  </a:rPr>
                  <a:t>GAS SENSOR</a:t>
                </a:r>
                <a:endParaRPr lang="en-IN" kern="100" dirty="0">
                  <a:effectLst/>
                  <a:ea typeface="Calibri" panose="020F0502020204030204" pitchFamily="34" charset="0"/>
                  <a:cs typeface="Latha" panose="020B0604020202020204" pitchFamily="34" charset="0"/>
                </a:endParaRPr>
              </a:p>
            </p:txBody>
          </p:sp>
          <p:sp>
            <p:nvSpPr>
              <p:cNvPr id="32" name="Rectangle: Rounded Corners 31">
                <a:extLst>
                  <a:ext uri="{FF2B5EF4-FFF2-40B4-BE49-F238E27FC236}">
                    <a16:creationId xmlns:a16="http://schemas.microsoft.com/office/drawing/2014/main" id="{74E82A5E-329C-64B7-9D22-795DC06ED3CF}"/>
                  </a:ext>
                </a:extLst>
              </p:cNvPr>
              <p:cNvSpPr/>
              <p:nvPr/>
            </p:nvSpPr>
            <p:spPr>
              <a:xfrm>
                <a:off x="3962400" y="1333500"/>
                <a:ext cx="1181100" cy="5715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Latha" panose="020B0604020202020204" pitchFamily="34" charset="0"/>
                  </a:rPr>
                  <a:t>Cleaning Motor</a:t>
                </a:r>
                <a:endParaRPr lang="en-IN" kern="100" dirty="0">
                  <a:effectLst/>
                  <a:ea typeface="Calibri" panose="020F0502020204030204" pitchFamily="34" charset="0"/>
                  <a:cs typeface="Latha" panose="020B0604020202020204" pitchFamily="34" charset="0"/>
                </a:endParaRPr>
              </a:p>
            </p:txBody>
          </p:sp>
          <p:sp>
            <p:nvSpPr>
              <p:cNvPr id="33" name="Arrow: Down 32">
                <a:extLst>
                  <a:ext uri="{FF2B5EF4-FFF2-40B4-BE49-F238E27FC236}">
                    <a16:creationId xmlns:a16="http://schemas.microsoft.com/office/drawing/2014/main" id="{4D9166A6-AFE7-CD10-1E1A-CD2B481C50EC}"/>
                  </a:ext>
                </a:extLst>
              </p:cNvPr>
              <p:cNvSpPr/>
              <p:nvPr/>
            </p:nvSpPr>
            <p:spPr>
              <a:xfrm>
                <a:off x="2476500" y="2247900"/>
                <a:ext cx="238125" cy="3714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cxnSp>
            <p:nvCxnSpPr>
              <p:cNvPr id="34" name="Straight Connector 33">
                <a:extLst>
                  <a:ext uri="{FF2B5EF4-FFF2-40B4-BE49-F238E27FC236}">
                    <a16:creationId xmlns:a16="http://schemas.microsoft.com/office/drawing/2014/main" id="{E61578CA-B26E-20DD-2D9D-0465FBAEE883}"/>
                  </a:ext>
                </a:extLst>
              </p:cNvPr>
              <p:cNvCxnSpPr/>
              <p:nvPr/>
            </p:nvCxnSpPr>
            <p:spPr>
              <a:xfrm flipV="1">
                <a:off x="1447800" y="2628900"/>
                <a:ext cx="2314575" cy="9525"/>
              </a:xfrm>
              <a:prstGeom prst="line">
                <a:avLst/>
              </a:prstGeom>
            </p:spPr>
            <p:style>
              <a:lnRef idx="3">
                <a:schemeClr val="dk1"/>
              </a:lnRef>
              <a:fillRef idx="0">
                <a:schemeClr val="dk1"/>
              </a:fillRef>
              <a:effectRef idx="2">
                <a:schemeClr val="dk1"/>
              </a:effectRef>
              <a:fontRef idx="minor">
                <a:schemeClr val="tx1"/>
              </a:fontRef>
            </p:style>
          </p:cxnSp>
          <p:sp>
            <p:nvSpPr>
              <p:cNvPr id="35" name="Arrow: Down 34">
                <a:extLst>
                  <a:ext uri="{FF2B5EF4-FFF2-40B4-BE49-F238E27FC236}">
                    <a16:creationId xmlns:a16="http://schemas.microsoft.com/office/drawing/2014/main" id="{198E6BD7-6E19-101A-EC0C-2A95D3B53678}"/>
                  </a:ext>
                </a:extLst>
              </p:cNvPr>
              <p:cNvSpPr/>
              <p:nvPr/>
            </p:nvSpPr>
            <p:spPr>
              <a:xfrm>
                <a:off x="1876425" y="2638425"/>
                <a:ext cx="238125" cy="3714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6" name="Arrow: Down 35">
                <a:extLst>
                  <a:ext uri="{FF2B5EF4-FFF2-40B4-BE49-F238E27FC236}">
                    <a16:creationId xmlns:a16="http://schemas.microsoft.com/office/drawing/2014/main" id="{C6C78EAC-B3CD-BACA-66F7-E9106BF5EA37}"/>
                  </a:ext>
                </a:extLst>
              </p:cNvPr>
              <p:cNvSpPr/>
              <p:nvPr/>
            </p:nvSpPr>
            <p:spPr>
              <a:xfrm>
                <a:off x="2990850" y="2628900"/>
                <a:ext cx="238125" cy="3714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7" name="Circle: Hollow 36">
                <a:extLst>
                  <a:ext uri="{FF2B5EF4-FFF2-40B4-BE49-F238E27FC236}">
                    <a16:creationId xmlns:a16="http://schemas.microsoft.com/office/drawing/2014/main" id="{BD41AA06-6D4F-4502-DB69-F21947728391}"/>
                  </a:ext>
                </a:extLst>
              </p:cNvPr>
              <p:cNvSpPr/>
              <p:nvPr/>
            </p:nvSpPr>
            <p:spPr>
              <a:xfrm>
                <a:off x="1762125" y="3019425"/>
                <a:ext cx="485775" cy="476250"/>
              </a:xfrm>
              <a:prstGeom prst="donu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8" name="Circle: Hollow 37">
                <a:extLst>
                  <a:ext uri="{FF2B5EF4-FFF2-40B4-BE49-F238E27FC236}">
                    <a16:creationId xmlns:a16="http://schemas.microsoft.com/office/drawing/2014/main" id="{6CE0B8FE-B439-9DA0-5214-117AA18363D8}"/>
                  </a:ext>
                </a:extLst>
              </p:cNvPr>
              <p:cNvSpPr/>
              <p:nvPr/>
            </p:nvSpPr>
            <p:spPr>
              <a:xfrm>
                <a:off x="2876550" y="3019425"/>
                <a:ext cx="485775" cy="476250"/>
              </a:xfrm>
              <a:prstGeom prst="donu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9" name="Rectangle 38">
                <a:extLst>
                  <a:ext uri="{FF2B5EF4-FFF2-40B4-BE49-F238E27FC236}">
                    <a16:creationId xmlns:a16="http://schemas.microsoft.com/office/drawing/2014/main" id="{BABEABDD-8498-8688-9195-D48FED8B9D56}"/>
                  </a:ext>
                </a:extLst>
              </p:cNvPr>
              <p:cNvSpPr/>
              <p:nvPr/>
            </p:nvSpPr>
            <p:spPr>
              <a:xfrm>
                <a:off x="1628775" y="3448050"/>
                <a:ext cx="752475" cy="2667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Latha" panose="020B0604020202020204" pitchFamily="34" charset="0"/>
                  </a:rPr>
                  <a:t>Motor 1</a:t>
                </a:r>
                <a:endParaRPr lang="en-IN" kern="100" dirty="0">
                  <a:effectLst/>
                  <a:ea typeface="Calibri" panose="020F0502020204030204" pitchFamily="34" charset="0"/>
                  <a:cs typeface="Latha" panose="020B0604020202020204" pitchFamily="34" charset="0"/>
                </a:endParaRPr>
              </a:p>
            </p:txBody>
          </p:sp>
          <p:sp>
            <p:nvSpPr>
              <p:cNvPr id="40" name="Rectangle 39">
                <a:extLst>
                  <a:ext uri="{FF2B5EF4-FFF2-40B4-BE49-F238E27FC236}">
                    <a16:creationId xmlns:a16="http://schemas.microsoft.com/office/drawing/2014/main" id="{1E3DED93-186A-A5A3-C125-6D3E47A7A86B}"/>
                  </a:ext>
                </a:extLst>
              </p:cNvPr>
              <p:cNvSpPr/>
              <p:nvPr/>
            </p:nvSpPr>
            <p:spPr>
              <a:xfrm>
                <a:off x="2771775" y="3448050"/>
                <a:ext cx="752475" cy="2667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Latha" panose="020B0604020202020204" pitchFamily="34" charset="0"/>
                  </a:rPr>
                  <a:t>Motor 2</a:t>
                </a:r>
                <a:endParaRPr lang="en-IN" kern="100" dirty="0">
                  <a:effectLst/>
                  <a:ea typeface="Calibri" panose="020F0502020204030204" pitchFamily="34" charset="0"/>
                  <a:cs typeface="Latha" panose="020B0604020202020204" pitchFamily="34" charset="0"/>
                </a:endParaRPr>
              </a:p>
            </p:txBody>
          </p:sp>
          <p:sp>
            <p:nvSpPr>
              <p:cNvPr id="41" name="Rectangle: Rounded Corners 40">
                <a:extLst>
                  <a:ext uri="{FF2B5EF4-FFF2-40B4-BE49-F238E27FC236}">
                    <a16:creationId xmlns:a16="http://schemas.microsoft.com/office/drawing/2014/main" id="{6E56B708-F37E-B511-E2A7-036D29F3DB43}"/>
                  </a:ext>
                </a:extLst>
              </p:cNvPr>
              <p:cNvSpPr/>
              <p:nvPr/>
            </p:nvSpPr>
            <p:spPr>
              <a:xfrm>
                <a:off x="3943350" y="409575"/>
                <a:ext cx="1162050" cy="67627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n-US" sz="2400" b="1" kern="100" dirty="0" err="1">
                    <a:effectLst/>
                    <a:latin typeface="Times New Roman" panose="02020603050405020304" pitchFamily="18" charset="0"/>
                    <a:ea typeface="Calibri" panose="020F0502020204030204" pitchFamily="34" charset="0"/>
                    <a:cs typeface="Latha" panose="020B0604020202020204" pitchFamily="34" charset="0"/>
                  </a:rPr>
                  <a:t>WiFi</a:t>
                </a:r>
                <a:r>
                  <a:rPr lang="en-US" sz="2400" b="1" kern="100" dirty="0">
                    <a:effectLst/>
                    <a:latin typeface="Times New Roman" panose="02020603050405020304" pitchFamily="18" charset="0"/>
                    <a:ea typeface="Calibri" panose="020F0502020204030204" pitchFamily="34" charset="0"/>
                    <a:cs typeface="Latha" panose="020B0604020202020204" pitchFamily="34" charset="0"/>
                  </a:rPr>
                  <a:t> Module</a:t>
                </a:r>
                <a:endParaRPr lang="en-IN" kern="100" dirty="0">
                  <a:effectLst/>
                  <a:ea typeface="Calibri" panose="020F0502020204030204" pitchFamily="34" charset="0"/>
                  <a:cs typeface="Latha" panose="020B0604020202020204" pitchFamily="34" charset="0"/>
                </a:endParaRPr>
              </a:p>
            </p:txBody>
          </p:sp>
        </p:grpSp>
        <p:sp>
          <p:nvSpPr>
            <p:cNvPr id="26" name="Rectangle: Rounded Corners 25">
              <a:extLst>
                <a:ext uri="{FF2B5EF4-FFF2-40B4-BE49-F238E27FC236}">
                  <a16:creationId xmlns:a16="http://schemas.microsoft.com/office/drawing/2014/main" id="{E17E1E0F-F889-BD8C-6B22-AEAD035C260D}"/>
                </a:ext>
              </a:extLst>
            </p:cNvPr>
            <p:cNvSpPr/>
            <p:nvPr/>
          </p:nvSpPr>
          <p:spPr>
            <a:xfrm>
              <a:off x="5467349" y="200025"/>
              <a:ext cx="819150" cy="6858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n-US" sz="2000" b="1" kern="100" dirty="0">
                  <a:effectLst/>
                  <a:latin typeface="Times New Roman" panose="02020603050405020304" pitchFamily="18" charset="0"/>
                  <a:ea typeface="Calibri" panose="020F0502020204030204" pitchFamily="34" charset="0"/>
                  <a:cs typeface="Latha" panose="020B0604020202020204" pitchFamily="34" charset="0"/>
                </a:rPr>
                <a:t>PC or Mobile</a:t>
              </a:r>
              <a:endParaRPr lang="en-IN" sz="1600" kern="100" dirty="0">
                <a:effectLst/>
                <a:ea typeface="Calibri" panose="020F0502020204030204" pitchFamily="34" charset="0"/>
                <a:cs typeface="Latha" panose="020B0604020202020204" pitchFamily="34" charset="0"/>
              </a:endParaRPr>
            </a:p>
          </p:txBody>
        </p:sp>
      </p:grpSp>
    </p:spTree>
    <p:extLst>
      <p:ext uri="{BB962C8B-B14F-4D97-AF65-F5344CB8AC3E}">
        <p14:creationId xmlns:p14="http://schemas.microsoft.com/office/powerpoint/2010/main" val="34485797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941</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Yu Gothic UI Semibold</vt:lpstr>
      <vt:lpstr>Arial</vt:lpstr>
      <vt:lpstr>Calibri</vt:lpstr>
      <vt:lpstr>Calibri Light</vt:lpstr>
      <vt:lpstr>Cambria</vt:lpstr>
      <vt:lpstr>Segoe UI Semibold</vt:lpstr>
      <vt:lpstr>Söhne</vt:lpstr>
      <vt:lpstr>Symbol</vt:lpstr>
      <vt:lpstr>Times New Roman</vt:lpstr>
      <vt:lpstr>Office Theme</vt:lpstr>
      <vt:lpstr>AUTONOMOUS TOILET CLEANING ROBOT</vt:lpstr>
      <vt:lpstr>ABSTRACT :</vt:lpstr>
      <vt:lpstr>OBJECTIVE : </vt:lpstr>
      <vt:lpstr>INTRODUCTION :</vt:lpstr>
      <vt:lpstr>LITERATURE SURVEY :  SURVEY 1 : </vt:lpstr>
      <vt:lpstr>SURVEY 2 :</vt:lpstr>
      <vt:lpstr>SURVEY 3 :</vt:lpstr>
      <vt:lpstr>EXISTING SYSTEMS :</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AUTONOMOUS TOILET CLEANING ROBOT</dc:title>
  <dc:creator>kiruthikaa B D/III yr/ECE A</dc:creator>
  <cp:lastModifiedBy>kiruthikaa B D/III yr/ECE A</cp:lastModifiedBy>
  <cp:revision>3</cp:revision>
  <dcterms:created xsi:type="dcterms:W3CDTF">2024-04-15T04:50:37Z</dcterms:created>
  <dcterms:modified xsi:type="dcterms:W3CDTF">2024-04-15T05:14:18Z</dcterms:modified>
</cp:coreProperties>
</file>