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Override12.xml" ContentType="application/vnd.openxmlformats-officedocument.themeOverride+xml"/>
  <Override PartName="/ppt/theme/themeOverride30.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Override39.xml" ContentType="application/vnd.openxmlformats-officedocument.themeOverride+xml"/>
  <Override PartName="/ppt/theme/themeOverride17.xml" ContentType="application/vnd.openxmlformats-officedocument.themeOverride+xml"/>
  <Override PartName="/ppt/theme/themeOverride28.xml" ContentType="application/vnd.openxmlformats-officedocument.themeOverride+xml"/>
  <Override PartName="/ppt/theme/themeOverride46.xml" ContentType="application/vnd.openxmlformats-officedocument.themeOverride+xml"/>
  <Override PartName="/ppt/theme/themeOverride24.xml" ContentType="application/vnd.openxmlformats-officedocument.themeOverride+xml"/>
  <Override PartName="/ppt/theme/themeOverride35.xml" ContentType="application/vnd.openxmlformats-officedocument.themeOverride+xml"/>
  <Override PartName="/ppt/theme/themeOverride53.xml" ContentType="application/vnd.openxmlformats-officedocument.themeOverride+xml"/>
  <Override PartName="/ppt/slides/slide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heme/themeOverride42.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Override20.xml" ContentType="application/vnd.openxmlformats-officedocument.themeOverride+xml"/>
  <Override PartName="/ppt/theme/themeOverride31.xml" ContentType="application/vnd.openxmlformats-officedocument.themeOverr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theme/themeOverride29.xml" ContentType="application/vnd.openxmlformats-officedocument.themeOverride+xml"/>
  <Override PartName="/ppt/theme/themeOverride38.xml" ContentType="application/vnd.openxmlformats-officedocument.themeOverride+xml"/>
  <Override PartName="/ppt/theme/themeOverride47.xml" ContentType="application/vnd.openxmlformats-officedocument.themeOverride+xml"/>
  <Override PartName="/ppt/theme/themeOverride49.xml" ContentType="application/vnd.openxmlformats-officedocument.themeOverride+xml"/>
  <Override PartName="/ppt/slideLayouts/slideLayout10.xml" ContentType="application/vnd.openxmlformats-officedocument.presentationml.slideLayout+xml"/>
  <Default Extension="gif" ContentType="image/gif"/>
  <Override PartName="/ppt/theme/themeOverride18.xml" ContentType="application/vnd.openxmlformats-officedocument.themeOverride+xml"/>
  <Override PartName="/ppt/theme/themeOverride27.xml" ContentType="application/vnd.openxmlformats-officedocument.themeOverride+xml"/>
  <Override PartName="/ppt/theme/themeOverride36.xml" ContentType="application/vnd.openxmlformats-officedocument.themeOverride+xml"/>
  <Override PartName="/ppt/theme/themeOverride45.xml" ContentType="application/vnd.openxmlformats-officedocument.themeOverride+xml"/>
  <Override PartName="/ppt/theme/themeOverride16.xml" ContentType="application/vnd.openxmlformats-officedocument.themeOverride+xml"/>
  <Override PartName="/ppt/theme/themeOverride25.xml" ContentType="application/vnd.openxmlformats-officedocument.themeOverride+xml"/>
  <Override PartName="/ppt/theme/themeOverride34.xml" ContentType="application/vnd.openxmlformats-officedocument.themeOverride+xml"/>
  <Override PartName="/ppt/theme/themeOverride43.xml" ContentType="application/vnd.openxmlformats-officedocument.themeOverride+xml"/>
  <Override PartName="/ppt/theme/themeOverride54.xml" ContentType="application/vnd.openxmlformats-officedocument.themeOverride+xml"/>
  <Override PartName="/ppt/slides/slide8.xml" ContentType="application/vnd.openxmlformats-officedocument.presentationml.slide+xml"/>
  <Override PartName="/ppt/slides/slide49.xml" ContentType="application/vnd.openxmlformats-officedocument.presentationml.slide+xml"/>
  <Override PartName="/ppt/theme/themeOverride9.xml" ContentType="application/vnd.openxmlformats-officedocument.themeOverride+xml"/>
  <Override PartName="/ppt/theme/themeOverride14.xml" ContentType="application/vnd.openxmlformats-officedocument.themeOverride+xml"/>
  <Override PartName="/ppt/theme/themeOverride23.xml" ContentType="application/vnd.openxmlformats-officedocument.themeOverride+xml"/>
  <Override PartName="/ppt/theme/themeOverride32.xml" ContentType="application/vnd.openxmlformats-officedocument.themeOverride+xml"/>
  <Override PartName="/ppt/theme/themeOverride41.xml" ContentType="application/vnd.openxmlformats-officedocument.themeOverride+xml"/>
  <Override PartName="/ppt/theme/themeOverride52.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theme/themeOverride50.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heme/themeOverride19.xml" ContentType="application/vnd.openxmlformats-officedocument.themeOverride+xml"/>
  <Override PartName="/ppt/theme/themeOverride48.xml" ContentType="application/vnd.openxmlformats-officedocument.themeOverride+xml"/>
  <Override PartName="/ppt/theme/themeOverride37.xml" ContentType="application/vnd.openxmlformats-officedocument.themeOverride+xml"/>
  <Override PartName="/ppt/theme/themeOverride15.xml" ContentType="application/vnd.openxmlformats-officedocument.themeOverride+xml"/>
  <Override PartName="/ppt/theme/themeOverride26.xml" ContentType="application/vnd.openxmlformats-officedocument.themeOverride+xml"/>
  <Override PartName="/ppt/theme/themeOverride44.xml" ContentType="application/vnd.openxmlformats-officedocument.themeOverride+xml"/>
  <Override PartName="/ppt/slides/slide7.xml" ContentType="application/vnd.openxmlformats-officedocument.presentationml.slide+xml"/>
  <Override PartName="/ppt/slideLayouts/slideLayout9.xml" ContentType="application/vnd.openxmlformats-officedocument.presentationml.slideLayout+xml"/>
  <Override PartName="/ppt/theme/themeOverride22.xml" ContentType="application/vnd.openxmlformats-officedocument.themeOverride+xml"/>
  <Override PartName="/ppt/theme/themeOverride33.xml" ContentType="application/vnd.openxmlformats-officedocument.themeOverride+xml"/>
  <Override PartName="/ppt/theme/themeOverride51.xml" ContentType="application/vnd.openxmlformats-officedocument.themeOverr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theme/themeOverride8.xml" ContentType="application/vnd.openxmlformats-officedocument.themeOverride+xml"/>
  <Override PartName="/ppt/theme/themeOverride11.xml" ContentType="application/vnd.openxmlformats-officedocument.themeOverride+xml"/>
  <Override PartName="/ppt/theme/themeOverride4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770" r:id="rId3"/>
  </p:sldMasterIdLst>
  <p:notesMasterIdLst>
    <p:notesMasterId r:id="rId59"/>
  </p:notesMasterIdLst>
  <p:sldIdLst>
    <p:sldId id="256" r:id="rId4"/>
    <p:sldId id="934" r:id="rId5"/>
    <p:sldId id="1124" r:id="rId6"/>
    <p:sldId id="1142" r:id="rId7"/>
    <p:sldId id="1125" r:id="rId8"/>
    <p:sldId id="1126" r:id="rId9"/>
    <p:sldId id="1146" r:id="rId10"/>
    <p:sldId id="1148" r:id="rId11"/>
    <p:sldId id="1149" r:id="rId12"/>
    <p:sldId id="1193" r:id="rId13"/>
    <p:sldId id="1147" r:id="rId14"/>
    <p:sldId id="1150" r:id="rId15"/>
    <p:sldId id="1151" r:id="rId16"/>
    <p:sldId id="1152" r:id="rId17"/>
    <p:sldId id="1153" r:id="rId18"/>
    <p:sldId id="1154" r:id="rId19"/>
    <p:sldId id="1155" r:id="rId20"/>
    <p:sldId id="1156" r:id="rId21"/>
    <p:sldId id="1157" r:id="rId22"/>
    <p:sldId id="1158" r:id="rId23"/>
    <p:sldId id="1159" r:id="rId24"/>
    <p:sldId id="1160" r:id="rId25"/>
    <p:sldId id="1161" r:id="rId26"/>
    <p:sldId id="1162" r:id="rId27"/>
    <p:sldId id="1163" r:id="rId28"/>
    <p:sldId id="1164" r:id="rId29"/>
    <p:sldId id="1165" r:id="rId30"/>
    <p:sldId id="1166" r:id="rId31"/>
    <p:sldId id="1167" r:id="rId32"/>
    <p:sldId id="1168" r:id="rId33"/>
    <p:sldId id="1169" r:id="rId34"/>
    <p:sldId id="1170" r:id="rId35"/>
    <p:sldId id="1171" r:id="rId36"/>
    <p:sldId id="1172" r:id="rId37"/>
    <p:sldId id="1173" r:id="rId38"/>
    <p:sldId id="1174" r:id="rId39"/>
    <p:sldId id="1175" r:id="rId40"/>
    <p:sldId id="1176" r:id="rId41"/>
    <p:sldId id="1177" r:id="rId42"/>
    <p:sldId id="1178" r:id="rId43"/>
    <p:sldId id="1179" r:id="rId44"/>
    <p:sldId id="1180" r:id="rId45"/>
    <p:sldId id="1181" r:id="rId46"/>
    <p:sldId id="1182" r:id="rId47"/>
    <p:sldId id="1183" r:id="rId48"/>
    <p:sldId id="1184" r:id="rId49"/>
    <p:sldId id="1185" r:id="rId50"/>
    <p:sldId id="1186" r:id="rId51"/>
    <p:sldId id="1187" r:id="rId52"/>
    <p:sldId id="1188" r:id="rId53"/>
    <p:sldId id="1189" r:id="rId54"/>
    <p:sldId id="1190" r:id="rId55"/>
    <p:sldId id="1191" r:id="rId56"/>
    <p:sldId id="1192" r:id="rId57"/>
    <p:sldId id="42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1" autoAdjust="0"/>
    <p:restoredTop sz="94676" autoAdjust="0"/>
  </p:normalViewPr>
  <p:slideViewPr>
    <p:cSldViewPr showGuides="1">
      <p:cViewPr>
        <p:scale>
          <a:sx n="46" d="100"/>
          <a:sy n="46" d="100"/>
        </p:scale>
        <p:origin x="-1722" y="-5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9" d="100"/>
        <a:sy n="39" d="100"/>
      </p:scale>
      <p:origin x="0" y="0"/>
    </p:cViewPr>
  </p:sorterViewPr>
  <p:notesViewPr>
    <p:cSldViewPr>
      <p:cViewPr varScale="1">
        <p:scale>
          <a:sx n="83" d="100"/>
          <a:sy n="83" d="100"/>
        </p:scale>
        <p:origin x="-20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EBAF5-6063-43E3-9BA6-566D4D71AC26}" type="datetimeFigureOut">
              <a:rPr lang="en-US" smtClean="0"/>
              <a:pPr/>
              <a:t>14/06/2022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34A12-5F06-4A97-9365-FBD20D1CCC3F}" type="slidenum">
              <a:rPr lang="en-US" smtClean="0"/>
              <a:pPr/>
              <a:t>‹#›</a:t>
            </a:fld>
            <a:endParaRPr lang="en-US"/>
          </a:p>
        </p:txBody>
      </p:sp>
    </p:spTree>
    <p:extLst>
      <p:ext uri="{BB962C8B-B14F-4D97-AF65-F5344CB8AC3E}">
        <p14:creationId xmlns:p14="http://schemas.microsoft.com/office/powerpoint/2010/main" xmlns="" val="51338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67771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01487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17643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90323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58595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901022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11391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643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17600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61792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ACE6-9CAA-4F25-884F-C86DC57E1464}"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516C5D-E346-42F2-877A-A3B0087A3E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13855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386005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87768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326801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545222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962200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39868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6408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1112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51771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153575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99456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54669-EE36-4BCA-9EDC-7CB77C14DDC7}" type="datetimeFigureOut">
              <a:rPr lang="en-US" smtClean="0"/>
              <a:pPr/>
              <a:t>14/06/2022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19EB6-B1DE-4EBF-9221-388C31D060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4669-EE36-4BCA-9EDC-7CB77C14DDC7}" type="datetimeFigureOut">
              <a:rPr lang="en-US" smtClean="0"/>
              <a:pPr/>
              <a:t>14/06/2022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19EB6-B1DE-4EBF-9221-388C31D060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4669-EE36-4BCA-9EDC-7CB77C14DDC7}" type="datetimeFigureOut">
              <a:rPr lang="en-US" smtClean="0"/>
              <a:pPr/>
              <a:t>14/06/2022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19EB6-B1DE-4EBF-9221-388C31D06010}" type="slidenum">
              <a:rPr lang="en-US" smtClean="0"/>
              <a:pPr/>
              <a:t>‹#›</a:t>
            </a:fld>
            <a:endParaRPr lang="en-US"/>
          </a:p>
        </p:txBody>
      </p:sp>
    </p:spTree>
    <p:extLst>
      <p:ext uri="{BB962C8B-B14F-4D97-AF65-F5344CB8AC3E}">
        <p14:creationId xmlns:p14="http://schemas.microsoft.com/office/powerpoint/2010/main" xmlns="" val="16850674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4669-EE36-4BCA-9EDC-7CB77C14DDC7}" type="datetimeFigureOut">
              <a:rPr lang="en-US" smtClean="0">
                <a:solidFill>
                  <a:prstClr val="black">
                    <a:tint val="75000"/>
                  </a:prstClr>
                </a:solidFill>
              </a:rPr>
              <a:pPr/>
              <a:t>14/06/2022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19EB6-B1DE-4EBF-9221-388C31D060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9083844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6.xml"/><Relationship Id="rId4" Type="http://schemas.openxmlformats.org/officeDocument/2006/relationships/image" Target="../media/image8.gif"/></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7.xml"/><Relationship Id="rId4" Type="http://schemas.openxmlformats.org/officeDocument/2006/relationships/image" Target="../media/image9.gif"/></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19.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3.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5.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6.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29.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3.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5.xml"/><Relationship Id="rId4" Type="http://schemas.openxmlformats.org/officeDocument/2006/relationships/image" Target="../media/image22.gif"/></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6.xml"/><Relationship Id="rId4" Type="http://schemas.openxmlformats.org/officeDocument/2006/relationships/image" Target="../media/image23.gif"/></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39.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0.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3.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4.xml"/><Relationship Id="rId4" Type="http://schemas.openxmlformats.org/officeDocument/2006/relationships/image" Target="../media/image25.gif"/></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6.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7.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8.xml"/><Relationship Id="rId4" Type="http://schemas.openxmlformats.org/officeDocument/2006/relationships/image" Target="../media/image26.gi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49.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50.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51.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5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53.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18.xml"/><Relationship Id="rId1" Type="http://schemas.openxmlformats.org/officeDocument/2006/relationships/themeOverride" Target="../theme/themeOverride5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themeOverride" Target="../theme/themeOverride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01-COVER-PAGE.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304800" y="2514600"/>
            <a:ext cx="8458200" cy="738664"/>
          </a:xfrm>
          <a:prstGeom prst="rect">
            <a:avLst/>
          </a:prstGeom>
          <a:noFill/>
        </p:spPr>
        <p:txBody>
          <a:bodyPr wrap="square" rtlCol="0">
            <a:spAutoFit/>
          </a:bodyPr>
          <a:lstStyle/>
          <a:p>
            <a:pPr lvl="1">
              <a:lnSpc>
                <a:spcPct val="150000"/>
              </a:lnSpc>
            </a:pPr>
            <a:r>
              <a:rPr lang="en-US" sz="2800" b="1" dirty="0" smtClean="0">
                <a:solidFill>
                  <a:srgbClr val="0070C0"/>
                </a:solidFill>
                <a:latin typeface="Century" pitchFamily="18" charset="0"/>
              </a:rPr>
              <a:t>Deep Learning: </a:t>
            </a:r>
            <a:r>
              <a:rPr lang="en-US" sz="2800" b="1" dirty="0" err="1" smtClean="0">
                <a:solidFill>
                  <a:srgbClr val="0070C0"/>
                </a:solidFill>
                <a:latin typeface="Century" pitchFamily="18" charset="0"/>
              </a:rPr>
              <a:t>Convolutional</a:t>
            </a:r>
            <a:r>
              <a:rPr lang="en-US" sz="2800" b="1" dirty="0" smtClean="0">
                <a:solidFill>
                  <a:srgbClr val="0070C0"/>
                </a:solidFill>
                <a:latin typeface="Century" pitchFamily="18" charset="0"/>
              </a:rPr>
              <a:t> </a:t>
            </a:r>
            <a:r>
              <a:rPr lang="en-US" sz="2800" b="1" dirty="0" smtClean="0">
                <a:solidFill>
                  <a:srgbClr val="0070C0"/>
                </a:solidFill>
                <a:latin typeface="Century" pitchFamily="18" charset="0"/>
              </a:rPr>
              <a:t>Neural Network</a:t>
            </a:r>
          </a:p>
        </p:txBody>
      </p:sp>
      <p:sp>
        <p:nvSpPr>
          <p:cNvPr id="5" name="TextBox 4"/>
          <p:cNvSpPr txBox="1"/>
          <p:nvPr/>
        </p:nvSpPr>
        <p:spPr>
          <a:xfrm>
            <a:off x="4876800" y="5029200"/>
            <a:ext cx="3657600" cy="1615827"/>
          </a:xfrm>
          <a:prstGeom prst="rect">
            <a:avLst/>
          </a:prstGeom>
          <a:noFill/>
        </p:spPr>
        <p:txBody>
          <a:bodyPr wrap="square" rtlCol="0">
            <a:spAutoFit/>
          </a:bodyPr>
          <a:lstStyle/>
          <a:p>
            <a:pPr algn="just">
              <a:lnSpc>
                <a:spcPct val="150000"/>
              </a:lnSpc>
            </a:pPr>
            <a:r>
              <a:rPr lang="en-US" b="1" dirty="0" smtClean="0">
                <a:solidFill>
                  <a:srgbClr val="0070C0"/>
                </a:solidFill>
              </a:rPr>
              <a:t>Mr. </a:t>
            </a:r>
            <a:r>
              <a:rPr lang="en-US" b="1" dirty="0" err="1" smtClean="0">
                <a:solidFill>
                  <a:srgbClr val="0070C0"/>
                </a:solidFill>
              </a:rPr>
              <a:t>Arpit</a:t>
            </a:r>
            <a:r>
              <a:rPr lang="en-US" b="1" dirty="0" smtClean="0">
                <a:solidFill>
                  <a:srgbClr val="0070C0"/>
                </a:solidFill>
              </a:rPr>
              <a:t> </a:t>
            </a:r>
            <a:r>
              <a:rPr lang="en-US" b="1" dirty="0" err="1" smtClean="0">
                <a:solidFill>
                  <a:srgbClr val="0070C0"/>
                </a:solidFill>
              </a:rPr>
              <a:t>Yadav</a:t>
            </a:r>
            <a:endParaRPr lang="en-US" b="1" dirty="0" smtClean="0">
              <a:solidFill>
                <a:srgbClr val="0070C0"/>
              </a:solidFill>
            </a:endParaRPr>
          </a:p>
          <a:p>
            <a:pPr algn="just">
              <a:lnSpc>
                <a:spcPct val="150000"/>
              </a:lnSpc>
            </a:pPr>
            <a:r>
              <a:rPr lang="en-US" b="1" dirty="0" smtClean="0">
                <a:solidFill>
                  <a:srgbClr val="0070C0"/>
                </a:solidFill>
              </a:rPr>
              <a:t>Senior Assistant Professor-INSOFE</a:t>
            </a:r>
          </a:p>
          <a:p>
            <a:pPr algn="just">
              <a:lnSpc>
                <a:spcPct val="150000"/>
              </a:lnSpc>
            </a:pPr>
            <a:r>
              <a:rPr lang="en-US" b="1" dirty="0" smtClean="0">
                <a:solidFill>
                  <a:srgbClr val="0070C0"/>
                </a:solidFill>
              </a:rPr>
              <a:t>PhD. Scholar  in AIML</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pic>
        <p:nvPicPr>
          <p:cNvPr id="6" name="Picture 5" descr="42.png"/>
          <p:cNvPicPr>
            <a:picLocks noChangeAspect="1"/>
          </p:cNvPicPr>
          <p:nvPr/>
        </p:nvPicPr>
        <p:blipFill>
          <a:blip r:embed="rId4"/>
          <a:stretch>
            <a:fillRect/>
          </a:stretch>
        </p:blipFill>
        <p:spPr>
          <a:xfrm>
            <a:off x="762000" y="1219200"/>
            <a:ext cx="7696200" cy="4358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9" name="Rectangle 5"/>
          <p:cNvSpPr>
            <a:spLocks noChangeArrowheads="1"/>
          </p:cNvSpPr>
          <p:nvPr/>
        </p:nvSpPr>
        <p:spPr bwMode="auto">
          <a:xfrm>
            <a:off x="228600" y="2201772"/>
            <a:ext cx="8534400" cy="110408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457200" indent="-457200" algn="ctr">
              <a:lnSpc>
                <a:spcPct val="250000"/>
              </a:lnSpc>
            </a:pPr>
            <a:r>
              <a:rPr lang="en-US" sz="3200" b="1" dirty="0" smtClean="0">
                <a:solidFill>
                  <a:srgbClr val="0070C0"/>
                </a:solidFill>
              </a:rPr>
              <a:t>What is Convolution in CNN?</a:t>
            </a:r>
            <a:endParaRPr lang="en-US" sz="3200" b="1" dirty="0" smtClean="0">
              <a:solidFill>
                <a:srgbClr val="0070C0"/>
              </a:solidFill>
            </a:endParaRPr>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9" name="Rectangle 5"/>
          <p:cNvSpPr>
            <a:spLocks noChangeArrowheads="1"/>
          </p:cNvSpPr>
          <p:nvPr/>
        </p:nvSpPr>
        <p:spPr bwMode="auto">
          <a:xfrm>
            <a:off x="76200" y="1447800"/>
            <a:ext cx="8915400" cy="452431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en-US" sz="3600" b="1" dirty="0" smtClean="0">
                <a:solidFill>
                  <a:srgbClr val="0070C0"/>
                </a:solidFill>
              </a:rPr>
              <a:t>What is Convolution in CNN?</a:t>
            </a:r>
          </a:p>
          <a:p>
            <a:endParaRPr lang="en-US" sz="3600" b="1" dirty="0" smtClean="0">
              <a:solidFill>
                <a:srgbClr val="0070C0"/>
              </a:solidFill>
            </a:endParaRPr>
          </a:p>
          <a:p>
            <a:pPr marL="457200" indent="-457200" algn="just">
              <a:lnSpc>
                <a:spcPct val="150000"/>
              </a:lnSpc>
              <a:buFont typeface="+mj-lt"/>
              <a:buAutoNum type="arabicPeriod"/>
            </a:pPr>
            <a:r>
              <a:rPr lang="en-US" sz="2400" dirty="0" smtClean="0"/>
              <a:t>The term convolution refers to </a:t>
            </a:r>
            <a:r>
              <a:rPr lang="en-US" sz="2400" b="1" dirty="0" smtClean="0"/>
              <a:t>the mathematical combination of two functions to produce a third function</a:t>
            </a:r>
            <a:r>
              <a:rPr lang="en-US" sz="2400" dirty="0" smtClean="0"/>
              <a:t>. </a:t>
            </a:r>
          </a:p>
          <a:p>
            <a:pPr marL="457200" indent="-457200" algn="just">
              <a:lnSpc>
                <a:spcPct val="150000"/>
              </a:lnSpc>
              <a:buFont typeface="+mj-lt"/>
              <a:buAutoNum type="arabicPeriod"/>
            </a:pPr>
            <a:r>
              <a:rPr lang="en-US" sz="2400" dirty="0" smtClean="0"/>
              <a:t>It merges two sets of information. In the case of a CNN, the convolution is performed on the input data with the use of a filter or kernel (these terms are used interchangeably) to then produce a feature map.</a:t>
            </a:r>
            <a:endParaRPr lang="en-US" sz="2400" b="1" dirty="0" smtClean="0">
              <a:solidFill>
                <a:srgbClr val="0070C0"/>
              </a:solidFill>
            </a:endParaRPr>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9" name="Rectangle 5"/>
          <p:cNvSpPr>
            <a:spLocks noChangeArrowheads="1"/>
          </p:cNvSpPr>
          <p:nvPr/>
        </p:nvSpPr>
        <p:spPr bwMode="auto">
          <a:xfrm>
            <a:off x="76200" y="1447800"/>
            <a:ext cx="8915400" cy="29238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en-US" sz="2800" b="1" dirty="0" smtClean="0">
                <a:solidFill>
                  <a:srgbClr val="0070C0"/>
                </a:solidFill>
              </a:rPr>
              <a:t>What is Convolution in CNN?</a:t>
            </a:r>
          </a:p>
          <a:p>
            <a:endParaRPr lang="en-US" sz="3600" b="1" dirty="0" smtClean="0">
              <a:solidFill>
                <a:srgbClr val="0070C0"/>
              </a:solidFill>
            </a:endParaRPr>
          </a:p>
          <a:p>
            <a:pPr marL="457200" indent="-457200" algn="just">
              <a:lnSpc>
                <a:spcPct val="150000"/>
              </a:lnSpc>
              <a:buFont typeface="+mj-lt"/>
              <a:buAutoNum type="arabicPeriod"/>
            </a:pPr>
            <a:r>
              <a:rPr lang="en-US" sz="2000" dirty="0" smtClean="0"/>
              <a:t>Mathematically, the convolution operation is the </a:t>
            </a:r>
            <a:r>
              <a:rPr lang="en-US" sz="2000" b="1" dirty="0" smtClean="0"/>
              <a:t>summation of the element-wise product</a:t>
            </a:r>
            <a:r>
              <a:rPr lang="en-US" sz="2000" dirty="0" smtClean="0"/>
              <a:t> of two matrices. Let’s take two matrices, X and Y. If you 'convolve the image X using the filter Y', this operation will produce the matrix Z. </a:t>
            </a:r>
            <a:endParaRPr lang="en-US" sz="2000" dirty="0" smtClean="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5" name="Picture 2"/>
          <p:cNvPicPr>
            <a:picLocks noChangeAspect="1" noChangeArrowheads="1"/>
          </p:cNvPicPr>
          <p:nvPr/>
        </p:nvPicPr>
        <p:blipFill>
          <a:blip r:embed="rId4"/>
          <a:srcRect l="37482" t="28125" r="42020" b="5208"/>
          <a:stretch>
            <a:fillRect/>
          </a:stretch>
        </p:blipFill>
        <p:spPr bwMode="auto">
          <a:xfrm>
            <a:off x="533400" y="1905000"/>
            <a:ext cx="49530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7"/>
          <p:cNvSpPr>
            <a:spLocks noChangeArrowheads="1"/>
          </p:cNvSpPr>
          <p:nvPr/>
        </p:nvSpPr>
        <p:spPr bwMode="auto">
          <a:xfrm>
            <a:off x="5791200" y="2438400"/>
            <a:ext cx="3200400" cy="2169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dirty="0"/>
              <a:t>Finally, you compute the sum of all the elements in Z to get </a:t>
            </a:r>
            <a:r>
              <a:rPr lang="en-US" b="1" dirty="0"/>
              <a:t>a</a:t>
            </a:r>
            <a:r>
              <a:rPr lang="en-US" dirty="0"/>
              <a:t> </a:t>
            </a:r>
            <a:r>
              <a:rPr lang="en-US" b="1" dirty="0"/>
              <a:t>scalar number, </a:t>
            </a:r>
            <a:r>
              <a:rPr lang="en-US" dirty="0"/>
              <a:t>i.e. 3+4+0+6+0+0+0+45+2 = 60. </a:t>
            </a: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8" name="Rectangle 7"/>
          <p:cNvSpPr/>
          <p:nvPr/>
        </p:nvSpPr>
        <p:spPr>
          <a:xfrm>
            <a:off x="228600" y="1219200"/>
            <a:ext cx="861060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indent="-457200" algn="just">
              <a:lnSpc>
                <a:spcPct val="150000"/>
              </a:lnSpc>
              <a:buFont typeface="+mj-lt"/>
              <a:buAutoNum type="arabicPeriod"/>
            </a:pPr>
            <a:r>
              <a:rPr lang="en-US" dirty="0" smtClean="0"/>
              <a:t>The first layer of a </a:t>
            </a:r>
            <a:r>
              <a:rPr lang="en-US" dirty="0" err="1" smtClean="0"/>
              <a:t>Convolutional</a:t>
            </a:r>
            <a:r>
              <a:rPr lang="en-US" dirty="0" smtClean="0"/>
              <a:t> Neural Network is always a</a:t>
            </a:r>
            <a:r>
              <a:rPr lang="en-US" b="1" dirty="0" smtClean="0"/>
              <a:t> </a:t>
            </a:r>
            <a:r>
              <a:rPr lang="en-US" b="1" dirty="0" err="1" smtClean="0"/>
              <a:t>Convolutional</a:t>
            </a:r>
            <a:r>
              <a:rPr lang="en-US" b="1" dirty="0" smtClean="0"/>
              <a:t> Layer. </a:t>
            </a:r>
          </a:p>
          <a:p>
            <a:pPr marL="457200" indent="-457200" algn="just">
              <a:lnSpc>
                <a:spcPct val="150000"/>
              </a:lnSpc>
              <a:buFont typeface="+mj-lt"/>
              <a:buAutoNum type="arabicPeriod"/>
            </a:pPr>
            <a:r>
              <a:rPr lang="en-US" dirty="0" err="1" smtClean="0"/>
              <a:t>Convolutional</a:t>
            </a:r>
            <a:r>
              <a:rPr lang="en-US" dirty="0" smtClean="0"/>
              <a:t> layers apply a convolution operation to the input, passing the result to the next layer. </a:t>
            </a:r>
          </a:p>
          <a:p>
            <a:pPr marL="457200" indent="-457200" algn="just">
              <a:lnSpc>
                <a:spcPct val="150000"/>
              </a:lnSpc>
              <a:buFont typeface="+mj-lt"/>
              <a:buAutoNum type="arabicPeriod"/>
            </a:pPr>
            <a:r>
              <a:rPr lang="en-US" dirty="0" smtClean="0"/>
              <a:t>A convolution converts all the pixels in its receptive field into a single value. </a:t>
            </a:r>
          </a:p>
          <a:p>
            <a:pPr marL="457200" indent="-457200" algn="just">
              <a:lnSpc>
                <a:spcPct val="150000"/>
              </a:lnSpc>
              <a:buFont typeface="+mj-lt"/>
              <a:buAutoNum type="arabicPeriod"/>
            </a:pPr>
            <a:r>
              <a:rPr lang="en-US" dirty="0" smtClean="0"/>
              <a:t>For example, if you would apply a convolution to an image, you will be decreasing the image size as well as bringing all the information in the field together into a single pixel. </a:t>
            </a:r>
          </a:p>
          <a:p>
            <a:pPr marL="457200" indent="-457200" algn="just">
              <a:lnSpc>
                <a:spcPct val="150000"/>
              </a:lnSpc>
              <a:buFont typeface="+mj-lt"/>
              <a:buAutoNum type="arabicPeriod"/>
            </a:pPr>
            <a:r>
              <a:rPr lang="en-US" dirty="0" smtClean="0"/>
              <a:t>The final output of the </a:t>
            </a:r>
            <a:r>
              <a:rPr lang="en-US" dirty="0" err="1" smtClean="0"/>
              <a:t>convolutional</a:t>
            </a:r>
            <a:r>
              <a:rPr lang="en-US" dirty="0" smtClean="0"/>
              <a:t> layer is a vector. </a:t>
            </a:r>
          </a:p>
          <a:p>
            <a:pPr marL="457200" indent="-457200" algn="just">
              <a:lnSpc>
                <a:spcPct val="150000"/>
              </a:lnSpc>
              <a:buFont typeface="+mj-lt"/>
              <a:buAutoNum type="arabicPeriod"/>
            </a:pPr>
            <a:r>
              <a:rPr lang="en-US" dirty="0" smtClean="0"/>
              <a:t>Based on the type of problem we need to solve and on the kind of features we are looking to learn, we can use different kinds of convolutions.</a:t>
            </a:r>
            <a:endParaRPr lang="en-US" sz="1600" b="1" dirty="0" smtClean="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8" name="Rectangle 7"/>
          <p:cNvSpPr/>
          <p:nvPr/>
        </p:nvSpPr>
        <p:spPr>
          <a:xfrm>
            <a:off x="228600" y="1219200"/>
            <a:ext cx="86106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b="1" dirty="0" smtClean="0"/>
              <a:t>The 2D Convolution Layer</a:t>
            </a:r>
          </a:p>
          <a:p>
            <a:pPr marL="457200" indent="-457200" algn="just">
              <a:lnSpc>
                <a:spcPct val="150000"/>
              </a:lnSpc>
              <a:buFont typeface="+mj-lt"/>
              <a:buAutoNum type="arabicPeriod"/>
            </a:pPr>
            <a:r>
              <a:rPr lang="en-US" dirty="0" smtClean="0"/>
              <a:t>The most common type of convolution that is used is the 2D convolution layer and is usually abbreviated as conv2D. </a:t>
            </a:r>
          </a:p>
          <a:p>
            <a:pPr marL="457200" indent="-457200" algn="just">
              <a:lnSpc>
                <a:spcPct val="150000"/>
              </a:lnSpc>
              <a:buFont typeface="+mj-lt"/>
              <a:buAutoNum type="arabicPeriod"/>
            </a:pPr>
            <a:r>
              <a:rPr lang="en-US" dirty="0" smtClean="0"/>
              <a:t>A filter or a kernel in a conv2D layer “slides” over the 2D input data, performing an </a:t>
            </a:r>
            <a:r>
              <a:rPr lang="en-US" dirty="0" err="1" smtClean="0"/>
              <a:t>elementwise</a:t>
            </a:r>
            <a:r>
              <a:rPr lang="en-US" dirty="0" smtClean="0"/>
              <a:t> multiplication. </a:t>
            </a:r>
          </a:p>
          <a:p>
            <a:pPr marL="457200" indent="-457200" algn="just">
              <a:lnSpc>
                <a:spcPct val="150000"/>
              </a:lnSpc>
              <a:buFont typeface="+mj-lt"/>
              <a:buAutoNum type="arabicPeriod"/>
            </a:pPr>
            <a:r>
              <a:rPr lang="en-US" dirty="0" smtClean="0"/>
              <a:t>As a result, it will be summing up the results into a single output pixel. </a:t>
            </a:r>
          </a:p>
          <a:p>
            <a:pPr marL="457200" indent="-457200" algn="just">
              <a:lnSpc>
                <a:spcPct val="150000"/>
              </a:lnSpc>
              <a:buFont typeface="+mj-lt"/>
              <a:buAutoNum type="arabicPeriod"/>
            </a:pPr>
            <a:r>
              <a:rPr lang="en-US" dirty="0" smtClean="0"/>
              <a:t>The kernel will perform the same operation for every location it slides over, transforming a 2D matrix of features into a different 2D matrix of features.</a:t>
            </a:r>
            <a:endParaRPr lang="en-US" sz="1600" b="1" dirty="0" smtClean="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5" name="Picture 4" descr="cm.gif"/>
          <p:cNvPicPr>
            <a:picLocks noChangeAspect="1"/>
          </p:cNvPicPr>
          <p:nvPr/>
        </p:nvPicPr>
        <p:blipFill>
          <a:blip r:embed="rId4"/>
          <a:stretch>
            <a:fillRect/>
          </a:stretch>
        </p:blipFill>
        <p:spPr>
          <a:xfrm>
            <a:off x="838200" y="1371600"/>
            <a:ext cx="7555043" cy="3548843"/>
          </a:xfrm>
          <a:prstGeom prst="rect">
            <a:avLst/>
          </a:prstGeom>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6" descr="cm2.gif"/>
          <p:cNvPicPr>
            <a:picLocks noChangeAspect="1"/>
          </p:cNvPicPr>
          <p:nvPr/>
        </p:nvPicPr>
        <p:blipFill>
          <a:blip r:embed="rId4"/>
          <a:stretch>
            <a:fillRect/>
          </a:stretch>
        </p:blipFill>
        <p:spPr>
          <a:xfrm>
            <a:off x="457200" y="1295400"/>
            <a:ext cx="8382000" cy="440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457200" y="1371600"/>
            <a:ext cx="8153400" cy="38779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sz="2400" dirty="0" smtClean="0"/>
              <a:t>Edge Detection Example</a:t>
            </a:r>
          </a:p>
          <a:p>
            <a:pPr marL="457200" indent="-457200" algn="just">
              <a:lnSpc>
                <a:spcPct val="150000"/>
              </a:lnSpc>
              <a:buFont typeface="+mj-lt"/>
              <a:buAutoNum type="arabicPeriod"/>
            </a:pPr>
            <a:r>
              <a:rPr lang="en-US" sz="2000" dirty="0" smtClean="0"/>
              <a:t>In the previous article, we saw that the early layers of a neural network detect edges from an image. </a:t>
            </a:r>
            <a:endParaRPr lang="en-US" sz="2000" dirty="0" smtClean="0"/>
          </a:p>
          <a:p>
            <a:pPr marL="457200" indent="-457200" algn="just">
              <a:lnSpc>
                <a:spcPct val="150000"/>
              </a:lnSpc>
              <a:buFont typeface="+mj-lt"/>
              <a:buAutoNum type="arabicPeriod"/>
            </a:pPr>
            <a:r>
              <a:rPr lang="en-US" sz="2000" dirty="0" smtClean="0"/>
              <a:t>Deeper </a:t>
            </a:r>
            <a:r>
              <a:rPr lang="en-US" sz="2000" dirty="0" smtClean="0"/>
              <a:t>layers might be able to detect the cause of the objects and even more deeper layers might detect the cause of complete objects (like a person’s face</a:t>
            </a:r>
            <a:r>
              <a:rPr lang="en-US" sz="2000" dirty="0" smtClean="0"/>
              <a:t>).</a:t>
            </a:r>
          </a:p>
          <a:p>
            <a:pPr marL="457200" indent="-457200" algn="just">
              <a:lnSpc>
                <a:spcPct val="150000"/>
              </a:lnSpc>
              <a:buFont typeface="+mj-lt"/>
              <a:buAutoNum type="arabicPeriod"/>
            </a:pPr>
            <a:r>
              <a:rPr lang="en-US" sz="2000" dirty="0" smtClean="0"/>
              <a:t>In </a:t>
            </a:r>
            <a:r>
              <a:rPr lang="en-US" sz="2000" dirty="0" smtClean="0"/>
              <a:t>this section, we will focus on how the edges can be detected from an image. Suppose we are given the below image:</a:t>
            </a:r>
            <a:endParaRPr lang="en-US" sz="20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vert="horz" lIns="91440" tIns="45720" rIns="91440" bIns="45720" rtlCol="0" anchor="ctr">
            <a:normAutofit/>
          </a:bodyPr>
          <a:lstStyle/>
          <a:p>
            <a:r>
              <a:rPr lang="en-US" sz="2400" dirty="0" smtClean="0"/>
              <a:t>Table of Contents</a:t>
            </a:r>
            <a:br>
              <a:rPr lang="en-US" sz="2400" dirty="0" smtClean="0"/>
            </a:br>
            <a:endParaRPr lang="en-IN" sz="2400" b="1" dirty="0"/>
          </a:p>
        </p:txBody>
      </p:sp>
      <p:sp>
        <p:nvSpPr>
          <p:cNvPr id="3" name="Rectangle 2"/>
          <p:cNvSpPr/>
          <p:nvPr/>
        </p:nvSpPr>
        <p:spPr>
          <a:xfrm>
            <a:off x="381000" y="533400"/>
            <a:ext cx="8382000" cy="567847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nSpc>
                <a:spcPct val="150000"/>
              </a:lnSpc>
              <a:buFont typeface="+mj-lt"/>
              <a:buAutoNum type="arabicPeriod"/>
            </a:pPr>
            <a:endParaRPr lang="en-US" sz="1600" dirty="0" smtClean="0"/>
          </a:p>
          <a:p>
            <a:pPr marL="342900" indent="-342900">
              <a:lnSpc>
                <a:spcPct val="150000"/>
              </a:lnSpc>
              <a:buFont typeface="+mj-lt"/>
              <a:buAutoNum type="arabicPeriod"/>
            </a:pPr>
            <a:r>
              <a:rPr lang="en-US" sz="1600" dirty="0" smtClean="0"/>
              <a:t>Why Deep Learning?</a:t>
            </a:r>
          </a:p>
          <a:p>
            <a:pPr marL="342900" indent="-342900">
              <a:lnSpc>
                <a:spcPct val="150000"/>
              </a:lnSpc>
              <a:buFont typeface="+mj-lt"/>
              <a:buAutoNum type="arabicPeriod"/>
            </a:pPr>
            <a:r>
              <a:rPr lang="en-US" sz="1600" dirty="0" smtClean="0"/>
              <a:t>Motivation for Deep Learning</a:t>
            </a:r>
          </a:p>
          <a:p>
            <a:pPr marL="342900" indent="-342900">
              <a:lnSpc>
                <a:spcPct val="150000"/>
              </a:lnSpc>
              <a:buFont typeface="+mj-lt"/>
              <a:buAutoNum type="arabicPeriod"/>
            </a:pPr>
            <a:r>
              <a:rPr lang="en-US" sz="1600" dirty="0" smtClean="0"/>
              <a:t>Perceptron</a:t>
            </a:r>
          </a:p>
          <a:p>
            <a:pPr marL="342900" indent="-342900">
              <a:lnSpc>
                <a:spcPct val="150000"/>
              </a:lnSpc>
              <a:buFont typeface="+mj-lt"/>
              <a:buAutoNum type="arabicPeriod"/>
            </a:pPr>
            <a:r>
              <a:rPr lang="en-US" sz="1600" dirty="0" smtClean="0"/>
              <a:t>Fundamental Components of </a:t>
            </a:r>
            <a:r>
              <a:rPr lang="en-US" sz="1600" dirty="0" err="1" smtClean="0"/>
              <a:t>perceptron</a:t>
            </a:r>
            <a:r>
              <a:rPr lang="en-US" sz="1600" dirty="0" smtClean="0"/>
              <a:t> </a:t>
            </a:r>
          </a:p>
          <a:p>
            <a:pPr marL="1714500" lvl="3" indent="-342900" algn="just">
              <a:lnSpc>
                <a:spcPct val="150000"/>
              </a:lnSpc>
              <a:buFont typeface="+mj-lt"/>
              <a:buAutoNum type="arabicParenR"/>
            </a:pPr>
            <a:r>
              <a:rPr lang="en-US" sz="1400" dirty="0" smtClean="0"/>
              <a:t>Weight</a:t>
            </a:r>
          </a:p>
          <a:p>
            <a:pPr marL="1714500" lvl="3" indent="-342900" algn="just">
              <a:lnSpc>
                <a:spcPct val="150000"/>
              </a:lnSpc>
              <a:buFont typeface="+mj-lt"/>
              <a:buAutoNum type="arabicParenR"/>
            </a:pPr>
            <a:r>
              <a:rPr lang="en-US" sz="1400" dirty="0" smtClean="0"/>
              <a:t>Bias</a:t>
            </a:r>
          </a:p>
          <a:p>
            <a:pPr marL="1714500" lvl="3" indent="-342900" algn="just">
              <a:lnSpc>
                <a:spcPct val="150000"/>
              </a:lnSpc>
              <a:buFont typeface="+mj-lt"/>
              <a:buAutoNum type="arabicParenR"/>
            </a:pPr>
            <a:r>
              <a:rPr lang="en-US" sz="1400" dirty="0" smtClean="0"/>
              <a:t>Activation Functions</a:t>
            </a:r>
          </a:p>
          <a:p>
            <a:pPr marL="342900" indent="-342900">
              <a:lnSpc>
                <a:spcPct val="150000"/>
              </a:lnSpc>
              <a:buFont typeface="+mj-lt"/>
              <a:buAutoNum type="arabicPeriod"/>
            </a:pPr>
            <a:r>
              <a:rPr lang="en-US" sz="1600" dirty="0" smtClean="0"/>
              <a:t>Working of Perceptron</a:t>
            </a:r>
          </a:p>
          <a:p>
            <a:pPr marL="342900" indent="-342900">
              <a:lnSpc>
                <a:spcPct val="150000"/>
              </a:lnSpc>
              <a:buFont typeface="+mj-lt"/>
              <a:buAutoNum type="arabicPeriod"/>
            </a:pPr>
            <a:r>
              <a:rPr lang="en-US" sz="1600" dirty="0" smtClean="0"/>
              <a:t>Limitations of Perceptron</a:t>
            </a:r>
          </a:p>
          <a:p>
            <a:pPr marL="342900" indent="-342900">
              <a:lnSpc>
                <a:spcPct val="150000"/>
              </a:lnSpc>
              <a:buFont typeface="+mj-lt"/>
              <a:buAutoNum type="arabicPeriod"/>
            </a:pPr>
            <a:r>
              <a:rPr lang="en-US" sz="1600" dirty="0" smtClean="0"/>
              <a:t>Multilayer Perceptron/ANN</a:t>
            </a:r>
          </a:p>
          <a:p>
            <a:pPr marL="342900" indent="-342900">
              <a:lnSpc>
                <a:spcPct val="150000"/>
              </a:lnSpc>
              <a:buFont typeface="+mj-lt"/>
              <a:buAutoNum type="arabicPeriod"/>
            </a:pPr>
            <a:r>
              <a:rPr lang="en-US" sz="1600" dirty="0" smtClean="0"/>
              <a:t>Gradient Descent</a:t>
            </a:r>
          </a:p>
          <a:p>
            <a:pPr marL="342900" indent="-342900">
              <a:lnSpc>
                <a:spcPct val="150000"/>
              </a:lnSpc>
              <a:buFont typeface="+mj-lt"/>
              <a:buAutoNum type="arabicPeriod"/>
            </a:pPr>
            <a:r>
              <a:rPr lang="en-US" sz="1600" dirty="0" smtClean="0"/>
              <a:t>Sequential API  and Functional API</a:t>
            </a:r>
          </a:p>
          <a:p>
            <a:pPr marL="342900" indent="-342900">
              <a:lnSpc>
                <a:spcPct val="150000"/>
              </a:lnSpc>
              <a:buFont typeface="+mj-lt"/>
              <a:buAutoNum type="arabicPeriod"/>
            </a:pPr>
            <a:r>
              <a:rPr lang="en-US" sz="1600" dirty="0" smtClean="0"/>
              <a:t>Libraries/ Framework</a:t>
            </a:r>
          </a:p>
          <a:p>
            <a:pPr>
              <a:lnSpc>
                <a:spcPct val="200000"/>
              </a:lnSpc>
            </a:pPr>
            <a:endParaRPr lang="en-US"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457200" y="1371600"/>
            <a:ext cx="8153400" cy="5741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sz="2400" dirty="0" smtClean="0"/>
              <a:t>Edge Detection </a:t>
            </a:r>
            <a:r>
              <a:rPr lang="en-US" sz="2400" dirty="0" smtClean="0"/>
              <a:t>Example</a:t>
            </a:r>
            <a:endParaRPr lang="en-US" sz="2400" dirty="0" smtClean="0"/>
          </a:p>
        </p:txBody>
      </p:sp>
      <p:pic>
        <p:nvPicPr>
          <p:cNvPr id="7" name="Picture 2" descr="https://cdn.analyticsvidhya.com/wp-content/uploads/2018/12/Screenshot-from-2018-12-07-15-17-35.png"/>
          <p:cNvPicPr>
            <a:picLocks noChangeAspect="1" noChangeArrowheads="1"/>
          </p:cNvPicPr>
          <p:nvPr/>
        </p:nvPicPr>
        <p:blipFill>
          <a:blip r:embed="rId4"/>
          <a:srcRect/>
          <a:stretch>
            <a:fillRect/>
          </a:stretch>
        </p:blipFill>
        <p:spPr bwMode="auto">
          <a:xfrm>
            <a:off x="990600" y="2514600"/>
            <a:ext cx="7239000" cy="3276600"/>
          </a:xfrm>
          <a:prstGeom prst="rect">
            <a:avLst/>
          </a:prstGeom>
          <a:noFill/>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304800" y="1219200"/>
            <a:ext cx="8153400" cy="16821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sz="2400" dirty="0" smtClean="0"/>
              <a:t>As you can see, there are many vertical and horizontal edges in the image. The first thing to do is to detect these edges::</a:t>
            </a:r>
            <a:endParaRPr lang="en-US" sz="2400" dirty="0"/>
          </a:p>
        </p:txBody>
      </p:sp>
      <p:pic>
        <p:nvPicPr>
          <p:cNvPr id="8" name="Picture 2" descr="https://cdn.analyticsvidhya.com/wp-content/uploads/2018/12/Screenshot-from-2018-12-07-15-21-02.png"/>
          <p:cNvPicPr>
            <a:picLocks noChangeAspect="1" noChangeArrowheads="1"/>
          </p:cNvPicPr>
          <p:nvPr/>
        </p:nvPicPr>
        <p:blipFill>
          <a:blip r:embed="rId4"/>
          <a:srcRect/>
          <a:stretch>
            <a:fillRect/>
          </a:stretch>
        </p:blipFill>
        <p:spPr bwMode="auto">
          <a:xfrm>
            <a:off x="228600" y="3124200"/>
            <a:ext cx="8454451" cy="3048000"/>
          </a:xfrm>
          <a:prstGeom prst="rect">
            <a:avLst/>
          </a:prstGeom>
          <a:noFill/>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2"/>
          <p:cNvPicPr>
            <a:picLocks noChangeAspect="1" noChangeArrowheads="1"/>
          </p:cNvPicPr>
          <p:nvPr/>
        </p:nvPicPr>
        <p:blipFill>
          <a:blip r:embed="rId4"/>
          <a:srcRect l="3342" t="36475" r="31017" b="6148"/>
          <a:stretch>
            <a:fillRect/>
          </a:stretch>
        </p:blipFill>
        <p:spPr bwMode="auto">
          <a:xfrm>
            <a:off x="381000" y="1295400"/>
            <a:ext cx="8077199" cy="4197231"/>
          </a:xfrm>
          <a:prstGeom prst="rect">
            <a:avLst/>
          </a:prstGeom>
          <a:noFill/>
          <a:ln w="9525">
            <a:noFill/>
            <a:miter lim="800000"/>
            <a:headEnd/>
            <a:tailEnd/>
          </a:ln>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5" name="Picture 2"/>
          <p:cNvPicPr>
            <a:picLocks noChangeAspect="1" noChangeArrowheads="1"/>
          </p:cNvPicPr>
          <p:nvPr/>
        </p:nvPicPr>
        <p:blipFill>
          <a:blip r:embed="rId4"/>
          <a:srcRect l="3342" t="36475" r="29261" b="18238"/>
          <a:stretch>
            <a:fillRect/>
          </a:stretch>
        </p:blipFill>
        <p:spPr bwMode="auto">
          <a:xfrm>
            <a:off x="304800" y="1447800"/>
            <a:ext cx="8464389" cy="3733800"/>
          </a:xfrm>
          <a:prstGeom prst="rect">
            <a:avLst/>
          </a:prstGeom>
          <a:noFill/>
          <a:ln w="9525">
            <a:noFill/>
            <a:miter lim="800000"/>
            <a:headEnd/>
            <a:tailEnd/>
          </a:ln>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2"/>
          <p:cNvPicPr>
            <a:picLocks noChangeAspect="1" noChangeArrowheads="1"/>
          </p:cNvPicPr>
          <p:nvPr/>
        </p:nvPicPr>
        <p:blipFill>
          <a:blip r:embed="rId4"/>
          <a:srcRect l="6797" t="35041" r="31017" b="24180"/>
          <a:stretch>
            <a:fillRect/>
          </a:stretch>
        </p:blipFill>
        <p:spPr bwMode="auto">
          <a:xfrm>
            <a:off x="172377" y="1447800"/>
            <a:ext cx="8514423" cy="3897432"/>
          </a:xfrm>
          <a:prstGeom prst="rect">
            <a:avLst/>
          </a:prstGeom>
          <a:noFill/>
          <a:ln w="9525">
            <a:noFill/>
            <a:miter lim="800000"/>
            <a:headEnd/>
            <a:tailEnd/>
          </a:ln>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5" name="Picture 2"/>
          <p:cNvPicPr>
            <a:picLocks noChangeAspect="1" noChangeArrowheads="1"/>
          </p:cNvPicPr>
          <p:nvPr/>
        </p:nvPicPr>
        <p:blipFill>
          <a:blip r:embed="rId4"/>
          <a:srcRect l="5761" t="34836" r="30758" b="9836"/>
          <a:stretch>
            <a:fillRect/>
          </a:stretch>
        </p:blipFill>
        <p:spPr bwMode="auto">
          <a:xfrm>
            <a:off x="762000" y="1295400"/>
            <a:ext cx="7726187" cy="3429000"/>
          </a:xfrm>
          <a:prstGeom prst="rect">
            <a:avLst/>
          </a:prstGeom>
          <a:noFill/>
          <a:ln w="9525">
            <a:noFill/>
            <a:miter lim="800000"/>
            <a:headEnd/>
            <a:tailEnd/>
          </a:ln>
          <a:effectLst/>
        </p:spPr>
      </p:pic>
      <p:sp>
        <p:nvSpPr>
          <p:cNvPr id="8" name="Rectangle 7"/>
          <p:cNvSpPr/>
          <p:nvPr/>
        </p:nvSpPr>
        <p:spPr>
          <a:xfrm>
            <a:off x="304800" y="4800600"/>
            <a:ext cx="868680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sz="2000" b="1" dirty="0" smtClean="0"/>
              <a:t>Note</a:t>
            </a:r>
            <a:r>
              <a:rPr lang="en-US" sz="2000" dirty="0" smtClean="0"/>
              <a:t>: Higher pixel values represent the brighter portion of the image and the lower pixel values represent the darker portions. This is how we can detect a vertical edge in an image.</a:t>
            </a:r>
            <a:endParaRPr lang="en-US" sz="16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2"/>
          <p:cNvPicPr>
            <a:picLocks noChangeAspect="1" noChangeArrowheads="1"/>
          </p:cNvPicPr>
          <p:nvPr/>
        </p:nvPicPr>
        <p:blipFill>
          <a:blip r:embed="rId4"/>
          <a:srcRect l="5530" t="28893" r="31017" b="10861"/>
          <a:stretch>
            <a:fillRect/>
          </a:stretch>
        </p:blipFill>
        <p:spPr bwMode="auto">
          <a:xfrm>
            <a:off x="533400" y="1307892"/>
            <a:ext cx="8255944" cy="34927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609601" y="4953000"/>
            <a:ext cx="7848600" cy="12847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sz="1800" dirty="0" smtClean="0"/>
              <a:t>The </a:t>
            </a:r>
            <a:r>
              <a:rPr lang="en-US" sz="1800" dirty="0" err="1" smtClean="0"/>
              <a:t>Sobel</a:t>
            </a:r>
            <a:r>
              <a:rPr lang="en-US" sz="1800" dirty="0" smtClean="0"/>
              <a:t> filter puts a little bit more weight on the central pixels. Instead of using these filters, we can create our own as well and treat them as a parameter which the model will learn using </a:t>
            </a:r>
            <a:r>
              <a:rPr lang="en-US" sz="1800" dirty="0" err="1" smtClean="0"/>
              <a:t>backpropagation</a:t>
            </a:r>
            <a:r>
              <a:rPr lang="en-US" sz="1800" dirty="0" smtClean="0"/>
              <a:t>.</a:t>
            </a:r>
            <a:endParaRPr lang="en-US" sz="18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8" name="Rectangle 7"/>
          <p:cNvSpPr/>
          <p:nvPr/>
        </p:nvSpPr>
        <p:spPr>
          <a:xfrm>
            <a:off x="381000" y="1371600"/>
            <a:ext cx="8229600" cy="14465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200000"/>
              </a:lnSpc>
            </a:pPr>
            <a:r>
              <a:rPr lang="en-US" sz="2400" b="1" dirty="0" smtClean="0">
                <a:solidFill>
                  <a:srgbClr val="0070C0"/>
                </a:solidFill>
              </a:rPr>
              <a:t>Why Convolutions?</a:t>
            </a:r>
          </a:p>
          <a:p>
            <a:pPr algn="just">
              <a:lnSpc>
                <a:spcPct val="200000"/>
              </a:lnSpc>
            </a:pPr>
            <a:r>
              <a:rPr lang="en-US" sz="2000" dirty="0" smtClean="0"/>
              <a:t>Consider the below example</a:t>
            </a:r>
            <a:r>
              <a:rPr lang="en-US" sz="2000" dirty="0" smtClean="0"/>
              <a:t>:</a:t>
            </a:r>
            <a:endParaRPr lang="en-US" sz="2000" b="1" dirty="0" smtClean="0">
              <a:solidFill>
                <a:srgbClr val="0070C0"/>
              </a:solidFill>
            </a:endParaRPr>
          </a:p>
        </p:txBody>
      </p:sp>
      <p:pic>
        <p:nvPicPr>
          <p:cNvPr id="10" name="Picture 2" descr="https://cdn.analyticsvidhya.com/wp-content/uploads/2018/12/Screenshot-from-2018-12-10-14-20-53.png"/>
          <p:cNvPicPr>
            <a:picLocks noChangeAspect="1" noChangeArrowheads="1"/>
          </p:cNvPicPr>
          <p:nvPr/>
        </p:nvPicPr>
        <p:blipFill>
          <a:blip r:embed="rId4"/>
          <a:srcRect/>
          <a:stretch>
            <a:fillRect/>
          </a:stretch>
        </p:blipFill>
        <p:spPr bwMode="auto">
          <a:xfrm>
            <a:off x="5334000" y="1524000"/>
            <a:ext cx="1952625" cy="1009650"/>
          </a:xfrm>
          <a:prstGeom prst="rect">
            <a:avLst/>
          </a:prstGeom>
          <a:noFill/>
        </p:spPr>
      </p:pic>
      <p:sp>
        <p:nvSpPr>
          <p:cNvPr id="11" name="Rectangle 10"/>
          <p:cNvSpPr/>
          <p:nvPr/>
        </p:nvSpPr>
        <p:spPr>
          <a:xfrm>
            <a:off x="224853" y="3352800"/>
            <a:ext cx="8461947"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a:lnSpc>
                <a:spcPct val="150000"/>
              </a:lnSpc>
              <a:buFont typeface="+mj-lt"/>
              <a:buAutoNum type="arabicPeriod"/>
            </a:pPr>
            <a:r>
              <a:rPr lang="en-US" sz="1600" b="1" dirty="0" smtClean="0">
                <a:solidFill>
                  <a:srgbClr val="0070C0"/>
                </a:solidFill>
              </a:rPr>
              <a:t>If we would have used just the fully connected layer, the number of parameters would be = 32*32*3*28*28*6, which is nearly equal to 14 million! Makes no sense, right?</a:t>
            </a:r>
          </a:p>
          <a:p>
            <a:pPr marL="342900" indent="-342900" algn="just">
              <a:lnSpc>
                <a:spcPct val="150000"/>
              </a:lnSpc>
              <a:buFont typeface="+mj-lt"/>
              <a:buAutoNum type="arabicPeriod"/>
            </a:pPr>
            <a:r>
              <a:rPr lang="en-US" sz="1600" b="1" dirty="0" smtClean="0">
                <a:solidFill>
                  <a:srgbClr val="0070C0"/>
                </a:solidFill>
              </a:rPr>
              <a:t>If we see the number of parameters in case of a convolutional layer, it will be = (5*5 + 1) * 6 (if there are 6 filters), which is equal to 156. Convolutional layers reduce the number of parameters and speed up the training of the model significantly.</a:t>
            </a: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8" name="Rectangle 7"/>
          <p:cNvSpPr/>
          <p:nvPr/>
        </p:nvSpPr>
        <p:spPr>
          <a:xfrm>
            <a:off x="381000" y="1371600"/>
            <a:ext cx="8229600" cy="14465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200000"/>
              </a:lnSpc>
            </a:pPr>
            <a:r>
              <a:rPr lang="en-US" sz="2400" b="1" dirty="0" smtClean="0">
                <a:solidFill>
                  <a:srgbClr val="0070C0"/>
                </a:solidFill>
              </a:rPr>
              <a:t>Why Convolutions?</a:t>
            </a:r>
          </a:p>
          <a:p>
            <a:pPr algn="just">
              <a:lnSpc>
                <a:spcPct val="200000"/>
              </a:lnSpc>
            </a:pPr>
            <a:r>
              <a:rPr lang="en-US" sz="2000" dirty="0" smtClean="0"/>
              <a:t>Consider the below example</a:t>
            </a:r>
            <a:r>
              <a:rPr lang="en-US" sz="2000" dirty="0" smtClean="0"/>
              <a:t>:</a:t>
            </a:r>
            <a:endParaRPr lang="en-US" sz="2000" b="1" dirty="0" smtClean="0">
              <a:solidFill>
                <a:srgbClr val="0070C0"/>
              </a:solidFill>
            </a:endParaRPr>
          </a:p>
        </p:txBody>
      </p:sp>
      <p:pic>
        <p:nvPicPr>
          <p:cNvPr id="10" name="Picture 2" descr="https://cdn.analyticsvidhya.com/wp-content/uploads/2018/12/Screenshot-from-2018-12-10-14-20-53.png"/>
          <p:cNvPicPr>
            <a:picLocks noChangeAspect="1" noChangeArrowheads="1"/>
          </p:cNvPicPr>
          <p:nvPr/>
        </p:nvPicPr>
        <p:blipFill>
          <a:blip r:embed="rId4"/>
          <a:srcRect/>
          <a:stretch>
            <a:fillRect/>
          </a:stretch>
        </p:blipFill>
        <p:spPr bwMode="auto">
          <a:xfrm>
            <a:off x="5334000" y="1524000"/>
            <a:ext cx="1952625" cy="1009650"/>
          </a:xfrm>
          <a:prstGeom prst="rect">
            <a:avLst/>
          </a:prstGeom>
          <a:noFill/>
        </p:spPr>
      </p:pic>
      <p:sp>
        <p:nvSpPr>
          <p:cNvPr id="11" name="Rectangle 10"/>
          <p:cNvSpPr/>
          <p:nvPr/>
        </p:nvSpPr>
        <p:spPr>
          <a:xfrm>
            <a:off x="224853" y="3352800"/>
            <a:ext cx="8461947" cy="262956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a:lnSpc>
                <a:spcPct val="150000"/>
              </a:lnSpc>
              <a:buFont typeface="+mj-lt"/>
              <a:buAutoNum type="arabicPeriod"/>
            </a:pPr>
            <a:r>
              <a:rPr lang="en-US" sz="1600" b="1" dirty="0" smtClean="0">
                <a:solidFill>
                  <a:srgbClr val="0070C0"/>
                </a:solidFill>
              </a:rPr>
              <a:t>In convolutions, we share the parameters while convolving through the input. The intuition behind this is that a feature detector, which is helpful in one part of the image, is probably also useful in another part of the image. So a single filter is convolved over the entire input and hence the parameters are shared.</a:t>
            </a:r>
          </a:p>
          <a:p>
            <a:pPr marL="342900" indent="-342900" algn="just">
              <a:lnSpc>
                <a:spcPct val="150000"/>
              </a:lnSpc>
              <a:buFont typeface="+mj-lt"/>
              <a:buAutoNum type="arabicPeriod"/>
            </a:pPr>
            <a:r>
              <a:rPr lang="en-US" sz="1600" b="1" dirty="0" smtClean="0">
                <a:solidFill>
                  <a:srgbClr val="0070C0"/>
                </a:solidFill>
              </a:rPr>
              <a:t>The second advantage of convolution is the </a:t>
            </a:r>
            <a:r>
              <a:rPr lang="en-US" sz="1600" b="1" dirty="0" err="1" smtClean="0">
                <a:solidFill>
                  <a:srgbClr val="0070C0"/>
                </a:solidFill>
              </a:rPr>
              <a:t>sparsity</a:t>
            </a:r>
            <a:r>
              <a:rPr lang="en-US" sz="1600" b="1" dirty="0" smtClean="0">
                <a:solidFill>
                  <a:srgbClr val="0070C0"/>
                </a:solidFill>
              </a:rPr>
              <a:t> of connections. For each layer, each output value depends on a small number of inputs, instead of taking into account all the inputs.</a:t>
            </a:r>
            <a:endParaRPr lang="en-US" sz="1600" b="1" dirty="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6" descr="1.png"/>
          <p:cNvPicPr>
            <a:picLocks noChangeAspect="1"/>
          </p:cNvPicPr>
          <p:nvPr/>
        </p:nvPicPr>
        <p:blipFill>
          <a:blip r:embed="rId4"/>
          <a:stretch>
            <a:fillRect/>
          </a:stretch>
        </p:blipFill>
        <p:spPr>
          <a:xfrm>
            <a:off x="457200" y="1752600"/>
            <a:ext cx="7862341" cy="3108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0070C0"/>
                </a:solidFill>
                <a:effectLst/>
                <a:uLnTx/>
                <a:uFillTx/>
                <a:latin typeface="+mj-lt"/>
                <a:ea typeface="+mj-ea"/>
                <a:cs typeface="+mj-cs"/>
              </a:rPr>
              <a:t>New Normal Technology</a:t>
            </a:r>
            <a:endParaRPr kumimoji="0" lang="en-US" sz="4400" b="1" i="0" u="none" strike="noStrike" kern="1200" cap="none" spc="0" normalizeH="0" baseline="0" noProof="0" dirty="0">
              <a:ln>
                <a:noFill/>
              </a:ln>
              <a:solidFill>
                <a:srgbClr val="0070C0"/>
              </a:solidFill>
              <a:effectLst/>
              <a:uLnTx/>
              <a:uFillTx/>
              <a:latin typeface="+mj-lt"/>
              <a:ea typeface="+mj-ea"/>
              <a:cs typeface="+mj-cs"/>
            </a:endParaRPr>
          </a:p>
        </p:txBody>
      </p:sp>
      <p:sp>
        <p:nvSpPr>
          <p:cNvPr id="6" name="TextBox 5"/>
          <p:cNvSpPr txBox="1"/>
          <p:nvPr/>
        </p:nvSpPr>
        <p:spPr>
          <a:xfrm>
            <a:off x="152400" y="2634496"/>
            <a:ext cx="8305800" cy="1785104"/>
          </a:xfrm>
          <a:prstGeom prst="rect">
            <a:avLst/>
          </a:prstGeom>
          <a:noFill/>
        </p:spPr>
        <p:txBody>
          <a:bodyPr wrap="square">
            <a:spAutoFit/>
          </a:bodyPr>
          <a:lstStyle/>
          <a:p>
            <a:pPr algn="ctr">
              <a:defRPr/>
            </a:pPr>
            <a:r>
              <a:rPr lang="en-US" sz="2800" b="1" dirty="0">
                <a:solidFill>
                  <a:srgbClr val="0070C0"/>
                </a:solidFill>
              </a:rPr>
              <a:t>Artificial Intelligence</a:t>
            </a:r>
            <a:r>
              <a:rPr lang="en-US" sz="2800" b="1" dirty="0" smtClean="0">
                <a:solidFill>
                  <a:srgbClr val="0070C0"/>
                </a:solidFill>
              </a:rPr>
              <a:t>+ X </a:t>
            </a:r>
            <a:r>
              <a:rPr lang="en-US" sz="2800" b="1" dirty="0">
                <a:solidFill>
                  <a:srgbClr val="0070C0"/>
                </a:solidFill>
              </a:rPr>
              <a:t>= Successful project</a:t>
            </a:r>
          </a:p>
          <a:p>
            <a:pPr marL="514350" indent="-514350">
              <a:lnSpc>
                <a:spcPct val="150000"/>
              </a:lnSpc>
              <a:defRPr/>
            </a:pPr>
            <a:endParaRPr lang="en-US" sz="2400" dirty="0"/>
          </a:p>
          <a:p>
            <a:pPr>
              <a:defRPr/>
            </a:pPr>
            <a:endParaRPr lang="en-US" sz="2800" dirty="0"/>
          </a:p>
          <a:p>
            <a:pPr marL="342900" indent="-342900">
              <a:buFontTx/>
              <a:buAutoNum type="arabicPeriod"/>
              <a:defRPr/>
            </a:pPr>
            <a:endParaRPr lang="en-US" dirty="0"/>
          </a:p>
        </p:txBody>
      </p:sp>
      <p:sp>
        <p:nvSpPr>
          <p:cNvPr id="4" name="Rectangle 3"/>
          <p:cNvSpPr/>
          <p:nvPr/>
        </p:nvSpPr>
        <p:spPr>
          <a:xfrm>
            <a:off x="3429000" y="4343400"/>
            <a:ext cx="1676400" cy="584775"/>
          </a:xfrm>
          <a:prstGeom prst="rect">
            <a:avLst/>
          </a:prstGeom>
        </p:spPr>
        <p:txBody>
          <a:bodyPr wrap="square">
            <a:spAutoFit/>
          </a:bodyPr>
          <a:lstStyle/>
          <a:p>
            <a:pPr algn="ctr"/>
            <a:r>
              <a:rPr lang="en-US" sz="3200" b="1" dirty="0" smtClean="0">
                <a:solidFill>
                  <a:srgbClr val="0070C0"/>
                </a:solidFill>
              </a:rPr>
              <a:t>X? </a:t>
            </a:r>
            <a:endParaRPr lang="en-US" sz="32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5" name="Picture 4" descr="3.png"/>
          <p:cNvPicPr>
            <a:picLocks noChangeAspect="1"/>
          </p:cNvPicPr>
          <p:nvPr/>
        </p:nvPicPr>
        <p:blipFill>
          <a:blip r:embed="rId4"/>
          <a:stretch>
            <a:fillRect/>
          </a:stretch>
        </p:blipFill>
        <p:spPr>
          <a:xfrm>
            <a:off x="609600" y="1676400"/>
            <a:ext cx="8001000" cy="3777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1676400" y="2743200"/>
            <a:ext cx="6077306"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en-US" sz="3600" b="1" dirty="0" smtClean="0">
                <a:solidFill>
                  <a:srgbClr val="0070C0"/>
                </a:solidFill>
              </a:rPr>
              <a:t>Why to use Pooling Layers?</a:t>
            </a:r>
            <a:endParaRPr lang="en-US" sz="3600" b="1" dirty="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304800" y="1371600"/>
            <a:ext cx="8229600" cy="427809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solidFill>
                  <a:srgbClr val="0070C0"/>
                </a:solidFill>
              </a:rPr>
              <a:t>Pooling Layers</a:t>
            </a:r>
          </a:p>
          <a:p>
            <a:pPr marL="457200" indent="-457200" algn="just">
              <a:lnSpc>
                <a:spcPct val="200000"/>
              </a:lnSpc>
              <a:buFont typeface="+mj-lt"/>
              <a:buAutoNum type="arabicPeriod"/>
            </a:pPr>
            <a:r>
              <a:rPr lang="en-US" dirty="0" smtClean="0"/>
              <a:t>Pooling layers are generally used to reduce the size of the inputs and hence speed up the computation. </a:t>
            </a:r>
          </a:p>
          <a:p>
            <a:pPr marL="457200" indent="-457200" algn="just">
              <a:lnSpc>
                <a:spcPct val="200000"/>
              </a:lnSpc>
              <a:buFont typeface="+mj-lt"/>
              <a:buAutoNum type="arabicPeriod"/>
            </a:pPr>
            <a:r>
              <a:rPr lang="en-US" dirty="0" smtClean="0"/>
              <a:t>Pooling layers are used </a:t>
            </a:r>
            <a:r>
              <a:rPr lang="en-US" b="1" dirty="0" smtClean="0"/>
              <a:t>to reduce the dimensions of the feature maps</a:t>
            </a:r>
            <a:r>
              <a:rPr lang="en-US" dirty="0" smtClean="0"/>
              <a:t>. </a:t>
            </a:r>
          </a:p>
          <a:p>
            <a:pPr marL="457200" indent="-457200" algn="just">
              <a:lnSpc>
                <a:spcPct val="200000"/>
              </a:lnSpc>
              <a:buFont typeface="+mj-lt"/>
              <a:buAutoNum type="arabicPeriod"/>
            </a:pPr>
            <a:r>
              <a:rPr lang="en-US" dirty="0" smtClean="0"/>
              <a:t>Thus, it reduces the number of parameters to learn and the amount of computation performed in the network. </a:t>
            </a:r>
          </a:p>
          <a:p>
            <a:pPr marL="457200" indent="-457200" algn="just">
              <a:lnSpc>
                <a:spcPct val="200000"/>
              </a:lnSpc>
              <a:buFont typeface="+mj-lt"/>
              <a:buAutoNum type="arabicPeriod"/>
            </a:pPr>
            <a:r>
              <a:rPr lang="en-US" dirty="0" smtClean="0"/>
              <a:t>This makes the model more robust to variations in the position of the features in the input image</a:t>
            </a: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304800" y="1371600"/>
            <a:ext cx="8229600" cy="15081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solidFill>
                  <a:srgbClr val="0070C0"/>
                </a:solidFill>
              </a:rPr>
              <a:t>Pooling Layers</a:t>
            </a:r>
          </a:p>
          <a:p>
            <a:pPr algn="just">
              <a:lnSpc>
                <a:spcPct val="200000"/>
              </a:lnSpc>
            </a:pPr>
            <a:r>
              <a:rPr lang="en-US" dirty="0" smtClean="0"/>
              <a:t>Pooling layers are generally used to reduce the size of the inputs and hence speed up the computation. Consider a 4 X 4 matrix as shown below:</a:t>
            </a:r>
            <a:endParaRPr lang="en-US" dirty="0"/>
          </a:p>
        </p:txBody>
      </p:sp>
      <p:pic>
        <p:nvPicPr>
          <p:cNvPr id="7" name="Picture 2" descr="https://cdn.analyticsvidhya.com/wp-content/uploads/2018/12/Screenshot-from-2018-12-10-12-46-27.png"/>
          <p:cNvPicPr>
            <a:picLocks noChangeAspect="1" noChangeArrowheads="1"/>
          </p:cNvPicPr>
          <p:nvPr/>
        </p:nvPicPr>
        <p:blipFill>
          <a:blip r:embed="rId4"/>
          <a:srcRect/>
          <a:stretch>
            <a:fillRect/>
          </a:stretch>
        </p:blipFill>
        <p:spPr bwMode="auto">
          <a:xfrm>
            <a:off x="1981200" y="3276600"/>
            <a:ext cx="5410200" cy="2438400"/>
          </a:xfrm>
          <a:prstGeom prst="rect">
            <a:avLst/>
          </a:prstGeom>
          <a:noFill/>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304800" y="1371600"/>
            <a:ext cx="8229600"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solidFill>
                  <a:srgbClr val="0070C0"/>
                </a:solidFill>
              </a:rPr>
              <a:t>Pooling Layers</a:t>
            </a:r>
          </a:p>
          <a:p>
            <a:pPr algn="just">
              <a:lnSpc>
                <a:spcPct val="200000"/>
              </a:lnSpc>
            </a:pPr>
            <a:r>
              <a:rPr lang="en-US" dirty="0" smtClean="0"/>
              <a:t>Applying max pooling on this matrix will result in a 2 X 2 output:</a:t>
            </a:r>
            <a:endParaRPr lang="en-US" dirty="0"/>
          </a:p>
        </p:txBody>
      </p:sp>
      <p:pic>
        <p:nvPicPr>
          <p:cNvPr id="8" name="Picture 2" descr="https://cdn.analyticsvidhya.com/wp-content/uploads/2018/12/Screenshot-from-2018-12-10-12-50-40.png"/>
          <p:cNvPicPr>
            <a:picLocks noChangeAspect="1" noChangeArrowheads="1"/>
          </p:cNvPicPr>
          <p:nvPr/>
        </p:nvPicPr>
        <p:blipFill>
          <a:blip r:embed="rId4"/>
          <a:srcRect/>
          <a:stretch>
            <a:fillRect/>
          </a:stretch>
        </p:blipFill>
        <p:spPr bwMode="auto">
          <a:xfrm>
            <a:off x="1295400" y="2667000"/>
            <a:ext cx="57912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304800" y="1371600"/>
            <a:ext cx="8382000" cy="31700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200000"/>
              </a:lnSpc>
            </a:pPr>
            <a:r>
              <a:rPr lang="en-US" sz="2000" b="1" dirty="0" smtClean="0"/>
              <a:t>The three types of pooling operations are:</a:t>
            </a:r>
            <a:endParaRPr lang="en-US" sz="2000" dirty="0" smtClean="0"/>
          </a:p>
          <a:p>
            <a:pPr marL="457200" indent="-457200" algn="just">
              <a:lnSpc>
                <a:spcPct val="200000"/>
              </a:lnSpc>
              <a:buFont typeface="+mj-lt"/>
              <a:buAutoNum type="arabicPeriod"/>
            </a:pPr>
            <a:r>
              <a:rPr lang="en-US" sz="2000" b="1" dirty="0" smtClean="0">
                <a:solidFill>
                  <a:srgbClr val="0070C0"/>
                </a:solidFill>
              </a:rPr>
              <a:t>Max pooling: </a:t>
            </a:r>
            <a:r>
              <a:rPr lang="en-US" sz="2000" dirty="0" smtClean="0"/>
              <a:t>The maximum pixel value of the batch is selected.</a:t>
            </a:r>
          </a:p>
          <a:p>
            <a:pPr marL="457200" indent="-457200" algn="just">
              <a:lnSpc>
                <a:spcPct val="200000"/>
              </a:lnSpc>
              <a:buFont typeface="+mj-lt"/>
              <a:buAutoNum type="arabicPeriod"/>
            </a:pPr>
            <a:r>
              <a:rPr lang="en-US" sz="2000" b="1" dirty="0" smtClean="0">
                <a:solidFill>
                  <a:srgbClr val="0070C0"/>
                </a:solidFill>
              </a:rPr>
              <a:t>Min pooling: </a:t>
            </a:r>
            <a:r>
              <a:rPr lang="en-US" sz="2000" dirty="0" smtClean="0"/>
              <a:t>The minimum pixel value of the batch is selected.</a:t>
            </a:r>
          </a:p>
          <a:p>
            <a:pPr marL="457200" indent="-457200" algn="just">
              <a:lnSpc>
                <a:spcPct val="200000"/>
              </a:lnSpc>
              <a:buFont typeface="+mj-lt"/>
              <a:buAutoNum type="arabicPeriod"/>
            </a:pPr>
            <a:r>
              <a:rPr lang="en-US" sz="2000" b="1" dirty="0" smtClean="0">
                <a:solidFill>
                  <a:srgbClr val="0070C0"/>
                </a:solidFill>
              </a:rPr>
              <a:t>Average pooling: </a:t>
            </a:r>
            <a:r>
              <a:rPr lang="en-US" sz="2000" dirty="0" smtClean="0"/>
              <a:t>The average value of all the pixels in the batch is selected.</a:t>
            </a:r>
            <a:endParaRPr lang="en-US" sz="20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6" descr="p32.gif"/>
          <p:cNvPicPr>
            <a:picLocks noChangeAspect="1"/>
          </p:cNvPicPr>
          <p:nvPr/>
        </p:nvPicPr>
        <p:blipFill>
          <a:blip r:embed="rId4"/>
          <a:stretch>
            <a:fillRect/>
          </a:stretch>
        </p:blipFill>
        <p:spPr>
          <a:xfrm>
            <a:off x="762000" y="1524000"/>
            <a:ext cx="8067367" cy="4410075"/>
          </a:xfrm>
          <a:prstGeom prst="rect">
            <a:avLst/>
          </a:prstGeom>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5" name="Picture 4" descr="pmm.gif"/>
          <p:cNvPicPr>
            <a:picLocks noChangeAspect="1"/>
          </p:cNvPicPr>
          <p:nvPr/>
        </p:nvPicPr>
        <p:blipFill>
          <a:blip r:embed="rId4"/>
          <a:stretch>
            <a:fillRect/>
          </a:stretch>
        </p:blipFill>
        <p:spPr>
          <a:xfrm>
            <a:off x="685800" y="1371600"/>
            <a:ext cx="8153400" cy="4133696"/>
          </a:xfrm>
          <a:prstGeom prst="rect">
            <a:avLst/>
          </a:prstGeom>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381000" y="1219200"/>
            <a:ext cx="8382000" cy="4524315"/>
          </a:xfrm>
          <a:prstGeom prst="rect">
            <a:avLst/>
          </a:prstGeom>
        </p:spPr>
        <p:txBody>
          <a:bodyPr wrap="square">
            <a:spAutoFit/>
          </a:bodyPr>
          <a:lstStyle/>
          <a:p>
            <a:pPr algn="just">
              <a:lnSpc>
                <a:spcPct val="200000"/>
              </a:lnSpc>
            </a:pPr>
            <a:r>
              <a:rPr lang="en-US" dirty="0" smtClean="0"/>
              <a:t>For every consecutive 2 X 2 block, we take the max number. Here, we have applied a filter of size 2 and a stride of 2. </a:t>
            </a:r>
            <a:r>
              <a:rPr lang="en-US" b="1" dirty="0" smtClean="0">
                <a:solidFill>
                  <a:srgbClr val="0070C0"/>
                </a:solidFill>
              </a:rPr>
              <a:t>These are the </a:t>
            </a:r>
            <a:r>
              <a:rPr lang="en-US" b="1" dirty="0" err="1" smtClean="0">
                <a:solidFill>
                  <a:srgbClr val="0070C0"/>
                </a:solidFill>
              </a:rPr>
              <a:t>hyperparameters</a:t>
            </a:r>
            <a:r>
              <a:rPr lang="en-US" b="1" dirty="0" smtClean="0">
                <a:solidFill>
                  <a:srgbClr val="0070C0"/>
                </a:solidFill>
              </a:rPr>
              <a:t> for the pooling layer</a:t>
            </a:r>
            <a:r>
              <a:rPr lang="en-US" dirty="0" smtClean="0"/>
              <a:t>. Apart from max pooling, we can also apply average pooling where, instead of taking the max of the numbers, we take their average. In summary, the </a:t>
            </a:r>
            <a:r>
              <a:rPr lang="en-US" dirty="0" err="1" smtClean="0"/>
              <a:t>hyperparameters</a:t>
            </a:r>
            <a:r>
              <a:rPr lang="en-US" dirty="0" smtClean="0"/>
              <a:t> for a pooling layer are:</a:t>
            </a:r>
          </a:p>
          <a:p>
            <a:pPr marL="457200" indent="-457200" algn="just">
              <a:lnSpc>
                <a:spcPct val="200000"/>
              </a:lnSpc>
              <a:buFont typeface="+mj-lt"/>
              <a:buAutoNum type="arabicPeriod"/>
            </a:pPr>
            <a:r>
              <a:rPr lang="en-US" b="1" dirty="0" smtClean="0">
                <a:solidFill>
                  <a:srgbClr val="0070C0"/>
                </a:solidFill>
              </a:rPr>
              <a:t>Filter size</a:t>
            </a:r>
          </a:p>
          <a:p>
            <a:pPr marL="457200" indent="-457200" algn="just">
              <a:lnSpc>
                <a:spcPct val="200000"/>
              </a:lnSpc>
              <a:buFont typeface="+mj-lt"/>
              <a:buAutoNum type="arabicPeriod"/>
            </a:pPr>
            <a:r>
              <a:rPr lang="en-US" b="1" dirty="0" smtClean="0">
                <a:solidFill>
                  <a:srgbClr val="0070C0"/>
                </a:solidFill>
              </a:rPr>
              <a:t>Stride</a:t>
            </a:r>
          </a:p>
          <a:p>
            <a:pPr marL="457200" indent="-457200" algn="just">
              <a:lnSpc>
                <a:spcPct val="200000"/>
              </a:lnSpc>
              <a:buFont typeface="+mj-lt"/>
              <a:buAutoNum type="arabicPeriod"/>
            </a:pPr>
            <a:r>
              <a:rPr lang="en-US" b="1" dirty="0" smtClean="0">
                <a:solidFill>
                  <a:srgbClr val="0070C0"/>
                </a:solidFill>
              </a:rPr>
              <a:t>Max or average pooling</a:t>
            </a:r>
            <a:endParaRPr lang="en-US" b="1" dirty="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381000" y="2362200"/>
            <a:ext cx="8382000" cy="523220"/>
          </a:xfrm>
          <a:prstGeom prst="rect">
            <a:avLst/>
          </a:prstGeom>
        </p:spPr>
        <p:txBody>
          <a:bodyPr wrap="square">
            <a:spAutoFit/>
          </a:bodyPr>
          <a:lstStyle/>
          <a:p>
            <a:pPr algn="ctr" fontAlgn="base"/>
            <a:r>
              <a:rPr lang="en-US" sz="2800" b="1" dirty="0" smtClean="0">
                <a:solidFill>
                  <a:srgbClr val="0070C0"/>
                </a:solidFill>
              </a:rPr>
              <a:t>Why Padding  is Needed in CNN? </a:t>
            </a:r>
            <a:endParaRPr lang="en-US" sz="2400" b="1" dirty="0" smtClean="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0070C0"/>
                </a:solidFill>
                <a:effectLst/>
                <a:uLnTx/>
                <a:uFillTx/>
                <a:latin typeface="+mj-lt"/>
                <a:ea typeface="+mj-ea"/>
                <a:cs typeface="+mj-cs"/>
              </a:rPr>
              <a:t>New Normal Technology</a:t>
            </a:r>
            <a:endParaRPr kumimoji="0" lang="en-US" sz="4400" b="1" i="0" u="none" strike="noStrike" kern="1200" cap="none" spc="0" normalizeH="0" baseline="0" noProof="0" dirty="0">
              <a:ln>
                <a:noFill/>
              </a:ln>
              <a:solidFill>
                <a:srgbClr val="0070C0"/>
              </a:solidFill>
              <a:effectLst/>
              <a:uLnTx/>
              <a:uFillTx/>
              <a:latin typeface="+mj-lt"/>
              <a:ea typeface="+mj-ea"/>
              <a:cs typeface="+mj-cs"/>
            </a:endParaRPr>
          </a:p>
        </p:txBody>
      </p:sp>
      <p:sp>
        <p:nvSpPr>
          <p:cNvPr id="6" name="TextBox 5"/>
          <p:cNvSpPr txBox="1"/>
          <p:nvPr/>
        </p:nvSpPr>
        <p:spPr>
          <a:xfrm>
            <a:off x="152400" y="2634496"/>
            <a:ext cx="8305800" cy="2215991"/>
          </a:xfrm>
          <a:prstGeom prst="rect">
            <a:avLst/>
          </a:prstGeom>
          <a:noFill/>
        </p:spPr>
        <p:txBody>
          <a:bodyPr wrap="square">
            <a:spAutoFit/>
          </a:bodyPr>
          <a:lstStyle/>
          <a:p>
            <a:pPr algn="ctr">
              <a:defRPr/>
            </a:pPr>
            <a:r>
              <a:rPr lang="en-US" sz="2800" b="1" dirty="0">
                <a:solidFill>
                  <a:srgbClr val="0070C0"/>
                </a:solidFill>
              </a:rPr>
              <a:t>Artificial Intelligence</a:t>
            </a:r>
            <a:r>
              <a:rPr lang="en-US" sz="2800" b="1" dirty="0" smtClean="0">
                <a:solidFill>
                  <a:srgbClr val="0070C0"/>
                </a:solidFill>
              </a:rPr>
              <a:t>+ X(Domain) </a:t>
            </a:r>
            <a:r>
              <a:rPr lang="en-US" sz="2800" b="1" dirty="0">
                <a:solidFill>
                  <a:srgbClr val="0070C0"/>
                </a:solidFill>
              </a:rPr>
              <a:t>= Successful project</a:t>
            </a:r>
          </a:p>
          <a:p>
            <a:pPr marL="514350" indent="-514350">
              <a:lnSpc>
                <a:spcPct val="150000"/>
              </a:lnSpc>
              <a:defRPr/>
            </a:pPr>
            <a:endParaRPr lang="en-US" sz="2400" dirty="0"/>
          </a:p>
          <a:p>
            <a:pPr>
              <a:defRPr/>
            </a:pPr>
            <a:endParaRPr lang="en-US" sz="2800" dirty="0"/>
          </a:p>
          <a:p>
            <a:pPr marL="342900" indent="-342900">
              <a:buFontTx/>
              <a:buAutoNum type="arabicPeriod"/>
              <a:defRPr/>
            </a:pPr>
            <a:endParaRPr lang="en-US" dirty="0"/>
          </a:p>
        </p:txBody>
      </p:sp>
      <p:sp>
        <p:nvSpPr>
          <p:cNvPr id="4" name="Rectangle 3"/>
          <p:cNvSpPr/>
          <p:nvPr/>
        </p:nvSpPr>
        <p:spPr>
          <a:xfrm>
            <a:off x="2743200" y="4343400"/>
            <a:ext cx="3429000" cy="646331"/>
          </a:xfrm>
          <a:prstGeom prst="rect">
            <a:avLst/>
          </a:prstGeom>
        </p:spPr>
        <p:txBody>
          <a:bodyPr wrap="square">
            <a:spAutoFit/>
          </a:bodyPr>
          <a:lstStyle/>
          <a:p>
            <a:pPr algn="ctr"/>
            <a:r>
              <a:rPr lang="en-US" sz="3600" b="1" dirty="0" smtClean="0">
                <a:solidFill>
                  <a:srgbClr val="0070C0"/>
                </a:solidFill>
              </a:rPr>
              <a:t>X=Domain</a:t>
            </a:r>
            <a:r>
              <a:rPr lang="en-US" sz="3200" b="1" dirty="0" smtClean="0">
                <a:solidFill>
                  <a:srgbClr val="0070C0"/>
                </a:solidFill>
              </a:rPr>
              <a:t> </a:t>
            </a:r>
            <a:endParaRPr lang="en-US" sz="32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304800" y="1371600"/>
            <a:ext cx="8458200" cy="221599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fontAlgn="base">
              <a:lnSpc>
                <a:spcPct val="150000"/>
              </a:lnSpc>
            </a:pPr>
            <a:r>
              <a:rPr lang="en-US" sz="2800" b="1" dirty="0" smtClean="0">
                <a:solidFill>
                  <a:srgbClr val="0070C0"/>
                </a:solidFill>
              </a:rPr>
              <a:t>Why Padding  is Needed in CNN? </a:t>
            </a:r>
            <a:endParaRPr lang="en-US" sz="2800" b="1" dirty="0" smtClean="0">
              <a:solidFill>
                <a:srgbClr val="0070C0"/>
              </a:solidFill>
            </a:endParaRPr>
          </a:p>
          <a:p>
            <a:pPr algn="ctr" fontAlgn="base">
              <a:lnSpc>
                <a:spcPct val="150000"/>
              </a:lnSpc>
            </a:pPr>
            <a:r>
              <a:rPr lang="en-US" sz="2400" dirty="0" smtClean="0"/>
              <a:t>Padding is simply a process of adding layers of zeros to our input images so as to avoid the problems mentioned above.</a:t>
            </a:r>
            <a:endParaRPr lang="en-US" dirty="0" smtClean="0"/>
          </a:p>
          <a:p>
            <a:pPr algn="ctr" fontAlgn="base"/>
            <a:endParaRPr lang="en-US" sz="2400" b="1" dirty="0" smtClean="0">
              <a:solidFill>
                <a:srgbClr val="0070C0"/>
              </a:solidFill>
            </a:endParaRPr>
          </a:p>
        </p:txBody>
      </p:sp>
      <p:pic>
        <p:nvPicPr>
          <p:cNvPr id="5" name="Picture 2" descr="https://media.geeksforgeeks.org/wp-content/uploads/20190721014439/Screenshot-2019-07-21-at-1.43.59-AM.png"/>
          <p:cNvPicPr>
            <a:picLocks noChangeAspect="1" noChangeArrowheads="1"/>
          </p:cNvPicPr>
          <p:nvPr/>
        </p:nvPicPr>
        <p:blipFill>
          <a:blip r:embed="rId4"/>
          <a:srcRect/>
          <a:stretch>
            <a:fillRect/>
          </a:stretch>
        </p:blipFill>
        <p:spPr bwMode="auto">
          <a:xfrm>
            <a:off x="1905000" y="3733800"/>
            <a:ext cx="5920760" cy="2503488"/>
          </a:xfrm>
          <a:prstGeom prst="rect">
            <a:avLst/>
          </a:prstGeom>
          <a:noFill/>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304800" y="1371600"/>
            <a:ext cx="8458200" cy="6544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fontAlgn="base">
              <a:lnSpc>
                <a:spcPct val="150000"/>
              </a:lnSpc>
            </a:pPr>
            <a:r>
              <a:rPr lang="en-US" sz="2800" b="1" dirty="0" smtClean="0">
                <a:solidFill>
                  <a:srgbClr val="0070C0"/>
                </a:solidFill>
              </a:rPr>
              <a:t>Why Padding  is Needed in CNN</a:t>
            </a:r>
            <a:r>
              <a:rPr lang="en-US" sz="2800" b="1" dirty="0" smtClean="0">
                <a:solidFill>
                  <a:srgbClr val="0070C0"/>
                </a:solidFill>
              </a:rPr>
              <a:t>?</a:t>
            </a:r>
            <a:endParaRPr lang="en-US" sz="2400" b="1" dirty="0" smtClean="0">
              <a:solidFill>
                <a:srgbClr val="0070C0"/>
              </a:solidFill>
            </a:endParaRPr>
          </a:p>
        </p:txBody>
      </p:sp>
      <p:sp>
        <p:nvSpPr>
          <p:cNvPr id="8" name="Rectangle 7"/>
          <p:cNvSpPr/>
          <p:nvPr/>
        </p:nvSpPr>
        <p:spPr>
          <a:xfrm>
            <a:off x="381000" y="2286000"/>
            <a:ext cx="8229600" cy="32778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dirty="0" smtClean="0"/>
              <a:t>We have seen that convolving an input of 6 X 6 dimension with a 3 X 3 filter results in 4 X 4 output. We can generalize it and say that if the input is n X n and the filter size is f X f, then the output size will be (n-f+1) X (n-f+1):</a:t>
            </a:r>
          </a:p>
          <a:p>
            <a:pPr algn="just">
              <a:lnSpc>
                <a:spcPct val="150000"/>
              </a:lnSpc>
            </a:pPr>
            <a:endParaRPr lang="en-US" b="1" dirty="0" smtClean="0"/>
          </a:p>
          <a:p>
            <a:pPr algn="just">
              <a:lnSpc>
                <a:spcPct val="150000"/>
              </a:lnSpc>
            </a:pPr>
            <a:r>
              <a:rPr lang="en-US" b="1" dirty="0" smtClean="0"/>
              <a:t>Input:</a:t>
            </a:r>
            <a:r>
              <a:rPr lang="en-US" dirty="0" smtClean="0"/>
              <a:t> n X n</a:t>
            </a:r>
          </a:p>
          <a:p>
            <a:pPr algn="just">
              <a:lnSpc>
                <a:spcPct val="150000"/>
              </a:lnSpc>
            </a:pPr>
            <a:r>
              <a:rPr lang="en-US" b="1" dirty="0" smtClean="0"/>
              <a:t>Filter size:</a:t>
            </a:r>
            <a:r>
              <a:rPr lang="en-US" dirty="0" smtClean="0"/>
              <a:t> f X f</a:t>
            </a:r>
          </a:p>
          <a:p>
            <a:pPr algn="just">
              <a:lnSpc>
                <a:spcPct val="150000"/>
              </a:lnSpc>
            </a:pPr>
            <a:r>
              <a:rPr lang="en-US" b="1" dirty="0" smtClean="0"/>
              <a:t>Output:</a:t>
            </a:r>
            <a:r>
              <a:rPr lang="en-US" dirty="0" smtClean="0"/>
              <a:t> (n-f+1) X (n-f+1)</a:t>
            </a:r>
          </a:p>
          <a:p>
            <a:endParaRPr lang="en-US" dirty="0" smtClean="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304800" y="1371600"/>
            <a:ext cx="8458200" cy="6544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fontAlgn="base">
              <a:lnSpc>
                <a:spcPct val="150000"/>
              </a:lnSpc>
            </a:pPr>
            <a:r>
              <a:rPr lang="en-US" sz="2800" b="1" dirty="0" smtClean="0">
                <a:solidFill>
                  <a:srgbClr val="0070C0"/>
                </a:solidFill>
              </a:rPr>
              <a:t>Why Padding  is Needed in CNN</a:t>
            </a:r>
            <a:r>
              <a:rPr lang="en-US" sz="2800" b="1" dirty="0" smtClean="0">
                <a:solidFill>
                  <a:srgbClr val="0070C0"/>
                </a:solidFill>
              </a:rPr>
              <a:t>?</a:t>
            </a:r>
            <a:endParaRPr lang="en-US" sz="2400" b="1" dirty="0" smtClean="0">
              <a:solidFill>
                <a:srgbClr val="0070C0"/>
              </a:solidFill>
            </a:endParaRPr>
          </a:p>
        </p:txBody>
      </p:sp>
      <p:sp>
        <p:nvSpPr>
          <p:cNvPr id="8" name="Rectangle 7"/>
          <p:cNvSpPr/>
          <p:nvPr/>
        </p:nvSpPr>
        <p:spPr>
          <a:xfrm>
            <a:off x="381000" y="2286000"/>
            <a:ext cx="8229600" cy="30008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t>There are primarily two disadvantages here:</a:t>
            </a:r>
          </a:p>
          <a:p>
            <a:endParaRPr lang="en-US" dirty="0" smtClean="0"/>
          </a:p>
          <a:p>
            <a:pPr marL="342900" indent="-342900" algn="just">
              <a:lnSpc>
                <a:spcPct val="150000"/>
              </a:lnSpc>
              <a:buFont typeface="+mj-lt"/>
              <a:buAutoNum type="arabicPeriod"/>
            </a:pPr>
            <a:r>
              <a:rPr lang="en-US" dirty="0" smtClean="0"/>
              <a:t>Every time we apply a </a:t>
            </a:r>
            <a:r>
              <a:rPr lang="en-US" dirty="0" err="1" smtClean="0"/>
              <a:t>convolutional</a:t>
            </a:r>
            <a:r>
              <a:rPr lang="en-US" dirty="0" smtClean="0"/>
              <a:t> operation, the size of the image shrinks</a:t>
            </a:r>
          </a:p>
          <a:p>
            <a:pPr marL="342900" indent="-342900" algn="just">
              <a:lnSpc>
                <a:spcPct val="150000"/>
              </a:lnSpc>
              <a:buFont typeface="+mj-lt"/>
              <a:buAutoNum type="arabicPeriod"/>
            </a:pPr>
            <a:r>
              <a:rPr lang="en-US" dirty="0" smtClean="0"/>
              <a:t>Pixels present in the corner of the image are used only a few number of times during convolution as compared to the central pixels. Hence, we do not focus too much on the corners since that can lead to information loss</a:t>
            </a:r>
          </a:p>
          <a:p>
            <a:endParaRPr lang="en-US" dirty="0" smtClean="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304800" y="1371600"/>
            <a:ext cx="8458200" cy="6544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fontAlgn="base">
              <a:lnSpc>
                <a:spcPct val="150000"/>
              </a:lnSpc>
            </a:pPr>
            <a:r>
              <a:rPr lang="en-US" sz="2800" b="1" dirty="0" smtClean="0">
                <a:solidFill>
                  <a:srgbClr val="0070C0"/>
                </a:solidFill>
              </a:rPr>
              <a:t>Why Padding  is Needed in CNN</a:t>
            </a:r>
            <a:r>
              <a:rPr lang="en-US" sz="2800" b="1" dirty="0" smtClean="0">
                <a:solidFill>
                  <a:srgbClr val="0070C0"/>
                </a:solidFill>
              </a:rPr>
              <a:t>?</a:t>
            </a:r>
            <a:endParaRPr lang="en-US" sz="2400" b="1" dirty="0" smtClean="0">
              <a:solidFill>
                <a:srgbClr val="0070C0"/>
              </a:solidFill>
            </a:endParaRPr>
          </a:p>
        </p:txBody>
      </p:sp>
      <p:sp>
        <p:nvSpPr>
          <p:cNvPr id="8" name="Rectangle 7"/>
          <p:cNvSpPr/>
          <p:nvPr/>
        </p:nvSpPr>
        <p:spPr>
          <a:xfrm>
            <a:off x="381000" y="2286000"/>
            <a:ext cx="8229600" cy="377770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dirty="0" smtClean="0"/>
              <a:t>To overcome these issues, we can pad the image with an additional border, i.e., we add one pixel all around the edges. This means that the input will be an 8 X 8 matrix (instead of a 6 X 6 matrix). Applying convolution of 3 X 3 on it will result in a 6 X 6 matrix which is the original shape of the image. This is where padding comes to the fore:</a:t>
            </a:r>
          </a:p>
          <a:p>
            <a:pPr algn="just">
              <a:lnSpc>
                <a:spcPct val="150000"/>
              </a:lnSpc>
            </a:pPr>
            <a:r>
              <a:rPr lang="en-US" b="1" dirty="0" smtClean="0"/>
              <a:t>Input:</a:t>
            </a:r>
            <a:r>
              <a:rPr lang="en-US" dirty="0" smtClean="0"/>
              <a:t> n X n</a:t>
            </a:r>
          </a:p>
          <a:p>
            <a:pPr algn="just">
              <a:lnSpc>
                <a:spcPct val="150000"/>
              </a:lnSpc>
            </a:pPr>
            <a:r>
              <a:rPr lang="en-US" b="1" dirty="0" smtClean="0"/>
              <a:t>Padding:</a:t>
            </a:r>
            <a:r>
              <a:rPr lang="en-US" dirty="0" smtClean="0"/>
              <a:t> p</a:t>
            </a:r>
          </a:p>
          <a:p>
            <a:pPr algn="just">
              <a:lnSpc>
                <a:spcPct val="150000"/>
              </a:lnSpc>
            </a:pPr>
            <a:r>
              <a:rPr lang="en-US" b="1" dirty="0" smtClean="0"/>
              <a:t>Filter size:</a:t>
            </a:r>
            <a:r>
              <a:rPr lang="en-US" dirty="0" smtClean="0"/>
              <a:t> f X f</a:t>
            </a:r>
          </a:p>
          <a:p>
            <a:pPr algn="just">
              <a:lnSpc>
                <a:spcPct val="150000"/>
              </a:lnSpc>
            </a:pPr>
            <a:r>
              <a:rPr lang="en-US" b="1" dirty="0" smtClean="0"/>
              <a:t>Output:</a:t>
            </a:r>
            <a:r>
              <a:rPr lang="en-US" dirty="0" smtClean="0"/>
              <a:t> (n+2p-f+1) X (n+2p-f+1</a:t>
            </a:r>
            <a:r>
              <a:rPr lang="en-US" dirty="0" smtClean="0"/>
              <a:t>)</a:t>
            </a:r>
            <a:endParaRPr lang="en-US" dirty="0" smtClean="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8" name="Rectangle 7"/>
          <p:cNvSpPr/>
          <p:nvPr/>
        </p:nvSpPr>
        <p:spPr>
          <a:xfrm>
            <a:off x="304800" y="1219200"/>
            <a:ext cx="8534400" cy="48320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200000"/>
              </a:lnSpc>
            </a:pPr>
            <a:r>
              <a:rPr lang="en-US" b="1" dirty="0" smtClean="0"/>
              <a:t>There are two common choices for padding:</a:t>
            </a:r>
          </a:p>
          <a:p>
            <a:pPr algn="just">
              <a:lnSpc>
                <a:spcPct val="200000"/>
              </a:lnSpc>
            </a:pPr>
            <a:r>
              <a:rPr lang="en-US" b="1" dirty="0" smtClean="0"/>
              <a:t>Valid:</a:t>
            </a:r>
            <a:r>
              <a:rPr lang="en-US" dirty="0" smtClean="0"/>
              <a:t> It means no padding. If we are using valid padding, the output will be (n-f+1) X (n-f+1)</a:t>
            </a:r>
          </a:p>
          <a:p>
            <a:pPr>
              <a:lnSpc>
                <a:spcPct val="200000"/>
              </a:lnSpc>
            </a:pPr>
            <a:r>
              <a:rPr lang="en-US" b="1" dirty="0" smtClean="0"/>
              <a:t>Same:</a:t>
            </a:r>
            <a:r>
              <a:rPr lang="en-US" dirty="0" smtClean="0"/>
              <a:t> Here, we apply padding so that the output size is the same as the input size, i.e.,</a:t>
            </a:r>
            <a:br>
              <a:rPr lang="en-US" dirty="0" smtClean="0"/>
            </a:br>
            <a:r>
              <a:rPr lang="en-US" dirty="0" smtClean="0"/>
              <a:t>n+2p-f+1 = n</a:t>
            </a:r>
            <a:br>
              <a:rPr lang="en-US" dirty="0" smtClean="0"/>
            </a:br>
            <a:r>
              <a:rPr lang="en-US" dirty="0" smtClean="0"/>
              <a:t>So, p = (f-1)/2</a:t>
            </a:r>
          </a:p>
          <a:p>
            <a:pPr algn="just">
              <a:lnSpc>
                <a:spcPct val="200000"/>
              </a:lnSpc>
            </a:pPr>
            <a:r>
              <a:rPr lang="en-US" sz="1400" dirty="0" smtClean="0"/>
              <a:t>We now know how to use padded convolution. This way we don’t lose a lot of information and the image does not shrink either. Next, we will look at how to implement </a:t>
            </a:r>
            <a:r>
              <a:rPr lang="en-US" sz="1400" dirty="0" err="1" smtClean="0"/>
              <a:t>strided</a:t>
            </a:r>
            <a:r>
              <a:rPr lang="en-US" sz="1400" dirty="0" smtClean="0"/>
              <a:t> convolutions</a:t>
            </a:r>
            <a:r>
              <a:rPr lang="en-US" sz="1400" dirty="0" smtClean="0"/>
              <a:t>.</a:t>
            </a:r>
            <a:endParaRPr lang="en-US" sz="1400" dirty="0" smtClean="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5" name="Picture 4" descr="pad.gif"/>
          <p:cNvPicPr>
            <a:picLocks noChangeAspect="1"/>
          </p:cNvPicPr>
          <p:nvPr/>
        </p:nvPicPr>
        <p:blipFill>
          <a:blip r:embed="rId4"/>
          <a:stretch>
            <a:fillRect/>
          </a:stretch>
        </p:blipFill>
        <p:spPr>
          <a:xfrm>
            <a:off x="304800" y="1342103"/>
            <a:ext cx="8458200" cy="3991897"/>
          </a:xfrm>
          <a:prstGeom prst="rect">
            <a:avLst/>
          </a:prstGeom>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1828800" y="2514600"/>
            <a:ext cx="6074100" cy="734753"/>
          </a:xfrm>
          <a:prstGeom prst="rect">
            <a:avLst/>
          </a:prstGeom>
        </p:spPr>
        <p:txBody>
          <a:bodyPr wrap="none">
            <a:spAutoFit/>
          </a:bodyPr>
          <a:lstStyle/>
          <a:p>
            <a:pPr algn="ctr">
              <a:lnSpc>
                <a:spcPct val="150000"/>
              </a:lnSpc>
            </a:pPr>
            <a:r>
              <a:rPr lang="en-US" sz="3200" b="1" u="sng" dirty="0" smtClean="0">
                <a:solidFill>
                  <a:srgbClr val="0070C0"/>
                </a:solidFill>
              </a:rPr>
              <a:t>Why Stride is Needed in CNN?</a:t>
            </a:r>
            <a:endParaRPr lang="en-US" sz="3200" b="1" u="sng" dirty="0" smtClean="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304800" y="1295400"/>
            <a:ext cx="6074100" cy="734753"/>
          </a:xfrm>
          <a:prstGeom prst="rect">
            <a:avLst/>
          </a:prstGeom>
        </p:spPr>
        <p:txBody>
          <a:bodyPr wrap="none">
            <a:spAutoFit/>
          </a:bodyPr>
          <a:lstStyle/>
          <a:p>
            <a:pPr algn="ctr">
              <a:lnSpc>
                <a:spcPct val="150000"/>
              </a:lnSpc>
            </a:pPr>
            <a:r>
              <a:rPr lang="en-US" sz="3200" b="1" u="sng" dirty="0" smtClean="0">
                <a:solidFill>
                  <a:srgbClr val="0070C0"/>
                </a:solidFill>
              </a:rPr>
              <a:t>Why Stride is Needed in CNN?</a:t>
            </a:r>
            <a:endParaRPr lang="en-US" sz="3200" b="1" u="sng" dirty="0" smtClean="0">
              <a:solidFill>
                <a:srgbClr val="0070C0"/>
              </a:solidFill>
            </a:endParaRPr>
          </a:p>
        </p:txBody>
      </p:sp>
      <p:sp>
        <p:nvSpPr>
          <p:cNvPr id="5" name="Rectangle 4"/>
          <p:cNvSpPr/>
          <p:nvPr/>
        </p:nvSpPr>
        <p:spPr>
          <a:xfrm>
            <a:off x="533400" y="2362200"/>
            <a:ext cx="82296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b="1" dirty="0" smtClean="0">
                <a:solidFill>
                  <a:srgbClr val="0070C0"/>
                </a:solidFill>
              </a:rPr>
              <a:t>Strides: </a:t>
            </a:r>
          </a:p>
          <a:p>
            <a:pPr marL="457200" indent="-457200">
              <a:lnSpc>
                <a:spcPct val="150000"/>
              </a:lnSpc>
              <a:buFont typeface="+mj-lt"/>
              <a:buAutoNum type="arabicPeriod"/>
            </a:pPr>
            <a:r>
              <a:rPr lang="en-US" dirty="0" smtClean="0"/>
              <a:t>Stride is </a:t>
            </a:r>
            <a:r>
              <a:rPr lang="en-US" b="1" dirty="0" smtClean="0"/>
              <a:t>the number of pixels shifts over the input matrix</a:t>
            </a:r>
            <a:r>
              <a:rPr lang="en-US" dirty="0" smtClean="0"/>
              <a:t>. When the stride is 1 then we move the filters to 1 pixel at a time. When the stride is 2 then we move the filters to 2 pixels at a time and so on. </a:t>
            </a:r>
          </a:p>
          <a:p>
            <a:pPr marL="457200" indent="-457200">
              <a:lnSpc>
                <a:spcPct val="150000"/>
              </a:lnSpc>
              <a:buFont typeface="+mj-lt"/>
              <a:buAutoNum type="arabicPeriod"/>
            </a:pPr>
            <a:r>
              <a:rPr lang="en-US" dirty="0" smtClean="0"/>
              <a:t>Stride is </a:t>
            </a:r>
            <a:r>
              <a:rPr lang="en-US" b="1" dirty="0" smtClean="0"/>
              <a:t>a parameter of the neural network's filter that modifies the amount of movement over the image or video</a:t>
            </a:r>
            <a:r>
              <a:rPr lang="en-US" dirty="0" smtClean="0"/>
              <a:t>. For example, if a neural network's stride is set to 1, the filter will move one pixel, or unit, at a time.</a:t>
            </a:r>
            <a:endParaRPr lang="en-US" dirty="0" smtClean="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381000" y="1143000"/>
            <a:ext cx="8229600" cy="464883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b="1" u="sng" dirty="0" err="1" smtClean="0"/>
              <a:t>Strided</a:t>
            </a:r>
            <a:r>
              <a:rPr lang="en-US" b="1" u="sng" dirty="0" smtClean="0"/>
              <a:t> Convolutions</a:t>
            </a:r>
          </a:p>
          <a:p>
            <a:pPr algn="just">
              <a:lnSpc>
                <a:spcPct val="150000"/>
              </a:lnSpc>
            </a:pPr>
            <a:r>
              <a:rPr lang="en-US" dirty="0" smtClean="0"/>
              <a:t>Suppose we choose a stride of 2. So, while convoluting through the image, we will take two steps – both in the horizontal and vertical directions separately. </a:t>
            </a:r>
          </a:p>
          <a:p>
            <a:pPr algn="just">
              <a:lnSpc>
                <a:spcPct val="150000"/>
              </a:lnSpc>
            </a:pPr>
            <a:r>
              <a:rPr lang="en-US" dirty="0" smtClean="0"/>
              <a:t>The </a:t>
            </a:r>
            <a:r>
              <a:rPr lang="en-US" dirty="0" smtClean="0"/>
              <a:t>dimensions for stride </a:t>
            </a:r>
            <a:r>
              <a:rPr lang="en-US" i="1" dirty="0" smtClean="0"/>
              <a:t>s</a:t>
            </a:r>
            <a:r>
              <a:rPr lang="en-US" dirty="0" smtClean="0"/>
              <a:t> will be:</a:t>
            </a:r>
          </a:p>
          <a:p>
            <a:pPr algn="just">
              <a:lnSpc>
                <a:spcPct val="150000"/>
              </a:lnSpc>
            </a:pPr>
            <a:r>
              <a:rPr lang="en-US" b="1" dirty="0" smtClean="0"/>
              <a:t>Input:</a:t>
            </a:r>
            <a:r>
              <a:rPr lang="en-US" dirty="0" smtClean="0"/>
              <a:t> n X n</a:t>
            </a:r>
          </a:p>
          <a:p>
            <a:pPr algn="just">
              <a:lnSpc>
                <a:spcPct val="150000"/>
              </a:lnSpc>
            </a:pPr>
            <a:r>
              <a:rPr lang="en-US" b="1" dirty="0" smtClean="0"/>
              <a:t>Padding:</a:t>
            </a:r>
            <a:r>
              <a:rPr lang="en-US" dirty="0" smtClean="0"/>
              <a:t> p</a:t>
            </a:r>
          </a:p>
          <a:p>
            <a:pPr algn="just">
              <a:lnSpc>
                <a:spcPct val="150000"/>
              </a:lnSpc>
            </a:pPr>
            <a:r>
              <a:rPr lang="en-US" b="1" dirty="0" smtClean="0"/>
              <a:t>Stride:</a:t>
            </a:r>
            <a:r>
              <a:rPr lang="en-US" dirty="0" smtClean="0"/>
              <a:t> s</a:t>
            </a:r>
          </a:p>
          <a:p>
            <a:pPr algn="just">
              <a:lnSpc>
                <a:spcPct val="150000"/>
              </a:lnSpc>
            </a:pPr>
            <a:r>
              <a:rPr lang="en-US" b="1" dirty="0" smtClean="0"/>
              <a:t>Filter size:</a:t>
            </a:r>
            <a:r>
              <a:rPr lang="en-US" dirty="0" smtClean="0"/>
              <a:t> f X f</a:t>
            </a:r>
          </a:p>
          <a:p>
            <a:pPr algn="just">
              <a:lnSpc>
                <a:spcPct val="150000"/>
              </a:lnSpc>
            </a:pPr>
            <a:r>
              <a:rPr lang="en-US" b="1" dirty="0" smtClean="0"/>
              <a:t>Output:</a:t>
            </a:r>
            <a:r>
              <a:rPr lang="en-US" dirty="0" smtClean="0"/>
              <a:t> [(n+2p-f)/s+1] X [(n+2p-f)/s+1]</a:t>
            </a:r>
          </a:p>
          <a:p>
            <a:pPr algn="just">
              <a:lnSpc>
                <a:spcPct val="150000"/>
              </a:lnSpc>
            </a:pPr>
            <a:r>
              <a:rPr lang="en-US" b="1" dirty="0" smtClean="0">
                <a:solidFill>
                  <a:srgbClr val="0070C0"/>
                </a:solidFill>
              </a:rPr>
              <a:t>Stride helps to reduce the size of the image, a particularly useful feature</a:t>
            </a:r>
            <a:r>
              <a:rPr lang="en-US" sz="2000" dirty="0" smtClean="0"/>
              <a:t>.</a:t>
            </a:r>
            <a:endParaRPr lang="en-US" sz="20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6" descr="stride.gif"/>
          <p:cNvPicPr>
            <a:picLocks noChangeAspect="1"/>
          </p:cNvPicPr>
          <p:nvPr/>
        </p:nvPicPr>
        <p:blipFill>
          <a:blip r:embed="rId4"/>
          <a:stretch>
            <a:fillRect/>
          </a:stretch>
        </p:blipFill>
        <p:spPr>
          <a:xfrm>
            <a:off x="545690" y="1219200"/>
            <a:ext cx="7912510" cy="4410075"/>
          </a:xfrm>
          <a:prstGeom prst="rect">
            <a:avLst/>
          </a:prstGeom>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0070C0"/>
                </a:solidFill>
                <a:effectLst/>
                <a:uLnTx/>
                <a:uFillTx/>
                <a:latin typeface="+mj-lt"/>
                <a:ea typeface="+mj-ea"/>
                <a:cs typeface="+mj-cs"/>
              </a:rPr>
              <a:t>New Normal Technology</a:t>
            </a:r>
            <a:endParaRPr kumimoji="0" lang="en-US" sz="4400" b="1" i="0" u="none" strike="noStrike" kern="1200" cap="none" spc="0" normalizeH="0" baseline="0" noProof="0" dirty="0">
              <a:ln>
                <a:noFill/>
              </a:ln>
              <a:solidFill>
                <a:srgbClr val="0070C0"/>
              </a:solidFill>
              <a:effectLst/>
              <a:uLnTx/>
              <a:uFillTx/>
              <a:latin typeface="+mj-lt"/>
              <a:ea typeface="+mj-ea"/>
              <a:cs typeface="+mj-cs"/>
            </a:endParaRPr>
          </a:p>
        </p:txBody>
      </p:sp>
      <p:sp>
        <p:nvSpPr>
          <p:cNvPr id="6" name="TextBox 5"/>
          <p:cNvSpPr txBox="1"/>
          <p:nvPr/>
        </p:nvSpPr>
        <p:spPr>
          <a:xfrm>
            <a:off x="762000" y="2667000"/>
            <a:ext cx="7391400" cy="1785104"/>
          </a:xfrm>
          <a:prstGeom prst="rect">
            <a:avLst/>
          </a:prstGeom>
          <a:noFill/>
        </p:spPr>
        <p:txBody>
          <a:bodyPr>
            <a:spAutoFit/>
          </a:bodyPr>
          <a:lstStyle/>
          <a:p>
            <a:pPr algn="ctr">
              <a:defRPr/>
            </a:pPr>
            <a:r>
              <a:rPr lang="en-US" sz="2800" b="1" dirty="0" smtClean="0">
                <a:solidFill>
                  <a:srgbClr val="0070C0"/>
                </a:solidFill>
              </a:rPr>
              <a:t>AI+ Computer Vision= </a:t>
            </a:r>
            <a:r>
              <a:rPr lang="en-US" sz="2800" b="1" dirty="0">
                <a:solidFill>
                  <a:srgbClr val="0070C0"/>
                </a:solidFill>
              </a:rPr>
              <a:t>Successful project</a:t>
            </a:r>
          </a:p>
          <a:p>
            <a:pPr marL="514350" indent="-514350">
              <a:lnSpc>
                <a:spcPct val="150000"/>
              </a:lnSpc>
              <a:defRPr/>
            </a:pPr>
            <a:endParaRPr lang="en-US" sz="2400" dirty="0"/>
          </a:p>
          <a:p>
            <a:pPr>
              <a:defRPr/>
            </a:pPr>
            <a:endParaRPr lang="en-US" sz="2800" dirty="0"/>
          </a:p>
          <a:p>
            <a:pPr marL="342900" indent="-342900">
              <a:buFontTx/>
              <a:buAutoNum type="arabicPeriod"/>
              <a:defRPr/>
            </a:pPr>
            <a:endParaRPr lang="en-US"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5" name="Rectangle 4"/>
          <p:cNvSpPr/>
          <p:nvPr/>
        </p:nvSpPr>
        <p:spPr>
          <a:xfrm>
            <a:off x="381000" y="1295400"/>
            <a:ext cx="8229600"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b="1" dirty="0" smtClean="0"/>
              <a:t>Convolutions Over Volume</a:t>
            </a:r>
          </a:p>
          <a:p>
            <a:pPr algn="just">
              <a:lnSpc>
                <a:spcPct val="150000"/>
              </a:lnSpc>
            </a:pPr>
            <a:r>
              <a:rPr lang="en-US" dirty="0" smtClean="0"/>
              <a:t>Suppose, instead of a 2-D image, we have a 3-D input image of shape 6 X 6 X 3. How will we apply convolution on this image? We will use a 3 X 3 X 3 filter instead of a 3 X 3 filter. Let’s look at an example:</a:t>
            </a:r>
          </a:p>
          <a:p>
            <a:pPr algn="just">
              <a:lnSpc>
                <a:spcPct val="150000"/>
              </a:lnSpc>
            </a:pPr>
            <a:r>
              <a:rPr lang="en-US" b="1" dirty="0" smtClean="0"/>
              <a:t>Input:</a:t>
            </a:r>
            <a:r>
              <a:rPr lang="en-US" dirty="0" smtClean="0"/>
              <a:t> 6 X 6 X 3</a:t>
            </a:r>
          </a:p>
          <a:p>
            <a:pPr algn="just">
              <a:lnSpc>
                <a:spcPct val="150000"/>
              </a:lnSpc>
            </a:pPr>
            <a:r>
              <a:rPr lang="en-US" b="1" dirty="0" smtClean="0"/>
              <a:t>Filter:</a:t>
            </a:r>
            <a:r>
              <a:rPr lang="en-US" dirty="0" smtClean="0"/>
              <a:t> 3 X 3 X 3</a:t>
            </a:r>
          </a:p>
          <a:p>
            <a:pPr algn="just">
              <a:lnSpc>
                <a:spcPct val="150000"/>
              </a:lnSpc>
            </a:pPr>
            <a:r>
              <a:rPr lang="en-US" dirty="0" smtClean="0"/>
              <a:t>The dimensions above represent the height, width and channels in the input and filter. </a:t>
            </a:r>
            <a:r>
              <a:rPr lang="en-US" b="1" i="1" dirty="0" smtClean="0"/>
              <a:t>Keep in mind that the number of channels in the input and filter should be same.</a:t>
            </a:r>
            <a:r>
              <a:rPr lang="en-US" dirty="0" smtClean="0"/>
              <a:t> This will result in an output of 4 X 4. Let’s understand it visually:</a:t>
            </a:r>
            <a:endParaRPr lang="en-US"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pic>
        <p:nvPicPr>
          <p:cNvPr id="7" name="Picture 2" descr="https://cdn.analyticsvidhya.com/wp-content/uploads/2018/12/Screenshot-from-2018-12-07-18-11-18.png"/>
          <p:cNvPicPr>
            <a:picLocks noChangeAspect="1" noChangeArrowheads="1"/>
          </p:cNvPicPr>
          <p:nvPr/>
        </p:nvPicPr>
        <p:blipFill>
          <a:blip r:embed="rId4"/>
          <a:srcRect/>
          <a:stretch>
            <a:fillRect/>
          </a:stretch>
        </p:blipFill>
        <p:spPr bwMode="auto">
          <a:xfrm>
            <a:off x="533400" y="1295400"/>
            <a:ext cx="7743825" cy="2581276"/>
          </a:xfrm>
          <a:prstGeom prst="rect">
            <a:avLst/>
          </a:prstGeom>
          <a:noFill/>
        </p:spPr>
      </p:pic>
      <p:sp>
        <p:nvSpPr>
          <p:cNvPr id="8" name="Rectangle 7"/>
          <p:cNvSpPr/>
          <p:nvPr/>
        </p:nvSpPr>
        <p:spPr>
          <a:xfrm>
            <a:off x="152400" y="3886200"/>
            <a:ext cx="8839200" cy="21698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b="1" dirty="0" smtClean="0"/>
              <a:t>Since there are three channels in the input, the filter will consequently also have three channels. After convolution, the output shape is a 4 X 4 matrix. So, the first element of the output is the sum of the element-wise product of the first 27 values from the input (9 values from each channel) and the 27 values from the filter. After that we convolve over the entire image.</a:t>
            </a:r>
            <a:endParaRPr lang="en-US" b="1"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8" name="Rectangle 7"/>
          <p:cNvSpPr/>
          <p:nvPr/>
        </p:nvSpPr>
        <p:spPr>
          <a:xfrm>
            <a:off x="152400" y="3886200"/>
            <a:ext cx="8839200" cy="21157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b="1" dirty="0" smtClean="0"/>
              <a:t>Instead of using just a single filter, we can use multiple filters as well. How do we do that? Let’s say the first filter will detect vertical edges and the second filter will detect horizontal edges from the image. If we use multiple filters, the output dimension will change. So, instead of having a 4 X 4 output as in the above example, we would have a 4 X 4 X 2 output (if we have used 2 filters):</a:t>
            </a:r>
            <a:endParaRPr lang="en-US" b="1" dirty="0"/>
          </a:p>
        </p:txBody>
      </p:sp>
      <p:pic>
        <p:nvPicPr>
          <p:cNvPr id="9" name="Picture 2" descr="https://cdn.analyticsvidhya.com/wp-content/uploads/2018/12/Screenshot-from-2018-12-07-18-20-14.png"/>
          <p:cNvPicPr>
            <a:picLocks noChangeAspect="1" noChangeArrowheads="1"/>
          </p:cNvPicPr>
          <p:nvPr/>
        </p:nvPicPr>
        <p:blipFill>
          <a:blip r:embed="rId4"/>
          <a:srcRect/>
          <a:stretch>
            <a:fillRect/>
          </a:stretch>
        </p:blipFill>
        <p:spPr bwMode="auto">
          <a:xfrm>
            <a:off x="457200" y="1219201"/>
            <a:ext cx="8305800" cy="2438400"/>
          </a:xfrm>
          <a:prstGeom prst="rect">
            <a:avLst/>
          </a:prstGeom>
          <a:noFill/>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7" name="Rectangle 6"/>
          <p:cNvSpPr/>
          <p:nvPr/>
        </p:nvSpPr>
        <p:spPr>
          <a:xfrm>
            <a:off x="152400" y="1219200"/>
            <a:ext cx="10134600" cy="4785926"/>
          </a:xfrm>
          <a:prstGeom prst="rect">
            <a:avLst/>
          </a:prstGeom>
        </p:spPr>
        <p:txBody>
          <a:bodyPr wrap="square">
            <a:spAutoFit/>
          </a:bodyPr>
          <a:lstStyle/>
          <a:p>
            <a:pPr>
              <a:lnSpc>
                <a:spcPct val="250000"/>
              </a:lnSpc>
            </a:pPr>
            <a:r>
              <a:rPr lang="en-US" sz="1600" b="1" dirty="0" smtClean="0">
                <a:solidFill>
                  <a:srgbClr val="0070C0"/>
                </a:solidFill>
              </a:rPr>
              <a:t>Generalized dimensions can be given as:</a:t>
            </a:r>
          </a:p>
          <a:p>
            <a:pPr>
              <a:lnSpc>
                <a:spcPct val="250000"/>
              </a:lnSpc>
            </a:pPr>
            <a:r>
              <a:rPr lang="en-US" sz="1600" b="1" dirty="0" smtClean="0"/>
              <a:t>Input:</a:t>
            </a:r>
            <a:r>
              <a:rPr lang="en-US" sz="1600" dirty="0" smtClean="0"/>
              <a:t> n X n X </a:t>
            </a:r>
            <a:r>
              <a:rPr lang="en-US" sz="1600" dirty="0" err="1" smtClean="0"/>
              <a:t>n</a:t>
            </a:r>
            <a:r>
              <a:rPr lang="en-US" sz="1600" baseline="-25000" dirty="0" err="1" smtClean="0"/>
              <a:t>c</a:t>
            </a:r>
            <a:endParaRPr lang="en-US" sz="1600" dirty="0" smtClean="0"/>
          </a:p>
          <a:p>
            <a:pPr>
              <a:lnSpc>
                <a:spcPct val="250000"/>
              </a:lnSpc>
            </a:pPr>
            <a:r>
              <a:rPr lang="en-US" sz="1600" b="1" dirty="0" smtClean="0"/>
              <a:t>Filter:</a:t>
            </a:r>
            <a:r>
              <a:rPr lang="en-US" sz="1600" dirty="0" smtClean="0"/>
              <a:t> f X f X </a:t>
            </a:r>
            <a:r>
              <a:rPr lang="en-US" sz="1600" dirty="0" err="1" smtClean="0"/>
              <a:t>n</a:t>
            </a:r>
            <a:r>
              <a:rPr lang="en-US" sz="1600" baseline="-25000" dirty="0" err="1" smtClean="0"/>
              <a:t>c</a:t>
            </a:r>
            <a:endParaRPr lang="en-US" sz="1600" dirty="0" smtClean="0"/>
          </a:p>
          <a:p>
            <a:pPr>
              <a:lnSpc>
                <a:spcPct val="250000"/>
              </a:lnSpc>
            </a:pPr>
            <a:r>
              <a:rPr lang="en-US" sz="1600" b="1" dirty="0" smtClean="0"/>
              <a:t>Padding:</a:t>
            </a:r>
            <a:r>
              <a:rPr lang="en-US" sz="1600" dirty="0" smtClean="0"/>
              <a:t> p</a:t>
            </a:r>
          </a:p>
          <a:p>
            <a:pPr>
              <a:lnSpc>
                <a:spcPct val="250000"/>
              </a:lnSpc>
            </a:pPr>
            <a:r>
              <a:rPr lang="en-US" sz="1600" b="1" dirty="0" smtClean="0"/>
              <a:t>Stride:</a:t>
            </a:r>
            <a:r>
              <a:rPr lang="en-US" sz="1600" dirty="0" smtClean="0"/>
              <a:t> s</a:t>
            </a:r>
          </a:p>
          <a:p>
            <a:pPr>
              <a:lnSpc>
                <a:spcPct val="250000"/>
              </a:lnSpc>
            </a:pPr>
            <a:r>
              <a:rPr lang="en-US" sz="1600" b="1" dirty="0" smtClean="0"/>
              <a:t>Output:</a:t>
            </a:r>
            <a:r>
              <a:rPr lang="en-US" sz="1600" dirty="0" smtClean="0"/>
              <a:t> </a:t>
            </a:r>
            <a:r>
              <a:rPr lang="en-US" sz="2400" dirty="0" smtClean="0">
                <a:solidFill>
                  <a:srgbClr val="0070C0"/>
                </a:solidFill>
              </a:rPr>
              <a:t>[(n+2p-f)/s+1] X [(n+2p-f)/s+1] X </a:t>
            </a:r>
            <a:r>
              <a:rPr lang="en-US" sz="2400" dirty="0" err="1" smtClean="0">
                <a:solidFill>
                  <a:srgbClr val="0070C0"/>
                </a:solidFill>
              </a:rPr>
              <a:t>n</a:t>
            </a:r>
            <a:r>
              <a:rPr lang="en-US" sz="2400" baseline="-25000" dirty="0" err="1" smtClean="0">
                <a:solidFill>
                  <a:srgbClr val="0070C0"/>
                </a:solidFill>
              </a:rPr>
              <a:t>c</a:t>
            </a:r>
            <a:r>
              <a:rPr lang="en-US" sz="2400" dirty="0" smtClean="0">
                <a:solidFill>
                  <a:srgbClr val="0070C0"/>
                </a:solidFill>
              </a:rPr>
              <a:t>’</a:t>
            </a:r>
            <a:endParaRPr lang="en-US" sz="1600" dirty="0" smtClean="0">
              <a:solidFill>
                <a:srgbClr val="0070C0"/>
              </a:solidFill>
            </a:endParaRPr>
          </a:p>
          <a:p>
            <a:pPr algn="just">
              <a:lnSpc>
                <a:spcPct val="250000"/>
              </a:lnSpc>
            </a:pPr>
            <a:r>
              <a:rPr lang="en-US" sz="1600" dirty="0" smtClean="0"/>
              <a:t>Here, </a:t>
            </a:r>
            <a:r>
              <a:rPr lang="en-US" sz="1600" dirty="0" err="1" smtClean="0"/>
              <a:t>n</a:t>
            </a:r>
            <a:r>
              <a:rPr lang="en-US" sz="1600" baseline="-25000" dirty="0" err="1" smtClean="0"/>
              <a:t>c</a:t>
            </a:r>
            <a:r>
              <a:rPr lang="en-US" sz="1600" dirty="0" smtClean="0"/>
              <a:t> is the number of channels in the input and filter, while </a:t>
            </a:r>
            <a:r>
              <a:rPr lang="en-US" sz="1600" dirty="0" err="1" smtClean="0"/>
              <a:t>n</a:t>
            </a:r>
            <a:r>
              <a:rPr lang="en-US" sz="1600" baseline="-25000" dirty="0" err="1" smtClean="0"/>
              <a:t>c</a:t>
            </a:r>
            <a:r>
              <a:rPr lang="en-US" sz="1600" dirty="0" smtClean="0"/>
              <a:t>’ is the number of filters.</a:t>
            </a:r>
            <a:endParaRPr lang="en-US" sz="16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Title 1"/>
          <p:cNvSpPr txBox="1">
            <a:spLocks/>
          </p:cNvSpPr>
          <p:nvPr/>
        </p:nvSpPr>
        <p:spPr>
          <a:xfrm>
            <a:off x="381000" y="762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sz="4400" b="1" dirty="0" smtClean="0">
                <a:solidFill>
                  <a:srgbClr val="00B0F0"/>
                </a:solidFill>
              </a:rPr>
              <a:t>Size of Output Image</a:t>
            </a:r>
            <a:endParaRPr lang="en-US" sz="4400" b="1" dirty="0" smtClean="0">
              <a:solidFill>
                <a:srgbClr val="00B0F0"/>
              </a:solidFill>
            </a:endParaRPr>
          </a:p>
        </p:txBody>
      </p:sp>
      <p:pic>
        <p:nvPicPr>
          <p:cNvPr id="1026" name="Picture 2" descr="https://miro.medium.com/max/358/1*SaaR10uSdDFBP3EVNrZwnA.png"/>
          <p:cNvPicPr>
            <a:picLocks noChangeAspect="1" noChangeArrowheads="1"/>
          </p:cNvPicPr>
          <p:nvPr/>
        </p:nvPicPr>
        <p:blipFill>
          <a:blip r:embed="rId4"/>
          <a:srcRect/>
          <a:stretch>
            <a:fillRect/>
          </a:stretch>
        </p:blipFill>
        <p:spPr bwMode="auto">
          <a:xfrm>
            <a:off x="1295400" y="1143000"/>
            <a:ext cx="65532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52400" y="3200400"/>
            <a:ext cx="86868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sz="1600" b="1" dirty="0" smtClean="0">
                <a:solidFill>
                  <a:srgbClr val="0070C0"/>
                </a:solidFill>
              </a:rPr>
              <a:t>Where </a:t>
            </a:r>
            <a:endParaRPr lang="en-US" sz="1600" b="1" dirty="0" smtClean="0">
              <a:solidFill>
                <a:srgbClr val="0070C0"/>
              </a:solidFill>
            </a:endParaRPr>
          </a:p>
          <a:p>
            <a:pPr>
              <a:lnSpc>
                <a:spcPct val="150000"/>
              </a:lnSpc>
            </a:pPr>
            <a:r>
              <a:rPr lang="en-US" sz="1600" b="1" dirty="0" smtClean="0"/>
              <a:t>I = Input Image size</a:t>
            </a:r>
            <a:endParaRPr lang="en-US" sz="1600" dirty="0" smtClean="0"/>
          </a:p>
          <a:p>
            <a:pPr>
              <a:lnSpc>
                <a:spcPct val="150000"/>
              </a:lnSpc>
            </a:pPr>
            <a:r>
              <a:rPr lang="en-US" sz="1600" b="1" dirty="0" smtClean="0"/>
              <a:t>K=Filter: size </a:t>
            </a:r>
            <a:endParaRPr lang="en-US" sz="1600" dirty="0" smtClean="0"/>
          </a:p>
          <a:p>
            <a:pPr>
              <a:lnSpc>
                <a:spcPct val="150000"/>
              </a:lnSpc>
            </a:pPr>
            <a:r>
              <a:rPr lang="en-US" sz="1600" b="1" dirty="0" smtClean="0"/>
              <a:t>P= Padding</a:t>
            </a:r>
            <a:endParaRPr lang="en-US" sz="1600" dirty="0" smtClean="0"/>
          </a:p>
          <a:p>
            <a:pPr>
              <a:lnSpc>
                <a:spcPct val="150000"/>
              </a:lnSpc>
            </a:pPr>
            <a:r>
              <a:rPr lang="en-US" sz="1600" b="1" dirty="0" smtClean="0"/>
              <a:t>S= Stride:</a:t>
            </a:r>
            <a:endParaRPr lang="en-US" sz="1600" dirty="0" smtClean="0"/>
          </a:p>
          <a:p>
            <a:pPr>
              <a:lnSpc>
                <a:spcPct val="150000"/>
              </a:lnSpc>
            </a:pPr>
            <a:r>
              <a:rPr lang="en-US" sz="1600" b="1" dirty="0" smtClean="0"/>
              <a:t>O= Output</a:t>
            </a:r>
            <a:r>
              <a:rPr lang="en-US" sz="1600" b="1" dirty="0" smtClean="0"/>
              <a:t>:</a:t>
            </a:r>
            <a:r>
              <a:rPr lang="en-US" sz="1600" dirty="0" smtClean="0"/>
              <a:t> </a:t>
            </a:r>
            <a:endParaRPr lang="en-US" sz="1600" dirty="0" smtClean="0">
              <a:solidFill>
                <a:srgbClr val="0070C0"/>
              </a:solidFill>
            </a:endParaRPr>
          </a:p>
          <a:p>
            <a:pPr algn="just">
              <a:lnSpc>
                <a:spcPct val="150000"/>
              </a:lnSpc>
            </a:pPr>
            <a:r>
              <a:rPr lang="en-US" sz="1600" dirty="0" smtClean="0"/>
              <a:t>.</a:t>
            </a:r>
            <a:endParaRPr lang="en-US" sz="16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81000" y="0"/>
            <a:ext cx="82296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70C0"/>
                </a:solidFill>
                <a:effectLst/>
                <a:uLnTx/>
                <a:uFillTx/>
                <a:latin typeface="+mj-lt"/>
                <a:ea typeface="+mj-ea"/>
                <a:cs typeface="+mj-cs"/>
              </a:rPr>
              <a:t>Project Flow</a:t>
            </a:r>
            <a:r>
              <a:rPr kumimoji="0" lang="en-US" sz="4400" b="1" i="0" u="none" strike="noStrike" kern="1200" cap="none" spc="0" normalizeH="0" noProof="0" dirty="0" smtClean="0">
                <a:ln>
                  <a:noFill/>
                </a:ln>
                <a:solidFill>
                  <a:srgbClr val="0070C0"/>
                </a:solidFill>
                <a:effectLst/>
                <a:uLnTx/>
                <a:uFillTx/>
                <a:latin typeface="+mj-lt"/>
                <a:ea typeface="+mj-ea"/>
                <a:cs typeface="+mj-cs"/>
              </a:rPr>
              <a:t> in AIML</a:t>
            </a:r>
            <a:endParaRPr kumimoji="0" lang="en-US" sz="4400" b="1" i="0" u="none" strike="noStrike" kern="1200" cap="none" spc="0" normalizeH="0" baseline="0" noProof="0" dirty="0">
              <a:ln>
                <a:noFill/>
              </a:ln>
              <a:solidFill>
                <a:srgbClr val="0070C0"/>
              </a:solidFill>
              <a:effectLst/>
              <a:uLnTx/>
              <a:uFillTx/>
              <a:latin typeface="+mj-lt"/>
              <a:ea typeface="+mj-ea"/>
              <a:cs typeface="+mj-cs"/>
            </a:endParaRPr>
          </a:p>
        </p:txBody>
      </p:sp>
      <p:sp>
        <p:nvSpPr>
          <p:cNvPr id="4" name="TextBox 3"/>
          <p:cNvSpPr txBox="1"/>
          <p:nvPr/>
        </p:nvSpPr>
        <p:spPr>
          <a:xfrm>
            <a:off x="457200" y="762000"/>
            <a:ext cx="8686800" cy="5755422"/>
          </a:xfrm>
          <a:prstGeom prst="rect">
            <a:avLst/>
          </a:prstGeom>
          <a:noFill/>
        </p:spPr>
        <p:txBody>
          <a:bodyPr wrap="square">
            <a:spAutoFit/>
          </a:bodyPr>
          <a:lstStyle/>
          <a:p>
            <a:pPr marL="514350" indent="-514350">
              <a:lnSpc>
                <a:spcPct val="200000"/>
              </a:lnSpc>
              <a:buFont typeface="+mj-lt"/>
              <a:buAutoNum type="arabicPeriod"/>
              <a:defRPr/>
            </a:pPr>
            <a:r>
              <a:rPr lang="en-US" sz="1600" dirty="0">
                <a:latin typeface="Arial" pitchFamily="34" charset="0"/>
                <a:cs typeface="Arial" pitchFamily="34" charset="0"/>
              </a:rPr>
              <a:t>Business Understanding (Project Name)</a:t>
            </a:r>
          </a:p>
          <a:p>
            <a:pPr marL="514350" indent="-514350">
              <a:lnSpc>
                <a:spcPct val="200000"/>
              </a:lnSpc>
              <a:buFont typeface="+mj-lt"/>
              <a:buAutoNum type="arabicPeriod"/>
              <a:defRPr/>
            </a:pPr>
            <a:r>
              <a:rPr lang="en-US" sz="1600" dirty="0">
                <a:latin typeface="Arial" pitchFamily="34" charset="0"/>
                <a:cs typeface="Arial" pitchFamily="34" charset="0"/>
              </a:rPr>
              <a:t>Data Requirement (What data is required to complete the project)</a:t>
            </a:r>
          </a:p>
          <a:p>
            <a:pPr marL="514350" indent="-514350">
              <a:lnSpc>
                <a:spcPct val="200000"/>
              </a:lnSpc>
              <a:buFont typeface="+mj-lt"/>
              <a:buAutoNum type="arabicPeriod"/>
              <a:defRPr/>
            </a:pPr>
            <a:r>
              <a:rPr lang="en-US" sz="1600" dirty="0">
                <a:latin typeface="Arial" pitchFamily="34" charset="0"/>
                <a:cs typeface="Arial" pitchFamily="34" charset="0"/>
              </a:rPr>
              <a:t>Data Collection (From Different sources and with Different Tools and Technologies)</a:t>
            </a:r>
          </a:p>
          <a:p>
            <a:pPr marL="514350" indent="-514350">
              <a:lnSpc>
                <a:spcPct val="200000"/>
              </a:lnSpc>
              <a:buFont typeface="+mj-lt"/>
              <a:buAutoNum type="arabicPeriod"/>
              <a:defRPr/>
            </a:pPr>
            <a:r>
              <a:rPr lang="en-US" sz="1600" dirty="0">
                <a:latin typeface="Arial" pitchFamily="34" charset="0"/>
                <a:cs typeface="Arial" pitchFamily="34" charset="0"/>
              </a:rPr>
              <a:t>Data Preparation (EDA/Data Preparation/Data Cleaning/Data </a:t>
            </a:r>
            <a:r>
              <a:rPr lang="en-US" sz="1600" dirty="0" err="1">
                <a:latin typeface="Arial" pitchFamily="34" charset="0"/>
                <a:cs typeface="Arial" pitchFamily="34" charset="0"/>
              </a:rPr>
              <a:t>Munging</a:t>
            </a:r>
            <a:r>
              <a:rPr lang="en-US" sz="1600" dirty="0">
                <a:latin typeface="Arial" pitchFamily="34" charset="0"/>
                <a:cs typeface="Arial" pitchFamily="34" charset="0"/>
              </a:rPr>
              <a:t>)</a:t>
            </a:r>
          </a:p>
          <a:p>
            <a:pPr marL="514350" indent="-514350">
              <a:lnSpc>
                <a:spcPct val="200000"/>
              </a:lnSpc>
              <a:buFont typeface="+mj-lt"/>
              <a:buAutoNum type="arabicPeriod"/>
              <a:defRPr/>
            </a:pPr>
            <a:r>
              <a:rPr lang="en-US" sz="1600" dirty="0">
                <a:latin typeface="Arial" pitchFamily="34" charset="0"/>
                <a:cs typeface="Arial" pitchFamily="34" charset="0"/>
              </a:rPr>
              <a:t>Machine Learning/Predictive Analysis /Data </a:t>
            </a:r>
            <a:r>
              <a:rPr lang="en-US" sz="1600" dirty="0" err="1">
                <a:latin typeface="Arial" pitchFamily="34" charset="0"/>
                <a:cs typeface="Arial" pitchFamily="34" charset="0"/>
              </a:rPr>
              <a:t>Modelling</a:t>
            </a:r>
            <a:r>
              <a:rPr lang="en-US" sz="1600" dirty="0">
                <a:latin typeface="Arial" pitchFamily="34" charset="0"/>
                <a:cs typeface="Arial" pitchFamily="34" charset="0"/>
              </a:rPr>
              <a:t>/Data Mining </a:t>
            </a:r>
            <a:r>
              <a:rPr lang="en-US" sz="1600" b="1" dirty="0">
                <a:solidFill>
                  <a:srgbClr val="0070C0"/>
                </a:solidFill>
                <a:latin typeface="Arial" pitchFamily="34" charset="0"/>
                <a:cs typeface="Arial" pitchFamily="34" charset="0"/>
              </a:rPr>
              <a:t>( Clean Data + Algorithms= Model) </a:t>
            </a:r>
            <a:r>
              <a:rPr lang="en-US" sz="1600" b="1" dirty="0" err="1">
                <a:solidFill>
                  <a:srgbClr val="0070C0"/>
                </a:solidFill>
                <a:latin typeface="Arial" pitchFamily="34" charset="0"/>
                <a:cs typeface="Arial" pitchFamily="34" charset="0"/>
              </a:rPr>
              <a:t>Generalised</a:t>
            </a:r>
            <a:r>
              <a:rPr lang="en-US" sz="1600" b="1" dirty="0">
                <a:solidFill>
                  <a:srgbClr val="0070C0"/>
                </a:solidFill>
                <a:latin typeface="Arial" pitchFamily="34" charset="0"/>
                <a:cs typeface="Arial" pitchFamily="34" charset="0"/>
              </a:rPr>
              <a:t> Model= Which work well in unseen Data</a:t>
            </a:r>
          </a:p>
          <a:p>
            <a:pPr marL="514350" indent="-514350">
              <a:lnSpc>
                <a:spcPct val="200000"/>
              </a:lnSpc>
              <a:buFont typeface="+mj-lt"/>
              <a:buAutoNum type="arabicPeriod"/>
              <a:defRPr/>
            </a:pPr>
            <a:r>
              <a:rPr lang="en-US" sz="1600" dirty="0">
                <a:latin typeface="Arial" pitchFamily="34" charset="0"/>
                <a:cs typeface="Arial" pitchFamily="34" charset="0"/>
              </a:rPr>
              <a:t>Model Evaluation -Evaluation metrics (Test Model)</a:t>
            </a:r>
          </a:p>
          <a:p>
            <a:pPr marL="514350" indent="-514350">
              <a:lnSpc>
                <a:spcPct val="200000"/>
              </a:lnSpc>
              <a:buFont typeface="+mj-lt"/>
              <a:buAutoNum type="arabicPeriod"/>
              <a:defRPr/>
            </a:pPr>
            <a:r>
              <a:rPr lang="en-US" sz="1600" dirty="0">
                <a:latin typeface="Arial" pitchFamily="34" charset="0"/>
                <a:cs typeface="Arial" pitchFamily="34" charset="0"/>
              </a:rPr>
              <a:t> Model Tuning</a:t>
            </a:r>
          </a:p>
          <a:p>
            <a:pPr marL="514350" indent="-514350">
              <a:lnSpc>
                <a:spcPct val="200000"/>
              </a:lnSpc>
              <a:buFont typeface="+mj-lt"/>
              <a:buAutoNum type="arabicPeriod"/>
              <a:defRPr/>
            </a:pPr>
            <a:r>
              <a:rPr lang="en-US" sz="1600" dirty="0">
                <a:latin typeface="Arial" pitchFamily="34" charset="0"/>
                <a:cs typeface="Arial" pitchFamily="34" charset="0"/>
              </a:rPr>
              <a:t> Model Deployment</a:t>
            </a:r>
          </a:p>
          <a:p>
            <a:pPr marL="514350" indent="-514350">
              <a:lnSpc>
                <a:spcPct val="200000"/>
              </a:lnSpc>
              <a:buFont typeface="+mj-lt"/>
              <a:buAutoNum type="arabicPeriod"/>
              <a:defRPr/>
            </a:pPr>
            <a:r>
              <a:rPr lang="en-US" sz="1600" dirty="0">
                <a:latin typeface="Arial" pitchFamily="34" charset="0"/>
                <a:cs typeface="Arial" pitchFamily="34" charset="0"/>
              </a:rPr>
              <a:t> Monitoring</a:t>
            </a: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Rectangle 5"/>
          <p:cNvSpPr/>
          <p:nvPr/>
        </p:nvSpPr>
        <p:spPr>
          <a:xfrm>
            <a:off x="152400" y="1219200"/>
            <a:ext cx="8839199"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US" sz="2400" b="1" dirty="0" smtClean="0">
              <a:solidFill>
                <a:srgbClr val="00B0F0"/>
              </a:solidFill>
            </a:endParaRPr>
          </a:p>
          <a:p>
            <a:pPr marL="457200" indent="-457200">
              <a:lnSpc>
                <a:spcPct val="150000"/>
              </a:lnSpc>
              <a:buFont typeface="+mj-lt"/>
              <a:buAutoNum type="arabicPeriod"/>
            </a:pPr>
            <a:r>
              <a:rPr lang="en-US" sz="2400" dirty="0" smtClean="0"/>
              <a:t>The objectives behind the </a:t>
            </a:r>
            <a:r>
              <a:rPr lang="en-US" sz="2400" b="1" dirty="0" smtClean="0">
                <a:solidFill>
                  <a:srgbClr val="00B0F0"/>
                </a:solidFill>
              </a:rPr>
              <a:t>Convolutional Neural Networks </a:t>
            </a:r>
            <a:endParaRPr lang="en-US" sz="2400" dirty="0" smtClean="0"/>
          </a:p>
          <a:p>
            <a:pPr marL="457200" indent="-457200">
              <a:lnSpc>
                <a:spcPct val="150000"/>
              </a:lnSpc>
              <a:buFont typeface="+mj-lt"/>
              <a:buAutoNum type="arabicPeriod"/>
            </a:pPr>
            <a:r>
              <a:rPr lang="en-US" sz="2400" dirty="0" smtClean="0"/>
              <a:t>To understand the convolution operation</a:t>
            </a:r>
          </a:p>
          <a:p>
            <a:pPr marL="457200" indent="-457200">
              <a:lnSpc>
                <a:spcPct val="150000"/>
              </a:lnSpc>
              <a:buFont typeface="+mj-lt"/>
              <a:buAutoNum type="arabicPeriod"/>
            </a:pPr>
            <a:r>
              <a:rPr lang="en-US" sz="2400" dirty="0" smtClean="0"/>
              <a:t>To understand the pooling operation</a:t>
            </a:r>
          </a:p>
          <a:p>
            <a:pPr marL="457200" indent="-457200">
              <a:lnSpc>
                <a:spcPct val="150000"/>
              </a:lnSpc>
              <a:buFont typeface="+mj-lt"/>
              <a:buAutoNum type="arabicPeriod"/>
            </a:pPr>
            <a:r>
              <a:rPr lang="en-US" sz="2400" dirty="0" smtClean="0"/>
              <a:t>Remembering the </a:t>
            </a:r>
            <a:r>
              <a:rPr lang="en-US" sz="2400" dirty="0" err="1" smtClean="0"/>
              <a:t>Hyperparameters</a:t>
            </a:r>
            <a:r>
              <a:rPr lang="en-US" sz="2400" dirty="0" smtClean="0"/>
              <a:t> used in convolutional neural networks (padding, stride, filter, etc.)</a:t>
            </a:r>
          </a:p>
          <a:p>
            <a:pPr marL="457200" indent="-457200">
              <a:lnSpc>
                <a:spcPct val="150000"/>
              </a:lnSpc>
              <a:buFont typeface="+mj-lt"/>
              <a:buAutoNum type="arabicPeriod"/>
            </a:pPr>
            <a:r>
              <a:rPr lang="en-US" sz="2400" dirty="0" smtClean="0"/>
              <a:t>Building a convolutional neural network for multi-class classification in images</a:t>
            </a:r>
            <a:endParaRPr lang="en-US" sz="2400" dirty="0"/>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sp>
        <p:nvSpPr>
          <p:cNvPr id="6" name="Rectangle 5"/>
          <p:cNvSpPr/>
          <p:nvPr/>
        </p:nvSpPr>
        <p:spPr>
          <a:xfrm>
            <a:off x="152400" y="1219200"/>
            <a:ext cx="8839199" cy="37135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US" sz="2400" b="1" dirty="0" smtClean="0">
              <a:solidFill>
                <a:srgbClr val="00B0F0"/>
              </a:solidFill>
            </a:endParaRPr>
          </a:p>
          <a:p>
            <a:pPr algn="just">
              <a:lnSpc>
                <a:spcPct val="150000"/>
              </a:lnSpc>
            </a:pPr>
            <a:r>
              <a:rPr lang="en-US" sz="2400" dirty="0" smtClean="0"/>
              <a:t>In a </a:t>
            </a:r>
            <a:r>
              <a:rPr lang="en-US" sz="2400" dirty="0" err="1" smtClean="0"/>
              <a:t>convolutional</a:t>
            </a:r>
            <a:r>
              <a:rPr lang="en-US" sz="2400" dirty="0" smtClean="0"/>
              <a:t> network (</a:t>
            </a:r>
            <a:r>
              <a:rPr lang="en-US" sz="2400" dirty="0" err="1" smtClean="0"/>
              <a:t>ConvNet</a:t>
            </a:r>
            <a:r>
              <a:rPr lang="en-US" sz="2400" dirty="0" smtClean="0"/>
              <a:t>),  There are four main operations in a CNN:  </a:t>
            </a:r>
          </a:p>
          <a:p>
            <a:pPr marL="457200" indent="-457200">
              <a:lnSpc>
                <a:spcPct val="150000"/>
              </a:lnSpc>
              <a:buFont typeface="+mj-lt"/>
              <a:buAutoNum type="arabicPeriod"/>
            </a:pPr>
            <a:r>
              <a:rPr lang="en-US" sz="2400" b="1" dirty="0" smtClean="0">
                <a:solidFill>
                  <a:srgbClr val="0070C0"/>
                </a:solidFill>
              </a:rPr>
              <a:t>Convolution</a:t>
            </a:r>
          </a:p>
          <a:p>
            <a:pPr marL="457200" indent="-457200">
              <a:lnSpc>
                <a:spcPct val="150000"/>
              </a:lnSpc>
              <a:buFont typeface="+mj-lt"/>
              <a:buAutoNum type="arabicPeriod"/>
            </a:pPr>
            <a:r>
              <a:rPr lang="en-US" sz="2400" b="1" dirty="0" smtClean="0">
                <a:solidFill>
                  <a:srgbClr val="0070C0"/>
                </a:solidFill>
              </a:rPr>
              <a:t>Non Linearity (</a:t>
            </a:r>
            <a:r>
              <a:rPr lang="en-US" sz="2400" b="1" dirty="0" err="1" smtClean="0">
                <a:solidFill>
                  <a:srgbClr val="0070C0"/>
                </a:solidFill>
              </a:rPr>
              <a:t>ReLU</a:t>
            </a:r>
            <a:r>
              <a:rPr lang="en-US" sz="2400" b="1" dirty="0" smtClean="0">
                <a:solidFill>
                  <a:srgbClr val="0070C0"/>
                </a:solidFill>
              </a:rPr>
              <a:t>)</a:t>
            </a:r>
          </a:p>
          <a:p>
            <a:pPr marL="457200" indent="-457200">
              <a:lnSpc>
                <a:spcPct val="150000"/>
              </a:lnSpc>
              <a:buFont typeface="+mj-lt"/>
              <a:buAutoNum type="arabicPeriod"/>
            </a:pPr>
            <a:r>
              <a:rPr lang="en-US" sz="2400" b="1" dirty="0" smtClean="0">
                <a:solidFill>
                  <a:srgbClr val="0070C0"/>
                </a:solidFill>
              </a:rPr>
              <a:t>Pooling or Sub Sampling</a:t>
            </a:r>
          </a:p>
          <a:p>
            <a:pPr marL="457200" indent="-457200">
              <a:lnSpc>
                <a:spcPct val="150000"/>
              </a:lnSpc>
              <a:buFont typeface="+mj-lt"/>
              <a:buAutoNum type="arabicPeriod"/>
            </a:pPr>
            <a:r>
              <a:rPr lang="en-US" sz="2400" b="1" dirty="0" smtClean="0">
                <a:solidFill>
                  <a:srgbClr val="0070C0"/>
                </a:solidFill>
              </a:rPr>
              <a:t>Classification (Fully Connected Layer)</a:t>
            </a:r>
            <a:endParaRPr lang="en-US" sz="2400" b="1" dirty="0">
              <a:solidFill>
                <a:srgbClr val="0070C0"/>
              </a:solidFill>
            </a:endParaRPr>
          </a:p>
        </p:txBody>
      </p:sp>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81000" y="228600"/>
            <a:ext cx="8229600" cy="838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p>
            <a:pPr algn="ctr"/>
            <a:r>
              <a:rPr lang="en-US" sz="4400" b="1" dirty="0" smtClean="0">
                <a:solidFill>
                  <a:srgbClr val="00B0F0"/>
                </a:solidFill>
              </a:rPr>
              <a:t>Foundations of </a:t>
            </a:r>
            <a:r>
              <a:rPr lang="en-US" sz="4400" b="1" dirty="0" err="1" smtClean="0">
                <a:solidFill>
                  <a:srgbClr val="00B0F0"/>
                </a:solidFill>
              </a:rPr>
              <a:t>Convolutional</a:t>
            </a:r>
            <a:r>
              <a:rPr lang="en-US" sz="4400" b="1" dirty="0" smtClean="0">
                <a:solidFill>
                  <a:srgbClr val="00B0F0"/>
                </a:solidFill>
              </a:rPr>
              <a:t> Neural Networks</a:t>
            </a:r>
          </a:p>
        </p:txBody>
      </p:sp>
      <p:sp>
        <p:nvSpPr>
          <p:cNvPr id="4" name="TextBox 3"/>
          <p:cNvSpPr txBox="1"/>
          <p:nvPr/>
        </p:nvSpPr>
        <p:spPr>
          <a:xfrm>
            <a:off x="457200" y="762000"/>
            <a:ext cx="8686800" cy="1323439"/>
          </a:xfrm>
          <a:prstGeom prst="rect">
            <a:avLst/>
          </a:prstGeom>
          <a:noFill/>
        </p:spPr>
        <p:txBody>
          <a:bodyPr wrap="square">
            <a:spAutoFit/>
          </a:bodyPr>
          <a:lstStyle/>
          <a:p>
            <a:pPr marL="514350" indent="-514350">
              <a:lnSpc>
                <a:spcPct val="200000"/>
              </a:lnSpc>
              <a:buFont typeface="+mj-lt"/>
              <a:buAutoNum type="arabicPeriod"/>
              <a:defRPr/>
            </a:pPr>
            <a:endParaRPr lang="en-US" sz="1600" dirty="0">
              <a:latin typeface="Arial" pitchFamily="34" charset="0"/>
              <a:cs typeface="Arial" pitchFamily="34" charset="0"/>
            </a:endParaRPr>
          </a:p>
          <a:p>
            <a:pPr marL="514350" indent="-514350">
              <a:lnSpc>
                <a:spcPct val="150000"/>
              </a:lnSpc>
              <a:defRPr/>
            </a:pPr>
            <a:endParaRPr lang="en-US" sz="1400" dirty="0"/>
          </a:p>
          <a:p>
            <a:pPr>
              <a:defRPr/>
            </a:pPr>
            <a:endParaRPr lang="en-US" sz="1600" dirty="0"/>
          </a:p>
          <a:p>
            <a:pPr marL="342900" indent="-342900">
              <a:buFontTx/>
              <a:buAutoNum type="arabicPeriod"/>
              <a:defRPr/>
            </a:pPr>
            <a:endParaRPr lang="en-US" sz="1100" dirty="0"/>
          </a:p>
        </p:txBody>
      </p:sp>
      <p:pic>
        <p:nvPicPr>
          <p:cNvPr id="7" name="Picture 6" descr="Image Classification"/>
          <p:cNvPicPr>
            <a:picLocks noChangeAspect="1" noChangeArrowheads="1"/>
          </p:cNvPicPr>
          <p:nvPr/>
        </p:nvPicPr>
        <p:blipFill>
          <a:blip r:embed="rId4"/>
          <a:srcRect/>
          <a:stretch>
            <a:fillRect/>
          </a:stretch>
        </p:blipFill>
        <p:spPr bwMode="auto">
          <a:xfrm>
            <a:off x="381000" y="1447800"/>
            <a:ext cx="8229600" cy="419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7397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MIMS Global Access">
      <a:majorFont>
        <a:latin typeface="Century"/>
        <a:ea typeface=""/>
        <a:cs typeface=""/>
      </a:majorFont>
      <a:minorFont>
        <a:latin typeface="Centur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14314</TotalTime>
  <Words>1798</Words>
  <Application>Microsoft Office PowerPoint</Application>
  <PresentationFormat>On-screen Show (4:3)</PresentationFormat>
  <Paragraphs>310</Paragraphs>
  <Slides>55</Slides>
  <Notes>0</Notes>
  <HiddenSlides>0</HiddenSlides>
  <MMClips>0</MMClips>
  <ScaleCrop>false</ScaleCrop>
  <HeadingPairs>
    <vt:vector size="4" baseType="variant">
      <vt:variant>
        <vt:lpstr>Theme</vt:lpstr>
      </vt:variant>
      <vt:variant>
        <vt:i4>3</vt:i4>
      </vt:variant>
      <vt:variant>
        <vt:lpstr>Slide Titles</vt:lpstr>
      </vt:variant>
      <vt:variant>
        <vt:i4>55</vt:i4>
      </vt:variant>
    </vt:vector>
  </HeadingPairs>
  <TitlesOfParts>
    <vt:vector size="58" baseType="lpstr">
      <vt:lpstr>Office Theme</vt:lpstr>
      <vt:lpstr>2_Office Theme</vt:lpstr>
      <vt:lpstr>8_Office Theme</vt:lpstr>
      <vt:lpstr>Slide 1</vt:lpstr>
      <vt:lpstr>Table of Contents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dc:creator>
  <cp:lastModifiedBy>hp</cp:lastModifiedBy>
  <cp:revision>763</cp:revision>
  <dcterms:created xsi:type="dcterms:W3CDTF">2014-05-22T08:37:59Z</dcterms:created>
  <dcterms:modified xsi:type="dcterms:W3CDTF">2022-06-14T13:58:22Z</dcterms:modified>
</cp:coreProperties>
</file>