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8229600" cx="14630400"/>
  <p:notesSz cx="8229600" cy="14630400"/>
  <p:defaultTextStyle>
    <a:defPPr lvl="0"/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e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6-16T06:24:56.222">
    <p:pos x="661" y="4151"/>
    <p:text>192211177</p:text>
  </p:cm>
</p:cmLst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-1-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-2-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-4-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-5-1.png"/><Relationship Id="rId4" Type="http://schemas.openxmlformats.org/officeDocument/2006/relationships/image" Target="../media/image-5-2.png"/><Relationship Id="rId5" Type="http://schemas.openxmlformats.org/officeDocument/2006/relationships/image" Target="../media/image-5-3.png"/><Relationship Id="rId6" Type="http://schemas.openxmlformats.org/officeDocument/2006/relationships/image" Target="../media/image-5-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-7-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1050100" y="6589725"/>
            <a:ext cx="3451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by Barath Vaj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8" name="Google Shape;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/>
          <p:nvPr/>
        </p:nvSpPr>
        <p:spPr>
          <a:xfrm>
            <a:off x="833199" y="1524953"/>
            <a:ext cx="7477500" cy="28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36"/>
              <a:buFont typeface="Inter"/>
              <a:buNone/>
            </a:pPr>
            <a:r>
              <a:rPr b="1" i="0" lang="en-US" sz="6036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Introduction to Cloud-Based E-Learning</a:t>
            </a:r>
            <a:endParaRPr b="0" i="0" sz="603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33199" y="4732853"/>
            <a:ext cx="74775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Cloud-based e-learning is the delivery of educational content and services via the internet. It offers a flexible and accessible learning environment that can be accessed from anywhere with an internet connection.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927125" y="6589725"/>
            <a:ext cx="8053800" cy="608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Barathvaj</a:t>
            </a:r>
            <a:endParaRPr b="1" sz="2400">
              <a:solidFill>
                <a:srgbClr val="F3F3F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192211177</a:t>
            </a:r>
            <a:endParaRPr b="1">
              <a:solidFill>
                <a:srgbClr val="EFEFE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/>
          <p:nvPr/>
        </p:nvSpPr>
        <p:spPr>
          <a:xfrm>
            <a:off x="4490799" y="825222"/>
            <a:ext cx="5856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Proposed Design Work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801910" y="1852851"/>
            <a:ext cx="44400" cy="5551500"/>
          </a:xfrm>
          <a:prstGeom prst="roundRect">
            <a:avLst>
              <a:gd fmla="val 225151" name="adj"/>
            </a:avLst>
          </a:prstGeom>
          <a:solidFill>
            <a:srgbClr val="2A1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074027" y="2330470"/>
            <a:ext cx="777600" cy="44400"/>
          </a:xfrm>
          <a:prstGeom prst="roundRect">
            <a:avLst>
              <a:gd fmla="val 225151" name="adj"/>
            </a:avLst>
          </a:prstGeom>
          <a:solidFill>
            <a:srgbClr val="2A1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574084" y="2102763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747439" y="2186107"/>
            <a:ext cx="153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6046113" y="2075021"/>
            <a:ext cx="3638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Identifying Key Components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6046113" y="2555438"/>
            <a:ext cx="77511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The first step is to identify the essential elements of the e-learning platform, including course management, assessment tools, and communication features.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5074027" y="4477167"/>
            <a:ext cx="777600" cy="44400"/>
          </a:xfrm>
          <a:prstGeom prst="roundRect">
            <a:avLst>
              <a:gd fmla="val 225151" name="adj"/>
            </a:avLst>
          </a:prstGeom>
          <a:solidFill>
            <a:srgbClr val="2A1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574084" y="4249460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4723983" y="4332803"/>
            <a:ext cx="200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6046113" y="4221718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Functionality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046113" y="4702135"/>
            <a:ext cx="7751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Next, we define the desired functionalities, such as user registration, content delivery, and interactive exercises.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5074027" y="6290608"/>
            <a:ext cx="777600" cy="44400"/>
          </a:xfrm>
          <a:prstGeom prst="roundRect">
            <a:avLst>
              <a:gd fmla="val 225151" name="adj"/>
            </a:avLst>
          </a:prstGeom>
          <a:solidFill>
            <a:srgbClr val="2A1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4574084" y="6062901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4719102" y="6146244"/>
            <a:ext cx="209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046113" y="6035159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Architectural Design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6046113" y="6515576"/>
            <a:ext cx="7751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This involves creating a blueprint for the platform's infrastructure, outlining the components, their relationships, and how they interact.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037993" y="1938814"/>
            <a:ext cx="5555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GUI Design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2037993" y="318861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Layout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2037993" y="3757970"/>
            <a:ext cx="31563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The layout should be user-friendly and intuitive, with clear navigation and easily accessible content.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5743932" y="318861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User-Friendly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5743932" y="3757970"/>
            <a:ext cx="31563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The interface should be designed to be accessible to all users, regardless of their technical expertise. This includes features like accessibility options and intuitive design.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9449872" y="318861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Color Selection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9449872" y="3757970"/>
            <a:ext cx="31563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The color scheme should be visually appealing and aid in creating a positive learning experience. This includes selecting colors that are easy on the eyes and promote focus.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4490799" y="1259919"/>
            <a:ext cx="5555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Program/Coding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4490799" y="2537460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4664154" y="2620804"/>
            <a:ext cx="153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5212913" y="2537460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Language Selection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5212913" y="3017877"/>
            <a:ext cx="38199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Choosing the right programming language depends on the platform's complexity, scalability, and the developer's expertise. Popular choices include Python, Java, and JavaScript.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9255085" y="2537460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9404985" y="2620804"/>
            <a:ext cx="200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9977199" y="2537460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Algorithm/Program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9977199" y="3467802"/>
            <a:ext cx="38199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Algorithms are the set of instructions that define the platform's logic and functionality. These algorithms need to be efficient, secure, and reliable.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4490799" y="5489496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635818" y="5572839"/>
            <a:ext cx="209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5212913" y="548949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Execution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5212913" y="5969913"/>
            <a:ext cx="8584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The code must be thoroughly tested to ensure it functions correctly and meets the design requirements. This includes testing for functionality, security, and performance.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5485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/>
          <p:nvPr/>
        </p:nvSpPr>
        <p:spPr>
          <a:xfrm>
            <a:off x="2472928" y="3110984"/>
            <a:ext cx="5097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14"/>
              <a:buFont typeface="Inter"/>
              <a:buNone/>
            </a:pPr>
            <a:r>
              <a:rPr b="1" i="0" lang="en-US" sz="401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Implementation</a:t>
            </a:r>
            <a:endParaRPr b="0" i="0" sz="401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5" name="Google Shape;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2928" y="4053840"/>
            <a:ext cx="3228142" cy="81545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/>
          <p:nvPr/>
        </p:nvSpPr>
        <p:spPr>
          <a:xfrm>
            <a:off x="2676763" y="5175052"/>
            <a:ext cx="2820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7"/>
              <a:buFont typeface="Inter"/>
              <a:buNone/>
            </a:pPr>
            <a:r>
              <a:rPr b="1" i="0" lang="en-US" sz="200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Connecting the Components</a:t>
            </a:r>
            <a:endParaRPr b="0" i="0" sz="200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2676763" y="5934551"/>
            <a:ext cx="28206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124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4"/>
              <a:buFont typeface="Inter"/>
              <a:buNone/>
            </a:pPr>
            <a:r>
              <a:rPr b="0" i="0" lang="en-US" sz="160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This involves integrating the various components of the platform, such as the user interface, database, and content management system.</a:t>
            </a:r>
            <a:endParaRPr b="0" i="0" sz="16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8" name="Google Shape;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1070" y="4053840"/>
            <a:ext cx="3228142" cy="81545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5904905" y="5175052"/>
            <a:ext cx="2548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7"/>
              <a:buFont typeface="Inter"/>
              <a:buNone/>
            </a:pPr>
            <a:r>
              <a:rPr b="1" i="0" lang="en-US" sz="200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Cloud Deployment</a:t>
            </a:r>
            <a:endParaRPr b="0" i="0" sz="200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904905" y="5615940"/>
            <a:ext cx="28206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124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4"/>
              <a:buFont typeface="Inter"/>
              <a:buNone/>
            </a:pPr>
            <a:r>
              <a:rPr b="0" i="0" lang="en-US" sz="160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The platform is deployed on a cloud infrastructure, leveraging the scalability, reliability, and cost-effectiveness of cloud services.</a:t>
            </a:r>
            <a:endParaRPr b="0" i="0" sz="16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1" name="Google Shape;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29211" y="4053840"/>
            <a:ext cx="3228261" cy="8154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/>
          <p:nvPr/>
        </p:nvSpPr>
        <p:spPr>
          <a:xfrm>
            <a:off x="9133046" y="5175052"/>
            <a:ext cx="2548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7"/>
              <a:buFont typeface="Inter"/>
              <a:buNone/>
            </a:pPr>
            <a:r>
              <a:rPr b="1" i="0" lang="en-US" sz="2007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Project Testing</a:t>
            </a:r>
            <a:endParaRPr b="0" i="0" sz="200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9133046" y="5615940"/>
            <a:ext cx="28206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124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4"/>
              <a:buFont typeface="Inter"/>
              <a:buNone/>
            </a:pPr>
            <a:r>
              <a:rPr b="0" i="0" lang="en-US" sz="1604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Thorough testing is conducted to ensure the platform meets the design specifications, including performance, security, and user experience.</a:t>
            </a:r>
            <a:endParaRPr b="0" i="0" sz="16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2037993" y="864550"/>
            <a:ext cx="6146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Performance Evaluation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2037993" y="2946678"/>
            <a:ext cx="10554300" cy="3474900"/>
          </a:xfrm>
          <a:prstGeom prst="roundRect">
            <a:avLst>
              <a:gd fmla="val 2878" name="adj"/>
            </a:avLst>
          </a:prstGeom>
          <a:noFill/>
          <a:ln cap="flat" cmpd="sng" w="9525">
            <a:solidFill>
              <a:srgbClr val="FFFFFF">
                <a:alpha val="2392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2045613" y="2954298"/>
            <a:ext cx="10538100" cy="6150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2268855" y="3095149"/>
            <a:ext cx="306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Metric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5785009" y="3095149"/>
            <a:ext cx="3060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Description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9297353" y="3095149"/>
            <a:ext cx="306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Goal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045613" y="3569256"/>
            <a:ext cx="10538100" cy="948300"/>
          </a:xfrm>
          <a:prstGeom prst="rect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2268855" y="3710107"/>
            <a:ext cx="306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Load Time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5785009" y="3710107"/>
            <a:ext cx="3060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Time taken for the platform to load completely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9297353" y="3710107"/>
            <a:ext cx="306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Less than 3 seconds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2045613" y="4517469"/>
            <a:ext cx="10538100" cy="9483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2268855" y="4658320"/>
            <a:ext cx="306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User Engagement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785009" y="4658320"/>
            <a:ext cx="3060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Average time spent on the platform per session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9297353" y="4658320"/>
            <a:ext cx="306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At least 30 minutes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2045613" y="5465683"/>
            <a:ext cx="10538100" cy="948300"/>
          </a:xfrm>
          <a:prstGeom prst="rect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268855" y="5606534"/>
            <a:ext cx="306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Content Completion Rate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5785009" y="5606534"/>
            <a:ext cx="3060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Percentage of users completing course modules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9297353" y="5606534"/>
            <a:ext cx="306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Above 75%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2037993" y="800241"/>
            <a:ext cx="5555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2037993" y="1938953"/>
            <a:ext cx="105543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Cloud-based e-learning offers a flexible, accessible, and cost-effective way to deliver education. It allows for personalized learning experiences, collaboration among learners, and continuous improvement based on performance data.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0" name="Google Shape;120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6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