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athvaraj.m.lv\Documents\Assessments\excel\excel_reassess_426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Total</a:t>
            </a:r>
            <a:r>
              <a:rPr lang="en-US" baseline="0"/>
              <a:t> sales for each category and sub category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v>Total</c:v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strLit>
              <c:ptCount val="17"/>
              <c:pt idx="0">
                <c:v>Furniture Bookcases</c:v>
              </c:pt>
              <c:pt idx="1">
                <c:v>Furniture Chairs</c:v>
              </c:pt>
              <c:pt idx="2">
                <c:v>Furniture Furnishings</c:v>
              </c:pt>
              <c:pt idx="3">
                <c:v>Furniture Tables</c:v>
              </c:pt>
              <c:pt idx="4">
                <c:v>Office Supplies Appliances</c:v>
              </c:pt>
              <c:pt idx="5">
                <c:v>Office Supplies Art</c:v>
              </c:pt>
              <c:pt idx="6">
                <c:v>Office Supplies Binders</c:v>
              </c:pt>
              <c:pt idx="7">
                <c:v>Office Supplies Envelopes</c:v>
              </c:pt>
              <c:pt idx="8">
                <c:v>Office Supplies Fasteners</c:v>
              </c:pt>
              <c:pt idx="9">
                <c:v>Office Supplies Labels</c:v>
              </c:pt>
              <c:pt idx="10">
                <c:v>Office Supplies Paper</c:v>
              </c:pt>
              <c:pt idx="11">
                <c:v>Office Supplies Storage</c:v>
              </c:pt>
              <c:pt idx="12">
                <c:v>Office Supplies Supplies</c:v>
              </c:pt>
              <c:pt idx="13">
                <c:v>Technology Accessories</c:v>
              </c:pt>
              <c:pt idx="14">
                <c:v>Technology Copiers</c:v>
              </c:pt>
              <c:pt idx="15">
                <c:v>Technology Machines</c:v>
              </c:pt>
              <c:pt idx="16">
                <c:v>Technology Phones</c:v>
              </c:pt>
            </c:strLit>
          </c:cat>
          <c:val>
            <c:numLit>
              <c:formatCode>General</c:formatCode>
              <c:ptCount val="17"/>
              <c:pt idx="0">
                <c:v>503.85963289473676</c:v>
              </c:pt>
              <c:pt idx="1">
                <c:v>532.33241977309672</c:v>
              </c:pt>
              <c:pt idx="2">
                <c:v>95.825667711598797</c:v>
              </c:pt>
              <c:pt idx="3">
                <c:v>648.79477115987493</c:v>
              </c:pt>
              <c:pt idx="4">
                <c:v>230.75571030042917</c:v>
              </c:pt>
              <c:pt idx="5">
                <c:v>34.068834170854217</c:v>
              </c:pt>
              <c:pt idx="6">
                <c:v>133.56056007879192</c:v>
              </c:pt>
              <c:pt idx="7">
                <c:v>64.867724409448812</c:v>
              </c:pt>
              <c:pt idx="8">
                <c:v>13.936774193548386</c:v>
              </c:pt>
              <c:pt idx="9">
                <c:v>34.303054945054946</c:v>
              </c:pt>
              <c:pt idx="10">
                <c:v>57.284091970802933</c:v>
              </c:pt>
              <c:pt idx="11">
                <c:v>264.59055319148951</c:v>
              </c:pt>
              <c:pt idx="12">
                <c:v>245.65020000000007</c:v>
              </c:pt>
              <c:pt idx="13">
                <c:v>215.97460387096785</c:v>
              </c:pt>
              <c:pt idx="14">
                <c:v>2198.9416176470581</c:v>
              </c:pt>
              <c:pt idx="15">
                <c:v>1645.5533130434783</c:v>
              </c:pt>
              <c:pt idx="16">
                <c:v>371.21153430821158</c:v>
              </c:pt>
            </c:numLit>
          </c:val>
          <c:extLst>
            <c:ext xmlns:c16="http://schemas.microsoft.com/office/drawing/2014/chart" uri="{C3380CC4-5D6E-409C-BE32-E72D297353CC}">
              <c16:uniqueId val="{00000000-44E5-424D-99E5-889B5F6B1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304651040"/>
        <c:axId val="304652960"/>
      </c:areaChart>
      <c:catAx>
        <c:axId val="30465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652960"/>
        <c:crosses val="autoZero"/>
        <c:auto val="1"/>
        <c:lblAlgn val="ctr"/>
        <c:lblOffset val="100"/>
        <c:noMultiLvlLbl val="0"/>
      </c:catAx>
      <c:valAx>
        <c:axId val="304652960"/>
        <c:scaling>
          <c:logBase val="10"/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04651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C1654-425E-4FBF-BCD6-C6F5F4F01AD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7911A-842A-474E-976E-AA826F867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9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7911A-842A-474E-976E-AA826F8674C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5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16F7-099D-BAD8-DE07-0B3111F75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2A8E-20F1-7F03-ED47-BC71A70C9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053C-9B2D-854F-8624-802B6322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7438-C379-45AD-983E-7A6AF7D8925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9B486-5A37-4A59-89FD-B7BA03D5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5A27A-125D-987C-0FAF-9BA36CA3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394-98CC-4EB3-B791-89839A13F98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DA426450-CF3E-3B9A-C1A2-59652323D53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43537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520A-A8EA-98F0-98C8-8A7452C6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7440F-4305-DB35-9AC3-41140E616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716C-617B-FB0B-122F-47896278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7438-C379-45AD-983E-7A6AF7D8925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DB811-9C87-B879-1741-1D71C875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4D4D-EF71-DDFF-D680-B4393744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394-98CC-4EB3-B791-89839A13F98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DFB0F9C7-B1FB-4703-F10B-44B7CE30956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761056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F9D97-08ED-5704-B266-567BB3D4E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DAA29-3F15-1750-807A-DB3169DC5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91004-4F49-3EB3-6E51-B98E2F3D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7438-C379-45AD-983E-7A6AF7D8925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4C70A-8C36-6EC4-58E9-BE506423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90D0D-86FB-6782-219F-2C6A93F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394-98CC-4EB3-B791-89839A13F98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F6504F66-E4BA-E26E-7E4F-F6D66B39DCC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440363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5B24-9BEB-669C-1C7B-7EDABB84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90BD-8DC8-87F0-4C2B-9A99CF47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7D2F-C75F-E771-E23C-4AF54E09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7438-C379-45AD-983E-7A6AF7D8925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82B5-4395-64C7-5352-E2F5CBFF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7C2C-E9FC-A45E-FDE4-A2598E5A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394-98CC-4EB3-B791-89839A13F98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341639B7-C561-FBE0-35A1-181063967B0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029807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CA5D-59D6-A426-8A45-C7939EB6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51101-8575-42F0-6404-BA2EADDC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AEBE-10CD-CD4A-6CB0-D63B5DF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7438-C379-45AD-983E-7A6AF7D8925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1E81-5E7C-6C21-92D1-22A08ABD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3CD7-C146-3494-E953-17E1B8FD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394-98CC-4EB3-B791-89839A13F98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C4F81017-F426-547C-D26D-D61D4E5AB85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815341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139B-ECB6-9F76-0766-65B2FF71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EC7F-CCC9-D8FF-8BE1-A67E8B40A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E894E-5AEA-EE21-8788-474BEC46B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5CECA-D7E9-C576-2A1B-D3EE3C85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7438-C379-45AD-983E-7A6AF7D8925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3205C-CFA0-2E9E-1858-F9EB25B7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F40F-2C82-8D9E-B6F9-1C555568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394-98CC-4EB3-B791-89839A13F98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CF25D422-6953-4839-7315-7A992E1C9F6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445093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91D9-05BB-9231-B638-DE47DD56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C098-F40A-4126-1E70-673D630CB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7964B-A9A0-A33A-CF38-09E340195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D9CCF-BF62-FB0E-1BBE-B337856D7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4228F-A851-2C69-B4D2-04A58CBDC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DC3B5-72FB-0A3A-DC48-1A6F53C4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7438-C379-45AD-983E-7A6AF7D8925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FDDEB-9438-57C2-5614-23506CA7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2EBA-7691-7FEB-A808-4F4E1457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394-98CC-4EB3-B791-89839A13F98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4072AFAD-5DCC-1B72-98A0-8D3B81FCC20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025394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FB3F-96CB-5E62-D200-0465B723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4B223-0A86-BFE3-1F86-48403163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7438-C379-45AD-983E-7A6AF7D8925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B063B-CA7A-9222-4C74-6D2EDBC8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62AD9-1954-31B6-B137-A86D8293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394-98CC-4EB3-B791-89839A13F98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54BEBA06-55E2-F0AD-0A30-37B3247AAAB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705492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9A5AE-5B23-C016-1969-0B93887F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7438-C379-45AD-983E-7A6AF7D8925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3A666-8514-2C05-0084-E30B1907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9DCE4-5BB6-E439-3491-DEF74B42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394-98CC-4EB3-B791-89839A13F98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27B805AD-E52F-0D3A-468E-9D97CFA41AE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693568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D3E0-D799-FB43-0BF9-62A1EEF7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91A2-7511-0F3A-FF27-B0467825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7F056-A4E1-C103-5E6C-F1560B720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192B1-BE23-2F39-B382-84C53211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7438-C379-45AD-983E-7A6AF7D8925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B80AA-972A-B683-99B4-1CA336E6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0DA25-B977-6146-21AB-D496B73D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394-98CC-4EB3-B791-89839A13F98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D66F6704-9288-CF8A-55AF-0295C036BCC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762002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A0A0-F6B8-F538-912F-BAA31CE3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EBA8C-5353-AC09-A00D-735C59C92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3BBF4-FFA9-1649-5485-855E6960D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1E34F-9A5E-FE3C-5718-E74D563E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7438-C379-45AD-983E-7A6AF7D8925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17599-C7CD-8177-3546-3295310B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0B239-5D8A-ED14-4953-FB0905ED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B394-98CC-4EB3-B791-89839A13F98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322DB182-6E69-E760-2F76-57946C4DD02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619692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92C97-14AD-1A2E-6B2D-CF654C8C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6742F-960E-FA91-C6DC-A3F1443F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A8B0-85AB-ADDA-CC79-6CDD197F8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07438-C379-45AD-983E-7A6AF7D8925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D1721-A623-C76B-B2D3-1BAA2DF60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1079-4451-56B7-FB27-DFD497A1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8B394-98CC-4EB3-B791-89839A13F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8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7F93-5830-7ECC-8A63-94E2D718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AF79-9FFF-7597-9B20-3BC384AE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Number of orders returned = 10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Percentage of orders returned compared to total orders</a:t>
            </a:r>
            <a:r>
              <a:rPr lang="en-IN" dirty="0"/>
              <a:t>=0.100060036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Total sales loss due to returns</a:t>
            </a:r>
            <a:r>
              <a:rPr lang="en-IN" dirty="0"/>
              <a:t> = 2282.806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Total profit loss due to returns</a:t>
            </a:r>
            <a:r>
              <a:rPr lang="en-IN" dirty="0"/>
              <a:t> = -1331.7647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03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CDBA-FD03-3ECE-EBB2-938097A9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2122-D51C-A855-6677-F73DD098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Fastest delivery time = Standard Class (5.006 days on an average)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Slowest delivery time = Same day (0.044 days on an average)</a:t>
            </a:r>
          </a:p>
        </p:txBody>
      </p:sp>
    </p:spTree>
    <p:extLst>
      <p:ext uri="{BB962C8B-B14F-4D97-AF65-F5344CB8AC3E}">
        <p14:creationId xmlns:p14="http://schemas.microsoft.com/office/powerpoint/2010/main" val="273441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A089-991F-8226-D92D-E4AFC26D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B7194-FF46-E8EC-6FB8-FC685E512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number of customers is highest for the segment range where total sales is 0-5000.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 average profit is more for segment range where total sales is 15000-20000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55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A468-3882-AFD3-65E2-B9C4E295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3ABB-64FB-0FB1-0D37-0CEBD73BA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top selling category is technology (Total sum = 836154.033, Average profit=78.75) and subcategory in technology is Phones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top selling subcategories in each category are </a:t>
            </a:r>
          </a:p>
          <a:p>
            <a:pPr marL="0" indent="0">
              <a:buNone/>
            </a:pPr>
            <a:r>
              <a:rPr lang="en-US" dirty="0"/>
              <a:t>Phones (Total sales=836154.033, Average profit=78.752), Chairs(Total sales=328449.103, Average profit=43.095), Storage(Total sales=223843.608, Average profit=25.152)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28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7EA3-5346-4054-2DD1-613C0A27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3FAF-7184-BD77-4C5D-72D2E833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West has the highest total sales amount = 725457.824 with an average profit of 33.849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South has the lowest total sales amount = 391721.905 with an average profit of 28.857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seems to be a trend where west and east get higher total sales compared to central and south which gets significantly lower sales</a:t>
            </a:r>
          </a:p>
        </p:txBody>
      </p:sp>
    </p:spTree>
    <p:extLst>
      <p:ext uri="{BB962C8B-B14F-4D97-AF65-F5344CB8AC3E}">
        <p14:creationId xmlns:p14="http://schemas.microsoft.com/office/powerpoint/2010/main" val="96722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1FAF-5638-D0FD-F777-9540E10F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7A60-F067-4F6F-6CE4-3165CE70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Correlation between discount rate and quantity sold = 0.008623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Correlation between discount rate and profit margin = -0.21949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seems to be less correlation between discount rate and quantity sold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seems to be a negative correlation between discount rate and profit margin where if discount rate increases then profit margin decreases</a:t>
            </a:r>
          </a:p>
        </p:txBody>
      </p:sp>
    </p:spTree>
    <p:extLst>
      <p:ext uri="{BB962C8B-B14F-4D97-AF65-F5344CB8AC3E}">
        <p14:creationId xmlns:p14="http://schemas.microsoft.com/office/powerpoint/2010/main" val="288172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1010-F412-2076-08E4-3E789C31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8E66-98CE-0B53-BA84-C820E065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south region can be targeted to introduce new markets and strategies as they have higher average profit of 28.85 but lesser count of markets (1620).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21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748A-368D-049D-462E-9E7F577C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A64A-494C-A141-D380-E5597DDE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create a customer loyalty program segmented into 4 groups namely based on number of orders placed - 1 to 10, 11 to 20, 21 to 30, 31 to 40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Customers in range 31 to 40 could be given special discounts and membership offers which can be sequentially decreased for other lower ranges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11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FEA3-CA0B-933F-0E94-5CF1C6BC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Question 9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F2E5FF-9D69-9955-0306-A50BBA193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291076"/>
              </p:ext>
            </p:extLst>
          </p:nvPr>
        </p:nvGraphicFramePr>
        <p:xfrm>
          <a:off x="158750" y="1690688"/>
          <a:ext cx="2371090" cy="1738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7">
                  <a:extLst>
                    <a:ext uri="{9D8B030D-6E8A-4147-A177-3AD203B41FA5}">
                      <a16:colId xmlns:a16="http://schemas.microsoft.com/office/drawing/2014/main" val="2173952709"/>
                    </a:ext>
                  </a:extLst>
                </a:gridCol>
                <a:gridCol w="1245153">
                  <a:extLst>
                    <a:ext uri="{9D8B030D-6E8A-4147-A177-3AD203B41FA5}">
                      <a16:colId xmlns:a16="http://schemas.microsoft.com/office/drawing/2014/main" val="2415564292"/>
                    </a:ext>
                  </a:extLst>
                </a:gridCol>
              </a:tblGrid>
              <a:tr h="49041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 sales by region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41208"/>
                  </a:ext>
                </a:extLst>
              </a:tr>
              <a:tr h="207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Region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 sales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9468645"/>
                  </a:ext>
                </a:extLst>
              </a:tr>
              <a:tr h="20798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Central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501239.8908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4110629"/>
                  </a:ext>
                </a:extLst>
              </a:tr>
              <a:tr h="20798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East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678781.24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5743811"/>
                  </a:ext>
                </a:extLst>
              </a:tr>
              <a:tr h="20798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South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391721.905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518379"/>
                  </a:ext>
                </a:extLst>
              </a:tr>
              <a:tr h="20798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West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725457.8245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1925278"/>
                  </a:ext>
                </a:extLst>
              </a:tr>
              <a:tr h="20798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2297200.86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83007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AFFA88-BDB0-AA8E-AC16-B63E21250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155271"/>
              </p:ext>
            </p:extLst>
          </p:nvPr>
        </p:nvGraphicFramePr>
        <p:xfrm>
          <a:off x="10122136" y="1564640"/>
          <a:ext cx="1932704" cy="110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4783">
                  <a:extLst>
                    <a:ext uri="{9D8B030D-6E8A-4147-A177-3AD203B41FA5}">
                      <a16:colId xmlns:a16="http://schemas.microsoft.com/office/drawing/2014/main" val="3638274511"/>
                    </a:ext>
                  </a:extLst>
                </a:gridCol>
                <a:gridCol w="697921">
                  <a:extLst>
                    <a:ext uri="{9D8B030D-6E8A-4147-A177-3AD203B41FA5}">
                      <a16:colId xmlns:a16="http://schemas.microsoft.com/office/drawing/2014/main" val="3988379233"/>
                    </a:ext>
                  </a:extLst>
                </a:gridCol>
              </a:tblGrid>
              <a:tr h="3445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Quantities sold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6447714"/>
                  </a:ext>
                </a:extLst>
              </a:tr>
              <a:tr h="25430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1-5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8131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040853"/>
                  </a:ext>
                </a:extLst>
              </a:tr>
              <a:tr h="25430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6-10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5144949"/>
                  </a:ext>
                </a:extLst>
              </a:tr>
              <a:tr h="25430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11-15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931480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C7001B7-26E7-958E-2A9D-B7B3D1F5C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9" y="3999560"/>
            <a:ext cx="3767655" cy="2261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9799CE-47F4-1984-42B6-A7D28191E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337" y="3999560"/>
            <a:ext cx="3700593" cy="22252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004047-024C-77CD-8B3A-B2BF1F1EE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357" y="3999560"/>
            <a:ext cx="3882523" cy="2168784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62F9F1C-8C9A-4E60-839E-EEB62D146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17757"/>
              </p:ext>
            </p:extLst>
          </p:nvPr>
        </p:nvGraphicFramePr>
        <p:xfrm>
          <a:off x="10122136" y="2758371"/>
          <a:ext cx="1977154" cy="1107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972">
                  <a:extLst>
                    <a:ext uri="{9D8B030D-6E8A-4147-A177-3AD203B41FA5}">
                      <a16:colId xmlns:a16="http://schemas.microsoft.com/office/drawing/2014/main" val="385618570"/>
                    </a:ext>
                  </a:extLst>
                </a:gridCol>
                <a:gridCol w="1263182">
                  <a:extLst>
                    <a:ext uri="{9D8B030D-6E8A-4147-A177-3AD203B41FA5}">
                      <a16:colId xmlns:a16="http://schemas.microsoft.com/office/drawing/2014/main" val="3573824605"/>
                    </a:ext>
                  </a:extLst>
                </a:gridCol>
              </a:tblGrid>
              <a:tr h="2264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Segment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5424954"/>
                  </a:ext>
                </a:extLst>
              </a:tr>
              <a:tr h="2264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Consumer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5191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3243136"/>
                  </a:ext>
                </a:extLst>
              </a:tr>
              <a:tr h="2264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Corporate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3013623"/>
                  </a:ext>
                </a:extLst>
              </a:tr>
              <a:tr h="42807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Home Office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1783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4938465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BAB287F2-5941-9B76-3E40-72CF82F5B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7645" y="1673979"/>
            <a:ext cx="3620872" cy="2168784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3449EFE4-1F5F-45F9-A0D6-D3572EC37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320401"/>
              </p:ext>
            </p:extLst>
          </p:nvPr>
        </p:nvGraphicFramePr>
        <p:xfrm>
          <a:off x="6440912" y="1658670"/>
          <a:ext cx="3594100" cy="2168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01266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3e1efd03-6895-4d3c-8e68-722301225bde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DF003589-E571-48E4-B9B9-3D36D1B414E1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412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Microsoft Sans Serif</vt:lpstr>
      <vt:lpstr>Office Theme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Barathvaraj</dc:creator>
  <cp:keywords>Classification=LV_C0NF1D3NT1AL</cp:keywords>
  <cp:lastModifiedBy>Barathvaraj</cp:lastModifiedBy>
  <cp:revision>20</cp:revision>
  <dcterms:created xsi:type="dcterms:W3CDTF">2024-03-27T08:59:13Z</dcterms:created>
  <dcterms:modified xsi:type="dcterms:W3CDTF">2024-03-27T11:44:45Z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3e1efd03-6895-4d3c-8e68-722301225bde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