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handoutMasterIdLst>
    <p:handoutMasterId r:id="rId23"/>
  </p:handoutMasterIdLst>
  <p:sldIdLst>
    <p:sldId id="385" r:id="rId5"/>
    <p:sldId id="394" r:id="rId6"/>
    <p:sldId id="395" r:id="rId7"/>
    <p:sldId id="397" r:id="rId8"/>
    <p:sldId id="396" r:id="rId9"/>
    <p:sldId id="408" r:id="rId10"/>
    <p:sldId id="398" r:id="rId11"/>
    <p:sldId id="409" r:id="rId12"/>
    <p:sldId id="399" r:id="rId13"/>
    <p:sldId id="400" r:id="rId14"/>
    <p:sldId id="401" r:id="rId15"/>
    <p:sldId id="402" r:id="rId16"/>
    <p:sldId id="403" r:id="rId17"/>
    <p:sldId id="404" r:id="rId18"/>
    <p:sldId id="410" r:id="rId19"/>
    <p:sldId id="405" r:id="rId20"/>
    <p:sldId id="40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3" pos="480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F5F5F5"/>
    <a:srgbClr val="D24726"/>
    <a:srgbClr val="9FCDB3"/>
    <a:srgbClr val="217346"/>
    <a:srgbClr val="000000"/>
    <a:srgbClr val="D9D9D9"/>
    <a:srgbClr val="F3F2F1"/>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54"/>
    <p:restoredTop sz="94560"/>
  </p:normalViewPr>
  <p:slideViewPr>
    <p:cSldViewPr snapToGrid="0">
      <p:cViewPr varScale="1">
        <p:scale>
          <a:sx n="104" d="100"/>
          <a:sy n="104" d="100"/>
        </p:scale>
        <p:origin x="1398" y="114"/>
      </p:cViewPr>
      <p:guideLst>
        <p:guide orient="horz" pos="2880"/>
        <p:guide pos="4800"/>
      </p:guideLst>
    </p:cSldViewPr>
  </p:slideViewPr>
  <p:notesTextViewPr>
    <p:cViewPr>
      <p:scale>
        <a:sx n="1" d="1"/>
        <a:sy n="1" d="1"/>
      </p:scale>
      <p:origin x="0" y="0"/>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B107D0E1-EAED-8E08-24BA-8F930364BA96}"/>
              </a:ext>
            </a:extLst>
          </p:cNvPr>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dirty="0"/>
              <a:t>Click to edit Master text styles</a:t>
            </a:r>
          </a:p>
        </p:txBody>
      </p:sp>
      <p:pic>
        <p:nvPicPr>
          <p:cNvPr id="6" name="Picture 5" descr="Graphical user interface&#10;&#10;Description automatically generated">
            <a:extLst>
              <a:ext uri="{FF2B5EF4-FFF2-40B4-BE49-F238E27FC236}">
                <a16:creationId xmlns:a16="http://schemas.microsoft.com/office/drawing/2014/main" id="{976CD4A8-8154-0AA2-A2AB-9AD82CD7406C}"/>
              </a:ext>
            </a:extLst>
          </p:cNvPr>
          <p:cNvPicPr>
            <a:picLocks noChangeAspect="1"/>
          </p:cNvPicPr>
          <p:nvPr userDrawn="1"/>
        </p:nvPicPr>
        <p:blipFill>
          <a:blip r:embed="rId2"/>
          <a:stretch>
            <a:fillRect/>
          </a:stretch>
        </p:blipFill>
        <p:spPr>
          <a:xfrm>
            <a:off x="249483" y="128907"/>
            <a:ext cx="2369315" cy="867807"/>
          </a:xfrm>
          <a:prstGeom prst="rect">
            <a:avLst/>
          </a:prstGeom>
        </p:spPr>
      </p:pic>
    </p:spTree>
    <p:extLst>
      <p:ext uri="{BB962C8B-B14F-4D97-AF65-F5344CB8AC3E}">
        <p14:creationId xmlns:p14="http://schemas.microsoft.com/office/powerpoint/2010/main" val="171854949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F2BCFB85-B1EE-414B-B2C6-25CF32A656B6}" type="datetime1">
              <a:rPr lang="en-US" smtClean="0"/>
              <a:t>9/2/2025</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r>
              <a:rPr lang="en-US"/>
              <a:t>IGS1933 Computer Programming</a:t>
            </a:r>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6811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01893517-A7E7-41D9-94A8-43BDEAFBB0CE}" type="datetime1">
              <a:rPr lang="en-US" smtClean="0"/>
              <a:t>9/2/2025</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r>
              <a:rPr lang="en-US"/>
              <a:t>IGS1933 Computer Programming</a:t>
            </a:r>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a:extLst>
              <a:ext uri="{FF2B5EF4-FFF2-40B4-BE49-F238E27FC236}">
                <a16:creationId xmlns:a16="http://schemas.microsoft.com/office/drawing/2014/main" id="{904E943F-C687-D3B3-4E36-65D69E3E2F0C}"/>
              </a:ext>
            </a:extLst>
          </p:cNvPr>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3321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A17DAC90-1914-4D33-B8F5-EAAD1FDF85FE}" type="datetime1">
              <a:rPr lang="en-US" smtClean="0"/>
              <a:t>9/2/2025</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r>
              <a:rPr lang="en-US"/>
              <a:t>IGS1933 Computer Programming</a:t>
            </a:r>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
        <p:nvSpPr>
          <p:cNvPr id="7" name="Content Placeholder 6">
            <a:extLst>
              <a:ext uri="{FF2B5EF4-FFF2-40B4-BE49-F238E27FC236}">
                <a16:creationId xmlns:a16="http://schemas.microsoft.com/office/drawing/2014/main" id="{CB40353B-463E-6D13-F92E-564948AFA386}"/>
              </a:ext>
            </a:extLst>
          </p:cNvPr>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070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ABE10-5A8F-5044-434F-7434A03566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5243B5-B498-1E60-5D02-983D13E8289B}"/>
              </a:ext>
            </a:extLst>
          </p:cNvPr>
          <p:cNvSpPr>
            <a:spLocks noGrp="1"/>
          </p:cNvSpPr>
          <p:nvPr>
            <p:ph type="dt" sz="half" idx="10"/>
          </p:nvPr>
        </p:nvSpPr>
        <p:spPr/>
        <p:txBody>
          <a:bodyPr/>
          <a:lstStyle/>
          <a:p>
            <a:fld id="{61E41EA0-4200-4739-9D6F-3C97E9A1C7B2}" type="datetime1">
              <a:rPr lang="en-US" smtClean="0"/>
              <a:t>9/2/2025</a:t>
            </a:fld>
            <a:endParaRPr lang="en-US"/>
          </a:p>
        </p:txBody>
      </p:sp>
      <p:sp>
        <p:nvSpPr>
          <p:cNvPr id="4" name="Footer Placeholder 3">
            <a:extLst>
              <a:ext uri="{FF2B5EF4-FFF2-40B4-BE49-F238E27FC236}">
                <a16:creationId xmlns:a16="http://schemas.microsoft.com/office/drawing/2014/main" id="{7DBD33E4-41B8-74EC-F9A4-3E1DCC0E7506}"/>
              </a:ext>
            </a:extLst>
          </p:cNvPr>
          <p:cNvSpPr>
            <a:spLocks noGrp="1"/>
          </p:cNvSpPr>
          <p:nvPr>
            <p:ph type="ftr" sz="quarter" idx="11"/>
          </p:nvPr>
        </p:nvSpPr>
        <p:spPr/>
        <p:txBody>
          <a:bodyPr/>
          <a:lstStyle/>
          <a:p>
            <a:r>
              <a:rPr lang="en-US"/>
              <a:t>IGS1933 Computer Programming</a:t>
            </a:r>
          </a:p>
        </p:txBody>
      </p:sp>
      <p:sp>
        <p:nvSpPr>
          <p:cNvPr id="5" name="Slide Number Placeholder 4">
            <a:extLst>
              <a:ext uri="{FF2B5EF4-FFF2-40B4-BE49-F238E27FC236}">
                <a16:creationId xmlns:a16="http://schemas.microsoft.com/office/drawing/2014/main" id="{522A375B-2E8B-0F31-9DE4-A5F0682ADFB7}"/>
              </a:ext>
            </a:extLst>
          </p:cNvPr>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9238323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fld id="{727ADAF9-FD06-439B-999C-9664FC756CFC}" type="datetime1">
              <a:rPr lang="en-US" smtClean="0"/>
              <a:t>9/2/2025</a:t>
            </a:fld>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r>
              <a:rPr lang="en-US"/>
              <a:t>IGS1933 Computer Programming</a:t>
            </a:r>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pPr/>
              <a:t>‹#›</a:t>
            </a:fld>
            <a:endParaRPr lang="en-US"/>
          </a:p>
        </p:txBody>
      </p:sp>
      <p:cxnSp>
        <p:nvCxnSpPr>
          <p:cNvPr id="7" name="Straight Connector 6">
            <a:extLst>
              <a:ext uri="{FF2B5EF4-FFF2-40B4-BE49-F238E27FC236}">
                <a16:creationId xmlns:a16="http://schemas.microsoft.com/office/drawing/2014/main" id="{D8F39A1B-8AD1-2C34-AB40-00704468E828}"/>
              </a:ext>
            </a:extLst>
          </p:cNvPr>
          <p:cNvCxnSpPr>
            <a:cxnSpLocks/>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5" r:id="rId3"/>
    <p:sldLayoutId id="2147483666" r:id="rId4"/>
    <p:sldLayoutId id="2147483667" r:id="rId5"/>
  </p:sldLayoutIdLst>
  <p:hf hdr="0" dt="0"/>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984" userDrawn="1">
          <p15:clr>
            <a:srgbClr val="F26B43"/>
          </p15:clr>
        </p15:guide>
        <p15:guide id="2" pos="336" userDrawn="1">
          <p15:clr>
            <a:srgbClr val="F26B43"/>
          </p15:clr>
        </p15:guide>
        <p15:guide id="3" pos="7320" userDrawn="1">
          <p15:clr>
            <a:srgbClr val="F26B43"/>
          </p15:clr>
        </p15:guide>
        <p15:guide id="4" orient="horz" pos="912" userDrawn="1">
          <p15:clr>
            <a:srgbClr val="F26B43"/>
          </p15:clr>
        </p15:guide>
        <p15:guide id="5" orient="horz" pos="264" userDrawn="1">
          <p15:clr>
            <a:srgbClr val="F26B43"/>
          </p15:clr>
        </p15:guide>
        <p15:guide id="6" orient="horz" pos="696" userDrawn="1">
          <p15:clr>
            <a:srgbClr val="F26B43"/>
          </p15:clr>
        </p15:guide>
        <p15:guide id="7" pos="369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66E636-D1D5-3AAC-5CD5-A2F5C585CB49}"/>
              </a:ext>
            </a:extLst>
          </p:cNvPr>
          <p:cNvSpPr>
            <a:spLocks noGrp="1"/>
          </p:cNvSpPr>
          <p:nvPr>
            <p:ph type="title"/>
          </p:nvPr>
        </p:nvSpPr>
        <p:spPr>
          <a:xfrm>
            <a:off x="448056" y="2551176"/>
            <a:ext cx="11194700" cy="914400"/>
          </a:xfrm>
        </p:spPr>
        <p:txBody>
          <a:bodyPr/>
          <a:lstStyle/>
          <a:p>
            <a:r>
              <a:rPr lang="en-US" dirty="0">
                <a:solidFill>
                  <a:schemeClr val="bg2">
                    <a:lumMod val="25000"/>
                  </a:schemeClr>
                </a:solidFill>
              </a:rPr>
              <a:t>Course Introduction</a:t>
            </a:r>
            <a:endParaRPr lang="en-US" dirty="0"/>
          </a:p>
        </p:txBody>
      </p:sp>
      <p:sp>
        <p:nvSpPr>
          <p:cNvPr id="5" name="Text Placeholder 4">
            <a:extLst>
              <a:ext uri="{FF2B5EF4-FFF2-40B4-BE49-F238E27FC236}">
                <a16:creationId xmlns:a16="http://schemas.microsoft.com/office/drawing/2014/main" id="{DE831F0C-52BB-6204-5BF6-C4DDD23942D3}"/>
              </a:ext>
            </a:extLst>
          </p:cNvPr>
          <p:cNvSpPr>
            <a:spLocks noGrp="1"/>
          </p:cNvSpPr>
          <p:nvPr>
            <p:ph type="body" sz="quarter" idx="10"/>
          </p:nvPr>
        </p:nvSpPr>
        <p:spPr>
          <a:xfrm>
            <a:off x="448056" y="3412346"/>
            <a:ext cx="9921943" cy="862012"/>
          </a:xfrm>
        </p:spPr>
        <p:txBody>
          <a:bodyPr/>
          <a:lstStyle/>
          <a:p>
            <a:r>
              <a:rPr lang="en-US" dirty="0">
                <a:solidFill>
                  <a:schemeClr val="tx1"/>
                </a:solidFill>
              </a:rPr>
              <a:t>ISE4132 : AI Application System</a:t>
            </a:r>
            <a:endParaRPr lang="en-US" sz="2400" dirty="0">
              <a:solidFill>
                <a:schemeClr val="tx1"/>
              </a:solidFill>
            </a:endParaRPr>
          </a:p>
        </p:txBody>
      </p:sp>
      <p:pic>
        <p:nvPicPr>
          <p:cNvPr id="2" name="Google Shape;58;p13">
            <a:extLst>
              <a:ext uri="{FF2B5EF4-FFF2-40B4-BE49-F238E27FC236}">
                <a16:creationId xmlns:a16="http://schemas.microsoft.com/office/drawing/2014/main" id="{550596AD-7687-0E76-06E0-FE868DA39FB8}"/>
              </a:ext>
            </a:extLst>
          </p:cNvPr>
          <p:cNvPicPr preferRelativeResize="0"/>
          <p:nvPr/>
        </p:nvPicPr>
        <p:blipFill>
          <a:blip r:embed="rId2">
            <a:alphaModFix/>
          </a:blip>
          <a:stretch>
            <a:fillRect/>
          </a:stretch>
        </p:blipFill>
        <p:spPr>
          <a:xfrm>
            <a:off x="448056" y="4560426"/>
            <a:ext cx="1045766" cy="1077219"/>
          </a:xfrm>
          <a:prstGeom prst="rect">
            <a:avLst/>
          </a:prstGeom>
          <a:noFill/>
          <a:ln>
            <a:noFill/>
          </a:ln>
        </p:spPr>
      </p:pic>
      <p:sp>
        <p:nvSpPr>
          <p:cNvPr id="3" name="TextBox 2">
            <a:extLst>
              <a:ext uri="{FF2B5EF4-FFF2-40B4-BE49-F238E27FC236}">
                <a16:creationId xmlns:a16="http://schemas.microsoft.com/office/drawing/2014/main" id="{4E06FEEC-D781-ACC5-FFA2-F35DFE7DE688}"/>
              </a:ext>
            </a:extLst>
          </p:cNvPr>
          <p:cNvSpPr txBox="1"/>
          <p:nvPr/>
        </p:nvSpPr>
        <p:spPr>
          <a:xfrm>
            <a:off x="1619150" y="4560426"/>
            <a:ext cx="6097554" cy="1077218"/>
          </a:xfrm>
          <a:prstGeom prst="rect">
            <a:avLst/>
          </a:prstGeom>
          <a:noFill/>
        </p:spPr>
        <p:txBody>
          <a:bodyPr wrap="square">
            <a:spAutoFit/>
          </a:bodyPr>
          <a:lstStyle/>
          <a:p>
            <a:pPr lvl="0"/>
            <a:r>
              <a:rPr lang="en-US" sz="1600" dirty="0"/>
              <a:t>AMIN AL (</a:t>
            </a:r>
            <a:r>
              <a:rPr lang="ko-KR" altLang="en-US" sz="1600" dirty="0"/>
              <a:t>아민알</a:t>
            </a:r>
            <a:r>
              <a:rPr lang="en-US" altLang="ko-KR" sz="1600" dirty="0"/>
              <a:t>)</a:t>
            </a:r>
          </a:p>
          <a:p>
            <a:pPr lvl="0"/>
            <a:r>
              <a:rPr lang="en-US" altLang="ko-KR" sz="1600" dirty="0"/>
              <a:t>Integrated System Engineering (ISE)</a:t>
            </a:r>
          </a:p>
          <a:p>
            <a:pPr marL="0" lvl="0" indent="0" rtl="0">
              <a:spcBef>
                <a:spcPts val="0"/>
              </a:spcBef>
              <a:spcAft>
                <a:spcPts val="0"/>
              </a:spcAft>
              <a:buNone/>
            </a:pPr>
            <a:r>
              <a:rPr lang="en-US" altLang="ko-KR" sz="1600" dirty="0"/>
              <a:t>010-6853-6648 </a:t>
            </a:r>
          </a:p>
          <a:p>
            <a:pPr marL="0" lvl="0" indent="0" rtl="0">
              <a:spcBef>
                <a:spcPts val="0"/>
              </a:spcBef>
              <a:spcAft>
                <a:spcPts val="0"/>
              </a:spcAft>
              <a:buNone/>
            </a:pPr>
            <a:r>
              <a:rPr lang="en-US" altLang="ko-KR" sz="1600" dirty="0"/>
              <a:t>alaminanik@inha.ac.kr</a:t>
            </a:r>
          </a:p>
        </p:txBody>
      </p:sp>
      <p:cxnSp>
        <p:nvCxnSpPr>
          <p:cNvPr id="8" name="Straight Connector 7">
            <a:extLst>
              <a:ext uri="{FF2B5EF4-FFF2-40B4-BE49-F238E27FC236}">
                <a16:creationId xmlns:a16="http://schemas.microsoft.com/office/drawing/2014/main" id="{FA68271D-1528-729C-C4FA-7D3E3798CA68}"/>
              </a:ext>
            </a:extLst>
          </p:cNvPr>
          <p:cNvCxnSpPr>
            <a:cxnSpLocks/>
          </p:cNvCxnSpPr>
          <p:nvPr/>
        </p:nvCxnSpPr>
        <p:spPr>
          <a:xfrm flipH="1">
            <a:off x="545428" y="4164588"/>
            <a:ext cx="11070169"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50875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0C678-4DFF-7C33-4EDD-F455A7EAC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F9CCCA-148F-3314-B880-F4106C4BB860}"/>
              </a:ext>
            </a:extLst>
          </p:cNvPr>
          <p:cNvSpPr>
            <a:spLocks noGrp="1"/>
          </p:cNvSpPr>
          <p:nvPr>
            <p:ph type="title"/>
          </p:nvPr>
        </p:nvSpPr>
        <p:spPr/>
        <p:txBody>
          <a:bodyPr>
            <a:normAutofit/>
          </a:bodyPr>
          <a:lstStyle/>
          <a:p>
            <a:r>
              <a:rPr lang="en-US" b="1" dirty="0"/>
              <a:t>Different components of an AI system</a:t>
            </a:r>
          </a:p>
        </p:txBody>
      </p:sp>
      <p:pic>
        <p:nvPicPr>
          <p:cNvPr id="4" name="Google Shape;58;p13">
            <a:extLst>
              <a:ext uri="{FF2B5EF4-FFF2-40B4-BE49-F238E27FC236}">
                <a16:creationId xmlns:a16="http://schemas.microsoft.com/office/drawing/2014/main" id="{9DA5D12F-4ACF-029B-035D-3B3E11268973}"/>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E4AB0224-6417-493E-364D-1D1BD6C96629}"/>
              </a:ext>
            </a:extLst>
          </p:cNvPr>
          <p:cNvSpPr>
            <a:spLocks noGrp="1"/>
          </p:cNvSpPr>
          <p:nvPr>
            <p:ph type="sldNum" sz="quarter" idx="12"/>
          </p:nvPr>
        </p:nvSpPr>
        <p:spPr/>
        <p:txBody>
          <a:bodyPr/>
          <a:lstStyle/>
          <a:p>
            <a:fld id="{9860EDB8-5305-433F-BE41-D7A86D811DB3}" type="slidenum">
              <a:rPr lang="en-US" sz="1100" smtClean="0"/>
              <a:pPr/>
              <a:t>10</a:t>
            </a:fld>
            <a:endParaRPr lang="en-US" sz="1100" dirty="0"/>
          </a:p>
        </p:txBody>
      </p:sp>
      <p:sp>
        <p:nvSpPr>
          <p:cNvPr id="7" name="Footer Placeholder 4">
            <a:extLst>
              <a:ext uri="{FF2B5EF4-FFF2-40B4-BE49-F238E27FC236}">
                <a16:creationId xmlns:a16="http://schemas.microsoft.com/office/drawing/2014/main" id="{E7A9D748-323E-4435-9105-8330F0601CAB}"/>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
        <p:nvSpPr>
          <p:cNvPr id="3" name="Rectangle: Rounded Corners 2">
            <a:extLst>
              <a:ext uri="{FF2B5EF4-FFF2-40B4-BE49-F238E27FC236}">
                <a16:creationId xmlns:a16="http://schemas.microsoft.com/office/drawing/2014/main" id="{ACAC9E35-DD36-05D6-1F88-236BFD5D37B4}"/>
              </a:ext>
            </a:extLst>
          </p:cNvPr>
          <p:cNvSpPr/>
          <p:nvPr/>
        </p:nvSpPr>
        <p:spPr>
          <a:xfrm>
            <a:off x="3916218" y="1514764"/>
            <a:ext cx="4436824" cy="4027052"/>
          </a:xfrm>
          <a:prstGeom prst="round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4" name="Rectangle 13">
            <a:extLst>
              <a:ext uri="{FF2B5EF4-FFF2-40B4-BE49-F238E27FC236}">
                <a16:creationId xmlns:a16="http://schemas.microsoft.com/office/drawing/2014/main" id="{C25DDC13-9B26-8F42-221F-241457DA4067}"/>
              </a:ext>
            </a:extLst>
          </p:cNvPr>
          <p:cNvSpPr/>
          <p:nvPr/>
        </p:nvSpPr>
        <p:spPr>
          <a:xfrm>
            <a:off x="4257964" y="2315185"/>
            <a:ext cx="3676072" cy="54494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Interface</a:t>
            </a:r>
          </a:p>
        </p:txBody>
      </p:sp>
      <p:sp>
        <p:nvSpPr>
          <p:cNvPr id="16" name="Rectangle 15">
            <a:extLst>
              <a:ext uri="{FF2B5EF4-FFF2-40B4-BE49-F238E27FC236}">
                <a16:creationId xmlns:a16="http://schemas.microsoft.com/office/drawing/2014/main" id="{3316C204-75C7-5B20-C101-BEE4934DA39A}"/>
              </a:ext>
            </a:extLst>
          </p:cNvPr>
          <p:cNvSpPr/>
          <p:nvPr/>
        </p:nvSpPr>
        <p:spPr>
          <a:xfrm>
            <a:off x="4257964" y="3058609"/>
            <a:ext cx="1727200" cy="54494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Data</a:t>
            </a:r>
          </a:p>
        </p:txBody>
      </p:sp>
      <p:sp>
        <p:nvSpPr>
          <p:cNvPr id="18" name="Rectangle 17">
            <a:extLst>
              <a:ext uri="{FF2B5EF4-FFF2-40B4-BE49-F238E27FC236}">
                <a16:creationId xmlns:a16="http://schemas.microsoft.com/office/drawing/2014/main" id="{5E68015D-210E-CEA1-653B-D2B85BB6F5BB}"/>
              </a:ext>
            </a:extLst>
          </p:cNvPr>
          <p:cNvSpPr/>
          <p:nvPr/>
        </p:nvSpPr>
        <p:spPr>
          <a:xfrm>
            <a:off x="6206836" y="3058609"/>
            <a:ext cx="1727200" cy="54494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ML Algorithms</a:t>
            </a:r>
          </a:p>
        </p:txBody>
      </p:sp>
      <p:sp>
        <p:nvSpPr>
          <p:cNvPr id="20" name="Rectangle 19">
            <a:extLst>
              <a:ext uri="{FF2B5EF4-FFF2-40B4-BE49-F238E27FC236}">
                <a16:creationId xmlns:a16="http://schemas.microsoft.com/office/drawing/2014/main" id="{3C418322-9D11-D968-68BB-E29815D0E72E}"/>
              </a:ext>
            </a:extLst>
          </p:cNvPr>
          <p:cNvSpPr/>
          <p:nvPr/>
        </p:nvSpPr>
        <p:spPr>
          <a:xfrm>
            <a:off x="4257964" y="3802033"/>
            <a:ext cx="3676072" cy="54494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Infrastructure</a:t>
            </a:r>
          </a:p>
        </p:txBody>
      </p:sp>
      <p:sp>
        <p:nvSpPr>
          <p:cNvPr id="22" name="Rectangle 21">
            <a:extLst>
              <a:ext uri="{FF2B5EF4-FFF2-40B4-BE49-F238E27FC236}">
                <a16:creationId xmlns:a16="http://schemas.microsoft.com/office/drawing/2014/main" id="{8D66B8F1-BB37-65ED-C821-8A2C8852AE3C}"/>
              </a:ext>
            </a:extLst>
          </p:cNvPr>
          <p:cNvSpPr/>
          <p:nvPr/>
        </p:nvSpPr>
        <p:spPr>
          <a:xfrm>
            <a:off x="4257964" y="4545457"/>
            <a:ext cx="3676072" cy="544945"/>
          </a:xfrm>
          <a:prstGeom prst="rect">
            <a:avLst/>
          </a:prstGeom>
          <a:noFill/>
          <a:ln w="2857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t>Hardware</a:t>
            </a:r>
          </a:p>
        </p:txBody>
      </p:sp>
      <p:sp>
        <p:nvSpPr>
          <p:cNvPr id="24" name="TextBox 23">
            <a:extLst>
              <a:ext uri="{FF2B5EF4-FFF2-40B4-BE49-F238E27FC236}">
                <a16:creationId xmlns:a16="http://schemas.microsoft.com/office/drawing/2014/main" id="{AF500D97-4A27-C964-3C30-385E3A0B45CD}"/>
              </a:ext>
            </a:extLst>
          </p:cNvPr>
          <p:cNvSpPr txBox="1"/>
          <p:nvPr/>
        </p:nvSpPr>
        <p:spPr>
          <a:xfrm>
            <a:off x="5487147" y="1711369"/>
            <a:ext cx="1217706" cy="461665"/>
          </a:xfrm>
          <a:prstGeom prst="rect">
            <a:avLst/>
          </a:prstGeom>
          <a:noFill/>
        </p:spPr>
        <p:txBody>
          <a:bodyPr wrap="none" rtlCol="0">
            <a:spAutoFit/>
          </a:bodyPr>
          <a:lstStyle/>
          <a:p>
            <a:r>
              <a:rPr lang="en-US" sz="2400" b="1" dirty="0"/>
              <a:t>System</a:t>
            </a:r>
            <a:endParaRPr lang="en-US" b="1" dirty="0"/>
          </a:p>
        </p:txBody>
      </p:sp>
    </p:spTree>
    <p:extLst>
      <p:ext uri="{BB962C8B-B14F-4D97-AF65-F5344CB8AC3E}">
        <p14:creationId xmlns:p14="http://schemas.microsoft.com/office/powerpoint/2010/main" val="344052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56DF1-C331-8C73-D3A6-A7423AEC5C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5A005-F494-3CD9-238E-19CCF88C02F6}"/>
              </a:ext>
            </a:extLst>
          </p:cNvPr>
          <p:cNvSpPr>
            <a:spLocks noGrp="1"/>
          </p:cNvSpPr>
          <p:nvPr>
            <p:ph type="title"/>
          </p:nvPr>
        </p:nvSpPr>
        <p:spPr/>
        <p:txBody>
          <a:bodyPr>
            <a:normAutofit/>
          </a:bodyPr>
          <a:lstStyle/>
          <a:p>
            <a:r>
              <a:rPr lang="en-US" b="1" dirty="0"/>
              <a:t>When to Use ML?</a:t>
            </a:r>
          </a:p>
        </p:txBody>
      </p:sp>
      <p:pic>
        <p:nvPicPr>
          <p:cNvPr id="4" name="Google Shape;58;p13">
            <a:extLst>
              <a:ext uri="{FF2B5EF4-FFF2-40B4-BE49-F238E27FC236}">
                <a16:creationId xmlns:a16="http://schemas.microsoft.com/office/drawing/2014/main" id="{8FA6BF87-500D-7144-E2C6-F06B76A094D7}"/>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A471AE36-9976-7B5B-7FEA-D2F99E6B7692}"/>
              </a:ext>
            </a:extLst>
          </p:cNvPr>
          <p:cNvSpPr>
            <a:spLocks noGrp="1"/>
          </p:cNvSpPr>
          <p:nvPr>
            <p:ph type="sldNum" sz="quarter" idx="12"/>
          </p:nvPr>
        </p:nvSpPr>
        <p:spPr/>
        <p:txBody>
          <a:bodyPr/>
          <a:lstStyle/>
          <a:p>
            <a:fld id="{9860EDB8-5305-433F-BE41-D7A86D811DB3}" type="slidenum">
              <a:rPr lang="en-US" sz="1100" smtClean="0"/>
              <a:pPr/>
              <a:t>11</a:t>
            </a:fld>
            <a:endParaRPr lang="en-US" sz="1100" dirty="0"/>
          </a:p>
        </p:txBody>
      </p:sp>
      <p:sp>
        <p:nvSpPr>
          <p:cNvPr id="7" name="Footer Placeholder 4">
            <a:extLst>
              <a:ext uri="{FF2B5EF4-FFF2-40B4-BE49-F238E27FC236}">
                <a16:creationId xmlns:a16="http://schemas.microsoft.com/office/drawing/2014/main" id="{F7362D35-6A49-D47B-9E1E-E83B529907BA}"/>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
        <p:nvSpPr>
          <p:cNvPr id="3" name="Content Placeholder 2">
            <a:extLst>
              <a:ext uri="{FF2B5EF4-FFF2-40B4-BE49-F238E27FC236}">
                <a16:creationId xmlns:a16="http://schemas.microsoft.com/office/drawing/2014/main" id="{9D233E02-8AC2-07F0-8601-18FC9C896955}"/>
              </a:ext>
            </a:extLst>
          </p:cNvPr>
          <p:cNvSpPr>
            <a:spLocks noGrp="1"/>
          </p:cNvSpPr>
          <p:nvPr>
            <p:ph sz="quarter" idx="13"/>
          </p:nvPr>
        </p:nvSpPr>
        <p:spPr>
          <a:xfrm>
            <a:off x="444500" y="1463040"/>
            <a:ext cx="11210543" cy="4601748"/>
          </a:xfrm>
        </p:spPr>
        <p:txBody>
          <a:bodyPr>
            <a:normAutofit/>
          </a:bodyPr>
          <a:lstStyle/>
          <a:p>
            <a:r>
              <a:rPr lang="en-US" sz="2000" dirty="0"/>
              <a:t>- Machine learning (ML) is not a magic tool that can solve all problems. Even for problems that ML can solve, ML solutions might not be the optimal solutions..</a:t>
            </a:r>
          </a:p>
          <a:p>
            <a:r>
              <a:rPr lang="en-US" sz="2000" dirty="0"/>
              <a:t>- Before starting an ML project, you might want to ask whether ML is necessary or cost-effective.</a:t>
            </a:r>
          </a:p>
          <a:p>
            <a:r>
              <a:rPr lang="en-US" sz="2000" dirty="0"/>
              <a:t>Machine learning is an approach to </a:t>
            </a:r>
            <a:r>
              <a:rPr lang="en-US" sz="2000" b="1" dirty="0">
                <a:solidFill>
                  <a:schemeClr val="tx1"/>
                </a:solidFill>
              </a:rPr>
              <a:t>(1) learn</a:t>
            </a:r>
            <a:r>
              <a:rPr lang="en-US" sz="2000" dirty="0"/>
              <a:t> </a:t>
            </a:r>
            <a:r>
              <a:rPr lang="en-US" sz="2000" b="1" dirty="0"/>
              <a:t>(2) complex (3) patterns</a:t>
            </a:r>
            <a:r>
              <a:rPr lang="en-US" sz="2000" dirty="0"/>
              <a:t> from </a:t>
            </a:r>
            <a:r>
              <a:rPr lang="en-US" sz="2000" b="1" dirty="0"/>
              <a:t>(4) existing data</a:t>
            </a:r>
            <a:r>
              <a:rPr lang="en-US" sz="2000" dirty="0"/>
              <a:t> and use these patterns to make </a:t>
            </a:r>
            <a:r>
              <a:rPr lang="en-US" sz="2000" b="1" dirty="0"/>
              <a:t>(5) predictions </a:t>
            </a:r>
            <a:r>
              <a:rPr lang="en-US" sz="2000" dirty="0"/>
              <a:t>on </a:t>
            </a:r>
            <a:r>
              <a:rPr lang="en-US" sz="2000" b="1" dirty="0"/>
              <a:t>(6) unseen data</a:t>
            </a:r>
            <a:r>
              <a:rPr lang="en-US" sz="2000" dirty="0"/>
              <a:t>.</a:t>
            </a:r>
          </a:p>
        </p:txBody>
      </p:sp>
    </p:spTree>
    <p:extLst>
      <p:ext uri="{BB962C8B-B14F-4D97-AF65-F5344CB8AC3E}">
        <p14:creationId xmlns:p14="http://schemas.microsoft.com/office/powerpoint/2010/main" val="179716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0257E-99B3-44C3-1359-D94814AD1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43506-9154-7A52-94B4-61075628473F}"/>
              </a:ext>
            </a:extLst>
          </p:cNvPr>
          <p:cNvSpPr>
            <a:spLocks noGrp="1"/>
          </p:cNvSpPr>
          <p:nvPr>
            <p:ph type="title"/>
          </p:nvPr>
        </p:nvSpPr>
        <p:spPr/>
        <p:txBody>
          <a:bodyPr>
            <a:normAutofit/>
          </a:bodyPr>
          <a:lstStyle/>
          <a:p>
            <a:r>
              <a:rPr lang="en-US" b="1" dirty="0"/>
              <a:t>1: Learn</a:t>
            </a:r>
          </a:p>
        </p:txBody>
      </p:sp>
      <p:pic>
        <p:nvPicPr>
          <p:cNvPr id="4" name="Google Shape;58;p13">
            <a:extLst>
              <a:ext uri="{FF2B5EF4-FFF2-40B4-BE49-F238E27FC236}">
                <a16:creationId xmlns:a16="http://schemas.microsoft.com/office/drawing/2014/main" id="{2D22E8A4-BF93-BE50-798C-58CA20857846}"/>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C5C94700-23BF-AFB4-1C92-4B022C9BBD98}"/>
              </a:ext>
            </a:extLst>
          </p:cNvPr>
          <p:cNvSpPr>
            <a:spLocks noGrp="1"/>
          </p:cNvSpPr>
          <p:nvPr>
            <p:ph type="sldNum" sz="quarter" idx="12"/>
          </p:nvPr>
        </p:nvSpPr>
        <p:spPr/>
        <p:txBody>
          <a:bodyPr/>
          <a:lstStyle/>
          <a:p>
            <a:fld id="{9860EDB8-5305-433F-BE41-D7A86D811DB3}" type="slidenum">
              <a:rPr lang="en-US" sz="1100" smtClean="0"/>
              <a:pPr/>
              <a:t>12</a:t>
            </a:fld>
            <a:endParaRPr lang="en-US" sz="1100" dirty="0"/>
          </a:p>
        </p:txBody>
      </p:sp>
      <p:sp>
        <p:nvSpPr>
          <p:cNvPr id="7" name="Footer Placeholder 4">
            <a:extLst>
              <a:ext uri="{FF2B5EF4-FFF2-40B4-BE49-F238E27FC236}">
                <a16:creationId xmlns:a16="http://schemas.microsoft.com/office/drawing/2014/main" id="{B54FE429-8D72-A25F-5019-AC6A45DD0E5A}"/>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
        <p:nvSpPr>
          <p:cNvPr id="9" name="Content Placeholder 8">
            <a:extLst>
              <a:ext uri="{FF2B5EF4-FFF2-40B4-BE49-F238E27FC236}">
                <a16:creationId xmlns:a16="http://schemas.microsoft.com/office/drawing/2014/main" id="{A0863F36-16B4-A7CB-253B-4A81FF8306A4}"/>
              </a:ext>
            </a:extLst>
          </p:cNvPr>
          <p:cNvSpPr>
            <a:spLocks noGrp="1"/>
          </p:cNvSpPr>
          <p:nvPr>
            <p:ph sz="quarter" idx="13"/>
          </p:nvPr>
        </p:nvSpPr>
        <p:spPr/>
        <p:txBody>
          <a:bodyPr/>
          <a:lstStyle/>
          <a:p>
            <a:r>
              <a:rPr lang="en-US" sz="2000" dirty="0"/>
              <a:t>- ML systems have the capacity to learn.</a:t>
            </a:r>
          </a:p>
          <a:p>
            <a:r>
              <a:rPr lang="en-US" sz="2000" dirty="0"/>
              <a:t>- Unlike relational databases (explicit rules), ML discovers relationships automatically.</a:t>
            </a:r>
          </a:p>
          <a:p>
            <a:endParaRPr lang="en-US" sz="2000" dirty="0"/>
          </a:p>
          <a:p>
            <a:r>
              <a:rPr lang="en-US" sz="2000" b="1" dirty="0"/>
              <a:t>Supervised Learning Example:</a:t>
            </a:r>
          </a:p>
          <a:p>
            <a:r>
              <a:rPr lang="en-US" sz="2000" dirty="0"/>
              <a:t>Inputs: Airbnb listing features (size, rooms, location, rating, etc.)</a:t>
            </a:r>
          </a:p>
          <a:p>
            <a:r>
              <a:rPr lang="en-US" sz="2000" dirty="0"/>
              <a:t>Output: Rental price</a:t>
            </a:r>
          </a:p>
          <a:p>
            <a:r>
              <a:rPr lang="en-US" sz="2000" dirty="0"/>
              <a:t>Model learns from examples → predicts new listing prices.</a:t>
            </a:r>
          </a:p>
          <a:p>
            <a:pPr marL="285750" indent="-285750">
              <a:buFontTx/>
              <a:buChar char="-"/>
            </a:pPr>
            <a:endParaRPr lang="en-US" dirty="0"/>
          </a:p>
        </p:txBody>
      </p:sp>
    </p:spTree>
    <p:extLst>
      <p:ext uri="{BB962C8B-B14F-4D97-AF65-F5344CB8AC3E}">
        <p14:creationId xmlns:p14="http://schemas.microsoft.com/office/powerpoint/2010/main" val="1598594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353E3-BF84-7F18-430D-1E4E81B11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4601-5E7A-71A2-0967-5C9AAE1FBA06}"/>
              </a:ext>
            </a:extLst>
          </p:cNvPr>
          <p:cNvSpPr>
            <a:spLocks noGrp="1"/>
          </p:cNvSpPr>
          <p:nvPr>
            <p:ph type="title"/>
          </p:nvPr>
        </p:nvSpPr>
        <p:spPr/>
        <p:txBody>
          <a:bodyPr>
            <a:normAutofit/>
          </a:bodyPr>
          <a:lstStyle/>
          <a:p>
            <a:r>
              <a:rPr lang="en-US" b="1" dirty="0"/>
              <a:t>2: Complex</a:t>
            </a:r>
          </a:p>
        </p:txBody>
      </p:sp>
      <p:pic>
        <p:nvPicPr>
          <p:cNvPr id="4" name="Google Shape;58;p13">
            <a:extLst>
              <a:ext uri="{FF2B5EF4-FFF2-40B4-BE49-F238E27FC236}">
                <a16:creationId xmlns:a16="http://schemas.microsoft.com/office/drawing/2014/main" id="{D35188A3-EFB6-6DBD-7603-3A03330C7410}"/>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F705F646-98CA-E121-8693-9182F8D9D578}"/>
              </a:ext>
            </a:extLst>
          </p:cNvPr>
          <p:cNvSpPr>
            <a:spLocks noGrp="1"/>
          </p:cNvSpPr>
          <p:nvPr>
            <p:ph type="sldNum" sz="quarter" idx="12"/>
          </p:nvPr>
        </p:nvSpPr>
        <p:spPr/>
        <p:txBody>
          <a:bodyPr/>
          <a:lstStyle/>
          <a:p>
            <a:fld id="{9860EDB8-5305-433F-BE41-D7A86D811DB3}" type="slidenum">
              <a:rPr lang="en-US" sz="1100" smtClean="0"/>
              <a:pPr/>
              <a:t>13</a:t>
            </a:fld>
            <a:endParaRPr lang="en-US" sz="1100" dirty="0"/>
          </a:p>
        </p:txBody>
      </p:sp>
      <p:sp>
        <p:nvSpPr>
          <p:cNvPr id="7" name="Footer Placeholder 4">
            <a:extLst>
              <a:ext uri="{FF2B5EF4-FFF2-40B4-BE49-F238E27FC236}">
                <a16:creationId xmlns:a16="http://schemas.microsoft.com/office/drawing/2014/main" id="{0BEE7A58-F2D7-FF04-C6C5-89D2077AF9DE}"/>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
        <p:nvSpPr>
          <p:cNvPr id="13" name="Content Placeholder 12">
            <a:extLst>
              <a:ext uri="{FF2B5EF4-FFF2-40B4-BE49-F238E27FC236}">
                <a16:creationId xmlns:a16="http://schemas.microsoft.com/office/drawing/2014/main" id="{DCFC0EC3-C840-DEEA-A109-7EC31B9B1AF0}"/>
              </a:ext>
            </a:extLst>
          </p:cNvPr>
          <p:cNvSpPr>
            <a:spLocks noGrp="1"/>
          </p:cNvSpPr>
          <p:nvPr>
            <p:ph sz="quarter" idx="13"/>
          </p:nvPr>
        </p:nvSpPr>
        <p:spPr/>
        <p:txBody>
          <a:bodyPr/>
          <a:lstStyle/>
          <a:p>
            <a:r>
              <a:rPr lang="en-US" sz="2000" dirty="0"/>
              <a:t>- ML is powerful for complex patterns.</a:t>
            </a:r>
          </a:p>
          <a:p>
            <a:r>
              <a:rPr lang="en-US" sz="2000" dirty="0"/>
              <a:t>- Simple patterns: no ML needed (e.g., ZIP code → state = lookup table).</a:t>
            </a:r>
          </a:p>
          <a:p>
            <a:r>
              <a:rPr lang="en-US" sz="2000" dirty="0"/>
              <a:t>- Complex patterns: rental price prediction, speech recognition, object detection.</a:t>
            </a:r>
          </a:p>
          <a:p>
            <a:r>
              <a:rPr lang="en-US" sz="2000" b="1" dirty="0"/>
              <a:t>Machines vs Humans:</a:t>
            </a:r>
          </a:p>
          <a:p>
            <a:r>
              <a:rPr lang="en-US" sz="2000" dirty="0"/>
              <a:t>     - Easy for machines, hard for humans: math operations.</a:t>
            </a:r>
          </a:p>
          <a:p>
            <a:r>
              <a:rPr lang="en-US" sz="2000" dirty="0"/>
              <a:t>     - Easy for humans, hard for machines: recognizing cats in pictures.</a:t>
            </a:r>
          </a:p>
        </p:txBody>
      </p:sp>
    </p:spTree>
    <p:extLst>
      <p:ext uri="{BB962C8B-B14F-4D97-AF65-F5344CB8AC3E}">
        <p14:creationId xmlns:p14="http://schemas.microsoft.com/office/powerpoint/2010/main" val="4281625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6E97E-5C48-D194-477D-46F4751BA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99788-FA4A-D9E5-499D-E27C04A6781F}"/>
              </a:ext>
            </a:extLst>
          </p:cNvPr>
          <p:cNvSpPr>
            <a:spLocks noGrp="1"/>
          </p:cNvSpPr>
          <p:nvPr>
            <p:ph type="title"/>
          </p:nvPr>
        </p:nvSpPr>
        <p:spPr/>
        <p:txBody>
          <a:bodyPr>
            <a:normAutofit/>
          </a:bodyPr>
          <a:lstStyle/>
          <a:p>
            <a:r>
              <a:rPr lang="en-US" b="1" dirty="0"/>
              <a:t>3: Patterns</a:t>
            </a:r>
          </a:p>
        </p:txBody>
      </p:sp>
      <p:sp>
        <p:nvSpPr>
          <p:cNvPr id="3" name="Content Placeholder 2">
            <a:extLst>
              <a:ext uri="{FF2B5EF4-FFF2-40B4-BE49-F238E27FC236}">
                <a16:creationId xmlns:a16="http://schemas.microsoft.com/office/drawing/2014/main" id="{ADB4BF92-86AA-987F-077E-9AC4FAEA85D5}"/>
              </a:ext>
            </a:extLst>
          </p:cNvPr>
          <p:cNvSpPr>
            <a:spLocks noGrp="1"/>
          </p:cNvSpPr>
          <p:nvPr>
            <p:ph sz="quarter" idx="13"/>
          </p:nvPr>
        </p:nvSpPr>
        <p:spPr/>
        <p:txBody>
          <a:bodyPr>
            <a:normAutofit/>
          </a:bodyPr>
          <a:lstStyle/>
          <a:p>
            <a:r>
              <a:rPr lang="en-US" sz="2400" dirty="0"/>
              <a:t>- ML is useful only if </a:t>
            </a:r>
            <a:r>
              <a:rPr lang="en-US" sz="2400" b="1" dirty="0"/>
              <a:t>patterns exist</a:t>
            </a:r>
            <a:r>
              <a:rPr lang="en-US" sz="2400" dirty="0"/>
              <a:t>.</a:t>
            </a:r>
            <a:br>
              <a:rPr lang="en-US" sz="2400" dirty="0"/>
            </a:br>
            <a:r>
              <a:rPr lang="en-US" sz="2400" dirty="0"/>
              <a:t>- No point predicting random outcomes (e.g., fair dice rolls).</a:t>
            </a:r>
          </a:p>
          <a:p>
            <a:r>
              <a:rPr lang="en-US" sz="2400" dirty="0"/>
              <a:t>Examples:</a:t>
            </a:r>
            <a:br>
              <a:rPr lang="en-US" sz="2400" dirty="0"/>
            </a:br>
            <a:r>
              <a:rPr lang="en-US" sz="2400" dirty="0"/>
              <a:t>- Stock price movements (patterns exist: billions invested).</a:t>
            </a:r>
            <a:br>
              <a:rPr lang="en-US" sz="2400" dirty="0"/>
            </a:br>
            <a:r>
              <a:rPr lang="en-US" sz="2400" dirty="0"/>
              <a:t>- Elon Musk’s tweets: Bitcoin prices (pattern uncertain, requires testing).</a:t>
            </a:r>
          </a:p>
          <a:p>
            <a:r>
              <a:rPr lang="en-US" sz="2400" dirty="0"/>
              <a:t>Even if models fail, it doesn’t always mean no pattern exists.</a:t>
            </a:r>
          </a:p>
        </p:txBody>
      </p:sp>
      <p:pic>
        <p:nvPicPr>
          <p:cNvPr id="4" name="Google Shape;58;p13">
            <a:extLst>
              <a:ext uri="{FF2B5EF4-FFF2-40B4-BE49-F238E27FC236}">
                <a16:creationId xmlns:a16="http://schemas.microsoft.com/office/drawing/2014/main" id="{ACE4C6C3-363B-E994-9A05-CAB6F2DED2FF}"/>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4BDC11D5-64D9-FA25-55EE-B6174C0B9710}"/>
              </a:ext>
            </a:extLst>
          </p:cNvPr>
          <p:cNvSpPr>
            <a:spLocks noGrp="1"/>
          </p:cNvSpPr>
          <p:nvPr>
            <p:ph type="sldNum" sz="quarter" idx="12"/>
          </p:nvPr>
        </p:nvSpPr>
        <p:spPr/>
        <p:txBody>
          <a:bodyPr/>
          <a:lstStyle/>
          <a:p>
            <a:fld id="{9860EDB8-5305-433F-BE41-D7A86D811DB3}" type="slidenum">
              <a:rPr lang="en-US" sz="1100" smtClean="0"/>
              <a:pPr/>
              <a:t>14</a:t>
            </a:fld>
            <a:endParaRPr lang="en-US" sz="1100" dirty="0"/>
          </a:p>
        </p:txBody>
      </p:sp>
      <p:sp>
        <p:nvSpPr>
          <p:cNvPr id="7" name="Footer Placeholder 4">
            <a:extLst>
              <a:ext uri="{FF2B5EF4-FFF2-40B4-BE49-F238E27FC236}">
                <a16:creationId xmlns:a16="http://schemas.microsoft.com/office/drawing/2014/main" id="{737DFBE6-271E-F991-B6B0-5F7B4B7CBC40}"/>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Tree>
    <p:extLst>
      <p:ext uri="{BB962C8B-B14F-4D97-AF65-F5344CB8AC3E}">
        <p14:creationId xmlns:p14="http://schemas.microsoft.com/office/powerpoint/2010/main" val="3849896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E579F-E751-495C-A501-D8A4DD1743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0379BB-6CEA-F0AB-2BC5-30C8C343FEC3}"/>
              </a:ext>
            </a:extLst>
          </p:cNvPr>
          <p:cNvSpPr>
            <a:spLocks noGrp="1"/>
          </p:cNvSpPr>
          <p:nvPr>
            <p:ph type="title"/>
          </p:nvPr>
        </p:nvSpPr>
        <p:spPr/>
        <p:txBody>
          <a:bodyPr>
            <a:normAutofit/>
          </a:bodyPr>
          <a:lstStyle/>
          <a:p>
            <a:r>
              <a:rPr lang="en-US" b="1" dirty="0"/>
              <a:t>4: Existing Data</a:t>
            </a:r>
          </a:p>
        </p:txBody>
      </p:sp>
      <p:sp>
        <p:nvSpPr>
          <p:cNvPr id="3" name="Content Placeholder 2">
            <a:extLst>
              <a:ext uri="{FF2B5EF4-FFF2-40B4-BE49-F238E27FC236}">
                <a16:creationId xmlns:a16="http://schemas.microsoft.com/office/drawing/2014/main" id="{CFF72188-4739-3858-0BFC-D372FF524477}"/>
              </a:ext>
            </a:extLst>
          </p:cNvPr>
          <p:cNvSpPr>
            <a:spLocks noGrp="1"/>
          </p:cNvSpPr>
          <p:nvPr>
            <p:ph sz="quarter" idx="13"/>
          </p:nvPr>
        </p:nvSpPr>
        <p:spPr/>
        <p:txBody>
          <a:bodyPr>
            <a:normAutofit/>
          </a:bodyPr>
          <a:lstStyle/>
          <a:p>
            <a:r>
              <a:rPr lang="en-US" sz="2400" dirty="0"/>
              <a:t>ML requires </a:t>
            </a:r>
            <a:r>
              <a:rPr lang="en-US" sz="2400" b="1" dirty="0"/>
              <a:t>data to learn from</a:t>
            </a:r>
            <a:r>
              <a:rPr lang="en-US" sz="2400" dirty="0"/>
              <a:t>.</a:t>
            </a:r>
          </a:p>
          <a:p>
            <a:r>
              <a:rPr lang="en-US" sz="2400" dirty="0"/>
              <a:t>Examples:</a:t>
            </a:r>
            <a:br>
              <a:rPr lang="en-US" sz="2400" dirty="0"/>
            </a:br>
            <a:r>
              <a:rPr lang="en-US" sz="2400" dirty="0"/>
              <a:t>Predicting taxes: need income &amp; tax datasets.</a:t>
            </a:r>
            <a:br>
              <a:rPr lang="en-US" sz="2400" dirty="0"/>
            </a:br>
            <a:r>
              <a:rPr lang="en-US" sz="2400" dirty="0"/>
              <a:t>Zero-shot learning: a problem setup in deep learning where, at test time, a learner observes samples from classes which were not observed during training, and needs to predict the class that they belong to.</a:t>
            </a:r>
          </a:p>
          <a:p>
            <a:r>
              <a:rPr lang="en-US" sz="2400" dirty="0"/>
              <a:t>Special cases:</a:t>
            </a:r>
            <a:br>
              <a:rPr lang="en-US" sz="2400" dirty="0"/>
            </a:br>
            <a:r>
              <a:rPr lang="en-US" sz="2400" dirty="0"/>
              <a:t>Online learning: models improve as new data arrives.</a:t>
            </a:r>
            <a:br>
              <a:rPr lang="en-US" sz="2400" dirty="0"/>
            </a:br>
            <a:r>
              <a:rPr lang="en-US" sz="2400" dirty="0"/>
              <a:t>Humans make predictions until ML collects enough data.</a:t>
            </a:r>
          </a:p>
        </p:txBody>
      </p:sp>
      <p:pic>
        <p:nvPicPr>
          <p:cNvPr id="4" name="Google Shape;58;p13">
            <a:extLst>
              <a:ext uri="{FF2B5EF4-FFF2-40B4-BE49-F238E27FC236}">
                <a16:creationId xmlns:a16="http://schemas.microsoft.com/office/drawing/2014/main" id="{00EF2B35-28B8-3D1B-AA8F-DF47AA882607}"/>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89C3EB92-EC9C-CE66-D7CE-877547516628}"/>
              </a:ext>
            </a:extLst>
          </p:cNvPr>
          <p:cNvSpPr>
            <a:spLocks noGrp="1"/>
          </p:cNvSpPr>
          <p:nvPr>
            <p:ph type="sldNum" sz="quarter" idx="12"/>
          </p:nvPr>
        </p:nvSpPr>
        <p:spPr/>
        <p:txBody>
          <a:bodyPr/>
          <a:lstStyle/>
          <a:p>
            <a:fld id="{9860EDB8-5305-433F-BE41-D7A86D811DB3}" type="slidenum">
              <a:rPr lang="en-US" sz="1100" smtClean="0"/>
              <a:pPr/>
              <a:t>15</a:t>
            </a:fld>
            <a:endParaRPr lang="en-US" sz="1100" dirty="0"/>
          </a:p>
        </p:txBody>
      </p:sp>
      <p:sp>
        <p:nvSpPr>
          <p:cNvPr id="7" name="Footer Placeholder 4">
            <a:extLst>
              <a:ext uri="{FF2B5EF4-FFF2-40B4-BE49-F238E27FC236}">
                <a16:creationId xmlns:a16="http://schemas.microsoft.com/office/drawing/2014/main" id="{4EFB040C-8EB1-4FFB-4A59-A52FB51BA45A}"/>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Tree>
    <p:extLst>
      <p:ext uri="{BB962C8B-B14F-4D97-AF65-F5344CB8AC3E}">
        <p14:creationId xmlns:p14="http://schemas.microsoft.com/office/powerpoint/2010/main" val="195736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99D72-31E5-978F-8F8A-39FBAC35B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5A723-B47C-BD94-2E8B-00B9EF61E8C7}"/>
              </a:ext>
            </a:extLst>
          </p:cNvPr>
          <p:cNvSpPr>
            <a:spLocks noGrp="1"/>
          </p:cNvSpPr>
          <p:nvPr>
            <p:ph type="title"/>
          </p:nvPr>
        </p:nvSpPr>
        <p:spPr/>
        <p:txBody>
          <a:bodyPr>
            <a:normAutofit/>
          </a:bodyPr>
          <a:lstStyle/>
          <a:p>
            <a:r>
              <a:rPr lang="en-US" b="1" dirty="0"/>
              <a:t>5: Predictions</a:t>
            </a:r>
          </a:p>
        </p:txBody>
      </p:sp>
      <p:sp>
        <p:nvSpPr>
          <p:cNvPr id="3" name="Content Placeholder 2">
            <a:extLst>
              <a:ext uri="{FF2B5EF4-FFF2-40B4-BE49-F238E27FC236}">
                <a16:creationId xmlns:a16="http://schemas.microsoft.com/office/drawing/2014/main" id="{238A022E-2DE9-59DB-AF2F-3DB2077F270F}"/>
              </a:ext>
            </a:extLst>
          </p:cNvPr>
          <p:cNvSpPr>
            <a:spLocks noGrp="1"/>
          </p:cNvSpPr>
          <p:nvPr>
            <p:ph sz="quarter" idx="13"/>
          </p:nvPr>
        </p:nvSpPr>
        <p:spPr/>
        <p:txBody>
          <a:bodyPr>
            <a:normAutofit/>
          </a:bodyPr>
          <a:lstStyle/>
          <a:p>
            <a:r>
              <a:rPr lang="en-US" sz="2400" dirty="0"/>
              <a:t>- ML solves </a:t>
            </a:r>
            <a:r>
              <a:rPr lang="en-US" sz="2400" b="1" dirty="0"/>
              <a:t>predictive problems</a:t>
            </a:r>
            <a:r>
              <a:rPr lang="en-US" sz="2400" dirty="0"/>
              <a:t>.</a:t>
            </a:r>
          </a:p>
          <a:p>
            <a:r>
              <a:rPr lang="en-US" sz="2400" dirty="0"/>
              <a:t>- Prediction = estimating outcomes (future, present, past).</a:t>
            </a:r>
          </a:p>
          <a:p>
            <a:r>
              <a:rPr lang="en-US" sz="2400" dirty="0"/>
              <a:t>Examples:</a:t>
            </a:r>
            <a:br>
              <a:rPr lang="en-US" sz="2400" dirty="0"/>
            </a:br>
            <a:r>
              <a:rPr lang="en-US" sz="2400" dirty="0"/>
              <a:t>Weather tomorrow, movie recommendation etc.</a:t>
            </a:r>
          </a:p>
          <a:p>
            <a:r>
              <a:rPr lang="en-US" sz="2400" dirty="0"/>
              <a:t>- Reframing problems as prediction tasks: efficient solutions.</a:t>
            </a:r>
          </a:p>
          <a:p>
            <a:r>
              <a:rPr lang="en-US" sz="2400" dirty="0"/>
              <a:t>- Compute-intensive problems: approximated by ML (e.g., image denoising, graphics rendering).</a:t>
            </a:r>
          </a:p>
        </p:txBody>
      </p:sp>
      <p:pic>
        <p:nvPicPr>
          <p:cNvPr id="4" name="Google Shape;58;p13">
            <a:extLst>
              <a:ext uri="{FF2B5EF4-FFF2-40B4-BE49-F238E27FC236}">
                <a16:creationId xmlns:a16="http://schemas.microsoft.com/office/drawing/2014/main" id="{22BB155F-B36D-A686-4022-2B35531D1154}"/>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A0726315-C730-AE66-20A0-A30224987A7D}"/>
              </a:ext>
            </a:extLst>
          </p:cNvPr>
          <p:cNvSpPr>
            <a:spLocks noGrp="1"/>
          </p:cNvSpPr>
          <p:nvPr>
            <p:ph type="sldNum" sz="quarter" idx="12"/>
          </p:nvPr>
        </p:nvSpPr>
        <p:spPr/>
        <p:txBody>
          <a:bodyPr/>
          <a:lstStyle/>
          <a:p>
            <a:fld id="{9860EDB8-5305-433F-BE41-D7A86D811DB3}" type="slidenum">
              <a:rPr lang="en-US" sz="1100" smtClean="0"/>
              <a:pPr/>
              <a:t>16</a:t>
            </a:fld>
            <a:endParaRPr lang="en-US" sz="1100" dirty="0"/>
          </a:p>
        </p:txBody>
      </p:sp>
      <p:sp>
        <p:nvSpPr>
          <p:cNvPr id="7" name="Footer Placeholder 4">
            <a:extLst>
              <a:ext uri="{FF2B5EF4-FFF2-40B4-BE49-F238E27FC236}">
                <a16:creationId xmlns:a16="http://schemas.microsoft.com/office/drawing/2014/main" id="{465FB799-7080-A7DC-FA09-154550AFDCF3}"/>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Tree>
    <p:extLst>
      <p:ext uri="{BB962C8B-B14F-4D97-AF65-F5344CB8AC3E}">
        <p14:creationId xmlns:p14="http://schemas.microsoft.com/office/powerpoint/2010/main" val="420305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B821B-9CD6-9B6B-4A45-46F560D24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7C798A-CE2B-290D-1418-C4A40815334E}"/>
              </a:ext>
            </a:extLst>
          </p:cNvPr>
          <p:cNvSpPr>
            <a:spLocks noGrp="1"/>
          </p:cNvSpPr>
          <p:nvPr>
            <p:ph type="title"/>
          </p:nvPr>
        </p:nvSpPr>
        <p:spPr/>
        <p:txBody>
          <a:bodyPr>
            <a:normAutofit/>
          </a:bodyPr>
          <a:lstStyle/>
          <a:p>
            <a:r>
              <a:rPr lang="en-US" b="1" dirty="0"/>
              <a:t>6: Unseen Data</a:t>
            </a:r>
          </a:p>
        </p:txBody>
      </p:sp>
      <p:sp>
        <p:nvSpPr>
          <p:cNvPr id="3" name="Content Placeholder 2">
            <a:extLst>
              <a:ext uri="{FF2B5EF4-FFF2-40B4-BE49-F238E27FC236}">
                <a16:creationId xmlns:a16="http://schemas.microsoft.com/office/drawing/2014/main" id="{5A7A37A5-3E2E-7D01-909C-ED416A2656F6}"/>
              </a:ext>
            </a:extLst>
          </p:cNvPr>
          <p:cNvSpPr>
            <a:spLocks noGrp="1"/>
          </p:cNvSpPr>
          <p:nvPr>
            <p:ph sz="quarter" idx="13"/>
          </p:nvPr>
        </p:nvSpPr>
        <p:spPr/>
        <p:txBody>
          <a:bodyPr>
            <a:normAutofit/>
          </a:bodyPr>
          <a:lstStyle/>
          <a:p>
            <a:r>
              <a:rPr lang="en-US" sz="2400" dirty="0"/>
              <a:t>- ML must generalize to </a:t>
            </a:r>
            <a:r>
              <a:rPr lang="en-US" sz="2400" b="1" dirty="0"/>
              <a:t>unseen data</a:t>
            </a:r>
            <a:r>
              <a:rPr lang="en-US" sz="2400" dirty="0"/>
              <a:t>.</a:t>
            </a:r>
          </a:p>
          <a:p>
            <a:r>
              <a:rPr lang="en-US" sz="2400" dirty="0"/>
              <a:t>- Success depends on similarity of training &amp; unseen data distributions.</a:t>
            </a:r>
          </a:p>
          <a:p>
            <a:r>
              <a:rPr lang="en-US" sz="2400" dirty="0"/>
              <a:t>Example: Training on 2008 year app downloads ≠ useful for predicting 2020 year  downloads.</a:t>
            </a:r>
          </a:p>
          <a:p>
            <a:r>
              <a:rPr lang="en-US" sz="2400" dirty="0"/>
              <a:t>Assumption: future data resembles past data but assumptions may fail.</a:t>
            </a:r>
          </a:p>
          <a:p>
            <a:r>
              <a:rPr lang="en-US" sz="2400" dirty="0"/>
              <a:t>Key takeaway: Robust ML relies on shared patterns between training and future scenarios.</a:t>
            </a:r>
          </a:p>
        </p:txBody>
      </p:sp>
      <p:pic>
        <p:nvPicPr>
          <p:cNvPr id="4" name="Google Shape;58;p13">
            <a:extLst>
              <a:ext uri="{FF2B5EF4-FFF2-40B4-BE49-F238E27FC236}">
                <a16:creationId xmlns:a16="http://schemas.microsoft.com/office/drawing/2014/main" id="{DF43BA5E-30EB-8963-5CE0-31AEFF779C5C}"/>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1EB75753-802B-853C-A406-776C8C7CF479}"/>
              </a:ext>
            </a:extLst>
          </p:cNvPr>
          <p:cNvSpPr>
            <a:spLocks noGrp="1"/>
          </p:cNvSpPr>
          <p:nvPr>
            <p:ph type="sldNum" sz="quarter" idx="12"/>
          </p:nvPr>
        </p:nvSpPr>
        <p:spPr/>
        <p:txBody>
          <a:bodyPr/>
          <a:lstStyle/>
          <a:p>
            <a:fld id="{9860EDB8-5305-433F-BE41-D7A86D811DB3}" type="slidenum">
              <a:rPr lang="en-US" sz="1100" smtClean="0"/>
              <a:pPr/>
              <a:t>17</a:t>
            </a:fld>
            <a:endParaRPr lang="en-US" sz="1100" dirty="0"/>
          </a:p>
        </p:txBody>
      </p:sp>
      <p:sp>
        <p:nvSpPr>
          <p:cNvPr id="7" name="Footer Placeholder 4">
            <a:extLst>
              <a:ext uri="{FF2B5EF4-FFF2-40B4-BE49-F238E27FC236}">
                <a16:creationId xmlns:a16="http://schemas.microsoft.com/office/drawing/2014/main" id="{E4F60BF6-29A1-8712-A632-B260FFF3DCA4}"/>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Tree>
    <p:extLst>
      <p:ext uri="{BB962C8B-B14F-4D97-AF65-F5344CB8AC3E}">
        <p14:creationId xmlns:p14="http://schemas.microsoft.com/office/powerpoint/2010/main" val="56703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E4540-D0B2-3495-986E-8945B36A2EF7}"/>
              </a:ext>
            </a:extLst>
          </p:cNvPr>
          <p:cNvSpPr>
            <a:spLocks noGrp="1"/>
          </p:cNvSpPr>
          <p:nvPr>
            <p:ph type="title"/>
          </p:nvPr>
        </p:nvSpPr>
        <p:spPr/>
        <p:txBody>
          <a:bodyPr>
            <a:normAutofit/>
          </a:bodyPr>
          <a:lstStyle/>
          <a:p>
            <a:r>
              <a:rPr lang="en-US" b="1" dirty="0"/>
              <a:t>Learning Objectives</a:t>
            </a:r>
          </a:p>
        </p:txBody>
      </p:sp>
      <p:sp>
        <p:nvSpPr>
          <p:cNvPr id="3" name="Content Placeholder 2">
            <a:extLst>
              <a:ext uri="{FF2B5EF4-FFF2-40B4-BE49-F238E27FC236}">
                <a16:creationId xmlns:a16="http://schemas.microsoft.com/office/drawing/2014/main" id="{55BA308D-F9DA-59F2-B696-6B3925B4A907}"/>
              </a:ext>
            </a:extLst>
          </p:cNvPr>
          <p:cNvSpPr>
            <a:spLocks noGrp="1"/>
          </p:cNvSpPr>
          <p:nvPr>
            <p:ph sz="quarter" idx="13"/>
          </p:nvPr>
        </p:nvSpPr>
        <p:spPr/>
        <p:txBody>
          <a:bodyPr>
            <a:normAutofit/>
          </a:bodyPr>
          <a:lstStyle/>
          <a:p>
            <a:r>
              <a:rPr lang="en-US" sz="2000" dirty="0"/>
              <a:t>- Understand what an AI system is and how it differs from traditional software</a:t>
            </a:r>
          </a:p>
          <a:p>
            <a:r>
              <a:rPr lang="en-US" sz="2000" dirty="0"/>
              <a:t>- Describe the stages in a typical AI system pipeline</a:t>
            </a:r>
          </a:p>
          <a:p>
            <a:r>
              <a:rPr lang="en-US" sz="2000" dirty="0"/>
              <a:t>- Recognize the role of data, models, deployment, and monitoring in AI systems</a:t>
            </a:r>
          </a:p>
          <a:p>
            <a:r>
              <a:rPr lang="en-US" sz="2000" dirty="0"/>
              <a:t>- Connect pipeline stages to real-world AI applications</a:t>
            </a:r>
          </a:p>
        </p:txBody>
      </p:sp>
      <p:pic>
        <p:nvPicPr>
          <p:cNvPr id="4" name="Google Shape;58;p13">
            <a:extLst>
              <a:ext uri="{FF2B5EF4-FFF2-40B4-BE49-F238E27FC236}">
                <a16:creationId xmlns:a16="http://schemas.microsoft.com/office/drawing/2014/main" id="{CEDFCE61-AE48-D2D1-8C26-1C87A6334168}"/>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5" name="Footer Placeholder 4">
            <a:extLst>
              <a:ext uri="{FF2B5EF4-FFF2-40B4-BE49-F238E27FC236}">
                <a16:creationId xmlns:a16="http://schemas.microsoft.com/office/drawing/2014/main" id="{5E249262-F293-71AA-1BFD-B19988E46A92}"/>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
        <p:nvSpPr>
          <p:cNvPr id="6" name="Slide Number Placeholder 5">
            <a:extLst>
              <a:ext uri="{FF2B5EF4-FFF2-40B4-BE49-F238E27FC236}">
                <a16:creationId xmlns:a16="http://schemas.microsoft.com/office/drawing/2014/main" id="{D432D9CD-1EBE-1040-5C1F-EC07FC736BCF}"/>
              </a:ext>
            </a:extLst>
          </p:cNvPr>
          <p:cNvSpPr>
            <a:spLocks noGrp="1"/>
          </p:cNvSpPr>
          <p:nvPr>
            <p:ph type="sldNum" sz="quarter" idx="12"/>
          </p:nvPr>
        </p:nvSpPr>
        <p:spPr/>
        <p:txBody>
          <a:bodyPr/>
          <a:lstStyle/>
          <a:p>
            <a:fld id="{9860EDB8-5305-433F-BE41-D7A86D811DB3}" type="slidenum">
              <a:rPr lang="en-US" sz="1100" smtClean="0"/>
              <a:pPr/>
              <a:t>2</a:t>
            </a:fld>
            <a:endParaRPr lang="en-US" sz="1100" dirty="0"/>
          </a:p>
        </p:txBody>
      </p:sp>
    </p:spTree>
    <p:extLst>
      <p:ext uri="{BB962C8B-B14F-4D97-AF65-F5344CB8AC3E}">
        <p14:creationId xmlns:p14="http://schemas.microsoft.com/office/powerpoint/2010/main" val="2956802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3165B-958B-7FFE-251B-48F4D8705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652ED-D025-BADE-9C70-AF9E03D30D8A}"/>
              </a:ext>
            </a:extLst>
          </p:cNvPr>
          <p:cNvSpPr>
            <a:spLocks noGrp="1"/>
          </p:cNvSpPr>
          <p:nvPr>
            <p:ph type="title"/>
          </p:nvPr>
        </p:nvSpPr>
        <p:spPr/>
        <p:txBody>
          <a:bodyPr/>
          <a:lstStyle/>
          <a:p>
            <a:r>
              <a:rPr lang="en-US" b="1" dirty="0"/>
              <a:t>Syllabus</a:t>
            </a:r>
          </a:p>
        </p:txBody>
      </p:sp>
      <p:graphicFrame>
        <p:nvGraphicFramePr>
          <p:cNvPr id="7" name="Content Placeholder 6">
            <a:extLst>
              <a:ext uri="{FF2B5EF4-FFF2-40B4-BE49-F238E27FC236}">
                <a16:creationId xmlns:a16="http://schemas.microsoft.com/office/drawing/2014/main" id="{A5F079FA-1D46-77F0-E5D6-6BD0F4DCA457}"/>
              </a:ext>
            </a:extLst>
          </p:cNvPr>
          <p:cNvGraphicFramePr>
            <a:graphicFrameLocks noGrp="1"/>
          </p:cNvGraphicFramePr>
          <p:nvPr>
            <p:ph sz="quarter" idx="13"/>
            <p:extLst>
              <p:ext uri="{D42A27DB-BD31-4B8C-83A1-F6EECF244321}">
                <p14:modId xmlns:p14="http://schemas.microsoft.com/office/powerpoint/2010/main" val="2717177241"/>
              </p:ext>
            </p:extLst>
          </p:nvPr>
        </p:nvGraphicFramePr>
        <p:xfrm>
          <a:off x="444500" y="2169842"/>
          <a:ext cx="5376878" cy="4145280"/>
        </p:xfrm>
        <a:graphic>
          <a:graphicData uri="http://schemas.openxmlformats.org/drawingml/2006/table">
            <a:tbl>
              <a:tblPr firstRow="1" bandRow="1">
                <a:tableStyleId>{3B4B98B0-60AC-42C2-AFA5-B58CD77FA1E5}</a:tableStyleId>
              </a:tblPr>
              <a:tblGrid>
                <a:gridCol w="1256388">
                  <a:extLst>
                    <a:ext uri="{9D8B030D-6E8A-4147-A177-3AD203B41FA5}">
                      <a16:colId xmlns:a16="http://schemas.microsoft.com/office/drawing/2014/main" val="356219918"/>
                    </a:ext>
                  </a:extLst>
                </a:gridCol>
                <a:gridCol w="4120490">
                  <a:extLst>
                    <a:ext uri="{9D8B030D-6E8A-4147-A177-3AD203B41FA5}">
                      <a16:colId xmlns:a16="http://schemas.microsoft.com/office/drawing/2014/main" val="4056912051"/>
                    </a:ext>
                  </a:extLst>
                </a:gridCol>
              </a:tblGrid>
              <a:tr h="370840">
                <a:tc>
                  <a:txBody>
                    <a:bodyPr/>
                    <a:lstStyle/>
                    <a:p>
                      <a:pPr algn="ctr"/>
                      <a:r>
                        <a:rPr lang="en-US" dirty="0"/>
                        <a:t>Week</a:t>
                      </a:r>
                    </a:p>
                  </a:txBody>
                  <a:tcPr/>
                </a:tc>
                <a:tc>
                  <a:txBody>
                    <a:bodyPr/>
                    <a:lstStyle/>
                    <a:p>
                      <a:r>
                        <a:rPr lang="en-US" dirty="0"/>
                        <a:t>Class Contents</a:t>
                      </a:r>
                    </a:p>
                  </a:txBody>
                  <a:tcPr/>
                </a:tc>
                <a:extLst>
                  <a:ext uri="{0D108BD9-81ED-4DB2-BD59-A6C34878D82A}">
                    <a16:rowId xmlns:a16="http://schemas.microsoft.com/office/drawing/2014/main" val="2295358987"/>
                  </a:ext>
                </a:extLst>
              </a:tr>
              <a:tr h="370840">
                <a:tc>
                  <a:txBody>
                    <a:bodyPr/>
                    <a:lstStyle/>
                    <a:p>
                      <a:pPr algn="ctr"/>
                      <a:r>
                        <a:rPr lang="en-US" dirty="0"/>
                        <a:t>1</a:t>
                      </a:r>
                    </a:p>
                  </a:txBody>
                  <a:tcPr/>
                </a:tc>
                <a:tc>
                  <a:txBody>
                    <a:bodyPr/>
                    <a:lstStyle/>
                    <a:p>
                      <a:r>
                        <a:rPr lang="en-US" dirty="0"/>
                        <a:t>Course Introduction</a:t>
                      </a:r>
                    </a:p>
                  </a:txBody>
                  <a:tcPr/>
                </a:tc>
                <a:extLst>
                  <a:ext uri="{0D108BD9-81ED-4DB2-BD59-A6C34878D82A}">
                    <a16:rowId xmlns:a16="http://schemas.microsoft.com/office/drawing/2014/main" val="19780911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a:t>
                      </a:r>
                    </a:p>
                  </a:txBody>
                  <a:tcPr/>
                </a:tc>
                <a:tc>
                  <a:txBody>
                    <a:bodyPr/>
                    <a:lstStyle/>
                    <a:p>
                      <a:r>
                        <a:rPr lang="en-US" dirty="0"/>
                        <a:t>System Design for AI Applications</a:t>
                      </a:r>
                    </a:p>
                  </a:txBody>
                  <a:tcPr/>
                </a:tc>
                <a:extLst>
                  <a:ext uri="{0D108BD9-81ED-4DB2-BD59-A6C34878D82A}">
                    <a16:rowId xmlns:a16="http://schemas.microsoft.com/office/drawing/2014/main" val="39320895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3</a:t>
                      </a:r>
                    </a:p>
                  </a:txBody>
                  <a:tcPr/>
                </a:tc>
                <a:tc>
                  <a:txBody>
                    <a:bodyPr/>
                    <a:lstStyle/>
                    <a:p>
                      <a:r>
                        <a:rPr lang="en-US" dirty="0"/>
                        <a:t>Machine Learning Model Selection &amp; Evaluation</a:t>
                      </a:r>
                    </a:p>
                  </a:txBody>
                  <a:tcPr/>
                </a:tc>
                <a:extLst>
                  <a:ext uri="{0D108BD9-81ED-4DB2-BD59-A6C34878D82A}">
                    <a16:rowId xmlns:a16="http://schemas.microsoft.com/office/drawing/2014/main" val="90536363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a:t>
                      </a:r>
                    </a:p>
                  </a:txBody>
                  <a:tcPr/>
                </a:tc>
                <a:tc>
                  <a:txBody>
                    <a:bodyPr/>
                    <a:lstStyle/>
                    <a:p>
                      <a:r>
                        <a:rPr lang="en-US" dirty="0"/>
                        <a:t>Data Engineering</a:t>
                      </a:r>
                    </a:p>
                  </a:txBody>
                  <a:tcPr/>
                </a:tc>
                <a:extLst>
                  <a:ext uri="{0D108BD9-81ED-4DB2-BD59-A6C34878D82A}">
                    <a16:rowId xmlns:a16="http://schemas.microsoft.com/office/drawing/2014/main" val="38478847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5</a:t>
                      </a:r>
                    </a:p>
                  </a:txBody>
                  <a:tcPr/>
                </a:tc>
                <a:tc>
                  <a:txBody>
                    <a:bodyPr/>
                    <a:lstStyle/>
                    <a:p>
                      <a:r>
                        <a:rPr lang="en-US" dirty="0"/>
                        <a:t>Building RESTful APIs for ML Models</a:t>
                      </a:r>
                    </a:p>
                  </a:txBody>
                  <a:tcPr/>
                </a:tc>
                <a:extLst>
                  <a:ext uri="{0D108BD9-81ED-4DB2-BD59-A6C34878D82A}">
                    <a16:rowId xmlns:a16="http://schemas.microsoft.com/office/drawing/2014/main" val="2927010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6</a:t>
                      </a:r>
                    </a:p>
                  </a:txBody>
                  <a:tcPr/>
                </a:tc>
                <a:tc>
                  <a:txBody>
                    <a:bodyPr/>
                    <a:lstStyle/>
                    <a:p>
                      <a:r>
                        <a:rPr lang="en-US" dirty="0" err="1"/>
                        <a:t>MLOps</a:t>
                      </a:r>
                      <a:r>
                        <a:rPr lang="en-US" dirty="0"/>
                        <a:t> I: Model Deployment &amp; Containerization</a:t>
                      </a:r>
                    </a:p>
                  </a:txBody>
                  <a:tcPr/>
                </a:tc>
                <a:extLst>
                  <a:ext uri="{0D108BD9-81ED-4DB2-BD59-A6C34878D82A}">
                    <a16:rowId xmlns:a16="http://schemas.microsoft.com/office/drawing/2014/main" val="5197356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7</a:t>
                      </a:r>
                    </a:p>
                  </a:txBody>
                  <a:tcPr/>
                </a:tc>
                <a:tc>
                  <a:txBody>
                    <a:bodyPr/>
                    <a:lstStyle/>
                    <a:p>
                      <a:r>
                        <a:rPr lang="en-US" dirty="0" err="1"/>
                        <a:t>MLOps</a:t>
                      </a:r>
                      <a:r>
                        <a:rPr lang="en-US" dirty="0"/>
                        <a:t> II: Monitoring and Retraining Pipelines</a:t>
                      </a:r>
                    </a:p>
                  </a:txBody>
                  <a:tcPr/>
                </a:tc>
                <a:extLst>
                  <a:ext uri="{0D108BD9-81ED-4DB2-BD59-A6C34878D82A}">
                    <a16:rowId xmlns:a16="http://schemas.microsoft.com/office/drawing/2014/main" val="14103015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8</a:t>
                      </a:r>
                    </a:p>
                  </a:txBody>
                  <a:tcPr/>
                </a:tc>
                <a:tc>
                  <a:txBody>
                    <a:bodyPr/>
                    <a:lstStyle/>
                    <a:p>
                      <a:r>
                        <a:rPr lang="en-US" dirty="0"/>
                        <a:t>Midterm Examination</a:t>
                      </a:r>
                    </a:p>
                  </a:txBody>
                  <a:tcPr/>
                </a:tc>
                <a:extLst>
                  <a:ext uri="{0D108BD9-81ED-4DB2-BD59-A6C34878D82A}">
                    <a16:rowId xmlns:a16="http://schemas.microsoft.com/office/drawing/2014/main" val="3166784629"/>
                  </a:ext>
                </a:extLst>
              </a:tr>
            </a:tbl>
          </a:graphicData>
        </a:graphic>
      </p:graphicFrame>
      <p:sp>
        <p:nvSpPr>
          <p:cNvPr id="6" name="Slide Number Placeholder 5">
            <a:extLst>
              <a:ext uri="{FF2B5EF4-FFF2-40B4-BE49-F238E27FC236}">
                <a16:creationId xmlns:a16="http://schemas.microsoft.com/office/drawing/2014/main" id="{6AA6E872-E0CE-90A3-D4E4-09A4E7B5A43F}"/>
              </a:ext>
            </a:extLst>
          </p:cNvPr>
          <p:cNvSpPr>
            <a:spLocks noGrp="1"/>
          </p:cNvSpPr>
          <p:nvPr>
            <p:ph type="sldNum" sz="quarter" idx="12"/>
          </p:nvPr>
        </p:nvSpPr>
        <p:spPr/>
        <p:txBody>
          <a:bodyPr/>
          <a:lstStyle/>
          <a:p>
            <a:fld id="{9860EDB8-5305-433F-BE41-D7A86D811DB3}" type="slidenum">
              <a:rPr lang="en-US" sz="1100" smtClean="0"/>
              <a:pPr/>
              <a:t>3</a:t>
            </a:fld>
            <a:endParaRPr lang="en-US" sz="1100" dirty="0"/>
          </a:p>
        </p:txBody>
      </p:sp>
      <p:sp>
        <p:nvSpPr>
          <p:cNvPr id="8" name="Text Placeholder 4">
            <a:extLst>
              <a:ext uri="{FF2B5EF4-FFF2-40B4-BE49-F238E27FC236}">
                <a16:creationId xmlns:a16="http://schemas.microsoft.com/office/drawing/2014/main" id="{EB305712-D414-411F-2568-E71DD6ABF1EA}"/>
              </a:ext>
            </a:extLst>
          </p:cNvPr>
          <p:cNvSpPr txBox="1">
            <a:spLocks/>
          </p:cNvSpPr>
          <p:nvPr/>
        </p:nvSpPr>
        <p:spPr>
          <a:xfrm>
            <a:off x="444501" y="1450076"/>
            <a:ext cx="5376878" cy="557784"/>
          </a:xfrm>
          <a:prstGeom prst="rect">
            <a:avLst/>
          </a:prstGeom>
        </p:spPr>
        <p:txBody>
          <a:bodyPr vert="horz" lIns="91440" tIns="45720" rIns="91440" bIns="45720" rtlCol="0" anchor="ctr"/>
          <a:lstStyle>
            <a:defPPr>
              <a:defRPr lang="en-US"/>
            </a:defPPr>
            <a:lvl1pPr marL="0" algn="l" defTabSz="914400" rtl="0" eaLnBrk="1" latinLnBrk="0" hangingPunct="1">
              <a:defRPr sz="800" kern="1200" baseline="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Week 1 to 8 Lectures &gt;&gt;&gt;</a:t>
            </a:r>
            <a:endParaRPr lang="en-US" sz="6600" dirty="0">
              <a:solidFill>
                <a:schemeClr val="tx1"/>
              </a:solidFill>
            </a:endParaRPr>
          </a:p>
        </p:txBody>
      </p:sp>
      <p:graphicFrame>
        <p:nvGraphicFramePr>
          <p:cNvPr id="9" name="Content Placeholder 6">
            <a:extLst>
              <a:ext uri="{FF2B5EF4-FFF2-40B4-BE49-F238E27FC236}">
                <a16:creationId xmlns:a16="http://schemas.microsoft.com/office/drawing/2014/main" id="{2A5D7E6B-79A6-1EEA-4C15-71AF16BD366F}"/>
              </a:ext>
            </a:extLst>
          </p:cNvPr>
          <p:cNvGraphicFramePr>
            <a:graphicFrameLocks/>
          </p:cNvGraphicFramePr>
          <p:nvPr>
            <p:extLst>
              <p:ext uri="{D42A27DB-BD31-4B8C-83A1-F6EECF244321}">
                <p14:modId xmlns:p14="http://schemas.microsoft.com/office/powerpoint/2010/main" val="3837300662"/>
              </p:ext>
            </p:extLst>
          </p:nvPr>
        </p:nvGraphicFramePr>
        <p:xfrm>
          <a:off x="6278165" y="2169842"/>
          <a:ext cx="5376878" cy="4145280"/>
        </p:xfrm>
        <a:graphic>
          <a:graphicData uri="http://schemas.openxmlformats.org/drawingml/2006/table">
            <a:tbl>
              <a:tblPr firstRow="1" bandRow="1">
                <a:tableStyleId>{3B4B98B0-60AC-42C2-AFA5-B58CD77FA1E5}</a:tableStyleId>
              </a:tblPr>
              <a:tblGrid>
                <a:gridCol w="1256388">
                  <a:extLst>
                    <a:ext uri="{9D8B030D-6E8A-4147-A177-3AD203B41FA5}">
                      <a16:colId xmlns:a16="http://schemas.microsoft.com/office/drawing/2014/main" val="356219918"/>
                    </a:ext>
                  </a:extLst>
                </a:gridCol>
                <a:gridCol w="4120490">
                  <a:extLst>
                    <a:ext uri="{9D8B030D-6E8A-4147-A177-3AD203B41FA5}">
                      <a16:colId xmlns:a16="http://schemas.microsoft.com/office/drawing/2014/main" val="4056912051"/>
                    </a:ext>
                  </a:extLst>
                </a:gridCol>
              </a:tblGrid>
              <a:tr h="370840">
                <a:tc>
                  <a:txBody>
                    <a:bodyPr/>
                    <a:lstStyle/>
                    <a:p>
                      <a:pPr algn="ctr"/>
                      <a:r>
                        <a:rPr lang="en-US" dirty="0"/>
                        <a:t>Week</a:t>
                      </a:r>
                    </a:p>
                  </a:txBody>
                  <a:tcPr/>
                </a:tc>
                <a:tc>
                  <a:txBody>
                    <a:bodyPr/>
                    <a:lstStyle/>
                    <a:p>
                      <a:r>
                        <a:rPr lang="en-US" dirty="0"/>
                        <a:t>Class Contents</a:t>
                      </a:r>
                    </a:p>
                  </a:txBody>
                  <a:tcPr/>
                </a:tc>
                <a:extLst>
                  <a:ext uri="{0D108BD9-81ED-4DB2-BD59-A6C34878D82A}">
                    <a16:rowId xmlns:a16="http://schemas.microsoft.com/office/drawing/2014/main" val="2295358987"/>
                  </a:ext>
                </a:extLst>
              </a:tr>
              <a:tr h="370840">
                <a:tc>
                  <a:txBody>
                    <a:bodyPr/>
                    <a:lstStyle/>
                    <a:p>
                      <a:pPr algn="ctr"/>
                      <a:r>
                        <a:rPr lang="en-US" dirty="0"/>
                        <a:t>9</a:t>
                      </a:r>
                    </a:p>
                  </a:txBody>
                  <a:tcPr/>
                </a:tc>
                <a:tc>
                  <a:txBody>
                    <a:bodyPr/>
                    <a:lstStyle/>
                    <a:p>
                      <a:r>
                        <a:rPr lang="en-US" dirty="0"/>
                        <a:t>Ethics in AI Systems</a:t>
                      </a:r>
                    </a:p>
                  </a:txBody>
                  <a:tcPr/>
                </a:tc>
                <a:extLst>
                  <a:ext uri="{0D108BD9-81ED-4DB2-BD59-A6C34878D82A}">
                    <a16:rowId xmlns:a16="http://schemas.microsoft.com/office/drawing/2014/main" val="197809115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a:t>
                      </a:r>
                    </a:p>
                  </a:txBody>
                  <a:tcPr/>
                </a:tc>
                <a:tc>
                  <a:txBody>
                    <a:bodyPr/>
                    <a:lstStyle/>
                    <a:p>
                      <a:r>
                        <a:rPr lang="en-US" dirty="0"/>
                        <a:t>AI in Natural Language Processing Applications</a:t>
                      </a:r>
                    </a:p>
                  </a:txBody>
                  <a:tcPr/>
                </a:tc>
                <a:extLst>
                  <a:ext uri="{0D108BD9-81ED-4DB2-BD59-A6C34878D82A}">
                    <a16:rowId xmlns:a16="http://schemas.microsoft.com/office/drawing/2014/main" val="393208954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11</a:t>
                      </a:r>
                    </a:p>
                  </a:txBody>
                  <a:tcPr/>
                </a:tc>
                <a:tc>
                  <a:txBody>
                    <a:bodyPr/>
                    <a:lstStyle/>
                    <a:p>
                      <a:r>
                        <a:rPr lang="en-US" dirty="0"/>
                        <a:t>AI in Vision and Multimodal Applications</a:t>
                      </a:r>
                    </a:p>
                  </a:txBody>
                  <a:tcPr/>
                </a:tc>
                <a:extLst>
                  <a:ext uri="{0D108BD9-81ED-4DB2-BD59-A6C34878D82A}">
                    <a16:rowId xmlns:a16="http://schemas.microsoft.com/office/drawing/2014/main" val="90536363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12</a:t>
                      </a:r>
                    </a:p>
                  </a:txBody>
                  <a:tcPr/>
                </a:tc>
                <a:tc>
                  <a:txBody>
                    <a:bodyPr/>
                    <a:lstStyle/>
                    <a:p>
                      <a:r>
                        <a:rPr lang="en-US" dirty="0"/>
                        <a:t>Scalability and Performance Optimization</a:t>
                      </a:r>
                    </a:p>
                  </a:txBody>
                  <a:tcPr/>
                </a:tc>
                <a:extLst>
                  <a:ext uri="{0D108BD9-81ED-4DB2-BD59-A6C34878D82A}">
                    <a16:rowId xmlns:a16="http://schemas.microsoft.com/office/drawing/2014/main" val="384788478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13</a:t>
                      </a:r>
                    </a:p>
                  </a:txBody>
                  <a:tcPr/>
                </a:tc>
                <a:tc>
                  <a:txBody>
                    <a:bodyPr/>
                    <a:lstStyle/>
                    <a:p>
                      <a:r>
                        <a:rPr lang="en-US" dirty="0"/>
                        <a:t>Final Project Workshop</a:t>
                      </a:r>
                    </a:p>
                  </a:txBody>
                  <a:tcPr/>
                </a:tc>
                <a:extLst>
                  <a:ext uri="{0D108BD9-81ED-4DB2-BD59-A6C34878D82A}">
                    <a16:rowId xmlns:a16="http://schemas.microsoft.com/office/drawing/2014/main" val="292701017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14</a:t>
                      </a:r>
                    </a:p>
                  </a:txBody>
                  <a:tcPr/>
                </a:tc>
                <a:tc>
                  <a:txBody>
                    <a:bodyPr/>
                    <a:lstStyle/>
                    <a:p>
                      <a:r>
                        <a:rPr lang="en-US" dirty="0"/>
                        <a:t>Final Project Presentations</a:t>
                      </a:r>
                    </a:p>
                  </a:txBody>
                  <a:tcPr/>
                </a:tc>
                <a:extLst>
                  <a:ext uri="{0D108BD9-81ED-4DB2-BD59-A6C34878D82A}">
                    <a16:rowId xmlns:a16="http://schemas.microsoft.com/office/drawing/2014/main" val="51973560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15</a:t>
                      </a:r>
                    </a:p>
                  </a:txBody>
                  <a:tcPr/>
                </a:tc>
                <a:tc>
                  <a:txBody>
                    <a:bodyPr/>
                    <a:lstStyle/>
                    <a:p>
                      <a:r>
                        <a:rPr lang="en-US" dirty="0"/>
                        <a:t>Final Exam</a:t>
                      </a:r>
                    </a:p>
                  </a:txBody>
                  <a:tcPr/>
                </a:tc>
                <a:extLst>
                  <a:ext uri="{0D108BD9-81ED-4DB2-BD59-A6C34878D82A}">
                    <a16:rowId xmlns:a16="http://schemas.microsoft.com/office/drawing/2014/main" val="14103015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16</a:t>
                      </a:r>
                    </a:p>
                  </a:txBody>
                  <a:tcPr/>
                </a:tc>
                <a:tc>
                  <a:txBody>
                    <a:bodyPr/>
                    <a:lstStyle/>
                    <a:p>
                      <a:r>
                        <a:rPr lang="en-US" dirty="0"/>
                        <a:t>Reserved for additional classes</a:t>
                      </a:r>
                    </a:p>
                  </a:txBody>
                  <a:tcPr/>
                </a:tc>
                <a:extLst>
                  <a:ext uri="{0D108BD9-81ED-4DB2-BD59-A6C34878D82A}">
                    <a16:rowId xmlns:a16="http://schemas.microsoft.com/office/drawing/2014/main" val="3166784629"/>
                  </a:ext>
                </a:extLst>
              </a:tr>
            </a:tbl>
          </a:graphicData>
        </a:graphic>
      </p:graphicFrame>
      <p:sp>
        <p:nvSpPr>
          <p:cNvPr id="10" name="Text Placeholder 4">
            <a:extLst>
              <a:ext uri="{FF2B5EF4-FFF2-40B4-BE49-F238E27FC236}">
                <a16:creationId xmlns:a16="http://schemas.microsoft.com/office/drawing/2014/main" id="{161ACD59-34A2-B462-5E67-FD65655EEB4D}"/>
              </a:ext>
            </a:extLst>
          </p:cNvPr>
          <p:cNvSpPr txBox="1">
            <a:spLocks/>
          </p:cNvSpPr>
          <p:nvPr/>
        </p:nvSpPr>
        <p:spPr>
          <a:xfrm>
            <a:off x="6278165" y="1450076"/>
            <a:ext cx="5376878" cy="557784"/>
          </a:xfrm>
          <a:prstGeom prst="rect">
            <a:avLst/>
          </a:prstGeom>
        </p:spPr>
        <p:txBody>
          <a:bodyPr vert="horz" lIns="91440" tIns="45720" rIns="91440" bIns="45720" rtlCol="0" anchor="ctr"/>
          <a:lstStyle>
            <a:defPPr>
              <a:defRPr lang="en-US"/>
            </a:defPPr>
            <a:lvl1pPr marL="0" algn="l" defTabSz="914400" rtl="0" eaLnBrk="1" latinLnBrk="0" hangingPunct="1">
              <a:defRPr sz="800" kern="1200" baseline="0">
                <a:solidFill>
                  <a:schemeClr val="tx1">
                    <a:lumMod val="65000"/>
                    <a:lumOff val="3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solidFill>
              </a:rPr>
              <a:t>Week 9 to 15 Lectures &gt;&gt;&gt;</a:t>
            </a:r>
            <a:endParaRPr lang="en-US" sz="6600" dirty="0">
              <a:solidFill>
                <a:schemeClr val="tx1"/>
              </a:solidFill>
            </a:endParaRPr>
          </a:p>
        </p:txBody>
      </p:sp>
      <p:pic>
        <p:nvPicPr>
          <p:cNvPr id="11" name="Google Shape;58;p13">
            <a:extLst>
              <a:ext uri="{FF2B5EF4-FFF2-40B4-BE49-F238E27FC236}">
                <a16:creationId xmlns:a16="http://schemas.microsoft.com/office/drawing/2014/main" id="{065ECEF5-C62A-D34B-7DCB-FA2E18918E4C}"/>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4" name="Footer Placeholder 4">
            <a:extLst>
              <a:ext uri="{FF2B5EF4-FFF2-40B4-BE49-F238E27FC236}">
                <a16:creationId xmlns:a16="http://schemas.microsoft.com/office/drawing/2014/main" id="{4D53687B-F531-3E39-42C0-B670AE49ACE8}"/>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Tree>
    <p:extLst>
      <p:ext uri="{BB962C8B-B14F-4D97-AF65-F5344CB8AC3E}">
        <p14:creationId xmlns:p14="http://schemas.microsoft.com/office/powerpoint/2010/main" val="364458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E21CA-357C-A00F-5AAC-216B01BD27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1DB8B4-8701-5521-0171-5B21A8B94E90}"/>
              </a:ext>
            </a:extLst>
          </p:cNvPr>
          <p:cNvSpPr>
            <a:spLocks noGrp="1"/>
          </p:cNvSpPr>
          <p:nvPr>
            <p:ph type="title"/>
          </p:nvPr>
        </p:nvSpPr>
        <p:spPr/>
        <p:txBody>
          <a:bodyPr/>
          <a:lstStyle/>
          <a:p>
            <a:r>
              <a:rPr lang="en-US" b="1" dirty="0"/>
              <a:t>Assessment &amp; Grading</a:t>
            </a:r>
          </a:p>
        </p:txBody>
      </p:sp>
      <p:graphicFrame>
        <p:nvGraphicFramePr>
          <p:cNvPr id="7" name="Content Placeholder 6">
            <a:extLst>
              <a:ext uri="{FF2B5EF4-FFF2-40B4-BE49-F238E27FC236}">
                <a16:creationId xmlns:a16="http://schemas.microsoft.com/office/drawing/2014/main" id="{F3277F74-7579-4D01-2BE5-A45400927D1C}"/>
              </a:ext>
            </a:extLst>
          </p:cNvPr>
          <p:cNvGraphicFramePr>
            <a:graphicFrameLocks noGrp="1"/>
          </p:cNvGraphicFramePr>
          <p:nvPr>
            <p:ph sz="quarter" idx="13"/>
            <p:extLst>
              <p:ext uri="{D42A27DB-BD31-4B8C-83A1-F6EECF244321}">
                <p14:modId xmlns:p14="http://schemas.microsoft.com/office/powerpoint/2010/main" val="337801430"/>
              </p:ext>
            </p:extLst>
          </p:nvPr>
        </p:nvGraphicFramePr>
        <p:xfrm>
          <a:off x="444500" y="2694943"/>
          <a:ext cx="11210925" cy="741680"/>
        </p:xfrm>
        <a:graphic>
          <a:graphicData uri="http://schemas.openxmlformats.org/drawingml/2006/table">
            <a:tbl>
              <a:tblPr firstRow="1" bandRow="1">
                <a:tableStyleId>{3B4B98B0-60AC-42C2-AFA5-B58CD77FA1E5}</a:tableStyleId>
              </a:tblPr>
              <a:tblGrid>
                <a:gridCol w="2242185">
                  <a:extLst>
                    <a:ext uri="{9D8B030D-6E8A-4147-A177-3AD203B41FA5}">
                      <a16:colId xmlns:a16="http://schemas.microsoft.com/office/drawing/2014/main" val="1120441350"/>
                    </a:ext>
                  </a:extLst>
                </a:gridCol>
                <a:gridCol w="2242185">
                  <a:extLst>
                    <a:ext uri="{9D8B030D-6E8A-4147-A177-3AD203B41FA5}">
                      <a16:colId xmlns:a16="http://schemas.microsoft.com/office/drawing/2014/main" val="81480134"/>
                    </a:ext>
                  </a:extLst>
                </a:gridCol>
                <a:gridCol w="2242185">
                  <a:extLst>
                    <a:ext uri="{9D8B030D-6E8A-4147-A177-3AD203B41FA5}">
                      <a16:colId xmlns:a16="http://schemas.microsoft.com/office/drawing/2014/main" val="1701792071"/>
                    </a:ext>
                  </a:extLst>
                </a:gridCol>
                <a:gridCol w="2242185">
                  <a:extLst>
                    <a:ext uri="{9D8B030D-6E8A-4147-A177-3AD203B41FA5}">
                      <a16:colId xmlns:a16="http://schemas.microsoft.com/office/drawing/2014/main" val="1010006066"/>
                    </a:ext>
                  </a:extLst>
                </a:gridCol>
                <a:gridCol w="2242185">
                  <a:extLst>
                    <a:ext uri="{9D8B030D-6E8A-4147-A177-3AD203B41FA5}">
                      <a16:colId xmlns:a16="http://schemas.microsoft.com/office/drawing/2014/main" val="3038931730"/>
                    </a:ext>
                  </a:extLst>
                </a:gridCol>
              </a:tblGrid>
              <a:tr h="370840">
                <a:tc>
                  <a:txBody>
                    <a:bodyPr/>
                    <a:lstStyle/>
                    <a:p>
                      <a:pPr algn="ctr"/>
                      <a:r>
                        <a:rPr lang="en-US" dirty="0"/>
                        <a:t>Mid Term</a:t>
                      </a:r>
                    </a:p>
                  </a:txBody>
                  <a:tcPr/>
                </a:tc>
                <a:tc>
                  <a:txBody>
                    <a:bodyPr/>
                    <a:lstStyle/>
                    <a:p>
                      <a:pPr algn="ctr"/>
                      <a:r>
                        <a:rPr lang="en-US" dirty="0"/>
                        <a:t>Final Exam</a:t>
                      </a:r>
                    </a:p>
                  </a:txBody>
                  <a:tcPr/>
                </a:tc>
                <a:tc>
                  <a:txBody>
                    <a:bodyPr/>
                    <a:lstStyle/>
                    <a:p>
                      <a:pPr algn="ctr"/>
                      <a:r>
                        <a:rPr lang="en-US" dirty="0"/>
                        <a:t>Attendance</a:t>
                      </a:r>
                    </a:p>
                  </a:txBody>
                  <a:tcPr/>
                </a:tc>
                <a:tc>
                  <a:txBody>
                    <a:bodyPr/>
                    <a:lstStyle/>
                    <a:p>
                      <a:pPr algn="ctr"/>
                      <a:r>
                        <a:rPr lang="en-US" dirty="0"/>
                        <a:t>Assignment</a:t>
                      </a:r>
                    </a:p>
                  </a:txBody>
                  <a:tcPr/>
                </a:tc>
                <a:tc>
                  <a:txBody>
                    <a:bodyPr/>
                    <a:lstStyle/>
                    <a:p>
                      <a:pPr algn="ctr"/>
                      <a:r>
                        <a:rPr lang="en-US" dirty="0"/>
                        <a:t>Total</a:t>
                      </a:r>
                    </a:p>
                  </a:txBody>
                  <a:tcPr/>
                </a:tc>
                <a:extLst>
                  <a:ext uri="{0D108BD9-81ED-4DB2-BD59-A6C34878D82A}">
                    <a16:rowId xmlns:a16="http://schemas.microsoft.com/office/drawing/2014/main" val="2951447487"/>
                  </a:ext>
                </a:extLst>
              </a:tr>
              <a:tr h="370840">
                <a:tc>
                  <a:txBody>
                    <a:bodyPr/>
                    <a:lstStyle/>
                    <a:p>
                      <a:pPr algn="ctr"/>
                      <a:r>
                        <a:rPr lang="en-US" dirty="0"/>
                        <a:t>30%</a:t>
                      </a:r>
                    </a:p>
                  </a:txBody>
                  <a:tcPr/>
                </a:tc>
                <a:tc>
                  <a:txBody>
                    <a:bodyPr/>
                    <a:lstStyle/>
                    <a:p>
                      <a:pPr algn="ctr"/>
                      <a:r>
                        <a:rPr lang="en-US" dirty="0"/>
                        <a:t>30%</a:t>
                      </a:r>
                    </a:p>
                  </a:txBody>
                  <a:tcPr/>
                </a:tc>
                <a:tc>
                  <a:txBody>
                    <a:bodyPr/>
                    <a:lstStyle/>
                    <a:p>
                      <a:pPr algn="ctr"/>
                      <a:r>
                        <a:rPr lang="en-US" dirty="0"/>
                        <a:t>10%</a:t>
                      </a:r>
                    </a:p>
                  </a:txBody>
                  <a:tcPr/>
                </a:tc>
                <a:tc>
                  <a:txBody>
                    <a:bodyPr/>
                    <a:lstStyle/>
                    <a:p>
                      <a:pPr algn="ctr"/>
                      <a:r>
                        <a:rPr lang="en-US" dirty="0"/>
                        <a:t>30%</a:t>
                      </a:r>
                    </a:p>
                  </a:txBody>
                  <a:tcPr/>
                </a:tc>
                <a:tc>
                  <a:txBody>
                    <a:bodyPr/>
                    <a:lstStyle/>
                    <a:p>
                      <a:pPr algn="ctr"/>
                      <a:r>
                        <a:rPr lang="en-US" dirty="0"/>
                        <a:t>100%</a:t>
                      </a:r>
                    </a:p>
                  </a:txBody>
                  <a:tcPr/>
                </a:tc>
                <a:extLst>
                  <a:ext uri="{0D108BD9-81ED-4DB2-BD59-A6C34878D82A}">
                    <a16:rowId xmlns:a16="http://schemas.microsoft.com/office/drawing/2014/main" val="1097412575"/>
                  </a:ext>
                </a:extLst>
              </a:tr>
            </a:tbl>
          </a:graphicData>
        </a:graphic>
      </p:graphicFrame>
      <p:sp>
        <p:nvSpPr>
          <p:cNvPr id="6" name="Slide Number Placeholder 5">
            <a:extLst>
              <a:ext uri="{FF2B5EF4-FFF2-40B4-BE49-F238E27FC236}">
                <a16:creationId xmlns:a16="http://schemas.microsoft.com/office/drawing/2014/main" id="{E9FB449C-AFF9-41F2-AFA2-1500DE0383A4}"/>
              </a:ext>
            </a:extLst>
          </p:cNvPr>
          <p:cNvSpPr>
            <a:spLocks noGrp="1"/>
          </p:cNvSpPr>
          <p:nvPr>
            <p:ph type="sldNum" sz="quarter" idx="12"/>
          </p:nvPr>
        </p:nvSpPr>
        <p:spPr/>
        <p:txBody>
          <a:bodyPr/>
          <a:lstStyle/>
          <a:p>
            <a:fld id="{9860EDB8-5305-433F-BE41-D7A86D811DB3}" type="slidenum">
              <a:rPr lang="en-US" sz="1100" smtClean="0"/>
              <a:pPr/>
              <a:t>4</a:t>
            </a:fld>
            <a:endParaRPr lang="en-US" sz="1100" dirty="0"/>
          </a:p>
        </p:txBody>
      </p:sp>
      <p:pic>
        <p:nvPicPr>
          <p:cNvPr id="8" name="Google Shape;58;p13">
            <a:extLst>
              <a:ext uri="{FF2B5EF4-FFF2-40B4-BE49-F238E27FC236}">
                <a16:creationId xmlns:a16="http://schemas.microsoft.com/office/drawing/2014/main" id="{0ECD724B-AEA4-F3A3-ABD2-E07F3565F029}"/>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4" name="Footer Placeholder 4">
            <a:extLst>
              <a:ext uri="{FF2B5EF4-FFF2-40B4-BE49-F238E27FC236}">
                <a16:creationId xmlns:a16="http://schemas.microsoft.com/office/drawing/2014/main" id="{16752813-F479-FAC9-67C1-4B977CC576BE}"/>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Tree>
    <p:extLst>
      <p:ext uri="{BB962C8B-B14F-4D97-AF65-F5344CB8AC3E}">
        <p14:creationId xmlns:p14="http://schemas.microsoft.com/office/powerpoint/2010/main" val="2090927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177AD-0E7B-EFB8-D1C8-AF2BFC4F9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23215-D8E0-A4B1-B50B-CE72FE82EFA1}"/>
              </a:ext>
            </a:extLst>
          </p:cNvPr>
          <p:cNvSpPr>
            <a:spLocks noGrp="1"/>
          </p:cNvSpPr>
          <p:nvPr>
            <p:ph type="title"/>
          </p:nvPr>
        </p:nvSpPr>
        <p:spPr/>
        <p:txBody>
          <a:bodyPr/>
          <a:lstStyle/>
          <a:p>
            <a:r>
              <a:rPr lang="en-US" b="1" dirty="0" err="1"/>
              <a:t>TextBook</a:t>
            </a:r>
            <a:endParaRPr lang="en-US" b="1" dirty="0"/>
          </a:p>
        </p:txBody>
      </p:sp>
      <p:sp>
        <p:nvSpPr>
          <p:cNvPr id="3" name="Content Placeholder 2">
            <a:extLst>
              <a:ext uri="{FF2B5EF4-FFF2-40B4-BE49-F238E27FC236}">
                <a16:creationId xmlns:a16="http://schemas.microsoft.com/office/drawing/2014/main" id="{1C8E3749-972B-537E-C01A-60F929C45E34}"/>
              </a:ext>
            </a:extLst>
          </p:cNvPr>
          <p:cNvSpPr>
            <a:spLocks noGrp="1"/>
          </p:cNvSpPr>
          <p:nvPr>
            <p:ph sz="quarter" idx="13"/>
          </p:nvPr>
        </p:nvSpPr>
        <p:spPr/>
        <p:txBody>
          <a:bodyPr>
            <a:normAutofit/>
          </a:bodyPr>
          <a:lstStyle/>
          <a:p>
            <a:r>
              <a:rPr lang="en-US" sz="2400" dirty="0"/>
              <a:t>Book Name: Designing Machine Learning Systems.</a:t>
            </a:r>
            <a:br>
              <a:rPr lang="en-US" sz="2400" dirty="0"/>
            </a:br>
            <a:r>
              <a:rPr lang="en-US" sz="2400" dirty="0"/>
              <a:t>Author: Chip Huyen</a:t>
            </a:r>
            <a:br>
              <a:rPr lang="en-US" sz="2400" dirty="0"/>
            </a:br>
            <a:r>
              <a:rPr lang="en-US" sz="2400" dirty="0"/>
              <a:t>Publisher: O'Reilly Media, Inc.</a:t>
            </a:r>
            <a:br>
              <a:rPr lang="en-US" sz="2400" dirty="0"/>
            </a:br>
            <a:r>
              <a:rPr lang="en-US" sz="2400" dirty="0"/>
              <a:t>ISBN: 9781098107918</a:t>
            </a:r>
          </a:p>
        </p:txBody>
      </p:sp>
      <p:sp>
        <p:nvSpPr>
          <p:cNvPr id="6" name="Slide Number Placeholder 5">
            <a:extLst>
              <a:ext uri="{FF2B5EF4-FFF2-40B4-BE49-F238E27FC236}">
                <a16:creationId xmlns:a16="http://schemas.microsoft.com/office/drawing/2014/main" id="{94BD3F60-B880-6D36-5772-CE96A5011992}"/>
              </a:ext>
            </a:extLst>
          </p:cNvPr>
          <p:cNvSpPr>
            <a:spLocks noGrp="1"/>
          </p:cNvSpPr>
          <p:nvPr>
            <p:ph type="sldNum" sz="quarter" idx="12"/>
          </p:nvPr>
        </p:nvSpPr>
        <p:spPr/>
        <p:txBody>
          <a:bodyPr/>
          <a:lstStyle/>
          <a:p>
            <a:fld id="{9860EDB8-5305-433F-BE41-D7A86D811DB3}" type="slidenum">
              <a:rPr lang="en-US" sz="1100" smtClean="0"/>
              <a:pPr/>
              <a:t>5</a:t>
            </a:fld>
            <a:endParaRPr lang="en-US" sz="1100" dirty="0"/>
          </a:p>
        </p:txBody>
      </p:sp>
      <p:pic>
        <p:nvPicPr>
          <p:cNvPr id="9" name="Google Shape;58;p13">
            <a:extLst>
              <a:ext uri="{FF2B5EF4-FFF2-40B4-BE49-F238E27FC236}">
                <a16:creationId xmlns:a16="http://schemas.microsoft.com/office/drawing/2014/main" id="{834BF59B-EA18-5289-C0D1-A2A16C83A8DC}"/>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5" name="Footer Placeholder 4">
            <a:extLst>
              <a:ext uri="{FF2B5EF4-FFF2-40B4-BE49-F238E27FC236}">
                <a16:creationId xmlns:a16="http://schemas.microsoft.com/office/drawing/2014/main" id="{C06094A5-B72C-BCE7-61D9-00A177ABDB32}"/>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Tree>
    <p:extLst>
      <p:ext uri="{BB962C8B-B14F-4D97-AF65-F5344CB8AC3E}">
        <p14:creationId xmlns:p14="http://schemas.microsoft.com/office/powerpoint/2010/main" val="419211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B89CE-D415-A503-C55E-D47F2F378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FA73A-E695-495F-BF12-57282E3143C5}"/>
              </a:ext>
            </a:extLst>
          </p:cNvPr>
          <p:cNvSpPr>
            <a:spLocks noGrp="1"/>
          </p:cNvSpPr>
          <p:nvPr>
            <p:ph type="title"/>
          </p:nvPr>
        </p:nvSpPr>
        <p:spPr/>
        <p:txBody>
          <a:bodyPr/>
          <a:lstStyle/>
          <a:p>
            <a:r>
              <a:rPr lang="en-US" b="1" dirty="0"/>
              <a:t>KakaoTalk Group</a:t>
            </a:r>
          </a:p>
        </p:txBody>
      </p:sp>
      <p:sp>
        <p:nvSpPr>
          <p:cNvPr id="6" name="Slide Number Placeholder 5">
            <a:extLst>
              <a:ext uri="{FF2B5EF4-FFF2-40B4-BE49-F238E27FC236}">
                <a16:creationId xmlns:a16="http://schemas.microsoft.com/office/drawing/2014/main" id="{20056531-B467-735C-7E70-6341029A6EBA}"/>
              </a:ext>
            </a:extLst>
          </p:cNvPr>
          <p:cNvSpPr>
            <a:spLocks noGrp="1"/>
          </p:cNvSpPr>
          <p:nvPr>
            <p:ph type="sldNum" sz="quarter" idx="12"/>
          </p:nvPr>
        </p:nvSpPr>
        <p:spPr/>
        <p:txBody>
          <a:bodyPr/>
          <a:lstStyle/>
          <a:p>
            <a:fld id="{9860EDB8-5305-433F-BE41-D7A86D811DB3}" type="slidenum">
              <a:rPr lang="en-US" sz="1100" smtClean="0"/>
              <a:pPr/>
              <a:t>6</a:t>
            </a:fld>
            <a:endParaRPr lang="en-US" sz="1100" dirty="0"/>
          </a:p>
        </p:txBody>
      </p:sp>
      <p:pic>
        <p:nvPicPr>
          <p:cNvPr id="9" name="Google Shape;58;p13">
            <a:extLst>
              <a:ext uri="{FF2B5EF4-FFF2-40B4-BE49-F238E27FC236}">
                <a16:creationId xmlns:a16="http://schemas.microsoft.com/office/drawing/2014/main" id="{A5023A58-21D4-66D4-EFC0-2197BF4B59B3}"/>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5" name="Footer Placeholder 4">
            <a:extLst>
              <a:ext uri="{FF2B5EF4-FFF2-40B4-BE49-F238E27FC236}">
                <a16:creationId xmlns:a16="http://schemas.microsoft.com/office/drawing/2014/main" id="{526748F9-52A0-A70B-86A9-FC2C8F007C9B}"/>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pic>
        <p:nvPicPr>
          <p:cNvPr id="7" name="Picture 6">
            <a:extLst>
              <a:ext uri="{FF2B5EF4-FFF2-40B4-BE49-F238E27FC236}">
                <a16:creationId xmlns:a16="http://schemas.microsoft.com/office/drawing/2014/main" id="{FE40557F-C7C8-DA78-ACF9-B5F47CB8E631}"/>
              </a:ext>
            </a:extLst>
          </p:cNvPr>
          <p:cNvPicPr>
            <a:picLocks noChangeAspect="1"/>
          </p:cNvPicPr>
          <p:nvPr/>
        </p:nvPicPr>
        <p:blipFill>
          <a:blip r:embed="rId3"/>
          <a:stretch>
            <a:fillRect/>
          </a:stretch>
        </p:blipFill>
        <p:spPr>
          <a:xfrm>
            <a:off x="3269054" y="1204109"/>
            <a:ext cx="5653891" cy="5653891"/>
          </a:xfrm>
          <a:prstGeom prst="rect">
            <a:avLst/>
          </a:prstGeom>
        </p:spPr>
      </p:pic>
    </p:spTree>
    <p:extLst>
      <p:ext uri="{BB962C8B-B14F-4D97-AF65-F5344CB8AC3E}">
        <p14:creationId xmlns:p14="http://schemas.microsoft.com/office/powerpoint/2010/main" val="2216908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17575-8699-3237-DC3F-6CF217DFAB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A4D82-8894-685F-8158-1A5AF3499433}"/>
              </a:ext>
            </a:extLst>
          </p:cNvPr>
          <p:cNvSpPr>
            <a:spLocks noGrp="1"/>
          </p:cNvSpPr>
          <p:nvPr>
            <p:ph type="title"/>
          </p:nvPr>
        </p:nvSpPr>
        <p:spPr/>
        <p:txBody>
          <a:bodyPr>
            <a:normAutofit/>
          </a:bodyPr>
          <a:lstStyle/>
          <a:p>
            <a:r>
              <a:rPr lang="en-US" b="1" dirty="0"/>
              <a:t>What is an AI System?</a:t>
            </a:r>
          </a:p>
        </p:txBody>
      </p:sp>
      <p:sp>
        <p:nvSpPr>
          <p:cNvPr id="3" name="Content Placeholder 2">
            <a:extLst>
              <a:ext uri="{FF2B5EF4-FFF2-40B4-BE49-F238E27FC236}">
                <a16:creationId xmlns:a16="http://schemas.microsoft.com/office/drawing/2014/main" id="{F3F5654C-75F4-519F-4588-FC2C69111885}"/>
              </a:ext>
            </a:extLst>
          </p:cNvPr>
          <p:cNvSpPr>
            <a:spLocks noGrp="1"/>
          </p:cNvSpPr>
          <p:nvPr>
            <p:ph sz="quarter" idx="13"/>
          </p:nvPr>
        </p:nvSpPr>
        <p:spPr/>
        <p:txBody>
          <a:bodyPr>
            <a:normAutofit/>
          </a:bodyPr>
          <a:lstStyle/>
          <a:p>
            <a:r>
              <a:rPr lang="en-US" sz="2400" dirty="0"/>
              <a:t>A complete solution that uses AI models + software infrastructure to solve real-world problems which includes:</a:t>
            </a:r>
            <a:br>
              <a:rPr lang="en-US" sz="2400" dirty="0"/>
            </a:br>
            <a:r>
              <a:rPr lang="en-US" sz="2400" dirty="0"/>
              <a:t>- Data ingestion</a:t>
            </a:r>
            <a:br>
              <a:rPr lang="en-US" sz="2400" dirty="0"/>
            </a:br>
            <a:r>
              <a:rPr lang="en-US" sz="2400" dirty="0"/>
              <a:t>- Model training</a:t>
            </a:r>
            <a:br>
              <a:rPr lang="en-US" sz="2400" dirty="0"/>
            </a:br>
            <a:r>
              <a:rPr lang="en-US" sz="2400" dirty="0"/>
              <a:t>- Prediction serving</a:t>
            </a:r>
            <a:br>
              <a:rPr lang="en-US" sz="2400" dirty="0"/>
            </a:br>
            <a:r>
              <a:rPr lang="en-US" sz="2400" dirty="0"/>
              <a:t>- Monitoring and updating</a:t>
            </a:r>
          </a:p>
          <a:p>
            <a:r>
              <a:rPr lang="en-US" sz="2400" dirty="0"/>
              <a:t>Examples:</a:t>
            </a:r>
            <a:br>
              <a:rPr lang="en-US" sz="2400" dirty="0"/>
            </a:br>
            <a:r>
              <a:rPr lang="en-US" sz="2400" dirty="0"/>
              <a:t>Fraud detection systems</a:t>
            </a:r>
            <a:br>
              <a:rPr lang="en-US" sz="2400" dirty="0"/>
            </a:br>
            <a:r>
              <a:rPr lang="en-US" sz="2400" dirty="0"/>
              <a:t>Smart assistants (Alexa, Siri)</a:t>
            </a:r>
            <a:br>
              <a:rPr lang="en-US" sz="2400" dirty="0"/>
            </a:br>
            <a:r>
              <a:rPr lang="en-US" sz="2400" dirty="0"/>
              <a:t>Autonomous driving software</a:t>
            </a:r>
          </a:p>
        </p:txBody>
      </p:sp>
      <p:pic>
        <p:nvPicPr>
          <p:cNvPr id="4" name="Google Shape;58;p13">
            <a:extLst>
              <a:ext uri="{FF2B5EF4-FFF2-40B4-BE49-F238E27FC236}">
                <a16:creationId xmlns:a16="http://schemas.microsoft.com/office/drawing/2014/main" id="{91760CA1-82FB-8ED8-ECA0-8AE10999C62A}"/>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E8600201-0A06-57BE-495E-E9189D772A2F}"/>
              </a:ext>
            </a:extLst>
          </p:cNvPr>
          <p:cNvSpPr>
            <a:spLocks noGrp="1"/>
          </p:cNvSpPr>
          <p:nvPr>
            <p:ph type="sldNum" sz="quarter" idx="12"/>
          </p:nvPr>
        </p:nvSpPr>
        <p:spPr/>
        <p:txBody>
          <a:bodyPr/>
          <a:lstStyle/>
          <a:p>
            <a:fld id="{9860EDB8-5305-433F-BE41-D7A86D811DB3}" type="slidenum">
              <a:rPr lang="en-US" sz="1100" smtClean="0"/>
              <a:pPr/>
              <a:t>7</a:t>
            </a:fld>
            <a:endParaRPr lang="en-US" sz="1100" dirty="0"/>
          </a:p>
        </p:txBody>
      </p:sp>
      <p:sp>
        <p:nvSpPr>
          <p:cNvPr id="7" name="Footer Placeholder 4">
            <a:extLst>
              <a:ext uri="{FF2B5EF4-FFF2-40B4-BE49-F238E27FC236}">
                <a16:creationId xmlns:a16="http://schemas.microsoft.com/office/drawing/2014/main" id="{45B92458-C2DE-644F-A0F3-6B6AD9E1B6AC}"/>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Tree>
    <p:extLst>
      <p:ext uri="{BB962C8B-B14F-4D97-AF65-F5344CB8AC3E}">
        <p14:creationId xmlns:p14="http://schemas.microsoft.com/office/powerpoint/2010/main" val="83063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4D790-A519-4273-5293-68C441DB9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53C385-7193-89DE-2C10-0AC9536F4A5A}"/>
              </a:ext>
            </a:extLst>
          </p:cNvPr>
          <p:cNvSpPr>
            <a:spLocks noGrp="1"/>
          </p:cNvSpPr>
          <p:nvPr>
            <p:ph type="title"/>
          </p:nvPr>
        </p:nvSpPr>
        <p:spPr/>
        <p:txBody>
          <a:bodyPr>
            <a:normAutofit/>
          </a:bodyPr>
          <a:lstStyle/>
          <a:p>
            <a:r>
              <a:rPr lang="en-US" b="1" dirty="0"/>
              <a:t>AI vs ML vs DL</a:t>
            </a:r>
          </a:p>
        </p:txBody>
      </p:sp>
      <p:sp>
        <p:nvSpPr>
          <p:cNvPr id="3" name="Content Placeholder 2">
            <a:extLst>
              <a:ext uri="{FF2B5EF4-FFF2-40B4-BE49-F238E27FC236}">
                <a16:creationId xmlns:a16="http://schemas.microsoft.com/office/drawing/2014/main" id="{C82631EA-FE04-6B5F-95DE-0518F16A664F}"/>
              </a:ext>
            </a:extLst>
          </p:cNvPr>
          <p:cNvSpPr>
            <a:spLocks noGrp="1"/>
          </p:cNvSpPr>
          <p:nvPr>
            <p:ph sz="quarter" idx="13"/>
          </p:nvPr>
        </p:nvSpPr>
        <p:spPr/>
        <p:txBody>
          <a:bodyPr>
            <a:normAutofit/>
          </a:bodyPr>
          <a:lstStyle/>
          <a:p>
            <a:r>
              <a:rPr lang="en-US" sz="2400" dirty="0"/>
              <a:t>AI is the act of performing tasks with human intelligence.</a:t>
            </a:r>
          </a:p>
          <a:p>
            <a:r>
              <a:rPr lang="en-US" sz="2400" dirty="0"/>
              <a:t>ML is a way by which AI can be achieved. It requires manual extraction/tagging of huge amounts of data.</a:t>
            </a:r>
          </a:p>
          <a:p>
            <a:r>
              <a:rPr lang="en-US" sz="2400" dirty="0"/>
              <a:t>DL is a type of ML which is able to learn from its own method of computing without any manual effort.</a:t>
            </a:r>
          </a:p>
        </p:txBody>
      </p:sp>
      <p:pic>
        <p:nvPicPr>
          <p:cNvPr id="4" name="Google Shape;58;p13">
            <a:extLst>
              <a:ext uri="{FF2B5EF4-FFF2-40B4-BE49-F238E27FC236}">
                <a16:creationId xmlns:a16="http://schemas.microsoft.com/office/drawing/2014/main" id="{93BED91A-3AEF-46F1-ECBF-08FE3A971978}"/>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A388FDC9-83A6-3EE3-1434-2EC61216793A}"/>
              </a:ext>
            </a:extLst>
          </p:cNvPr>
          <p:cNvSpPr>
            <a:spLocks noGrp="1"/>
          </p:cNvSpPr>
          <p:nvPr>
            <p:ph type="sldNum" sz="quarter" idx="12"/>
          </p:nvPr>
        </p:nvSpPr>
        <p:spPr/>
        <p:txBody>
          <a:bodyPr/>
          <a:lstStyle/>
          <a:p>
            <a:fld id="{9860EDB8-5305-433F-BE41-D7A86D811DB3}" type="slidenum">
              <a:rPr lang="en-US" sz="1100" smtClean="0"/>
              <a:pPr/>
              <a:t>8</a:t>
            </a:fld>
            <a:endParaRPr lang="en-US" sz="1100" dirty="0"/>
          </a:p>
        </p:txBody>
      </p:sp>
      <p:sp>
        <p:nvSpPr>
          <p:cNvPr id="7" name="Footer Placeholder 4">
            <a:extLst>
              <a:ext uri="{FF2B5EF4-FFF2-40B4-BE49-F238E27FC236}">
                <a16:creationId xmlns:a16="http://schemas.microsoft.com/office/drawing/2014/main" id="{DFCE5574-7BD8-BD1B-639E-E7F18ED07DFE}"/>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pic>
        <p:nvPicPr>
          <p:cNvPr id="8" name="Picture 7">
            <a:extLst>
              <a:ext uri="{FF2B5EF4-FFF2-40B4-BE49-F238E27FC236}">
                <a16:creationId xmlns:a16="http://schemas.microsoft.com/office/drawing/2014/main" id="{B389AD43-4AB6-98F5-87D2-1D11EF60CF72}"/>
              </a:ext>
            </a:extLst>
          </p:cNvPr>
          <p:cNvPicPr>
            <a:picLocks noChangeAspect="1"/>
          </p:cNvPicPr>
          <p:nvPr/>
        </p:nvPicPr>
        <p:blipFill>
          <a:blip r:embed="rId3"/>
          <a:stretch>
            <a:fillRect/>
          </a:stretch>
        </p:blipFill>
        <p:spPr>
          <a:xfrm>
            <a:off x="8091089" y="3626180"/>
            <a:ext cx="3005847" cy="2942897"/>
          </a:xfrm>
          <a:prstGeom prst="rect">
            <a:avLst/>
          </a:prstGeom>
        </p:spPr>
      </p:pic>
    </p:spTree>
    <p:extLst>
      <p:ext uri="{BB962C8B-B14F-4D97-AF65-F5344CB8AC3E}">
        <p14:creationId xmlns:p14="http://schemas.microsoft.com/office/powerpoint/2010/main" val="3666207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97E8D-95A0-BF68-C9AA-222C467B0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891DC-D1F8-2D97-5856-AE34EFD017D0}"/>
              </a:ext>
            </a:extLst>
          </p:cNvPr>
          <p:cNvSpPr>
            <a:spLocks noGrp="1"/>
          </p:cNvSpPr>
          <p:nvPr>
            <p:ph type="title"/>
          </p:nvPr>
        </p:nvSpPr>
        <p:spPr/>
        <p:txBody>
          <a:bodyPr>
            <a:normAutofit/>
          </a:bodyPr>
          <a:lstStyle/>
          <a:p>
            <a:r>
              <a:rPr lang="en-US" b="1" dirty="0"/>
              <a:t>AI Systems vs. Standalone Models</a:t>
            </a:r>
          </a:p>
        </p:txBody>
      </p:sp>
      <p:sp>
        <p:nvSpPr>
          <p:cNvPr id="3" name="Content Placeholder 2">
            <a:extLst>
              <a:ext uri="{FF2B5EF4-FFF2-40B4-BE49-F238E27FC236}">
                <a16:creationId xmlns:a16="http://schemas.microsoft.com/office/drawing/2014/main" id="{CE6F5FE5-8168-B821-804E-4B445CA94153}"/>
              </a:ext>
            </a:extLst>
          </p:cNvPr>
          <p:cNvSpPr>
            <a:spLocks noGrp="1"/>
          </p:cNvSpPr>
          <p:nvPr>
            <p:ph sz="quarter" idx="13"/>
          </p:nvPr>
        </p:nvSpPr>
        <p:spPr>
          <a:xfrm>
            <a:off x="562358" y="1492483"/>
            <a:ext cx="11092685" cy="474069"/>
          </a:xfr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p>
            <a:pPr algn="ctr"/>
            <a:r>
              <a:rPr lang="en-US" sz="2400" dirty="0">
                <a:solidFill>
                  <a:schemeClr val="tx1"/>
                </a:solidFill>
              </a:rPr>
              <a:t>A model is just an algorithm trained on data</a:t>
            </a:r>
          </a:p>
        </p:txBody>
      </p:sp>
      <p:pic>
        <p:nvPicPr>
          <p:cNvPr id="4" name="Google Shape;58;p13">
            <a:extLst>
              <a:ext uri="{FF2B5EF4-FFF2-40B4-BE49-F238E27FC236}">
                <a16:creationId xmlns:a16="http://schemas.microsoft.com/office/drawing/2014/main" id="{EBB102CF-A73E-B118-33D3-3106BF8941F3}"/>
              </a:ext>
            </a:extLst>
          </p:cNvPr>
          <p:cNvPicPr preferRelativeResize="0"/>
          <p:nvPr/>
        </p:nvPicPr>
        <p:blipFill>
          <a:blip r:embed="rId2">
            <a:alphaModFix/>
          </a:blip>
          <a:stretch>
            <a:fillRect/>
          </a:stretch>
        </p:blipFill>
        <p:spPr>
          <a:xfrm>
            <a:off x="11197843" y="483895"/>
            <a:ext cx="457200" cy="457200"/>
          </a:xfrm>
          <a:prstGeom prst="rect">
            <a:avLst/>
          </a:prstGeom>
          <a:noFill/>
          <a:ln>
            <a:noFill/>
          </a:ln>
        </p:spPr>
      </p:pic>
      <p:sp>
        <p:nvSpPr>
          <p:cNvPr id="6" name="Slide Number Placeholder 5">
            <a:extLst>
              <a:ext uri="{FF2B5EF4-FFF2-40B4-BE49-F238E27FC236}">
                <a16:creationId xmlns:a16="http://schemas.microsoft.com/office/drawing/2014/main" id="{28EB470B-7F29-734B-53CE-AAD54910677C}"/>
              </a:ext>
            </a:extLst>
          </p:cNvPr>
          <p:cNvSpPr>
            <a:spLocks noGrp="1"/>
          </p:cNvSpPr>
          <p:nvPr>
            <p:ph type="sldNum" sz="quarter" idx="12"/>
          </p:nvPr>
        </p:nvSpPr>
        <p:spPr/>
        <p:txBody>
          <a:bodyPr/>
          <a:lstStyle/>
          <a:p>
            <a:fld id="{9860EDB8-5305-433F-BE41-D7A86D811DB3}" type="slidenum">
              <a:rPr lang="en-US" sz="1100" smtClean="0"/>
              <a:pPr/>
              <a:t>9</a:t>
            </a:fld>
            <a:endParaRPr lang="en-US" sz="1100" dirty="0"/>
          </a:p>
        </p:txBody>
      </p:sp>
      <p:sp>
        <p:nvSpPr>
          <p:cNvPr id="7" name="Footer Placeholder 4">
            <a:extLst>
              <a:ext uri="{FF2B5EF4-FFF2-40B4-BE49-F238E27FC236}">
                <a16:creationId xmlns:a16="http://schemas.microsoft.com/office/drawing/2014/main" id="{08A6BB76-6166-81EE-ACAD-0C3E35800DAF}"/>
              </a:ext>
            </a:extLst>
          </p:cNvPr>
          <p:cNvSpPr>
            <a:spLocks noGrp="1"/>
          </p:cNvSpPr>
          <p:nvPr>
            <p:ph type="ftr" sz="quarter" idx="11"/>
          </p:nvPr>
        </p:nvSpPr>
        <p:spPr>
          <a:xfrm>
            <a:off x="562358" y="6427391"/>
            <a:ext cx="2895600" cy="141686"/>
          </a:xfrm>
        </p:spPr>
        <p:txBody>
          <a:bodyPr/>
          <a:lstStyle/>
          <a:p>
            <a:pPr algn="l"/>
            <a:r>
              <a:rPr lang="en-US" sz="1100" dirty="0"/>
              <a:t>ISE4132 AI Application System</a:t>
            </a:r>
          </a:p>
        </p:txBody>
      </p:sp>
      <p:sp>
        <p:nvSpPr>
          <p:cNvPr id="8" name="Content Placeholder 2">
            <a:extLst>
              <a:ext uri="{FF2B5EF4-FFF2-40B4-BE49-F238E27FC236}">
                <a16:creationId xmlns:a16="http://schemas.microsoft.com/office/drawing/2014/main" id="{E57DB734-524E-7CCB-D129-798A16545B5B}"/>
              </a:ext>
            </a:extLst>
          </p:cNvPr>
          <p:cNvSpPr txBox="1">
            <a:spLocks/>
          </p:cNvSpPr>
          <p:nvPr/>
        </p:nvSpPr>
        <p:spPr>
          <a:xfrm>
            <a:off x="562358" y="2221216"/>
            <a:ext cx="11092685" cy="474069"/>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vert="horz" lIns="91440" tIns="45720" rIns="91440" bIns="45720" rtlCol="0">
            <a:normAutofit fontScale="92500"/>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ctr"/>
            <a:r>
              <a:rPr lang="en-US" sz="2400" dirty="0">
                <a:solidFill>
                  <a:schemeClr val="tx1"/>
                </a:solidFill>
              </a:rPr>
              <a:t>An AI system = model + infrastructure + monitoring + integration with applications</a:t>
            </a:r>
          </a:p>
        </p:txBody>
      </p:sp>
      <p:sp>
        <p:nvSpPr>
          <p:cNvPr id="5" name="Content Placeholder 2">
            <a:extLst>
              <a:ext uri="{FF2B5EF4-FFF2-40B4-BE49-F238E27FC236}">
                <a16:creationId xmlns:a16="http://schemas.microsoft.com/office/drawing/2014/main" id="{ACEB6F02-38C5-FEAD-E4B9-58CC38A25FDF}"/>
              </a:ext>
            </a:extLst>
          </p:cNvPr>
          <p:cNvSpPr txBox="1">
            <a:spLocks/>
          </p:cNvSpPr>
          <p:nvPr/>
        </p:nvSpPr>
        <p:spPr>
          <a:xfrm>
            <a:off x="562358" y="3112654"/>
            <a:ext cx="11092685" cy="295213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464" indent="-283464"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algn="just"/>
            <a:r>
              <a:rPr lang="en-US" sz="2400" dirty="0"/>
              <a:t>Many people, when they hear “machine learning system”, think of ML algorithms such as logistic regression or different types of neural networks. However, the algorithm is only a small part of an ML system in production. The system also includes the interface where users and developers interact with your system, the data stack to manage your data, the hardware backend your ML algorithm runs on, and the infrastructure to allow the system to be developed, deployed, monitored, and updated. </a:t>
            </a:r>
          </a:p>
        </p:txBody>
      </p:sp>
    </p:spTree>
    <p:extLst>
      <p:ext uri="{BB962C8B-B14F-4D97-AF65-F5344CB8AC3E}">
        <p14:creationId xmlns:p14="http://schemas.microsoft.com/office/powerpoint/2010/main" val="183954673"/>
      </p:ext>
    </p:extLst>
  </p:cSld>
  <p:clrMapOvr>
    <a:masterClrMapping/>
  </p:clrMapOvr>
</p:sld>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889724_Win32" id="{A47D2243-58B7-4EA1-AC61-F4DDB07AC155}" vid="{5B84BEAD-BCA6-42F5-9270-6ECA397995E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EFEE82-03DD-4F90-81E2-2AF29E1D81F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0C6F549-03FF-4828-9BD8-8F40C0A2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B6FBE4-5ACD-4115-9139-635E82C3D3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291</TotalTime>
  <Words>1078</Words>
  <Application>Microsoft Office PowerPoint</Application>
  <PresentationFormat>Widescreen</PresentationFormat>
  <Paragraphs>153</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Segoe UI</vt:lpstr>
      <vt:lpstr>WelcomeDoc</vt:lpstr>
      <vt:lpstr>Course Introduction</vt:lpstr>
      <vt:lpstr>Learning Objectives</vt:lpstr>
      <vt:lpstr>Syllabus</vt:lpstr>
      <vt:lpstr>Assessment &amp; Grading</vt:lpstr>
      <vt:lpstr>TextBook</vt:lpstr>
      <vt:lpstr>KakaoTalk Group</vt:lpstr>
      <vt:lpstr>What is an AI System?</vt:lpstr>
      <vt:lpstr>AI vs ML vs DL</vt:lpstr>
      <vt:lpstr>AI Systems vs. Standalone Models</vt:lpstr>
      <vt:lpstr>Different components of an AI system</vt:lpstr>
      <vt:lpstr>When to Use ML?</vt:lpstr>
      <vt:lpstr>1: Learn</vt:lpstr>
      <vt:lpstr>2: Complex</vt:lpstr>
      <vt:lpstr>3: Patterns</vt:lpstr>
      <vt:lpstr>4: Existing Data</vt:lpstr>
      <vt:lpstr>5: Predictions</vt:lpstr>
      <vt:lpstr>6: Unseen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Al Amin</cp:lastModifiedBy>
  <cp:revision>28</cp:revision>
  <dcterms:created xsi:type="dcterms:W3CDTF">2022-05-26T06:44:04Z</dcterms:created>
  <dcterms:modified xsi:type="dcterms:W3CDTF">2025-09-02T04:14:32Z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