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60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CD4D3-11EB-4E14-A669-A55909DDD0BF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35D7F-1976-48F7-B209-0674D26D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67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35D7F-1976-48F7-B209-0674D26D24F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30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4684489-134D-4305-8F81-EFA5D5DCA44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72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01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5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30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16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07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17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03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78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4489-134D-4305-8F81-EFA5D5DCA44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6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4684489-134D-4305-8F81-EFA5D5DCA445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50ACCB7-4EB0-4FF1-AE35-8EF51C0F355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8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2978" y="809361"/>
            <a:ext cx="11088022" cy="315178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BwSurco-Medium" panose="00000600000000000000" pitchFamily="50" charset="-52"/>
              </a:rPr>
              <a:t>Проектирование корпоративной компьютерной сети Управления Росреестра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BwSurco-Book" panose="00000400000000000000" pitchFamily="50" charset="-52"/>
              </a:rPr>
              <a:t>Бараев Дамир</a:t>
            </a:r>
          </a:p>
          <a:p>
            <a:r>
              <a:rPr lang="ru-RU" dirty="0">
                <a:latin typeface="BwSurco-Book" panose="00000400000000000000" pitchFamily="50" charset="-52"/>
              </a:rPr>
              <a:t>Группа: 3540901/02001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4652361"/>
            <a:ext cx="4533900" cy="20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5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1971" y="1017978"/>
            <a:ext cx="4096512" cy="66169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Цель работы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254" y="2090172"/>
            <a:ext cx="111674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BwSurco-Book" panose="00000400000000000000" pitchFamily="50" charset="-52"/>
              </a:rPr>
              <a:t>Создать и настроить компьютерную сеть для управления Росреестра по региону средствами </a:t>
            </a:r>
            <a:r>
              <a:rPr lang="ru-RU" sz="2800" dirty="0" err="1">
                <a:latin typeface="BwSurco-Book" panose="00000400000000000000" pitchFamily="50" charset="-52"/>
              </a:rPr>
              <a:t>Cisco</a:t>
            </a:r>
            <a:r>
              <a:rPr lang="ru-RU" sz="2800" dirty="0">
                <a:latin typeface="BwSurco-Book" panose="00000400000000000000" pitchFamily="50" charset="-52"/>
              </a:rPr>
              <a:t> </a:t>
            </a:r>
            <a:r>
              <a:rPr lang="ru-RU" sz="2800" dirty="0" err="1">
                <a:latin typeface="BwSurco-Book" panose="00000400000000000000" pitchFamily="50" charset="-52"/>
              </a:rPr>
              <a:t>Packet</a:t>
            </a:r>
            <a:r>
              <a:rPr lang="ru-RU" sz="2800" dirty="0">
                <a:latin typeface="BwSurco-Book" panose="00000400000000000000" pitchFamily="50" charset="-52"/>
              </a:rPr>
              <a:t> </a:t>
            </a:r>
            <a:r>
              <a:rPr lang="ru-RU" sz="2800" dirty="0" err="1">
                <a:latin typeface="BwSurco-Book" panose="00000400000000000000" pitchFamily="50" charset="-52"/>
              </a:rPr>
              <a:t>Tracer</a:t>
            </a:r>
            <a:endParaRPr lang="ru-RU" sz="2800" dirty="0">
              <a:latin typeface="BwSurco-Book" panose="00000400000000000000" pitchFamily="50" charset="-5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BwSurco-Book" panose="00000400000000000000" pitchFamily="50" charset="-52"/>
              </a:rPr>
              <a:t>Установить необходимые сервисы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BwSurco-Book" panose="00000400000000000000" pitchFamily="50" charset="-52"/>
              </a:rPr>
              <a:t>Разграничить области компьютерной сети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BwSurco-Book" panose="00000400000000000000" pitchFamily="50" charset="-52"/>
              </a:rPr>
              <a:t>Настроить выход во внешнюю сеть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BwSurco-Book" panose="00000400000000000000" pitchFamily="50" charset="-52"/>
              </a:rPr>
              <a:t>Выполнить проверку работы сети</a:t>
            </a:r>
          </a:p>
        </p:txBody>
      </p:sp>
    </p:spTree>
    <p:extLst>
      <p:ext uri="{BB962C8B-B14F-4D97-AF65-F5344CB8AC3E}">
        <p14:creationId xmlns:p14="http://schemas.microsoft.com/office/powerpoint/2010/main" val="130514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1971" y="1005332"/>
            <a:ext cx="6293858" cy="765271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Постановка задачи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253" y="2463101"/>
            <a:ext cx="11167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1.	Иметь несколько подсетей:</a:t>
            </a:r>
          </a:p>
          <a:p>
            <a:pPr marL="717550" indent="-4572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пользовательская (для сотрудников);</a:t>
            </a:r>
          </a:p>
          <a:p>
            <a:pPr marL="717550" indent="-4572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почтовый сервис и в которой хранятся рабочие файлы компании.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2.	Пользовательская сеть должна иметь доступ к другим подсетям, а также к сети "интернет";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EBE78-0A5C-40D4-AF85-2D83A03A4073}"/>
              </a:ext>
            </a:extLst>
          </p:cNvPr>
          <p:cNvSpPr txBox="1"/>
          <p:nvPr/>
        </p:nvSpPr>
        <p:spPr>
          <a:xfrm>
            <a:off x="968986" y="2001436"/>
            <a:ext cx="9945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BwSurco-Medium" panose="00000600000000000000" pitchFamily="50" charset="-52"/>
              </a:rPr>
              <a:t>Разрабатываемая сеть должна отвечать следующим требованиям: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465AA-11AE-4D18-B30E-A49B4C11F676}"/>
              </a:ext>
            </a:extLst>
          </p:cNvPr>
          <p:cNvSpPr txBox="1"/>
          <p:nvPr/>
        </p:nvSpPr>
        <p:spPr>
          <a:xfrm>
            <a:off x="512252" y="4476305"/>
            <a:ext cx="111674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BwSurco-Book" panose="00000400000000000000" pitchFamily="50" charset="-52"/>
              </a:rPr>
              <a:t>1.	Пользовательская (для сотрудников):</a:t>
            </a:r>
          </a:p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Настроенный DHCP сервер, для автоматического получения адреса сотрудниками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2.	Подсеть с сайтом компании:</a:t>
            </a:r>
          </a:p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ru-RU" sz="2000" dirty="0" err="1">
                <a:latin typeface="BwSurco-Book" panose="00000400000000000000" pitchFamily="50" charset="-52"/>
              </a:rPr>
              <a:t>Email</a:t>
            </a:r>
            <a:endParaRPr lang="ru-RU" sz="2000" dirty="0">
              <a:latin typeface="BwSurco-Book" panose="00000400000000000000" pitchFamily="50" charset="-52"/>
            </a:endParaRPr>
          </a:p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TFTP сервер для хранения файлов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DF192-B8D1-485C-A5D3-20A720108243}"/>
              </a:ext>
            </a:extLst>
          </p:cNvPr>
          <p:cNvSpPr txBox="1"/>
          <p:nvPr/>
        </p:nvSpPr>
        <p:spPr>
          <a:xfrm>
            <a:off x="968986" y="4014640"/>
            <a:ext cx="64768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wSurco-Medium" panose="00000600000000000000" pitchFamily="50" charset="-52"/>
              </a:rPr>
              <a:t>Реализуемая функциональность подсетей:</a:t>
            </a:r>
          </a:p>
        </p:txBody>
      </p:sp>
    </p:spTree>
    <p:extLst>
      <p:ext uri="{BB962C8B-B14F-4D97-AF65-F5344CB8AC3E}">
        <p14:creationId xmlns:p14="http://schemas.microsoft.com/office/powerpoint/2010/main" val="40653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1971" y="783772"/>
            <a:ext cx="8761286" cy="1132228"/>
          </a:xfrm>
        </p:spPr>
        <p:txBody>
          <a:bodyPr>
            <a:no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Требования и ограничения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254" y="2090172"/>
            <a:ext cx="111674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BwSurco-Book" panose="00000400000000000000" pitchFamily="50" charset="-52"/>
              </a:rPr>
              <a:t>	Основное требование, которое должно удовлетворяться при проектировании сети – это обеспечение доступа пользователей ко всем разделяемым ресурсам в пределах их прав.</a:t>
            </a:r>
          </a:p>
          <a:p>
            <a:pPr algn="just"/>
            <a:r>
              <a:rPr lang="ru-RU" sz="2400" dirty="0">
                <a:latin typeface="BwSurco-Book" panose="00000400000000000000" pitchFamily="50" charset="-52"/>
              </a:rPr>
              <a:t>	В целях информационной безопасности следует разграничить доступ пользователей на уровне отделов, так же в связи с родом деятельности, а именно оказание услуг пользования компьютерами и доступа в Интернет, следует усилить меры безопасности по контролю несанкционированного доступа.</a:t>
            </a:r>
          </a:p>
        </p:txBody>
      </p:sp>
    </p:spTree>
    <p:extLst>
      <p:ext uri="{BB962C8B-B14F-4D97-AF65-F5344CB8AC3E}">
        <p14:creationId xmlns:p14="http://schemas.microsoft.com/office/powerpoint/2010/main" val="422771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964" y="970325"/>
            <a:ext cx="4860036" cy="778546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Создание сети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664" y="1848581"/>
            <a:ext cx="101072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000" dirty="0">
                <a:latin typeface="BwSurco-Medium" panose="00000600000000000000" pitchFamily="50" charset="-52"/>
              </a:rPr>
              <a:t>Для создания сети, были использованы следующие элементы </a:t>
            </a:r>
            <a:r>
              <a:rPr lang="ru-RU" sz="2000" dirty="0" err="1">
                <a:latin typeface="BwSurco-Medium" panose="00000600000000000000" pitchFamily="50" charset="-52"/>
              </a:rPr>
              <a:t>Cisco</a:t>
            </a:r>
            <a:r>
              <a:rPr lang="ru-RU" sz="2000" dirty="0">
                <a:latin typeface="BwSurco-Medium" panose="00000600000000000000" pitchFamily="50" charset="-52"/>
              </a:rPr>
              <a:t> </a:t>
            </a:r>
            <a:r>
              <a:rPr lang="ru-RU" sz="2000" dirty="0" err="1">
                <a:latin typeface="BwSurco-Medium" panose="00000600000000000000" pitchFamily="50" charset="-52"/>
              </a:rPr>
              <a:t>Packet</a:t>
            </a:r>
            <a:r>
              <a:rPr lang="ru-RU" sz="2000" dirty="0">
                <a:latin typeface="BwSurco-Medium" panose="00000600000000000000" pitchFamily="50" charset="-52"/>
              </a:rPr>
              <a:t> </a:t>
            </a:r>
            <a:r>
              <a:rPr lang="ru-RU" sz="2000" dirty="0" err="1">
                <a:latin typeface="BwSurco-Medium" panose="00000600000000000000" pitchFamily="50" charset="-52"/>
              </a:rPr>
              <a:t>Tracer</a:t>
            </a:r>
            <a:r>
              <a:rPr lang="ru-RU" sz="2000" dirty="0">
                <a:latin typeface="BwSurco-Medium" panose="00000600000000000000" pitchFamily="50" charset="-52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Medium" panose="00000600000000000000" pitchFamily="50" charset="-52"/>
              </a:rPr>
              <a:t>Конечные устройства: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	−	PC-PT – компьютер;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	−	</a:t>
            </a:r>
            <a:r>
              <a:rPr lang="ru-RU" sz="2000" dirty="0" err="1">
                <a:latin typeface="BwSurco-Book" panose="00000400000000000000" pitchFamily="50" charset="-52"/>
              </a:rPr>
              <a:t>Server</a:t>
            </a:r>
            <a:r>
              <a:rPr lang="ru-RU" sz="2000" dirty="0">
                <a:latin typeface="BwSurco-Book" panose="00000400000000000000" pitchFamily="50" charset="-52"/>
              </a:rPr>
              <a:t>-PT – сервер;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	−	</a:t>
            </a:r>
            <a:r>
              <a:rPr lang="ru-RU" sz="2000" dirty="0" err="1">
                <a:latin typeface="BwSurco-Book" panose="00000400000000000000" pitchFamily="50" charset="-52"/>
              </a:rPr>
              <a:t>Printer</a:t>
            </a:r>
            <a:r>
              <a:rPr lang="ru-RU" sz="2000" dirty="0">
                <a:latin typeface="BwSurco-Book" panose="00000400000000000000" pitchFamily="50" charset="-52"/>
              </a:rPr>
              <a:t>-PT – принтер;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Medium" panose="00000600000000000000" pitchFamily="50" charset="-52"/>
              </a:rPr>
              <a:t>Сетевые устройства: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	−	Router-2911 – роутер;</a:t>
            </a:r>
          </a:p>
          <a:p>
            <a:pPr algn="just"/>
            <a:r>
              <a:rPr lang="ru-RU" sz="2000" dirty="0">
                <a:latin typeface="BwSurco-Book" panose="00000400000000000000" pitchFamily="50" charset="-52"/>
              </a:rPr>
              <a:t>	−	2960 – коммутатор на 24 порта;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76C61-36AA-49A2-91D7-BC266DC0366A}"/>
              </a:ext>
            </a:extLst>
          </p:cNvPr>
          <p:cNvSpPr txBox="1"/>
          <p:nvPr/>
        </p:nvSpPr>
        <p:spPr>
          <a:xfrm>
            <a:off x="699664" y="4892109"/>
            <a:ext cx="8994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NET1 – Серверная к которой есть доступ из NET2 и NET3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NET2 – 1 этаж сотрудников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NET3 – 2 этаж сотрудников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NET4 – Бухгалтерия, имеющая два VLAN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BwSurco-Book" panose="00000400000000000000" pitchFamily="50" charset="-52"/>
              </a:rPr>
              <a:t>NET5 – Эмуляция сети интернет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B216D-6AE3-42FD-97AF-831E2BA1E68C}"/>
              </a:ext>
            </a:extLst>
          </p:cNvPr>
          <p:cNvSpPr txBox="1"/>
          <p:nvPr/>
        </p:nvSpPr>
        <p:spPr>
          <a:xfrm>
            <a:off x="699664" y="4386008"/>
            <a:ext cx="20042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BwSurco-Medium" panose="00000600000000000000" pitchFamily="50" charset="-52"/>
              </a:rPr>
              <a:t>Подсети:</a:t>
            </a:r>
          </a:p>
        </p:txBody>
      </p:sp>
    </p:spTree>
    <p:extLst>
      <p:ext uri="{BB962C8B-B14F-4D97-AF65-F5344CB8AC3E}">
        <p14:creationId xmlns:p14="http://schemas.microsoft.com/office/powerpoint/2010/main" val="234002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82" t="3164" r="2797" b="7699"/>
          <a:stretch/>
        </p:blipFill>
        <p:spPr>
          <a:xfrm>
            <a:off x="252817" y="1563330"/>
            <a:ext cx="11686365" cy="47883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Макет сети</a:t>
            </a:r>
          </a:p>
        </p:txBody>
      </p:sp>
    </p:spTree>
    <p:extLst>
      <p:ext uri="{BB962C8B-B14F-4D97-AF65-F5344CB8AC3E}">
        <p14:creationId xmlns:p14="http://schemas.microsoft.com/office/powerpoint/2010/main" val="402095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1971" y="1017978"/>
            <a:ext cx="2948081" cy="66169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wSurco-Medium" panose="00000600000000000000" pitchFamily="50" charset="-52"/>
              </a:rPr>
              <a:t>Выводы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254" y="2090172"/>
            <a:ext cx="111674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BwSurco-Book" panose="00000400000000000000" pitchFamily="50" charset="-52"/>
              </a:rPr>
              <a:t>На первом и втором этапах были поставлены цели курсового проектирования и его сроки. Были продуманы требования к проектированию и функциональности корпоративной компьютерной сети управления Росреестра по региону. Также были составлены требования к корпоративной компьютерной сети и спроектирована компьютерная сеть средствами </a:t>
            </a:r>
            <a:r>
              <a:rPr lang="ru-RU" sz="2800" dirty="0" err="1">
                <a:latin typeface="BwSurco-Book" panose="00000400000000000000" pitchFamily="50" charset="-52"/>
              </a:rPr>
              <a:t>Cisco</a:t>
            </a:r>
            <a:r>
              <a:rPr lang="ru-RU" sz="2800" dirty="0">
                <a:latin typeface="BwSurco-Book" panose="00000400000000000000" pitchFamily="50" charset="-52"/>
              </a:rPr>
              <a:t> </a:t>
            </a:r>
            <a:r>
              <a:rPr lang="ru-RU" sz="2800" dirty="0" err="1">
                <a:latin typeface="BwSurco-Book" panose="00000400000000000000" pitchFamily="50" charset="-52"/>
              </a:rPr>
              <a:t>Packet</a:t>
            </a:r>
            <a:r>
              <a:rPr lang="ru-RU" sz="2800" dirty="0">
                <a:latin typeface="BwSurco-Book" panose="00000400000000000000" pitchFamily="50" charset="-52"/>
              </a:rPr>
              <a:t> </a:t>
            </a:r>
            <a:r>
              <a:rPr lang="ru-RU" sz="2800" dirty="0" err="1">
                <a:latin typeface="BwSurco-Book" panose="00000400000000000000" pitchFamily="50" charset="-52"/>
              </a:rPr>
              <a:t>Tracer</a:t>
            </a:r>
            <a:r>
              <a:rPr lang="ru-RU" sz="2800" dirty="0">
                <a:latin typeface="BwSurco-Book" panose="00000400000000000000" pitchFamily="50" charset="-5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4225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189</TotalTime>
  <Words>339</Words>
  <Application>Microsoft Office PowerPoint</Application>
  <PresentationFormat>Широкоэкранный</PresentationFormat>
  <Paragraphs>43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BwSurco-Book</vt:lpstr>
      <vt:lpstr>BwSurco-Medium</vt:lpstr>
      <vt:lpstr>Calibri</vt:lpstr>
      <vt:lpstr>Tw Cen MT</vt:lpstr>
      <vt:lpstr>Tw Cen MT Condensed</vt:lpstr>
      <vt:lpstr>Wingdings 3</vt:lpstr>
      <vt:lpstr>Интеграл</vt:lpstr>
      <vt:lpstr>Проектирование корпоративной компьютерной сети Управления Росреестра</vt:lpstr>
      <vt:lpstr>Цель работы</vt:lpstr>
      <vt:lpstr>Постановка задачи</vt:lpstr>
      <vt:lpstr>Требования и ограничения</vt:lpstr>
      <vt:lpstr>Создание сети</vt:lpstr>
      <vt:lpstr>Макет сети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корпоративной компьютерной сети районного суда</dc:title>
  <dc:creator>Дамир Р Бараев</dc:creator>
  <cp:lastModifiedBy>Дамир Р Бараев</cp:lastModifiedBy>
  <cp:revision>15</cp:revision>
  <dcterms:created xsi:type="dcterms:W3CDTF">2020-05-19T14:40:16Z</dcterms:created>
  <dcterms:modified xsi:type="dcterms:W3CDTF">2021-04-29T20:56:02Z</dcterms:modified>
</cp:coreProperties>
</file>