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1" r:id="rId4"/>
    <p:sldId id="260" r:id="rId5"/>
    <p:sldId id="257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CD4D3-11EB-4E14-A669-A55909DDD0BF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5D7F-1976-48F7-B209-0674D26D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35D7F-1976-48F7-B209-0674D26D24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0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6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684489-134D-4305-8F81-EFA5D5DCA445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978" y="809361"/>
            <a:ext cx="11088022" cy="315178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BwSurco-Medium" panose="00000600000000000000" pitchFamily="50" charset="-52"/>
              </a:rPr>
              <a:t>Проектирование корпоративной компьютерной сети Управления Росреестра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652361"/>
            <a:ext cx="4533900" cy="2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8953535" cy="77854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5 (Внешняя сеть)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594" y="1825761"/>
            <a:ext cx="1142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Внешняя сеть имеет маршрутизатор и сервер с «белыми»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-адресами.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Подключение к ней осуществляется через основной маршрутизатор, в котором настроен NAT.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D2E80-2A7A-4A58-B42C-4BE8C20F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90" y="2638620"/>
            <a:ext cx="8159417" cy="39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2948081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Выводы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BwSurco-Book" panose="00000400000000000000" pitchFamily="50" charset="-52"/>
              </a:rPr>
              <a:t>На третьем этапе была спроектирована рабочая компьютерная сеть средствами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r>
              <a:rPr lang="ru-RU" sz="2800" dirty="0">
                <a:latin typeface="BwSurco-Book" panose="00000400000000000000" pitchFamily="50" charset="-52"/>
              </a:rPr>
              <a:t>..Также была произведена настройка четырех подсетей (NET1, NET2, NET3, NET4), настройка сети NAT и настройка </a:t>
            </a:r>
            <a:r>
              <a:rPr lang="ru-RU" sz="2800" dirty="0" err="1">
                <a:latin typeface="BwSurco-Book" panose="00000400000000000000" pitchFamily="50" charset="-52"/>
              </a:rPr>
              <a:t>Email</a:t>
            </a:r>
            <a:r>
              <a:rPr lang="ru-RU" sz="2800" dirty="0">
                <a:latin typeface="BwSurco-Book" panose="00000400000000000000" pitchFamily="50" charset="-52"/>
              </a:rPr>
              <a:t> и TFTP.</a:t>
            </a:r>
          </a:p>
        </p:txBody>
      </p:sp>
    </p:spTree>
    <p:extLst>
      <p:ext uri="{BB962C8B-B14F-4D97-AF65-F5344CB8AC3E}">
        <p14:creationId xmlns:p14="http://schemas.microsoft.com/office/powerpoint/2010/main" val="215422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4096512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Цель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Создать и настроить компьютерную сеть для управления Росреестра по региону средствами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endParaRPr lang="ru-RU" sz="2800" dirty="0">
              <a:latin typeface="BwSurco-Book" panose="00000400000000000000" pitchFamily="50" charset="-5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Установить необходимые сервисы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Разграничить области компьютерной сети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Настроить выход во внешнюю сеть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Выполнить проверку работы сети</a:t>
            </a:r>
          </a:p>
        </p:txBody>
      </p:sp>
    </p:spTree>
    <p:extLst>
      <p:ext uri="{BB962C8B-B14F-4D97-AF65-F5344CB8AC3E}">
        <p14:creationId xmlns:p14="http://schemas.microsoft.com/office/powerpoint/2010/main" val="13051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05332"/>
            <a:ext cx="6293858" cy="76527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Постановка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3" y="2463101"/>
            <a:ext cx="11167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Иметь несколько подсетей: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пользовательская (для сотрудников);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почтовый сервис и в которой хранятся рабочие файлы компании.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Пользовательская сеть должна иметь доступ к другим подсетям, а также к сети "интернет";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EBE78-0A5C-40D4-AF85-2D83A03A4073}"/>
              </a:ext>
            </a:extLst>
          </p:cNvPr>
          <p:cNvSpPr txBox="1"/>
          <p:nvPr/>
        </p:nvSpPr>
        <p:spPr>
          <a:xfrm>
            <a:off x="968986" y="2001436"/>
            <a:ext cx="994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Разрабатываемая сеть должна отвечать следующим требованиям: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65AA-11AE-4D18-B30E-A49B4C11F676}"/>
              </a:ext>
            </a:extLst>
          </p:cNvPr>
          <p:cNvSpPr txBox="1"/>
          <p:nvPr/>
        </p:nvSpPr>
        <p:spPr>
          <a:xfrm>
            <a:off x="512252" y="4476305"/>
            <a:ext cx="11167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Пользовательская (для сотрудников):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Настроенный DHCP сервер, для автоматического получения адреса сотрудниками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Подсеть с сайтом компании: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endParaRPr lang="ru-RU" sz="2000" dirty="0">
              <a:latin typeface="BwSurco-Book" panose="00000400000000000000" pitchFamily="50" charset="-52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TFTP сервер для хранения файлов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DF192-B8D1-485C-A5D3-20A720108243}"/>
              </a:ext>
            </a:extLst>
          </p:cNvPr>
          <p:cNvSpPr txBox="1"/>
          <p:nvPr/>
        </p:nvSpPr>
        <p:spPr>
          <a:xfrm>
            <a:off x="968986" y="4014640"/>
            <a:ext cx="6476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Реализуемая функциональность подсетей:</a:t>
            </a:r>
          </a:p>
        </p:txBody>
      </p:sp>
    </p:spTree>
    <p:extLst>
      <p:ext uri="{BB962C8B-B14F-4D97-AF65-F5344CB8AC3E}">
        <p14:creationId xmlns:p14="http://schemas.microsoft.com/office/powerpoint/2010/main" val="406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964" y="970325"/>
            <a:ext cx="4860036" cy="77854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Создание сети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664" y="1848581"/>
            <a:ext cx="10107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>
                <a:latin typeface="BwSurco-Medium" panose="00000600000000000000" pitchFamily="50" charset="-52"/>
              </a:rPr>
              <a:t>Для создания сети, были использованы следующие элементы </a:t>
            </a:r>
            <a:r>
              <a:rPr lang="ru-RU" sz="2000" dirty="0" err="1">
                <a:latin typeface="BwSurco-Medium" panose="00000600000000000000" pitchFamily="50" charset="-52"/>
              </a:rPr>
              <a:t>Cisco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Packet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Tracer</a:t>
            </a:r>
            <a:r>
              <a:rPr lang="ru-RU" sz="2000" dirty="0">
                <a:latin typeface="BwSurco-Medium" panose="00000600000000000000" pitchFamily="50" charset="-52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Конечные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PC-PT – компьютер;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Server</a:t>
            </a:r>
            <a:r>
              <a:rPr lang="ru-RU" sz="2000" dirty="0">
                <a:latin typeface="BwSurco-Book" panose="00000400000000000000" pitchFamily="50" charset="-52"/>
              </a:rPr>
              <a:t>-PT – сервер;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Printer</a:t>
            </a:r>
            <a:r>
              <a:rPr lang="ru-RU" sz="2000" dirty="0">
                <a:latin typeface="BwSurco-Book" panose="00000400000000000000" pitchFamily="50" charset="-52"/>
              </a:rPr>
              <a:t>-PT – принтер;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Сетевые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Router-2911 – роутер;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2960 – коммутатор на 24 порта;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C61-36AA-49A2-91D7-BC266DC0366A}"/>
              </a:ext>
            </a:extLst>
          </p:cNvPr>
          <p:cNvSpPr txBox="1"/>
          <p:nvPr/>
        </p:nvSpPr>
        <p:spPr>
          <a:xfrm>
            <a:off x="699664" y="4892109"/>
            <a:ext cx="8994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NET1 – Серверная к которой есть доступ из NET2 и NET3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NET2 – 1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NET3 – 2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NET4 – Бухгалтерия, имеющая два VLAN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NET5 – Эмуляция сети интернет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216D-6AE3-42FD-97AF-831E2BA1E68C}"/>
              </a:ext>
            </a:extLst>
          </p:cNvPr>
          <p:cNvSpPr txBox="1"/>
          <p:nvPr/>
        </p:nvSpPr>
        <p:spPr>
          <a:xfrm>
            <a:off x="699664" y="4386008"/>
            <a:ext cx="2004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wSurco-Medium" panose="00000600000000000000" pitchFamily="50" charset="-52"/>
              </a:rPr>
              <a:t>Подсети:</a:t>
            </a:r>
          </a:p>
        </p:txBody>
      </p:sp>
    </p:spTree>
    <p:extLst>
      <p:ext uri="{BB962C8B-B14F-4D97-AF65-F5344CB8AC3E}">
        <p14:creationId xmlns:p14="http://schemas.microsoft.com/office/powerpoint/2010/main" val="23400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" t="3164" r="2797" b="7699"/>
          <a:stretch/>
        </p:blipFill>
        <p:spPr>
          <a:xfrm>
            <a:off x="252817" y="1563330"/>
            <a:ext cx="11686365" cy="47883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628" y="929346"/>
            <a:ext cx="3712972" cy="63398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Макет сети</a:t>
            </a:r>
          </a:p>
        </p:txBody>
      </p:sp>
    </p:spTree>
    <p:extLst>
      <p:ext uri="{BB962C8B-B14F-4D97-AF65-F5344CB8AC3E}">
        <p14:creationId xmlns:p14="http://schemas.microsoft.com/office/powerpoint/2010/main" val="40209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955258"/>
            <a:ext cx="4860036" cy="77854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NET1</a:t>
            </a:r>
            <a:endParaRPr lang="ru-RU" sz="4000" b="1" dirty="0">
              <a:latin typeface="BwSurco-Medium" panose="000006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23" y="2073570"/>
            <a:ext cx="4269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algn="just"/>
            <a:r>
              <a:rPr lang="ru-RU" sz="2000" dirty="0">
                <a:latin typeface="BwSurco-Book" panose="00000400000000000000" pitchFamily="50" charset="-52"/>
              </a:rPr>
              <a:t>Имеется два сервера:</a:t>
            </a:r>
          </a:p>
          <a:p>
            <a:pPr marL="265113" indent="-265113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IP первого сервера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-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192.168.10.2</a:t>
            </a:r>
          </a:p>
          <a:p>
            <a:pPr marL="265113" indent="-265113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IP второго сервера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-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192.168.10.3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3191-9B35-4720-8921-E8028546685B}"/>
              </a:ext>
            </a:extLst>
          </p:cNvPr>
          <p:cNvSpPr txBox="1"/>
          <p:nvPr/>
        </p:nvSpPr>
        <p:spPr>
          <a:xfrm>
            <a:off x="646391" y="3429000"/>
            <a:ext cx="3927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Доступ к серверам возможен из NET2 и NET3.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серверах настроен TFTP, </a:t>
            </a: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r>
              <a:rPr lang="ru-RU" sz="2000" dirty="0">
                <a:latin typeface="BwSurco-Book" panose="00000400000000000000" pitchFamily="50" charset="-52"/>
              </a:rPr>
              <a:t>, </a:t>
            </a:r>
            <a:r>
              <a:rPr lang="en-US" sz="2000" dirty="0">
                <a:latin typeface="BwSurco-Book" panose="00000400000000000000" pitchFamily="50" charset="-52"/>
              </a:rPr>
              <a:t>DHCP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коммутаторе два </a:t>
            </a:r>
            <a:r>
              <a:rPr lang="en-US" sz="2000" dirty="0">
                <a:latin typeface="BwSurco-Book" panose="00000400000000000000" pitchFamily="50" charset="-52"/>
              </a:rPr>
              <a:t>A</a:t>
            </a:r>
            <a:r>
              <a:rPr lang="ru-RU" sz="2000" dirty="0" err="1">
                <a:latin typeface="BwSurco-Book" panose="00000400000000000000" pitchFamily="50" charset="-52"/>
              </a:rPr>
              <a:t>ccess</a:t>
            </a:r>
            <a:r>
              <a:rPr lang="ru-RU" sz="2000" dirty="0">
                <a:latin typeface="BwSurco-Book" panose="00000400000000000000" pitchFamily="50" charset="-52"/>
              </a:rPr>
              <a:t>-порта и один </a:t>
            </a:r>
            <a:r>
              <a:rPr lang="en-US" sz="2000" dirty="0">
                <a:latin typeface="BwSurco-Book" panose="00000400000000000000" pitchFamily="50" charset="-52"/>
              </a:rPr>
              <a:t>T</a:t>
            </a:r>
            <a:r>
              <a:rPr lang="ru-RU" sz="2000" dirty="0" err="1">
                <a:latin typeface="BwSurco-Book" panose="00000400000000000000" pitchFamily="50" charset="-52"/>
              </a:rPr>
              <a:t>runk</a:t>
            </a:r>
            <a:r>
              <a:rPr lang="ru-RU" sz="2000" dirty="0">
                <a:latin typeface="BwSurco-Book" panose="00000400000000000000" pitchFamily="50" charset="-52"/>
              </a:rPr>
              <a:t>-порт.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D90564-2D96-4600-819A-43934B9C8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"/>
          <a:stretch/>
        </p:blipFill>
        <p:spPr>
          <a:xfrm>
            <a:off x="4849650" y="2094457"/>
            <a:ext cx="3484901" cy="3808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1B7562-3FBE-4BAF-91E4-FB1120B4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44" b="4655"/>
          <a:stretch/>
        </p:blipFill>
        <p:spPr>
          <a:xfrm>
            <a:off x="8610743" y="2094457"/>
            <a:ext cx="3285702" cy="3351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8709472" y="5446199"/>
            <a:ext cx="308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25120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4" y="2248289"/>
            <a:ext cx="4490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NET2 находится на первом этаже организации и соединяется со вторым этажом через центральный коммутатор.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407795" y="5783224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A0DA04-83BE-441F-B916-E26BFD93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67" y="1925195"/>
            <a:ext cx="3812389" cy="41965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6AAD68A-2FBB-4CCC-8D1F-C81BD6F38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" t="1285" r="41690"/>
          <a:stretch/>
        </p:blipFill>
        <p:spPr>
          <a:xfrm>
            <a:off x="9310230" y="2016141"/>
            <a:ext cx="2704267" cy="3675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937A3B-4199-4B4E-8B9E-85121CC5CA25}"/>
              </a:ext>
            </a:extLst>
          </p:cNvPr>
          <p:cNvSpPr txBox="1"/>
          <p:nvPr/>
        </p:nvSpPr>
        <p:spPr>
          <a:xfrm>
            <a:off x="464934" y="3947991"/>
            <a:ext cx="4601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 сети находятся 3 компьютера и принтер.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Все I</a:t>
            </a:r>
            <a:r>
              <a:rPr lang="en-US" sz="2000" dirty="0">
                <a:latin typeface="BwSurco-Book" panose="00000400000000000000" pitchFamily="50" charset="-52"/>
              </a:rPr>
              <a:t>P-</a:t>
            </a:r>
            <a:r>
              <a:rPr lang="ru-RU" sz="2000" dirty="0">
                <a:latin typeface="BwSurco-Book" panose="00000400000000000000" pitchFamily="50" charset="-52"/>
              </a:rPr>
              <a:t>адреса настраиваются динамически</a:t>
            </a:r>
            <a:r>
              <a:rPr lang="en-US" sz="2000" dirty="0">
                <a:latin typeface="BwSurco-Book" panose="00000400000000000000" pitchFamily="50" charset="-52"/>
              </a:rPr>
              <a:t>.</a:t>
            </a:r>
            <a:endParaRPr lang="ru-RU" sz="2000" dirty="0">
              <a:latin typeface="BwSurco-Book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15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372" y="1998692"/>
            <a:ext cx="47902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Подсеть NET3 находится на втором этаже организации.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Подключается к NET2 через главный коммутатор.</a:t>
            </a:r>
          </a:p>
          <a:p>
            <a:pPr algn="just"/>
            <a:endParaRPr lang="ru-RU" sz="2000" dirty="0">
              <a:latin typeface="BwSurco-Book" panose="00000400000000000000" pitchFamily="50" charset="-52"/>
            </a:endParaRPr>
          </a:p>
          <a:p>
            <a:pPr algn="just"/>
            <a:endParaRPr lang="ru-RU" sz="2000" dirty="0">
              <a:latin typeface="BwSurco-Book" panose="00000400000000000000" pitchFamily="50" charset="-52"/>
            </a:endParaRP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Так же</a:t>
            </a:r>
            <a:r>
              <a:rPr lang="en-US" sz="2000" dirty="0">
                <a:latin typeface="BwSurco-Book" panose="00000400000000000000" pitchFamily="50" charset="-52"/>
              </a:rPr>
              <a:t>,</a:t>
            </a:r>
            <a:r>
              <a:rPr lang="ru-RU" sz="2000" dirty="0">
                <a:latin typeface="BwSurco-Book" panose="00000400000000000000" pitchFamily="50" charset="-52"/>
              </a:rPr>
              <a:t> как и в NET2 все конечные пользователи получают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 автоматически.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коммутаторе имеется 4 </a:t>
            </a:r>
            <a:r>
              <a:rPr lang="en-US" sz="2000" dirty="0">
                <a:latin typeface="BwSurco-Book" panose="00000400000000000000" pitchFamily="50" charset="-52"/>
              </a:rPr>
              <a:t>A</a:t>
            </a:r>
            <a:r>
              <a:rPr lang="ru-RU" sz="2000" dirty="0" err="1">
                <a:latin typeface="BwSurco-Book" panose="00000400000000000000" pitchFamily="50" charset="-52"/>
              </a:rPr>
              <a:t>ccess</a:t>
            </a:r>
            <a:r>
              <a:rPr lang="en-US" sz="2000" dirty="0">
                <a:latin typeface="BwSurco-Book" panose="00000400000000000000" pitchFamily="50" charset="-52"/>
              </a:rPr>
              <a:t>-</a:t>
            </a:r>
            <a:r>
              <a:rPr lang="ru-RU" sz="2000" dirty="0">
                <a:latin typeface="BwSurco-Book" panose="00000400000000000000" pitchFamily="50" charset="-52"/>
              </a:rPr>
              <a:t>порта и один </a:t>
            </a:r>
            <a:r>
              <a:rPr lang="en-US" sz="2000" dirty="0">
                <a:latin typeface="BwSurco-Book" panose="00000400000000000000" pitchFamily="50" charset="-52"/>
              </a:rPr>
              <a:t>T</a:t>
            </a:r>
            <a:r>
              <a:rPr lang="ru-RU" sz="2000" dirty="0" err="1">
                <a:latin typeface="BwSurco-Book" panose="00000400000000000000" pitchFamily="50" charset="-52"/>
              </a:rPr>
              <a:t>runk</a:t>
            </a:r>
            <a:r>
              <a:rPr lang="en-US" sz="2000" dirty="0">
                <a:latin typeface="BwSurco-Book" panose="00000400000000000000" pitchFamily="50" charset="-52"/>
              </a:rPr>
              <a:t>-</a:t>
            </a:r>
            <a:r>
              <a:rPr lang="ru-RU" sz="2000" dirty="0">
                <a:latin typeface="BwSurco-Book" panose="00000400000000000000" pitchFamily="50" charset="-52"/>
              </a:rPr>
              <a:t>порт.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366492" y="5476567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E871BE-C363-4137-AFB6-5CCDC121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08" y="2116989"/>
            <a:ext cx="3800475" cy="35745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1EBEB3-7522-42E5-AF71-5C44E878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" r="32366"/>
          <a:stretch/>
        </p:blipFill>
        <p:spPr>
          <a:xfrm>
            <a:off x="9265057" y="2116988"/>
            <a:ext cx="2712007" cy="33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NET4</a:t>
            </a:r>
            <a:endParaRPr lang="ru-RU" sz="4000" b="1" dirty="0">
              <a:latin typeface="BwSurco-Medium" panose="000006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691" y="1812605"/>
            <a:ext cx="868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NET4 имеет три VLAN. Один из них выделен под сервер.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Конечные пользователи V</a:t>
            </a:r>
            <a:r>
              <a:rPr lang="en-US" sz="2000" dirty="0">
                <a:latin typeface="BwSurco-Book" panose="00000400000000000000" pitchFamily="50" charset="-52"/>
              </a:rPr>
              <a:t>LAN</a:t>
            </a:r>
            <a:r>
              <a:rPr lang="ru-RU" sz="2000" dirty="0">
                <a:latin typeface="BwSurco-Book" panose="00000400000000000000" pitchFamily="50" charset="-52"/>
              </a:rPr>
              <a:t>1 и </a:t>
            </a:r>
            <a:r>
              <a:rPr lang="en-US" sz="2000" dirty="0">
                <a:latin typeface="BwSurco-Book" panose="00000400000000000000" pitchFamily="50" charset="-52"/>
              </a:rPr>
              <a:t>VLAN2</a:t>
            </a:r>
            <a:r>
              <a:rPr lang="ru-RU" sz="2000" dirty="0">
                <a:latin typeface="BwSurco-Book" panose="00000400000000000000" pitchFamily="50" charset="-52"/>
              </a:rPr>
              <a:t> получают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динамические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309323" y="6086201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F7D715-5C46-472D-99B0-311914C2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78" y="2723643"/>
            <a:ext cx="4994916" cy="3872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A8509B-E370-4F94-A380-348A1E773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" t="2720" r="23522"/>
          <a:stretch/>
        </p:blipFill>
        <p:spPr>
          <a:xfrm>
            <a:off x="9146132" y="1533831"/>
            <a:ext cx="2812085" cy="4519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E0332-ECF3-44C7-B64A-F248B5BBD151}"/>
              </a:ext>
            </a:extLst>
          </p:cNvPr>
          <p:cNvSpPr txBox="1"/>
          <p:nvPr/>
        </p:nvSpPr>
        <p:spPr>
          <a:xfrm>
            <a:off x="348001" y="3066888"/>
            <a:ext cx="3250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Сервер имеет статический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сервере настроен </a:t>
            </a:r>
            <a:r>
              <a:rPr lang="en-US" sz="2000" dirty="0">
                <a:latin typeface="BwSurco-Book" panose="00000400000000000000" pitchFamily="50" charset="-52"/>
              </a:rPr>
              <a:t>DHCP</a:t>
            </a:r>
            <a:r>
              <a:rPr lang="ru-RU" sz="2000" dirty="0">
                <a:latin typeface="BwSurco-Book" panose="00000400000000000000" pitchFamily="50" charset="-52"/>
              </a:rPr>
              <a:t> и </a:t>
            </a: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r>
              <a:rPr lang="ru-RU" sz="2000" dirty="0">
                <a:latin typeface="BwSurco-Book" panose="00000400000000000000" pitchFamily="50" charset="-52"/>
              </a:rPr>
              <a:t>-сервис.</a:t>
            </a:r>
          </a:p>
        </p:txBody>
      </p:sp>
    </p:spTree>
    <p:extLst>
      <p:ext uri="{BB962C8B-B14F-4D97-AF65-F5344CB8AC3E}">
        <p14:creationId xmlns:p14="http://schemas.microsoft.com/office/powerpoint/2010/main" val="314449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</TotalTime>
  <Words>464</Words>
  <Application>Microsoft Office PowerPoint</Application>
  <PresentationFormat>Широкоэкранный</PresentationFormat>
  <Paragraphs>70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Проектирование корпоративной компьютерной сети Управления Росреестра</vt:lpstr>
      <vt:lpstr>Цель работы</vt:lpstr>
      <vt:lpstr>Постановка задачи</vt:lpstr>
      <vt:lpstr>Создание сети</vt:lpstr>
      <vt:lpstr>Макет сети</vt:lpstr>
      <vt:lpstr>Настройка NET1</vt:lpstr>
      <vt:lpstr>Настройка NET2</vt:lpstr>
      <vt:lpstr>Настройка NET3</vt:lpstr>
      <vt:lpstr>Настройка NET4</vt:lpstr>
      <vt:lpstr>Настройка NET5 (Внешняя сеть)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корпоративной компьютерной сети районного суда</dc:title>
  <dc:creator>Дамир Р Бараев</dc:creator>
  <cp:lastModifiedBy>Дамир Р Бараев</cp:lastModifiedBy>
  <cp:revision>22</cp:revision>
  <dcterms:created xsi:type="dcterms:W3CDTF">2020-05-19T14:40:16Z</dcterms:created>
  <dcterms:modified xsi:type="dcterms:W3CDTF">2021-05-05T18:19:04Z</dcterms:modified>
</cp:coreProperties>
</file>