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1BCF-A952-400F-B14C-EB25450647E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1F2B-09C9-4BD9-A6DE-9F6C38FF0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6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1F2B-09C9-4BD9-A6DE-9F6C38FF0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1F2B-09C9-4BD9-A6DE-9F6C38FF0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0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1F2B-09C9-4BD9-A6DE-9F6C38FF0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4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1F2B-09C9-4BD9-A6DE-9F6C38FF0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79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1F2B-09C9-4BD9-A6DE-9F6C38FF0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4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1F2B-09C9-4BD9-A6DE-9F6C38FF0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1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6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0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5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6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05BE954-E456-4EC8-A00B-45C0E8801EA5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461E30F-A169-43A2-939B-78DD188E40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6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Бараев Дамир</a:t>
            </a:r>
          </a:p>
          <a:p>
            <a:r>
              <a:rPr lang="ru-RU" sz="2400" dirty="0"/>
              <a:t>Группа: 3540901/02001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4652361"/>
            <a:ext cx="4533900" cy="2078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7181" y="1800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04900" y="1246227"/>
            <a:ext cx="10381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/>
              <a:t>Лабораторная работа </a:t>
            </a:r>
            <a:r>
              <a:rPr lang="ru-RU" sz="3600" b="1" dirty="0"/>
              <a:t>№1 </a:t>
            </a:r>
            <a:endParaRPr lang="ru-RU" sz="3600" dirty="0"/>
          </a:p>
          <a:p>
            <a:pPr algn="ctr"/>
            <a:r>
              <a:rPr lang="ru-RU" sz="3600" b="1" dirty="0"/>
              <a:t>Виртуальное макетирование компьютерных сетей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05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0284"/>
          </a:xfrm>
        </p:spPr>
        <p:txBody>
          <a:bodyPr>
            <a:normAutofit/>
          </a:bodyPr>
          <a:lstStyle/>
          <a:p>
            <a:r>
              <a:rPr lang="ru-RU" sz="4400" dirty="0"/>
              <a:t>Настройка </a:t>
            </a:r>
            <a:r>
              <a:rPr lang="en-US" sz="4400" dirty="0"/>
              <a:t>Windows </a:t>
            </a:r>
            <a:r>
              <a:rPr lang="en-US" sz="4400" dirty="0" err="1"/>
              <a:t>xp</a:t>
            </a:r>
            <a:r>
              <a:rPr lang="en-US" sz="4400" dirty="0"/>
              <a:t> (2)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EBBAF4-1A35-40A4-918A-9FAE1F53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715500"/>
            <a:ext cx="72199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666046"/>
            <a:ext cx="9720072" cy="1244854"/>
          </a:xfrm>
        </p:spPr>
        <p:txBody>
          <a:bodyPr>
            <a:normAutofit/>
          </a:bodyPr>
          <a:lstStyle/>
          <a:p>
            <a:r>
              <a:rPr lang="ru-RU" sz="4400" dirty="0"/>
              <a:t> Тестирование </a:t>
            </a:r>
            <a:r>
              <a:rPr lang="en-US" sz="4400" dirty="0" err="1"/>
              <a:t>Netbsd</a:t>
            </a:r>
            <a:r>
              <a:rPr lang="en-US" sz="4400" dirty="0"/>
              <a:t> 8.2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1DDFB4-7FCF-4F6E-95F5-BC8D54DC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11" y="1910900"/>
            <a:ext cx="9768377" cy="3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664" y="734094"/>
            <a:ext cx="9720072" cy="1244854"/>
          </a:xfrm>
        </p:spPr>
        <p:txBody>
          <a:bodyPr>
            <a:normAutofit/>
          </a:bodyPr>
          <a:lstStyle/>
          <a:p>
            <a:r>
              <a:rPr lang="ru-RU" sz="4400" dirty="0"/>
              <a:t> Тестирование </a:t>
            </a:r>
            <a:r>
              <a:rPr lang="en-US" sz="4400" dirty="0" err="1"/>
              <a:t>Freebsd</a:t>
            </a:r>
            <a:r>
              <a:rPr lang="en-US" sz="4400" dirty="0"/>
              <a:t> 12</a:t>
            </a:r>
            <a:endParaRPr lang="ru-RU" sz="4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3EB2C8-BD82-4DBC-94AB-37D7C354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23" y="1978948"/>
            <a:ext cx="972635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664" y="734094"/>
            <a:ext cx="9720072" cy="1244854"/>
          </a:xfrm>
        </p:spPr>
        <p:txBody>
          <a:bodyPr>
            <a:normAutofit/>
          </a:bodyPr>
          <a:lstStyle/>
          <a:p>
            <a:r>
              <a:rPr lang="ru-RU" sz="4400" dirty="0"/>
              <a:t> Тестирование </a:t>
            </a:r>
            <a:r>
              <a:rPr lang="en-US" sz="4400" dirty="0"/>
              <a:t>Ubuntu 16.04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1EAE5B-E80B-40D5-A63B-C1A56445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50" y="2069870"/>
            <a:ext cx="10098499" cy="31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664" y="734094"/>
            <a:ext cx="9720072" cy="1244854"/>
          </a:xfrm>
        </p:spPr>
        <p:txBody>
          <a:bodyPr>
            <a:normAutofit/>
          </a:bodyPr>
          <a:lstStyle/>
          <a:p>
            <a:r>
              <a:rPr lang="ru-RU" sz="4400" dirty="0"/>
              <a:t> Тестирование </a:t>
            </a:r>
            <a:r>
              <a:rPr lang="en-US" sz="4400" dirty="0"/>
              <a:t>Windows XP (1)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2F2E0-CF40-47A4-92CA-9B4773B2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61" y="2111714"/>
            <a:ext cx="10248677" cy="31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664" y="734094"/>
            <a:ext cx="9720072" cy="1244854"/>
          </a:xfrm>
        </p:spPr>
        <p:txBody>
          <a:bodyPr>
            <a:normAutofit/>
          </a:bodyPr>
          <a:lstStyle/>
          <a:p>
            <a:r>
              <a:rPr lang="ru-RU" sz="4400" dirty="0"/>
              <a:t> Тестирование </a:t>
            </a:r>
            <a:r>
              <a:rPr lang="en-US" sz="4400" dirty="0"/>
              <a:t>Windows XP (2)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3EBA21-4FC6-4B0D-96E3-A72C2510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187698"/>
            <a:ext cx="10516343" cy="32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14432" cy="265176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dirty="0">
                <a:cs typeface="Times New Roman" panose="02020603050405020304" pitchFamily="18" charset="0"/>
              </a:rPr>
              <a:t>В ходе выполнения данной лабораторной работы была произведена настройка локальной сети в среде </a:t>
            </a:r>
            <a:r>
              <a:rPr lang="en-US" sz="2800" dirty="0">
                <a:cs typeface="Times New Roman" panose="02020603050405020304" pitchFamily="18" charset="0"/>
              </a:rPr>
              <a:t>VMware Workstation, </a:t>
            </a:r>
            <a:r>
              <a:rPr lang="ru-RU" sz="2800" dirty="0">
                <a:cs typeface="Times New Roman" panose="02020603050405020304" pitchFamily="18" charset="0"/>
              </a:rPr>
              <a:t>смоделированы виртуальные сети для взаимодействия между собой подключаемого виртуального оборудования, произведена настройка конфигурационных сетевых файлов, настроен </a:t>
            </a:r>
            <a:r>
              <a:rPr lang="en-US" sz="2800" dirty="0">
                <a:cs typeface="Times New Roman" panose="02020603050405020304" pitchFamily="18" charset="0"/>
              </a:rPr>
              <a:t>NAT </a:t>
            </a:r>
            <a:r>
              <a:rPr lang="ru-RU" sz="2800" dirty="0">
                <a:cs typeface="Times New Roman" panose="02020603050405020304" pitchFamily="18" charset="0"/>
              </a:rPr>
              <a:t>на маршрутизаторе для обеспечения соединения пользовательских компьютеров с сетью Интернет.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cs typeface="Times New Roman" panose="02020603050405020304" pitchFamily="18" charset="0"/>
              </a:rPr>
              <a:t>Цели работы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5999"/>
            <a:ext cx="10304272" cy="24871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a typeface="Times New Roman" panose="02020603050405020304" pitchFamily="18" charset="0"/>
              </a:rPr>
              <a:t>1.</a:t>
            </a:r>
            <a:r>
              <a:rPr lang="en-US" sz="2400" dirty="0">
                <a:ea typeface="Times New Roman" panose="02020603050405020304" pitchFamily="18" charset="0"/>
              </a:rPr>
              <a:t>	</a:t>
            </a:r>
            <a:r>
              <a:rPr lang="ru-RU" sz="2400" dirty="0">
                <a:ea typeface="Times New Roman" panose="02020603050405020304" pitchFamily="18" charset="0"/>
              </a:rPr>
              <a:t>Изучить технологию виртуального макетирования компьютерных сетей в среде </a:t>
            </a:r>
            <a:r>
              <a:rPr lang="en-US" sz="2400" dirty="0">
                <a:ea typeface="Times New Roman" panose="02020603050405020304" pitchFamily="18" charset="0"/>
              </a:rPr>
              <a:t>VMware Workstation</a:t>
            </a:r>
            <a:endParaRPr lang="ru-RU" sz="2400" dirty="0"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a typeface="Times New Roman" panose="02020603050405020304" pitchFamily="18" charset="0"/>
              </a:rPr>
              <a:t>2.</a:t>
            </a:r>
            <a:r>
              <a:rPr lang="en-US" sz="2400" dirty="0">
                <a:ea typeface="Times New Roman" panose="02020603050405020304" pitchFamily="18" charset="0"/>
              </a:rPr>
              <a:t>	</a:t>
            </a:r>
            <a:r>
              <a:rPr lang="ru-RU" sz="2400" dirty="0">
                <a:ea typeface="Times New Roman" panose="02020603050405020304" pitchFamily="18" charset="0"/>
              </a:rPr>
              <a:t>Разработать и настроить эмулятор корпоративной компьютерной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26475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1C3E5A-AC85-457B-8001-B1A890CE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44" y="999006"/>
            <a:ext cx="8415277" cy="52737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979" y="585216"/>
            <a:ext cx="10892570" cy="1499616"/>
          </a:xfrm>
        </p:spPr>
        <p:txBody>
          <a:bodyPr>
            <a:normAutofit/>
          </a:bodyPr>
          <a:lstStyle/>
          <a:p>
            <a:r>
              <a:rPr lang="ru-RU" sz="4400" dirty="0"/>
              <a:t>Схема </a:t>
            </a:r>
            <a:r>
              <a:rPr lang="ru-RU" sz="4400" dirty="0" err="1"/>
              <a:t>ккс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1044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366332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/>
              <a:t>Сведения о виртуальных сетях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4601" y="1665154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NetBSD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C82191-B765-4E5F-9183-F1364DCB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5" r="1501"/>
          <a:stretch/>
        </p:blipFill>
        <p:spPr>
          <a:xfrm>
            <a:off x="453155" y="2126819"/>
            <a:ext cx="3449118" cy="19480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2CF3A0-9A7C-42D7-B969-197D86F6F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51"/>
          <a:stretch/>
        </p:blipFill>
        <p:spPr>
          <a:xfrm>
            <a:off x="4274651" y="2187212"/>
            <a:ext cx="3522503" cy="1948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647817-34AB-4D45-A2E9-719715EA8946}"/>
              </a:ext>
            </a:extLst>
          </p:cNvPr>
          <p:cNvSpPr txBox="1"/>
          <p:nvPr/>
        </p:nvSpPr>
        <p:spPr>
          <a:xfrm>
            <a:off x="5425702" y="1706206"/>
            <a:ext cx="122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FreeBSD</a:t>
            </a: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A23E33-A50A-4CD7-8831-E634D637B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06"/>
          <a:stretch/>
        </p:blipFill>
        <p:spPr>
          <a:xfrm>
            <a:off x="8207584" y="2170316"/>
            <a:ext cx="3512263" cy="1948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AED600-1E5C-4A58-8C01-CB45C943EB42}"/>
              </a:ext>
            </a:extLst>
          </p:cNvPr>
          <p:cNvSpPr txBox="1"/>
          <p:nvPr/>
        </p:nvSpPr>
        <p:spPr>
          <a:xfrm>
            <a:off x="9474873" y="1661614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Ubuntu</a:t>
            </a:r>
            <a:endParaRPr lang="ru-RU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F53EF8D-DA17-49E4-AA36-B0D95E3B3D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556"/>
          <a:stretch/>
        </p:blipFill>
        <p:spPr>
          <a:xfrm>
            <a:off x="2177714" y="4863210"/>
            <a:ext cx="3238499" cy="16284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DB7C20-01B2-4347-B5F1-9C3FC53B3837}"/>
              </a:ext>
            </a:extLst>
          </p:cNvPr>
          <p:cNvSpPr txBox="1"/>
          <p:nvPr/>
        </p:nvSpPr>
        <p:spPr>
          <a:xfrm>
            <a:off x="2723367" y="4401545"/>
            <a:ext cx="214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XP (1)</a:t>
            </a:r>
            <a:endParaRPr lang="ru-RU" sz="2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960164-BAB9-4275-9A82-D964EE418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789" y="4972589"/>
            <a:ext cx="3500040" cy="15190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8D61EF-2BB3-4839-A9EA-083448E358B7}"/>
              </a:ext>
            </a:extLst>
          </p:cNvPr>
          <p:cNvSpPr txBox="1"/>
          <p:nvPr/>
        </p:nvSpPr>
        <p:spPr>
          <a:xfrm>
            <a:off x="7452213" y="4401545"/>
            <a:ext cx="214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XP (2)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283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сети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F46DCA9-4ABE-4BF3-98C0-486FDAA5B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34322"/>
              </p:ext>
            </p:extLst>
          </p:nvPr>
        </p:nvGraphicFramePr>
        <p:xfrm>
          <a:off x="1844556" y="2084832"/>
          <a:ext cx="8502888" cy="4004563"/>
        </p:xfrm>
        <a:graphic>
          <a:graphicData uri="http://schemas.openxmlformats.org/drawingml/2006/table">
            <a:tbl>
              <a:tblPr firstRow="1" firstCol="1" bandRow="1"/>
              <a:tblGrid>
                <a:gridCol w="1647288">
                  <a:extLst>
                    <a:ext uri="{9D8B030D-6E8A-4147-A177-3AD203B41FA5}">
                      <a16:colId xmlns:a16="http://schemas.microsoft.com/office/drawing/2014/main" val="3629204491"/>
                    </a:ext>
                  </a:extLst>
                </a:gridCol>
                <a:gridCol w="2222075">
                  <a:extLst>
                    <a:ext uri="{9D8B030D-6E8A-4147-A177-3AD203B41FA5}">
                      <a16:colId xmlns:a16="http://schemas.microsoft.com/office/drawing/2014/main" val="3227668633"/>
                    </a:ext>
                  </a:extLst>
                </a:gridCol>
                <a:gridCol w="3313933">
                  <a:extLst>
                    <a:ext uri="{9D8B030D-6E8A-4147-A177-3AD203B41FA5}">
                      <a16:colId xmlns:a16="http://schemas.microsoft.com/office/drawing/2014/main" val="1787517154"/>
                    </a:ext>
                  </a:extLst>
                </a:gridCol>
                <a:gridCol w="1319592">
                  <a:extLst>
                    <a:ext uri="{9D8B030D-6E8A-4147-A177-3AD203B41FA5}">
                      <a16:colId xmlns:a16="http://schemas.microsoft.com/office/drawing/2014/main" val="3891587679"/>
                    </a:ext>
                  </a:extLst>
                </a:gridCol>
              </a:tblGrid>
              <a:tr h="741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сети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сети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Подключенные узлы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DHCP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052088"/>
                  </a:ext>
                </a:extLst>
              </a:tr>
              <a:tr h="827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VMnet1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192.168.40.0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NetBSD, FreeBSD, Ubuntu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53476"/>
                  </a:ext>
                </a:extLst>
              </a:tr>
              <a:tr h="805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VMnet2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192.168.80.0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FreeBSD, Windows XP (1)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28158"/>
                  </a:ext>
                </a:extLst>
              </a:tr>
              <a:tr h="8163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VMnet3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192.168.120.0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FreeBSD, Windows XP (2)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10027"/>
                  </a:ext>
                </a:extLst>
              </a:tr>
              <a:tr h="81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VMnet8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192.168.32.0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NetBSD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8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2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44854"/>
          </a:xfrm>
        </p:spPr>
        <p:txBody>
          <a:bodyPr>
            <a:normAutofit/>
          </a:bodyPr>
          <a:lstStyle/>
          <a:p>
            <a:r>
              <a:rPr lang="ru-RU" sz="4400" dirty="0"/>
              <a:t>Настройка </a:t>
            </a:r>
            <a:r>
              <a:rPr lang="en-US" sz="4400" dirty="0" err="1"/>
              <a:t>Netbsd</a:t>
            </a:r>
            <a:r>
              <a:rPr lang="en-US" sz="4400" dirty="0"/>
              <a:t> 8.2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870067" y="1710758"/>
            <a:ext cx="1143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файле  </a:t>
            </a:r>
            <a:r>
              <a:rPr lang="en-US" sz="2400" dirty="0" err="1"/>
              <a:t>sysctl.conf</a:t>
            </a:r>
            <a:r>
              <a:rPr lang="en-US" sz="2400" dirty="0"/>
              <a:t> (/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sysctl.conf</a:t>
            </a:r>
            <a:r>
              <a:rPr lang="en-US" sz="2400" dirty="0"/>
              <a:t>) </a:t>
            </a:r>
            <a:r>
              <a:rPr lang="ru-RU" sz="2400" dirty="0"/>
              <a:t>была добавлена строчка </a:t>
            </a:r>
            <a:r>
              <a:rPr lang="en-US" sz="2400" dirty="0" err="1"/>
              <a:t>net.inet.ip.forwarding</a:t>
            </a:r>
            <a:r>
              <a:rPr lang="en-US" sz="2400" dirty="0"/>
              <a:t>=1. </a:t>
            </a:r>
          </a:p>
          <a:p>
            <a:r>
              <a:rPr lang="ru-RU" sz="2400" dirty="0"/>
              <a:t>Остальные настройки производились в файлах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rc.conf</a:t>
            </a:r>
            <a:r>
              <a:rPr lang="en-US" sz="2400" dirty="0"/>
              <a:t> </a:t>
            </a:r>
            <a:r>
              <a:rPr lang="ru-RU" sz="2400" dirty="0"/>
              <a:t>и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ipnat.conf</a:t>
            </a:r>
            <a:r>
              <a:rPr lang="en-US" sz="2400" dirty="0"/>
              <a:t>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9B83D9-577E-4455-ACB7-725B0A7A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87" y="2606637"/>
            <a:ext cx="8373625" cy="25406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484D7C-CB10-414A-930B-8532A92B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49" y="5387410"/>
            <a:ext cx="9581499" cy="11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5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699501"/>
            <a:ext cx="9720072" cy="1130284"/>
          </a:xfrm>
        </p:spPr>
        <p:txBody>
          <a:bodyPr>
            <a:normAutofit/>
          </a:bodyPr>
          <a:lstStyle/>
          <a:p>
            <a:r>
              <a:rPr lang="ru-RU" sz="4400" dirty="0"/>
              <a:t>Настройка </a:t>
            </a:r>
            <a:r>
              <a:rPr lang="en-US" sz="4400" dirty="0" err="1"/>
              <a:t>Freebsd</a:t>
            </a:r>
            <a:r>
              <a:rPr lang="en-US" sz="4400" dirty="0"/>
              <a:t> 12</a:t>
            </a:r>
            <a:endParaRPr lang="ru-RU" sz="4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6DB956-B5A8-4ABD-988D-5B912AF9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60" y="1909552"/>
            <a:ext cx="8504808" cy="26746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34BF2D-C739-49AE-B390-E7ADDDE8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24" y="4937699"/>
            <a:ext cx="9355352" cy="12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701594"/>
            <a:ext cx="9720072" cy="1130284"/>
          </a:xfrm>
        </p:spPr>
        <p:txBody>
          <a:bodyPr>
            <a:normAutofit/>
          </a:bodyPr>
          <a:lstStyle/>
          <a:p>
            <a:r>
              <a:rPr lang="ru-RU" sz="4400" dirty="0"/>
              <a:t>Настройка </a:t>
            </a:r>
            <a:r>
              <a:rPr lang="en-US" sz="4400" dirty="0"/>
              <a:t>ubuntu 16.04 </a:t>
            </a:r>
            <a:r>
              <a:rPr lang="en-US" sz="4400" dirty="0" err="1"/>
              <a:t>lts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39C3A-C430-47DE-B235-A4E2A27C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27" y="1715500"/>
            <a:ext cx="6877145" cy="47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0284"/>
          </a:xfrm>
        </p:spPr>
        <p:txBody>
          <a:bodyPr>
            <a:normAutofit/>
          </a:bodyPr>
          <a:lstStyle/>
          <a:p>
            <a:r>
              <a:rPr lang="ru-RU" sz="4400" dirty="0"/>
              <a:t>Настройка </a:t>
            </a:r>
            <a:r>
              <a:rPr lang="en-US" sz="4400" dirty="0"/>
              <a:t>Windows </a:t>
            </a:r>
            <a:r>
              <a:rPr lang="en-US" sz="4400" dirty="0" err="1"/>
              <a:t>xp</a:t>
            </a:r>
            <a:r>
              <a:rPr lang="en-US" sz="4400" dirty="0"/>
              <a:t> (1)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8771B-50C0-4127-95BA-FA49013D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66" y="1715500"/>
            <a:ext cx="7236467" cy="47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6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243</Words>
  <Application>Microsoft Office PowerPoint</Application>
  <PresentationFormat>Широкоэкранный</PresentationFormat>
  <Paragraphs>55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Цели работы</vt:lpstr>
      <vt:lpstr>Схема ккс</vt:lpstr>
      <vt:lpstr>Сведения о виртуальных сетях</vt:lpstr>
      <vt:lpstr>Структура сети</vt:lpstr>
      <vt:lpstr>Настройка Netbsd 8.2</vt:lpstr>
      <vt:lpstr>Настройка Freebsd 12</vt:lpstr>
      <vt:lpstr>Настройка ubuntu 16.04 lts</vt:lpstr>
      <vt:lpstr>Настройка Windows xp (1)</vt:lpstr>
      <vt:lpstr>Настройка Windows xp (2)</vt:lpstr>
      <vt:lpstr> Тестирование Netbsd 8.2</vt:lpstr>
      <vt:lpstr> Тестирование Freebsd 12</vt:lpstr>
      <vt:lpstr> Тестирование Ubuntu 16.04</vt:lpstr>
      <vt:lpstr> Тестирование Windows XP (1)</vt:lpstr>
      <vt:lpstr> Тестирование Windows XP (2)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Р Бараев</dc:creator>
  <cp:lastModifiedBy>Дамир Р Бараев</cp:lastModifiedBy>
  <cp:revision>22</cp:revision>
  <dcterms:created xsi:type="dcterms:W3CDTF">2020-05-22T11:56:04Z</dcterms:created>
  <dcterms:modified xsi:type="dcterms:W3CDTF">2021-04-14T21:07:07Z</dcterms:modified>
</cp:coreProperties>
</file>