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84431"/>
  </p:normalViewPr>
  <p:slideViewPr>
    <p:cSldViewPr snapToGrid="0" snapToObjects="1">
      <p:cViewPr varScale="1">
        <p:scale>
          <a:sx n="90" d="100"/>
          <a:sy n="90" d="100"/>
        </p:scale>
        <p:origin x="232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A8B0F9-BAA2-1F4F-8977-CFB5753BAB21}" type="datetimeFigureOut">
              <a:rPr lang="ru-RU" smtClean="0"/>
              <a:t>05.12.2020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6552F-3522-3C4B-AF69-B3ED2BD3DA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407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 этого следует, что расстояние планеты от Солнца не всегда одинаковое. 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Кеплер нашел, что скорость, с которой движется планета вокруг Солнца, также не всегда одинакова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подходя ближе к Солнцу, планета движется быстрее, а отходя дальше от него - медленнее. Эта особенность в движении планет составляет второй закон 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Кеплера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ru-RU" dirty="0"/>
            </a:b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Уже Коперник с достаточной для его времени точностью определил расстояния планет от Солнца. Периоды обращения планет также были уже известны. 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Кеплер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установил строгую зависимость между временем обращения планет и их расстоянием от Солнца. Оказалось, что квадраты периодов обращения любых двух планет относятся между собой как кубы их средних расстояний от Солнца. Это - третий закон 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Кеплера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86552F-3522-3C4B-AF69-B3ED2BD3DA4D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36347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86552F-3522-3C4B-AF69-B3ED2BD3DA4D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7347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12/5/20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494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840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90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376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2359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549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7835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698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425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206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421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12/5/20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11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11" r:id="rId6"/>
    <p:sldLayoutId id="2147483706" r:id="rId7"/>
    <p:sldLayoutId id="2147483707" r:id="rId8"/>
    <p:sldLayoutId id="2147483708" r:id="rId9"/>
    <p:sldLayoutId id="2147483710" r:id="rId10"/>
    <p:sldLayoutId id="214748370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FA5B9DB-0BF9-4260-A97B-936524F96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F6AE2C-8063-4382-AD68-1B96D296F3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573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9824785-89B4-4433-955A-F2C847B15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859" y="614291"/>
            <a:ext cx="10577516" cy="5566372"/>
          </a:xfrm>
          <a:custGeom>
            <a:avLst/>
            <a:gdLst>
              <a:gd name="connsiteX0" fmla="*/ 2871593 w 10577516"/>
              <a:gd name="connsiteY0" fmla="*/ 5218333 h 5566372"/>
              <a:gd name="connsiteX1" fmla="*/ 3890441 w 10577516"/>
              <a:gd name="connsiteY1" fmla="*/ 5441298 h 5566372"/>
              <a:gd name="connsiteX2" fmla="*/ 4931282 w 10577516"/>
              <a:gd name="connsiteY2" fmla="*/ 5506891 h 5566372"/>
              <a:gd name="connsiteX3" fmla="*/ 2871593 w 10577516"/>
              <a:gd name="connsiteY3" fmla="*/ 5218333 h 5566372"/>
              <a:gd name="connsiteX4" fmla="*/ 4720395 w 10577516"/>
              <a:gd name="connsiteY4" fmla="*/ 128662 h 5566372"/>
              <a:gd name="connsiteX5" fmla="*/ 3554723 w 10577516"/>
              <a:gd name="connsiteY5" fmla="*/ 250059 h 5566372"/>
              <a:gd name="connsiteX6" fmla="*/ 2497230 w 10577516"/>
              <a:gd name="connsiteY6" fmla="*/ 530354 h 5566372"/>
              <a:gd name="connsiteX7" fmla="*/ 2960194 w 10577516"/>
              <a:gd name="connsiteY7" fmla="*/ 403237 h 5566372"/>
              <a:gd name="connsiteX8" fmla="*/ 3980314 w 10577516"/>
              <a:gd name="connsiteY8" fmla="*/ 212560 h 5566372"/>
              <a:gd name="connsiteX9" fmla="*/ 4677428 w 10577516"/>
              <a:gd name="connsiteY9" fmla="*/ 139593 h 5566372"/>
              <a:gd name="connsiteX10" fmla="*/ 4760675 w 10577516"/>
              <a:gd name="connsiteY10" fmla="*/ 134906 h 5566372"/>
              <a:gd name="connsiteX11" fmla="*/ 4792997 w 10577516"/>
              <a:gd name="connsiteY11" fmla="*/ 130123 h 5566372"/>
              <a:gd name="connsiteX12" fmla="*/ 4798006 w 10577516"/>
              <a:gd name="connsiteY12" fmla="*/ 130828 h 5566372"/>
              <a:gd name="connsiteX13" fmla="*/ 4798006 w 10577516"/>
              <a:gd name="connsiteY13" fmla="*/ 129381 h 5566372"/>
              <a:gd name="connsiteX14" fmla="*/ 4792997 w 10577516"/>
              <a:gd name="connsiteY14" fmla="*/ 130123 h 5566372"/>
              <a:gd name="connsiteX15" fmla="*/ 4788863 w 10577516"/>
              <a:gd name="connsiteY15" fmla="*/ 129541 h 5566372"/>
              <a:gd name="connsiteX16" fmla="*/ 4720395 w 10577516"/>
              <a:gd name="connsiteY16" fmla="*/ 128662 h 5566372"/>
              <a:gd name="connsiteX17" fmla="*/ 6438297 w 10577516"/>
              <a:gd name="connsiteY17" fmla="*/ 19 h 5566372"/>
              <a:gd name="connsiteX18" fmla="*/ 7523724 w 10577516"/>
              <a:gd name="connsiteY18" fmla="*/ 104129 h 5566372"/>
              <a:gd name="connsiteX19" fmla="*/ 8525668 w 10577516"/>
              <a:gd name="connsiteY19" fmla="*/ 421922 h 5566372"/>
              <a:gd name="connsiteX20" fmla="*/ 9518204 w 10577516"/>
              <a:gd name="connsiteY20" fmla="*/ 1055605 h 5566372"/>
              <a:gd name="connsiteX21" fmla="*/ 10008242 w 10577516"/>
              <a:gd name="connsiteY21" fmla="*/ 1589500 h 5566372"/>
              <a:gd name="connsiteX22" fmla="*/ 10325274 w 10577516"/>
              <a:gd name="connsiteY22" fmla="*/ 2051574 h 5566372"/>
              <a:gd name="connsiteX23" fmla="*/ 10565908 w 10577516"/>
              <a:gd name="connsiteY23" fmla="*/ 2649028 h 5566372"/>
              <a:gd name="connsiteX24" fmla="*/ 10542137 w 10577516"/>
              <a:gd name="connsiteY24" fmla="*/ 2966823 h 5566372"/>
              <a:gd name="connsiteX25" fmla="*/ 10513789 w 10577516"/>
              <a:gd name="connsiteY25" fmla="*/ 3066355 h 5566372"/>
              <a:gd name="connsiteX26" fmla="*/ 10417308 w 10577516"/>
              <a:gd name="connsiteY26" fmla="*/ 3369150 h 5566372"/>
              <a:gd name="connsiteX27" fmla="*/ 9794430 w 10577516"/>
              <a:gd name="connsiteY27" fmla="*/ 4220840 h 5566372"/>
              <a:gd name="connsiteX28" fmla="*/ 8719522 w 10577516"/>
              <a:gd name="connsiteY28" fmla="*/ 4888463 h 5566372"/>
              <a:gd name="connsiteX29" fmla="*/ 7693808 w 10577516"/>
              <a:gd name="connsiteY29" fmla="*/ 5234223 h 5566372"/>
              <a:gd name="connsiteX30" fmla="*/ 7092669 w 10577516"/>
              <a:gd name="connsiteY30" fmla="*/ 5363248 h 5566372"/>
              <a:gd name="connsiteX31" fmla="*/ 6240978 w 10577516"/>
              <a:gd name="connsiteY31" fmla="*/ 5507272 h 5566372"/>
              <a:gd name="connsiteX32" fmla="*/ 5462508 w 10577516"/>
              <a:gd name="connsiteY32" fmla="*/ 5559010 h 5566372"/>
              <a:gd name="connsiteX33" fmla="*/ 4386329 w 10577516"/>
              <a:gd name="connsiteY33" fmla="*/ 5548839 h 5566372"/>
              <a:gd name="connsiteX34" fmla="*/ 3501461 w 10577516"/>
              <a:gd name="connsiteY34" fmla="*/ 5432782 h 5566372"/>
              <a:gd name="connsiteX35" fmla="*/ 2624348 w 10577516"/>
              <a:gd name="connsiteY35" fmla="*/ 5200409 h 5566372"/>
              <a:gd name="connsiteX36" fmla="*/ 2221385 w 10577516"/>
              <a:gd name="connsiteY36" fmla="*/ 5053589 h 5566372"/>
              <a:gd name="connsiteX37" fmla="*/ 1173934 w 10577516"/>
              <a:gd name="connsiteY37" fmla="*/ 4636388 h 5566372"/>
              <a:gd name="connsiteX38" fmla="*/ 438176 w 10577516"/>
              <a:gd name="connsiteY38" fmla="*/ 4080883 h 5566372"/>
              <a:gd name="connsiteX39" fmla="*/ 18687 w 10577516"/>
              <a:gd name="connsiteY39" fmla="*/ 2942161 h 5566372"/>
              <a:gd name="connsiteX40" fmla="*/ 0 w 10577516"/>
              <a:gd name="connsiteY40" fmla="*/ 2832713 h 5566372"/>
              <a:gd name="connsiteX41" fmla="*/ 0 w 10577516"/>
              <a:gd name="connsiteY41" fmla="*/ 2747290 h 5566372"/>
              <a:gd name="connsiteX42" fmla="*/ 14746 w 10577516"/>
              <a:gd name="connsiteY42" fmla="*/ 2661993 h 5566372"/>
              <a:gd name="connsiteX43" fmla="*/ 292753 w 10577516"/>
              <a:gd name="connsiteY43" fmla="*/ 1968947 h 5566372"/>
              <a:gd name="connsiteX44" fmla="*/ 923893 w 10577516"/>
              <a:gd name="connsiteY44" fmla="*/ 1299417 h 5566372"/>
              <a:gd name="connsiteX45" fmla="*/ 2035538 w 10577516"/>
              <a:gd name="connsiteY45" fmla="*/ 648828 h 5566372"/>
              <a:gd name="connsiteX46" fmla="*/ 3545571 w 10577516"/>
              <a:gd name="connsiteY46" fmla="*/ 196289 h 5566372"/>
              <a:gd name="connsiteX47" fmla="*/ 5211705 w 10577516"/>
              <a:gd name="connsiteY47" fmla="*/ 78323 h 5566372"/>
              <a:gd name="connsiteX48" fmla="*/ 5467720 w 10577516"/>
              <a:gd name="connsiteY48" fmla="*/ 77052 h 5566372"/>
              <a:gd name="connsiteX49" fmla="*/ 6073564 w 10577516"/>
              <a:gd name="connsiteY49" fmla="*/ 11840 h 5566372"/>
              <a:gd name="connsiteX50" fmla="*/ 6438297 w 10577516"/>
              <a:gd name="connsiteY50" fmla="*/ 19 h 5566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77516" h="5566372">
                <a:moveTo>
                  <a:pt x="2871593" y="5218333"/>
                </a:moveTo>
                <a:cubicBezTo>
                  <a:pt x="2990956" y="5269180"/>
                  <a:pt x="3517223" y="5383586"/>
                  <a:pt x="3890441" y="5441298"/>
                </a:cubicBezTo>
                <a:cubicBezTo>
                  <a:pt x="4162855" y="5483248"/>
                  <a:pt x="4828063" y="5526341"/>
                  <a:pt x="4931282" y="5506891"/>
                </a:cubicBezTo>
                <a:cubicBezTo>
                  <a:pt x="4236330" y="5449560"/>
                  <a:pt x="3552816" y="5364900"/>
                  <a:pt x="2871593" y="5218333"/>
                </a:cubicBezTo>
                <a:close/>
                <a:moveTo>
                  <a:pt x="4720395" y="128662"/>
                </a:moveTo>
                <a:cubicBezTo>
                  <a:pt x="4329266" y="138551"/>
                  <a:pt x="3939509" y="179153"/>
                  <a:pt x="3554723" y="250059"/>
                </a:cubicBezTo>
                <a:cubicBezTo>
                  <a:pt x="3195336" y="315207"/>
                  <a:pt x="2841707" y="408943"/>
                  <a:pt x="2497230" y="530354"/>
                </a:cubicBezTo>
                <a:cubicBezTo>
                  <a:pt x="2650917" y="485354"/>
                  <a:pt x="2804728" y="441372"/>
                  <a:pt x="2960194" y="403237"/>
                </a:cubicBezTo>
                <a:cubicBezTo>
                  <a:pt x="3296586" y="321538"/>
                  <a:pt x="3637121" y="257890"/>
                  <a:pt x="3980314" y="212560"/>
                </a:cubicBezTo>
                <a:cubicBezTo>
                  <a:pt x="4212050" y="181797"/>
                  <a:pt x="4444422" y="158280"/>
                  <a:pt x="4677428" y="139593"/>
                </a:cubicBezTo>
                <a:cubicBezTo>
                  <a:pt x="4704949" y="137369"/>
                  <a:pt x="4732915" y="137369"/>
                  <a:pt x="4760675" y="134906"/>
                </a:cubicBezTo>
                <a:lnTo>
                  <a:pt x="4792997" y="130123"/>
                </a:lnTo>
                <a:lnTo>
                  <a:pt x="4798006" y="130828"/>
                </a:lnTo>
                <a:lnTo>
                  <a:pt x="4798006" y="129381"/>
                </a:lnTo>
                <a:lnTo>
                  <a:pt x="4792997" y="130123"/>
                </a:lnTo>
                <a:lnTo>
                  <a:pt x="4788863" y="129541"/>
                </a:lnTo>
                <a:cubicBezTo>
                  <a:pt x="4766106" y="127801"/>
                  <a:pt x="4743237" y="127505"/>
                  <a:pt x="4720395" y="128662"/>
                </a:cubicBezTo>
                <a:close/>
                <a:moveTo>
                  <a:pt x="6438297" y="19"/>
                </a:moveTo>
                <a:cubicBezTo>
                  <a:pt x="6802322" y="-887"/>
                  <a:pt x="7164203" y="31671"/>
                  <a:pt x="7523724" y="104129"/>
                </a:cubicBezTo>
                <a:cubicBezTo>
                  <a:pt x="7868594" y="172060"/>
                  <a:pt x="8204694" y="278661"/>
                  <a:pt x="8525668" y="421922"/>
                </a:cubicBezTo>
                <a:cubicBezTo>
                  <a:pt x="8886414" y="582180"/>
                  <a:pt x="9221001" y="795802"/>
                  <a:pt x="9518204" y="1055605"/>
                </a:cubicBezTo>
                <a:cubicBezTo>
                  <a:pt x="9701176" y="1214502"/>
                  <a:pt x="9865578" y="1393612"/>
                  <a:pt x="10008242" y="1589500"/>
                </a:cubicBezTo>
                <a:cubicBezTo>
                  <a:pt x="10117308" y="1741190"/>
                  <a:pt x="10222982" y="1895218"/>
                  <a:pt x="10325274" y="2051574"/>
                </a:cubicBezTo>
                <a:cubicBezTo>
                  <a:pt x="10446215" y="2231789"/>
                  <a:pt x="10528180" y="2435291"/>
                  <a:pt x="10565908" y="2649028"/>
                </a:cubicBezTo>
                <a:cubicBezTo>
                  <a:pt x="10584595" y="2757459"/>
                  <a:pt x="10583451" y="2862839"/>
                  <a:pt x="10542137" y="2966823"/>
                </a:cubicBezTo>
                <a:cubicBezTo>
                  <a:pt x="10530023" y="2999186"/>
                  <a:pt x="10520540" y="3032466"/>
                  <a:pt x="10513789" y="3066355"/>
                </a:cubicBezTo>
                <a:cubicBezTo>
                  <a:pt x="10490298" y="3169843"/>
                  <a:pt x="10458023" y="3271142"/>
                  <a:pt x="10417308" y="3369150"/>
                </a:cubicBezTo>
                <a:cubicBezTo>
                  <a:pt x="10279257" y="3703851"/>
                  <a:pt x="10062140" y="3980714"/>
                  <a:pt x="9794430" y="4220840"/>
                </a:cubicBezTo>
                <a:cubicBezTo>
                  <a:pt x="9475364" y="4506346"/>
                  <a:pt x="9109391" y="4716599"/>
                  <a:pt x="8719522" y="4888463"/>
                </a:cubicBezTo>
                <a:cubicBezTo>
                  <a:pt x="8388126" y="5034394"/>
                  <a:pt x="8044526" y="5145368"/>
                  <a:pt x="7693808" y="5234223"/>
                </a:cubicBezTo>
                <a:cubicBezTo>
                  <a:pt x="7495123" y="5285070"/>
                  <a:pt x="7294022" y="5324223"/>
                  <a:pt x="7092669" y="5363248"/>
                </a:cubicBezTo>
                <a:cubicBezTo>
                  <a:pt x="6809577" y="5418035"/>
                  <a:pt x="6527120" y="5474730"/>
                  <a:pt x="6240978" y="5507272"/>
                </a:cubicBezTo>
                <a:cubicBezTo>
                  <a:pt x="5982166" y="5536509"/>
                  <a:pt x="5722845" y="5554814"/>
                  <a:pt x="5462508" y="5559010"/>
                </a:cubicBezTo>
                <a:cubicBezTo>
                  <a:pt x="5103782" y="5564730"/>
                  <a:pt x="4744928" y="5576298"/>
                  <a:pt x="4386329" y="5548839"/>
                </a:cubicBezTo>
                <a:cubicBezTo>
                  <a:pt x="4089394" y="5527103"/>
                  <a:pt x="3793960" y="5488344"/>
                  <a:pt x="3501461" y="5432782"/>
                </a:cubicBezTo>
                <a:cubicBezTo>
                  <a:pt x="3204247" y="5374930"/>
                  <a:pt x="2911229" y="5297299"/>
                  <a:pt x="2624348" y="5200409"/>
                </a:cubicBezTo>
                <a:cubicBezTo>
                  <a:pt x="2488841" y="5154775"/>
                  <a:pt x="2358417" y="5094775"/>
                  <a:pt x="2221385" y="5053589"/>
                </a:cubicBezTo>
                <a:cubicBezTo>
                  <a:pt x="1859988" y="4945157"/>
                  <a:pt x="1506856" y="4815878"/>
                  <a:pt x="1173934" y="4636388"/>
                </a:cubicBezTo>
                <a:cubicBezTo>
                  <a:pt x="900250" y="4488931"/>
                  <a:pt x="647539" y="4313508"/>
                  <a:pt x="438176" y="4080883"/>
                </a:cubicBezTo>
                <a:cubicBezTo>
                  <a:pt x="146695" y="3757114"/>
                  <a:pt x="3178" y="3378811"/>
                  <a:pt x="18687" y="2942161"/>
                </a:cubicBezTo>
                <a:cubicBezTo>
                  <a:pt x="19582" y="2904814"/>
                  <a:pt x="13236" y="2867645"/>
                  <a:pt x="0" y="2832713"/>
                </a:cubicBezTo>
                <a:lnTo>
                  <a:pt x="0" y="2747290"/>
                </a:lnTo>
                <a:cubicBezTo>
                  <a:pt x="13474" y="2720341"/>
                  <a:pt x="10296" y="2690468"/>
                  <a:pt x="14746" y="2661993"/>
                </a:cubicBezTo>
                <a:cubicBezTo>
                  <a:pt x="54533" y="2409665"/>
                  <a:pt x="152923" y="2181106"/>
                  <a:pt x="292753" y="1968947"/>
                </a:cubicBezTo>
                <a:cubicBezTo>
                  <a:pt x="464108" y="1708991"/>
                  <a:pt x="680970" y="1491747"/>
                  <a:pt x="923893" y="1299417"/>
                </a:cubicBezTo>
                <a:cubicBezTo>
                  <a:pt x="1263678" y="1030182"/>
                  <a:pt x="1638930" y="820945"/>
                  <a:pt x="2035538" y="648828"/>
                </a:cubicBezTo>
                <a:cubicBezTo>
                  <a:pt x="2521001" y="438575"/>
                  <a:pt x="3025660" y="291755"/>
                  <a:pt x="3545571" y="196289"/>
                </a:cubicBezTo>
                <a:cubicBezTo>
                  <a:pt x="4094899" y="95674"/>
                  <a:pt x="4653670" y="56116"/>
                  <a:pt x="5211705" y="78323"/>
                </a:cubicBezTo>
                <a:cubicBezTo>
                  <a:pt x="5297128" y="81756"/>
                  <a:pt x="5383313" y="88620"/>
                  <a:pt x="5467720" y="77052"/>
                </a:cubicBezTo>
                <a:cubicBezTo>
                  <a:pt x="5669076" y="49467"/>
                  <a:pt x="5870557" y="24299"/>
                  <a:pt x="6073564" y="11840"/>
                </a:cubicBezTo>
                <a:cubicBezTo>
                  <a:pt x="6195374" y="4340"/>
                  <a:pt x="6316955" y="320"/>
                  <a:pt x="6438297" y="19"/>
                </a:cubicBezTo>
                <a:close/>
              </a:path>
            </a:pathLst>
          </a:custGeom>
          <a:solidFill>
            <a:srgbClr val="969CC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63D6EC-AAA2-904B-B2CA-30DFFC15B1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6925" y="1731762"/>
            <a:ext cx="8058150" cy="2453841"/>
          </a:xfrm>
        </p:spPr>
        <p:txBody>
          <a:bodyPr>
            <a:normAutofit/>
          </a:bodyPr>
          <a:lstStyle/>
          <a:p>
            <a:pPr algn="ctr"/>
            <a:r>
              <a:rPr lang="ru-RU" sz="8800" dirty="0"/>
              <a:t>Иоганн Кеплер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C5942AE-10B3-8B41-938F-A29F9EDC28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8975" y="4599432"/>
            <a:ext cx="5734051" cy="934593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ru-RU" sz="3200" dirty="0"/>
              <a:t>выполнил:</a:t>
            </a:r>
            <a:br>
              <a:rPr lang="ru-RU" sz="3200" dirty="0"/>
            </a:br>
            <a:r>
              <a:rPr lang="ru-RU" sz="3200" dirty="0"/>
              <a:t>студент Дроздов Н.Д.</a:t>
            </a: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CB2E64D6-3AEB-4AFF-9475-E210F85E0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4310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D53469-B286-F649-8AC9-FB53316D8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Биография</a:t>
            </a:r>
          </a:p>
        </p:txBody>
      </p:sp>
      <p:pic>
        <p:nvPicPr>
          <p:cNvPr id="7" name="Объект 6" descr="Изображение выглядит как человек, мужчина, внутренний, держит&#10;&#10;Автоматически созданное описание">
            <a:extLst>
              <a:ext uri="{FF2B5EF4-FFF2-40B4-BE49-F238E27FC236}">
                <a16:creationId xmlns:a16="http://schemas.microsoft.com/office/drawing/2014/main" id="{E3B1C3E3-98B6-0341-91AE-AD63FF2AA77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800225" y="1820228"/>
            <a:ext cx="3257550" cy="4470082"/>
          </a:xfr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5796EB64-57C1-FA49-9BC6-F26ACBE453F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Иоганн Кеплер (нем. </a:t>
            </a:r>
            <a:r>
              <a:rPr lang="en-US" dirty="0"/>
              <a:t>Johannes Kepler; 27 </a:t>
            </a:r>
            <a:r>
              <a:rPr lang="ru-RU" dirty="0"/>
              <a:t>декабря 1571 года, </a:t>
            </a:r>
            <a:r>
              <a:rPr lang="ru-RU" dirty="0" err="1"/>
              <a:t>Вайль</a:t>
            </a:r>
            <a:r>
              <a:rPr lang="ru-RU" dirty="0"/>
              <a:t>-дер-</a:t>
            </a:r>
            <a:r>
              <a:rPr lang="ru-RU" dirty="0" err="1"/>
              <a:t>Штадт</a:t>
            </a:r>
            <a:r>
              <a:rPr lang="ru-RU" dirty="0"/>
              <a:t> — 15 ноября 1630 года, </a:t>
            </a:r>
            <a:r>
              <a:rPr lang="ru-RU" dirty="0" err="1"/>
              <a:t>Регенсбург</a:t>
            </a:r>
            <a:r>
              <a:rPr lang="ru-RU" dirty="0"/>
              <a:t>) — немецкий математик, астроном, механик, оптик, первооткрыватель законов движения планет Солнечной системы.</a:t>
            </a:r>
          </a:p>
        </p:txBody>
      </p:sp>
    </p:spTree>
    <p:extLst>
      <p:ext uri="{BB962C8B-B14F-4D97-AF65-F5344CB8AC3E}">
        <p14:creationId xmlns:p14="http://schemas.microsoft.com/office/powerpoint/2010/main" val="1016744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78F9B1-531C-034A-8E9C-AE17C3848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Ранние годы</a:t>
            </a:r>
          </a:p>
        </p:txBody>
      </p:sp>
      <p:pic>
        <p:nvPicPr>
          <p:cNvPr id="6" name="Объект 5" descr="Изображение выглядит как здание, текст, книга, мужчина&#10;&#10;Автоматически созданное описание">
            <a:extLst>
              <a:ext uri="{FF2B5EF4-FFF2-40B4-BE49-F238E27FC236}">
                <a16:creationId xmlns:a16="http://schemas.microsoft.com/office/drawing/2014/main" id="{F873AC0A-147D-A149-AA08-4B1718120A9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199" y="2095681"/>
            <a:ext cx="5181602" cy="3919176"/>
          </a:xfrm>
        </p:spPr>
      </p:pic>
      <p:sp>
        <p:nvSpPr>
          <p:cNvPr id="4" name="Объект 3">
            <a:extLst>
              <a:ext uri="{FF2B5EF4-FFF2-40B4-BE49-F238E27FC236}">
                <a16:creationId xmlns:a16="http://schemas.microsoft.com/office/drawing/2014/main" id="{EA6F0E15-B6DD-1843-9694-B80E9378BC9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r>
              <a:rPr lang="ru-RU" dirty="0"/>
              <a:t>Иоганн Кеплер родился в имперском городе </a:t>
            </a:r>
            <a:r>
              <a:rPr lang="ru-RU" dirty="0" err="1"/>
              <a:t>Вайль</a:t>
            </a:r>
            <a:r>
              <a:rPr lang="ru-RU" dirty="0"/>
              <a:t>-дер-</a:t>
            </a:r>
            <a:r>
              <a:rPr lang="ru-RU" dirty="0" err="1"/>
              <a:t>Штадте</a:t>
            </a:r>
            <a:r>
              <a:rPr lang="ru-RU" dirty="0"/>
              <a:t> (в 30 километрах от Штутгарта, сейчас — федеральная земля Баден-Вюртемберг). Его отец, Генрих Кеплер, служил наёмником в Испанских Нидерландах. Когда юноше было 18 лет, отец отправился в очередной поход и исчез навсегда. Мать Кеплера, Катарина Кеплер, содержала трактир, подрабатывала гаданием и </a:t>
            </a:r>
            <a:r>
              <a:rPr lang="ru-RU" dirty="0" err="1"/>
              <a:t>траволечением</a:t>
            </a:r>
            <a:r>
              <a:rPr lang="ru-RU" dirty="0"/>
              <a:t>.</a:t>
            </a:r>
          </a:p>
          <a:p>
            <a:endParaRPr lang="ru-RU" dirty="0"/>
          </a:p>
          <a:p>
            <a:r>
              <a:rPr lang="ru-RU" dirty="0"/>
              <a:t>Интерес к астрономии появился у Кеплера ещё в детские годы, когда его мать показала впечатлительному мальчику яркую комету (1577), а позднее — лунное затмение (1580). После перенесённой в детстве оспы Кеплер получил пожизненный дефект зрения, который мешал ему проводить астрономические наблюдения, однако восторженную любовь к астрономии он сохранил навсегда.</a:t>
            </a:r>
          </a:p>
        </p:txBody>
      </p:sp>
    </p:spTree>
    <p:extLst>
      <p:ext uri="{BB962C8B-B14F-4D97-AF65-F5344CB8AC3E}">
        <p14:creationId xmlns:p14="http://schemas.microsoft.com/office/powerpoint/2010/main" val="679805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8F9BA2-AC62-0D4D-BC60-2711D191C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Научная деятельность: астрономия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5AD403E1-C878-834B-B55C-D896B36BB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Кеплер пришел к мысли о неправильности установившегося с древности мнения о круговой форме планетных орбит. Путем вычислений он доказал, что планеты движутся но по кругам, а по эллипсам - замкнутым кривым, форма которых несколько отличается от круга. Первый закон Кеплера - эллиптическое движение планет. Солнце находится не в центре эллипса, а в особой точке, называемой фокусом</a:t>
            </a:r>
          </a:p>
        </p:txBody>
      </p:sp>
    </p:spTree>
    <p:extLst>
      <p:ext uri="{BB962C8B-B14F-4D97-AF65-F5344CB8AC3E}">
        <p14:creationId xmlns:p14="http://schemas.microsoft.com/office/powerpoint/2010/main" val="873860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3FC667-0266-A94A-8493-E0C67E0CB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Научная деятельность: математика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D7438C-65B4-1B47-BACB-E25173635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 Кеплер очень подробно проанализировал симметрию снежинок. Исследования по симметрии привели его к предположениям о плотной упаковке шаров, согласно которым наибольшая плотность упаковки достигается при пирамидальном упорядочивании шаров друг над другом. Математически доказать этот факт не удавалось на протяжении 400 лет — первое сообщение о доказательстве гипотезы Кеплера появилось лишь в 1998 году в работе математика Томаса </a:t>
            </a:r>
            <a:r>
              <a:rPr lang="ru-RU" dirty="0" err="1"/>
              <a:t>Хейлса</a:t>
            </a:r>
            <a:r>
              <a:rPr lang="en-US" dirty="0"/>
              <a:t>. </a:t>
            </a:r>
            <a:r>
              <a:rPr lang="ru-RU" dirty="0"/>
              <a:t>Пионерские работы Кеплера в области симметрии нашли позже применение в кристаллографии и теории кодирования.</a:t>
            </a:r>
          </a:p>
        </p:txBody>
      </p:sp>
    </p:spTree>
    <p:extLst>
      <p:ext uri="{BB962C8B-B14F-4D97-AF65-F5344CB8AC3E}">
        <p14:creationId xmlns:p14="http://schemas.microsoft.com/office/powerpoint/2010/main" val="1411805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D809E1-ED85-C747-A7B4-B55639EB9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Научная деятельность: механика и физика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B7639B-9691-2848-AA9A-5E3BFD81B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Именно Кеплер ввёл в физику термин инерция как прирождённое свойство тел сопротивляться приложенной внешней силе. Заодно он, как и Галилей, формулирует в ясном виде первый закон механики: всякое тело, на которое не действуют иные тела, находится в покое или совершает равномерное прямолинейное движение.</a:t>
            </a:r>
          </a:p>
          <a:p>
            <a:r>
              <a:rPr lang="ru-RU" dirty="0"/>
              <a:t>Кеплер первый, почти на сто лет раньше Ньютона, выдвинул гипотезу о том, что причиной приливов является воздействие Луны на верхние слои океанов.</a:t>
            </a:r>
          </a:p>
        </p:txBody>
      </p:sp>
    </p:spTree>
    <p:extLst>
      <p:ext uri="{BB962C8B-B14F-4D97-AF65-F5344CB8AC3E}">
        <p14:creationId xmlns:p14="http://schemas.microsoft.com/office/powerpoint/2010/main" val="1683097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7756A7-5157-C342-81AA-862C312F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Научная деятельность: оптика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BA1857-8D3E-A347-98F2-6D0858303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В 1604 году Кеплер издал содержательный трактат по оптике «Дополнения к </a:t>
            </a:r>
            <a:r>
              <a:rPr lang="ru-RU" dirty="0" err="1"/>
              <a:t>Вителлию</a:t>
            </a:r>
            <a:r>
              <a:rPr lang="ru-RU" dirty="0"/>
              <a:t>», а в 1611 году — ещё одну книгу, «Диоптрика». С этих трудов начинается история оптики как науки. В этих сочинениях Кеплер подробно излагает как геометрическую, так и физиологическую оптику. Он описывает преломление света, рефракцию и понятие оптического изображения, общую теорию линз и их систем. Вводит термины «оптическая ось» и «мениск», впервые формулирует закон падения освещённости обратно пропорционально квадрату расстояния до источника света. Впервые описывает явление полного внутреннего отражения света при переходе в менее плотную среду.</a:t>
            </a:r>
          </a:p>
        </p:txBody>
      </p:sp>
    </p:spTree>
    <p:extLst>
      <p:ext uri="{BB962C8B-B14F-4D97-AF65-F5344CB8AC3E}">
        <p14:creationId xmlns:p14="http://schemas.microsoft.com/office/powerpoint/2010/main" val="692637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8286DE-5F58-8B43-B891-951837754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028700"/>
          </a:xfrm>
        </p:spPr>
        <p:txBody>
          <a:bodyPr/>
          <a:lstStyle/>
          <a:p>
            <a:r>
              <a:rPr lang="ru-RU" dirty="0"/>
              <a:t>Память</a:t>
            </a:r>
          </a:p>
        </p:txBody>
      </p:sp>
      <p:pic>
        <p:nvPicPr>
          <p:cNvPr id="7" name="Объект 6" descr="Изображение выглядит как природа, внешний, сидит, сторона&#10;&#10;Автоматически созданное описание">
            <a:extLst>
              <a:ext uri="{FF2B5EF4-FFF2-40B4-BE49-F238E27FC236}">
                <a16:creationId xmlns:a16="http://schemas.microsoft.com/office/drawing/2014/main" id="{E5E59912-06B8-4F4D-BF45-853D9225D3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14987" y="549275"/>
            <a:ext cx="5430838" cy="5430838"/>
          </a:xfrm>
        </p:spPr>
      </p:pic>
      <p:sp>
        <p:nvSpPr>
          <p:cNvPr id="5" name="Текст 4">
            <a:extLst>
              <a:ext uri="{FF2B5EF4-FFF2-40B4-BE49-F238E27FC236}">
                <a16:creationId xmlns:a16="http://schemas.microsoft.com/office/drawing/2014/main" id="{343E1481-7A8E-6143-A4B1-4106826BB9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485900"/>
            <a:ext cx="3932237" cy="4494276"/>
          </a:xfrm>
        </p:spPr>
        <p:txBody>
          <a:bodyPr>
            <a:normAutofit fontScale="70000" lnSpcReduction="20000"/>
          </a:bodyPr>
          <a:lstStyle/>
          <a:p>
            <a:r>
              <a:rPr lang="ru-RU" dirty="0"/>
              <a:t>В честь И. Кеплера были названы: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Кеплер — ударный кратер на Луне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Кеплер — ударный кратер на Марсе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(1134) Кеплер — астероид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Сверхновая Кеплера — сверхновая звезда № 1604 , описанная им.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И др.</a:t>
            </a:r>
          </a:p>
        </p:txBody>
      </p:sp>
    </p:spTree>
    <p:extLst>
      <p:ext uri="{BB962C8B-B14F-4D97-AF65-F5344CB8AC3E}">
        <p14:creationId xmlns:p14="http://schemas.microsoft.com/office/powerpoint/2010/main" val="70913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89ED1AA-8684-4D37-B208-8777E1A77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51">
            <a:extLst>
              <a:ext uri="{FF2B5EF4-FFF2-40B4-BE49-F238E27FC236}">
                <a16:creationId xmlns:a16="http://schemas.microsoft.com/office/drawing/2014/main" id="{5E0D0E5A-6E97-46A9-AF74-EAEA1E044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19417" y="6756322"/>
            <a:ext cx="5657849" cy="101678"/>
          </a:xfrm>
          <a:custGeom>
            <a:avLst/>
            <a:gdLst>
              <a:gd name="connsiteX0" fmla="*/ 0 w 2374107"/>
              <a:gd name="connsiteY0" fmla="*/ 0 h 45719"/>
              <a:gd name="connsiteX1" fmla="*/ 2374107 w 2374107"/>
              <a:gd name="connsiteY1" fmla="*/ 0 h 45719"/>
              <a:gd name="connsiteX2" fmla="*/ 2374107 w 2374107"/>
              <a:gd name="connsiteY2" fmla="*/ 45719 h 45719"/>
              <a:gd name="connsiteX3" fmla="*/ 0 w 2374107"/>
              <a:gd name="connsiteY3" fmla="*/ 45719 h 45719"/>
              <a:gd name="connsiteX4" fmla="*/ 0 w 2374107"/>
              <a:gd name="connsiteY4" fmla="*/ 0 h 45719"/>
              <a:gd name="connsiteX0" fmla="*/ 0 w 2430067"/>
              <a:gd name="connsiteY0" fmla="*/ 0 h 64769"/>
              <a:gd name="connsiteX1" fmla="*/ 2430067 w 2430067"/>
              <a:gd name="connsiteY1" fmla="*/ 19050 h 64769"/>
              <a:gd name="connsiteX2" fmla="*/ 2430067 w 2430067"/>
              <a:gd name="connsiteY2" fmla="*/ 64769 h 64769"/>
              <a:gd name="connsiteX3" fmla="*/ 55960 w 2430067"/>
              <a:gd name="connsiteY3" fmla="*/ 64769 h 64769"/>
              <a:gd name="connsiteX4" fmla="*/ 0 w 2430067"/>
              <a:gd name="connsiteY4" fmla="*/ 0 h 64769"/>
              <a:gd name="connsiteX0" fmla="*/ 0 w 2431088"/>
              <a:gd name="connsiteY0" fmla="*/ 0 h 94534"/>
              <a:gd name="connsiteX1" fmla="*/ 2431088 w 2431088"/>
              <a:gd name="connsiteY1" fmla="*/ 48815 h 94534"/>
              <a:gd name="connsiteX2" fmla="*/ 2431088 w 2431088"/>
              <a:gd name="connsiteY2" fmla="*/ 94534 h 94534"/>
              <a:gd name="connsiteX3" fmla="*/ 56981 w 2431088"/>
              <a:gd name="connsiteY3" fmla="*/ 94534 h 94534"/>
              <a:gd name="connsiteX4" fmla="*/ 0 w 2431088"/>
              <a:gd name="connsiteY4" fmla="*/ 0 h 94534"/>
              <a:gd name="connsiteX0" fmla="*/ 0 w 2425473"/>
              <a:gd name="connsiteY0" fmla="*/ 0 h 101678"/>
              <a:gd name="connsiteX1" fmla="*/ 2425473 w 2425473"/>
              <a:gd name="connsiteY1" fmla="*/ 55959 h 101678"/>
              <a:gd name="connsiteX2" fmla="*/ 2425473 w 2425473"/>
              <a:gd name="connsiteY2" fmla="*/ 101678 h 101678"/>
              <a:gd name="connsiteX3" fmla="*/ 51366 w 2425473"/>
              <a:gd name="connsiteY3" fmla="*/ 101678 h 101678"/>
              <a:gd name="connsiteX4" fmla="*/ 0 w 2425473"/>
              <a:gd name="connsiteY4" fmla="*/ 0 h 101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473" h="101678">
                <a:moveTo>
                  <a:pt x="0" y="0"/>
                </a:moveTo>
                <a:lnTo>
                  <a:pt x="2425473" y="55959"/>
                </a:lnTo>
                <a:lnTo>
                  <a:pt x="2425473" y="101678"/>
                </a:lnTo>
                <a:lnTo>
                  <a:pt x="51366" y="10167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52">
            <a:extLst>
              <a:ext uri="{FF2B5EF4-FFF2-40B4-BE49-F238E27FC236}">
                <a16:creationId xmlns:a16="http://schemas.microsoft.com/office/drawing/2014/main" id="{E197A7FD-CD8D-4609-AE35-64C89063E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8697" y="6809135"/>
            <a:ext cx="160496" cy="48864"/>
          </a:xfrm>
          <a:custGeom>
            <a:avLst/>
            <a:gdLst>
              <a:gd name="connsiteX0" fmla="*/ 0 w 91440"/>
              <a:gd name="connsiteY0" fmla="*/ 0 h 27432"/>
              <a:gd name="connsiteX1" fmla="*/ 91440 w 91440"/>
              <a:gd name="connsiteY1" fmla="*/ 0 h 27432"/>
              <a:gd name="connsiteX2" fmla="*/ 91440 w 91440"/>
              <a:gd name="connsiteY2" fmla="*/ 27432 h 27432"/>
              <a:gd name="connsiteX3" fmla="*/ 0 w 91440"/>
              <a:gd name="connsiteY3" fmla="*/ 27432 h 27432"/>
              <a:gd name="connsiteX4" fmla="*/ 0 w 91440"/>
              <a:gd name="connsiteY4" fmla="*/ 0 h 27432"/>
              <a:gd name="connsiteX0" fmla="*/ 0 w 128350"/>
              <a:gd name="connsiteY0" fmla="*/ 0 h 36957"/>
              <a:gd name="connsiteX1" fmla="*/ 128350 w 128350"/>
              <a:gd name="connsiteY1" fmla="*/ 9525 h 36957"/>
              <a:gd name="connsiteX2" fmla="*/ 128350 w 128350"/>
              <a:gd name="connsiteY2" fmla="*/ 36957 h 36957"/>
              <a:gd name="connsiteX3" fmla="*/ 36910 w 128350"/>
              <a:gd name="connsiteY3" fmla="*/ 36957 h 36957"/>
              <a:gd name="connsiteX4" fmla="*/ 0 w 128350"/>
              <a:gd name="connsiteY4" fmla="*/ 0 h 36957"/>
              <a:gd name="connsiteX0" fmla="*/ 0 w 128350"/>
              <a:gd name="connsiteY0" fmla="*/ 0 h 36957"/>
              <a:gd name="connsiteX1" fmla="*/ 83106 w 128350"/>
              <a:gd name="connsiteY1" fmla="*/ 11906 h 36957"/>
              <a:gd name="connsiteX2" fmla="*/ 128350 w 128350"/>
              <a:gd name="connsiteY2" fmla="*/ 36957 h 36957"/>
              <a:gd name="connsiteX3" fmla="*/ 36910 w 128350"/>
              <a:gd name="connsiteY3" fmla="*/ 36957 h 36957"/>
              <a:gd name="connsiteX4" fmla="*/ 0 w 128350"/>
              <a:gd name="connsiteY4" fmla="*/ 0 h 36957"/>
              <a:gd name="connsiteX0" fmla="*/ 0 w 162878"/>
              <a:gd name="connsiteY0" fmla="*/ 0 h 44101"/>
              <a:gd name="connsiteX1" fmla="*/ 117634 w 162878"/>
              <a:gd name="connsiteY1" fmla="*/ 19050 h 44101"/>
              <a:gd name="connsiteX2" fmla="*/ 162878 w 162878"/>
              <a:gd name="connsiteY2" fmla="*/ 44101 h 44101"/>
              <a:gd name="connsiteX3" fmla="*/ 71438 w 162878"/>
              <a:gd name="connsiteY3" fmla="*/ 44101 h 44101"/>
              <a:gd name="connsiteX4" fmla="*/ 0 w 162878"/>
              <a:gd name="connsiteY4" fmla="*/ 0 h 44101"/>
              <a:gd name="connsiteX0" fmla="*/ 0 w 160496"/>
              <a:gd name="connsiteY0" fmla="*/ 0 h 48864"/>
              <a:gd name="connsiteX1" fmla="*/ 115252 w 160496"/>
              <a:gd name="connsiteY1" fmla="*/ 23813 h 48864"/>
              <a:gd name="connsiteX2" fmla="*/ 160496 w 160496"/>
              <a:gd name="connsiteY2" fmla="*/ 48864 h 48864"/>
              <a:gd name="connsiteX3" fmla="*/ 69056 w 160496"/>
              <a:gd name="connsiteY3" fmla="*/ 48864 h 48864"/>
              <a:gd name="connsiteX4" fmla="*/ 0 w 160496"/>
              <a:gd name="connsiteY4" fmla="*/ 0 h 48864"/>
              <a:gd name="connsiteX0" fmla="*/ 0 w 160496"/>
              <a:gd name="connsiteY0" fmla="*/ 0 h 48864"/>
              <a:gd name="connsiteX1" fmla="*/ 115252 w 160496"/>
              <a:gd name="connsiteY1" fmla="*/ 23813 h 48864"/>
              <a:gd name="connsiteX2" fmla="*/ 160496 w 160496"/>
              <a:gd name="connsiteY2" fmla="*/ 48864 h 48864"/>
              <a:gd name="connsiteX3" fmla="*/ 61912 w 160496"/>
              <a:gd name="connsiteY3" fmla="*/ 48864 h 48864"/>
              <a:gd name="connsiteX4" fmla="*/ 0 w 160496"/>
              <a:gd name="connsiteY4" fmla="*/ 0 h 48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496" h="48864">
                <a:moveTo>
                  <a:pt x="0" y="0"/>
                </a:moveTo>
                <a:lnTo>
                  <a:pt x="115252" y="23813"/>
                </a:lnTo>
                <a:lnTo>
                  <a:pt x="160496" y="48864"/>
                </a:lnTo>
                <a:lnTo>
                  <a:pt x="61912" y="48864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Graphic 33">
            <a:extLst>
              <a:ext uri="{FF2B5EF4-FFF2-40B4-BE49-F238E27FC236}">
                <a16:creationId xmlns:a16="http://schemas.microsoft.com/office/drawing/2014/main" id="{4180E01B-B1F4-437C-807D-1C930718E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18417" y="0"/>
            <a:ext cx="9570431" cy="6858000"/>
          </a:xfrm>
          <a:custGeom>
            <a:avLst/>
            <a:gdLst>
              <a:gd name="connsiteX0" fmla="*/ 7178288 w 7187261"/>
              <a:gd name="connsiteY0" fmla="*/ 2604802 h 5150263"/>
              <a:gd name="connsiteX1" fmla="*/ 7169335 w 7187261"/>
              <a:gd name="connsiteY1" fmla="*/ 2328577 h 5150263"/>
              <a:gd name="connsiteX2" fmla="*/ 7060845 w 7187261"/>
              <a:gd name="connsiteY2" fmla="*/ 1661160 h 5150263"/>
              <a:gd name="connsiteX3" fmla="*/ 6212263 w 7187261"/>
              <a:gd name="connsiteY3" fmla="*/ 243840 h 5150263"/>
              <a:gd name="connsiteX4" fmla="*/ 5953564 w 7187261"/>
              <a:gd name="connsiteY4" fmla="*/ 0 h 5150263"/>
              <a:gd name="connsiteX5" fmla="*/ 1408615 w 7187261"/>
              <a:gd name="connsiteY5" fmla="*/ 0 h 5150263"/>
              <a:gd name="connsiteX6" fmla="*/ 805111 w 7187261"/>
              <a:gd name="connsiteY6" fmla="*/ 676275 h 5150263"/>
              <a:gd name="connsiteX7" fmla="*/ 104928 w 7187261"/>
              <a:gd name="connsiteY7" fmla="*/ 2183035 h 5150263"/>
              <a:gd name="connsiteX8" fmla="*/ 51588 w 7187261"/>
              <a:gd name="connsiteY8" fmla="*/ 2400014 h 5150263"/>
              <a:gd name="connsiteX9" fmla="*/ 41301 w 7187261"/>
              <a:gd name="connsiteY9" fmla="*/ 2424208 h 5150263"/>
              <a:gd name="connsiteX10" fmla="*/ 119692 w 7187261"/>
              <a:gd name="connsiteY10" fmla="*/ 1834801 h 5150263"/>
              <a:gd name="connsiteX11" fmla="*/ 870071 w 7187261"/>
              <a:gd name="connsiteY11" fmla="*/ 462248 h 5150263"/>
              <a:gd name="connsiteX12" fmla="*/ 1389279 w 7187261"/>
              <a:gd name="connsiteY12" fmla="*/ 476 h 5150263"/>
              <a:gd name="connsiteX13" fmla="*/ 1320223 w 7187261"/>
              <a:gd name="connsiteY13" fmla="*/ 476 h 5150263"/>
              <a:gd name="connsiteX14" fmla="*/ 423158 w 7187261"/>
              <a:gd name="connsiteY14" fmla="*/ 989743 h 5150263"/>
              <a:gd name="connsiteX15" fmla="*/ 25585 w 7187261"/>
              <a:gd name="connsiteY15" fmla="*/ 2113693 h 5150263"/>
              <a:gd name="connsiteX16" fmla="*/ 2344 w 7187261"/>
              <a:gd name="connsiteY16" fmla="*/ 2725865 h 5150263"/>
              <a:gd name="connsiteX17" fmla="*/ 447256 w 7187261"/>
              <a:gd name="connsiteY17" fmla="*/ 4210717 h 5150263"/>
              <a:gd name="connsiteX18" fmla="*/ 1138962 w 7187261"/>
              <a:gd name="connsiteY18" fmla="*/ 4988910 h 5150263"/>
              <a:gd name="connsiteX19" fmla="*/ 1348512 w 7187261"/>
              <a:gd name="connsiteY19" fmla="*/ 5146834 h 5150263"/>
              <a:gd name="connsiteX20" fmla="*/ 1422712 w 7187261"/>
              <a:gd name="connsiteY20" fmla="*/ 5146834 h 5150263"/>
              <a:gd name="connsiteX21" fmla="*/ 480594 w 7187261"/>
              <a:gd name="connsiteY21" fmla="*/ 4187952 h 5150263"/>
              <a:gd name="connsiteX22" fmla="*/ 398679 w 7187261"/>
              <a:gd name="connsiteY22" fmla="*/ 4046125 h 5150263"/>
              <a:gd name="connsiteX23" fmla="*/ 411823 w 7187261"/>
              <a:gd name="connsiteY23" fmla="*/ 4053078 h 5150263"/>
              <a:gd name="connsiteX24" fmla="*/ 1439380 w 7187261"/>
              <a:gd name="connsiteY24" fmla="*/ 5147405 h 5150263"/>
              <a:gd name="connsiteX25" fmla="*/ 5710010 w 7187261"/>
              <a:gd name="connsiteY25" fmla="*/ 5150263 h 5150263"/>
              <a:gd name="connsiteX26" fmla="*/ 5999665 w 7187261"/>
              <a:gd name="connsiteY26" fmla="*/ 4910900 h 5150263"/>
              <a:gd name="connsiteX27" fmla="*/ 6954165 w 7187261"/>
              <a:gd name="connsiteY27" fmla="*/ 3545777 h 5150263"/>
              <a:gd name="connsiteX28" fmla="*/ 7137712 w 7187261"/>
              <a:gd name="connsiteY28" fmla="*/ 2799207 h 5150263"/>
              <a:gd name="connsiteX29" fmla="*/ 7142951 w 7187261"/>
              <a:gd name="connsiteY29" fmla="*/ 2754535 h 5150263"/>
              <a:gd name="connsiteX30" fmla="*/ 7149428 w 7187261"/>
              <a:gd name="connsiteY30" fmla="*/ 2774823 h 5150263"/>
              <a:gd name="connsiteX31" fmla="*/ 7066465 w 7187261"/>
              <a:gd name="connsiteY31" fmla="*/ 3465672 h 5150263"/>
              <a:gd name="connsiteX32" fmla="*/ 6452578 w 7187261"/>
              <a:gd name="connsiteY32" fmla="*/ 4552760 h 5150263"/>
              <a:gd name="connsiteX33" fmla="*/ 5752110 w 7187261"/>
              <a:gd name="connsiteY33" fmla="*/ 5150263 h 5150263"/>
              <a:gd name="connsiteX34" fmla="*/ 5827643 w 7187261"/>
              <a:gd name="connsiteY34" fmla="*/ 5150263 h 5150263"/>
              <a:gd name="connsiteX35" fmla="*/ 6642793 w 7187261"/>
              <a:gd name="connsiteY35" fmla="*/ 4389406 h 5150263"/>
              <a:gd name="connsiteX36" fmla="*/ 7102469 w 7187261"/>
              <a:gd name="connsiteY36" fmla="*/ 3490817 h 5150263"/>
              <a:gd name="connsiteX37" fmla="*/ 7187242 w 7187261"/>
              <a:gd name="connsiteY37" fmla="*/ 2990183 h 5150263"/>
              <a:gd name="connsiteX38" fmla="*/ 7178288 w 7187261"/>
              <a:gd name="connsiteY38" fmla="*/ 2604802 h 5150263"/>
              <a:gd name="connsiteX39" fmla="*/ 6342565 w 7187261"/>
              <a:gd name="connsiteY39" fmla="*/ 441389 h 5150263"/>
              <a:gd name="connsiteX40" fmla="*/ 7126567 w 7187261"/>
              <a:gd name="connsiteY40" fmla="*/ 2355056 h 5150263"/>
              <a:gd name="connsiteX41" fmla="*/ 6342565 w 7187261"/>
              <a:gd name="connsiteY41" fmla="*/ 441389 h 5150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187261" h="5150263">
                <a:moveTo>
                  <a:pt x="7178288" y="2604802"/>
                </a:moveTo>
                <a:cubicBezTo>
                  <a:pt x="7168763" y="2513076"/>
                  <a:pt x="7174478" y="2420684"/>
                  <a:pt x="7169335" y="2328577"/>
                </a:cubicBezTo>
                <a:cubicBezTo>
                  <a:pt x="7156952" y="2102882"/>
                  <a:pt x="7120586" y="1879149"/>
                  <a:pt x="7060845" y="1661160"/>
                </a:cubicBezTo>
                <a:cubicBezTo>
                  <a:pt x="6910588" y="1121007"/>
                  <a:pt x="6617428" y="631374"/>
                  <a:pt x="6212263" y="243840"/>
                </a:cubicBezTo>
                <a:cubicBezTo>
                  <a:pt x="6126538" y="162496"/>
                  <a:pt x="6040813" y="80201"/>
                  <a:pt x="5953564" y="0"/>
                </a:cubicBezTo>
                <a:lnTo>
                  <a:pt x="1408615" y="0"/>
                </a:lnTo>
                <a:cubicBezTo>
                  <a:pt x="1180967" y="200316"/>
                  <a:pt x="978332" y="427387"/>
                  <a:pt x="805111" y="676275"/>
                </a:cubicBezTo>
                <a:cubicBezTo>
                  <a:pt x="481261" y="1136523"/>
                  <a:pt x="252089" y="1640872"/>
                  <a:pt x="104928" y="2183035"/>
                </a:cubicBezTo>
                <a:cubicBezTo>
                  <a:pt x="85878" y="2254853"/>
                  <a:pt x="69495" y="2327720"/>
                  <a:pt x="51588" y="2400014"/>
                </a:cubicBezTo>
                <a:cubicBezTo>
                  <a:pt x="49683" y="2407634"/>
                  <a:pt x="51588" y="2416969"/>
                  <a:pt x="41301" y="2424208"/>
                </a:cubicBezTo>
                <a:cubicBezTo>
                  <a:pt x="45900" y="2225469"/>
                  <a:pt x="72186" y="2027834"/>
                  <a:pt x="119692" y="1834801"/>
                </a:cubicBezTo>
                <a:cubicBezTo>
                  <a:pt x="247993" y="1310926"/>
                  <a:pt x="506121" y="857726"/>
                  <a:pt x="870071" y="462248"/>
                </a:cubicBezTo>
                <a:cubicBezTo>
                  <a:pt x="1027729" y="291823"/>
                  <a:pt x="1201617" y="137169"/>
                  <a:pt x="1389279" y="476"/>
                </a:cubicBezTo>
                <a:lnTo>
                  <a:pt x="1320223" y="476"/>
                </a:lnTo>
                <a:cubicBezTo>
                  <a:pt x="960844" y="274320"/>
                  <a:pt x="656330" y="599123"/>
                  <a:pt x="423158" y="989743"/>
                </a:cubicBezTo>
                <a:cubicBezTo>
                  <a:pt x="215608" y="1337596"/>
                  <a:pt x="80258" y="1711357"/>
                  <a:pt x="25585" y="2113693"/>
                </a:cubicBezTo>
                <a:cubicBezTo>
                  <a:pt x="-2705" y="2316480"/>
                  <a:pt x="-2228" y="2521077"/>
                  <a:pt x="2344" y="2725865"/>
                </a:cubicBezTo>
                <a:cubicBezTo>
                  <a:pt x="14155" y="3261932"/>
                  <a:pt x="170650" y="3754565"/>
                  <a:pt x="447256" y="4210717"/>
                </a:cubicBezTo>
                <a:cubicBezTo>
                  <a:pt x="629851" y="4511612"/>
                  <a:pt x="866356" y="4767167"/>
                  <a:pt x="1138962" y="4988910"/>
                </a:cubicBezTo>
                <a:cubicBezTo>
                  <a:pt x="1207161" y="5044345"/>
                  <a:pt x="1277008" y="5096990"/>
                  <a:pt x="1348512" y="5146834"/>
                </a:cubicBezTo>
                <a:lnTo>
                  <a:pt x="1422712" y="5146834"/>
                </a:lnTo>
                <a:cubicBezTo>
                  <a:pt x="1043426" y="4892802"/>
                  <a:pt x="724720" y="4577334"/>
                  <a:pt x="480594" y="4187952"/>
                </a:cubicBezTo>
                <a:cubicBezTo>
                  <a:pt x="452019" y="4141851"/>
                  <a:pt x="423444" y="4095179"/>
                  <a:pt x="398679" y="4046125"/>
                </a:cubicBezTo>
                <a:cubicBezTo>
                  <a:pt x="407442" y="4043267"/>
                  <a:pt x="409156" y="4048982"/>
                  <a:pt x="411823" y="4053078"/>
                </a:cubicBezTo>
                <a:cubicBezTo>
                  <a:pt x="683572" y="4484656"/>
                  <a:pt x="1033139" y="4842701"/>
                  <a:pt x="1439380" y="5147405"/>
                </a:cubicBezTo>
                <a:lnTo>
                  <a:pt x="5710010" y="5150263"/>
                </a:lnTo>
                <a:cubicBezTo>
                  <a:pt x="5810594" y="5075482"/>
                  <a:pt x="5907272" y="4995587"/>
                  <a:pt x="5999665" y="4910900"/>
                </a:cubicBezTo>
                <a:cubicBezTo>
                  <a:pt x="6418765" y="4526661"/>
                  <a:pt x="6746901" y="4078129"/>
                  <a:pt x="6954165" y="3545777"/>
                </a:cubicBezTo>
                <a:cubicBezTo>
                  <a:pt x="7048234" y="3306175"/>
                  <a:pt x="7109956" y="3055115"/>
                  <a:pt x="7137712" y="2799207"/>
                </a:cubicBezTo>
                <a:cubicBezTo>
                  <a:pt x="7139236" y="2784920"/>
                  <a:pt x="7141046" y="2770632"/>
                  <a:pt x="7142951" y="2754535"/>
                </a:cubicBezTo>
                <a:cubicBezTo>
                  <a:pt x="7151714" y="2760440"/>
                  <a:pt x="7149237" y="2768441"/>
                  <a:pt x="7149428" y="2774823"/>
                </a:cubicBezTo>
                <a:cubicBezTo>
                  <a:pt x="7156743" y="3007967"/>
                  <a:pt x="7128777" y="3240881"/>
                  <a:pt x="7066465" y="3465672"/>
                </a:cubicBezTo>
                <a:cubicBezTo>
                  <a:pt x="6952165" y="3878580"/>
                  <a:pt x="6737948" y="4235863"/>
                  <a:pt x="6452578" y="4552760"/>
                </a:cubicBezTo>
                <a:cubicBezTo>
                  <a:pt x="6244553" y="4783836"/>
                  <a:pt x="6008809" y="4980242"/>
                  <a:pt x="5752110" y="5150263"/>
                </a:cubicBezTo>
                <a:lnTo>
                  <a:pt x="5827643" y="5150263"/>
                </a:lnTo>
                <a:cubicBezTo>
                  <a:pt x="6136539" y="4938904"/>
                  <a:pt x="6412192" y="4689348"/>
                  <a:pt x="6642793" y="4389406"/>
                </a:cubicBezTo>
                <a:cubicBezTo>
                  <a:pt x="6851295" y="4118324"/>
                  <a:pt x="7009125" y="3820859"/>
                  <a:pt x="7102469" y="3490817"/>
                </a:cubicBezTo>
                <a:cubicBezTo>
                  <a:pt x="7148646" y="3327473"/>
                  <a:pt x="7177069" y="3159624"/>
                  <a:pt x="7187242" y="2990183"/>
                </a:cubicBezTo>
                <a:cubicBezTo>
                  <a:pt x="7187623" y="2984087"/>
                  <a:pt x="7182384" y="2642330"/>
                  <a:pt x="7178288" y="2604802"/>
                </a:cubicBezTo>
                <a:close/>
                <a:moveTo>
                  <a:pt x="6342565" y="441389"/>
                </a:moveTo>
                <a:cubicBezTo>
                  <a:pt x="6829797" y="986533"/>
                  <a:pt x="7091135" y="1624422"/>
                  <a:pt x="7126567" y="2355056"/>
                </a:cubicBezTo>
                <a:cubicBezTo>
                  <a:pt x="7001123" y="1661827"/>
                  <a:pt x="6756426" y="1017365"/>
                  <a:pt x="6342565" y="441389"/>
                </a:cubicBezTo>
                <a:close/>
              </a:path>
            </a:pathLst>
          </a:custGeom>
          <a:solidFill>
            <a:srgbClr val="969CC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D8AE7540-BD2B-464A-BD57-30127B1AF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8716" y="955309"/>
            <a:ext cx="7074568" cy="28989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800">
                <a:solidFill>
                  <a:srgbClr val="FFFFFF"/>
                </a:solidFill>
              </a:rPr>
              <a:t>Спасибо за внимание</a:t>
            </a:r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C0B64B74-19BE-47D9-8BB8-7081BF0E0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11333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60843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LightSeedLeftStep">
      <a:dk1>
        <a:srgbClr val="000000"/>
      </a:dk1>
      <a:lt1>
        <a:srgbClr val="FFFFFF"/>
      </a:lt1>
      <a:dk2>
        <a:srgbClr val="213B35"/>
      </a:dk2>
      <a:lt2>
        <a:srgbClr val="E8E7E2"/>
      </a:lt2>
      <a:accent1>
        <a:srgbClr val="969CC6"/>
      </a:accent1>
      <a:accent2>
        <a:srgbClr val="7F9EBA"/>
      </a:accent2>
      <a:accent3>
        <a:srgbClr val="83ABAD"/>
      </a:accent3>
      <a:accent4>
        <a:srgbClr val="76AD99"/>
      </a:accent4>
      <a:accent5>
        <a:srgbClr val="84AE8D"/>
      </a:accent5>
      <a:accent6>
        <a:srgbClr val="84B078"/>
      </a:accent6>
      <a:hlink>
        <a:srgbClr val="8A8453"/>
      </a:hlink>
      <a:folHlink>
        <a:srgbClr val="7F7F7F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677</Words>
  <Application>Microsoft Macintosh PowerPoint</Application>
  <PresentationFormat>Широкоэкранный</PresentationFormat>
  <Paragraphs>28</Paragraphs>
  <Slides>9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Modern Love</vt:lpstr>
      <vt:lpstr>The Hand</vt:lpstr>
      <vt:lpstr>SketchyVTI</vt:lpstr>
      <vt:lpstr>Иоганн Кеплер</vt:lpstr>
      <vt:lpstr>Биография</vt:lpstr>
      <vt:lpstr>Ранние годы</vt:lpstr>
      <vt:lpstr>Научная деятельность: астрономия</vt:lpstr>
      <vt:lpstr>Научная деятельность: математика</vt:lpstr>
      <vt:lpstr>Научная деятельность: механика и физика</vt:lpstr>
      <vt:lpstr>Научная деятельность: оптика</vt:lpstr>
      <vt:lpstr>Память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Иоганн Кеплер</dc:title>
  <dc:creator>Никита Д Дроздов</dc:creator>
  <cp:lastModifiedBy>Никита Д Дроздов</cp:lastModifiedBy>
  <cp:revision>1</cp:revision>
  <dcterms:created xsi:type="dcterms:W3CDTF">2020-12-05T14:47:42Z</dcterms:created>
  <dcterms:modified xsi:type="dcterms:W3CDTF">2020-12-05T14:47:54Z</dcterms:modified>
</cp:coreProperties>
</file>