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1"/>
  </p:notesMasterIdLst>
  <p:handoutMasterIdLst>
    <p:handoutMasterId r:id="rId12"/>
  </p:handoutMasterIdLst>
  <p:sldIdLst>
    <p:sldId id="256" r:id="rId5"/>
    <p:sldId id="257" r:id="rId6"/>
    <p:sldId id="258" r:id="rId7"/>
    <p:sldId id="259" r:id="rId8"/>
    <p:sldId id="269" r:id="rId9"/>
    <p:sldId id="270" r:id="rId10"/>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80"/>
    <a:srgbClr val="FFFFF3"/>
    <a:srgbClr val="007FCA"/>
    <a:srgbClr val="A42B00"/>
    <a:srgbClr val="EE3E00"/>
    <a:srgbClr val="FF61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Светлы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701" autoAdjust="0"/>
  </p:normalViewPr>
  <p:slideViewPr>
    <p:cSldViewPr snapToGrid="0" showGuides="1">
      <p:cViewPr varScale="1">
        <p:scale>
          <a:sx n="82" d="100"/>
          <a:sy n="82" d="100"/>
        </p:scale>
        <p:origin x="734"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097377B-7A80-4695-9311-7480A96BA5C2}" type="datetime1">
              <a:rPr lang="ru-RU" smtClean="0"/>
              <a:pPr algn="r" rtl="0"/>
              <a:t>17.12.2020</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ru-RU" smtClean="0"/>
              <a:pPr algn="r" rtl="0"/>
              <a:t>‹#›</a:t>
            </a:fld>
            <a:endParaRPr lang="ru-RU"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FAA1E4E1-DF6A-45D0-AB14-6A9A0B144578}" type="datetime1">
              <a:rPr lang="ru-RU" smtClean="0"/>
              <a:pPr/>
              <a:t>17.12.2020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Заполнитель нижне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ru-RU" smtClean="0"/>
              <a:pPr/>
              <a:t>‹#›</a:t>
            </a:fld>
            <a:endParaRPr lang="ru-RU"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8" name="Прямоугольник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ru-RU"/>
              <a:t>Образец подзаголовка</a:t>
            </a:r>
            <a:endParaRPr lang="ru-RU" dirty="0"/>
          </a:p>
        </p:txBody>
      </p:sp>
      <p:sp>
        <p:nvSpPr>
          <p:cNvPr id="4" name="Дата 3"/>
          <p:cNvSpPr>
            <a:spLocks noGrp="1"/>
          </p:cNvSpPr>
          <p:nvPr>
            <p:ph type="dt" sz="half" idx="10"/>
          </p:nvPr>
        </p:nvSpPr>
        <p:spPr/>
        <p:txBody>
          <a:bodyPr rtlCol="0"/>
          <a:lstStyle>
            <a:lvl1pPr>
              <a:defRPr/>
            </a:lvl1pPr>
          </a:lstStyle>
          <a:p>
            <a:fld id="{3C522B8D-815E-429C-9EC2-505CEC215084}" type="datetime1">
              <a:rPr lang="ru-RU" smtClean="0"/>
              <a:pPr/>
              <a:t>17.12.2020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pic>
        <p:nvPicPr>
          <p:cNvPr id="11" name="Рисунок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chor="b"/>
          <a:lstStyle>
            <a:lvl1pPr algn="l" rtl="0">
              <a:defRPr sz="3200"/>
            </a:lvl1pPr>
          </a:lstStyle>
          <a:p>
            <a:pPr rtl="0"/>
            <a:r>
              <a:rPr lang="ru-RU"/>
              <a:t>Образец заголовка</a:t>
            </a:r>
            <a:endParaRPr lang="ru-RU" dirty="0"/>
          </a:p>
        </p:txBody>
      </p:sp>
      <p:sp>
        <p:nvSpPr>
          <p:cNvPr id="3" name="Рисунок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a:t>Вставка рисунка</a:t>
            </a:r>
            <a:endParaRPr lang="ru-RU" dirty="0"/>
          </a:p>
        </p:txBody>
      </p:sp>
      <p:sp>
        <p:nvSpPr>
          <p:cNvPr id="4" name="Текст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E80E4BC3-C763-48AA-8280-ACE59646066A}" type="datetime1">
              <a:rPr lang="ru-RU" smtClean="0"/>
              <a:pPr/>
              <a:t>17.12.2020</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36D72474-459C-42C4-A0ED-A9AD89867D22}" type="datetime1">
              <a:rPr lang="ru-RU" smtClean="0"/>
              <a:pPr/>
              <a:t>17.12.2020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372600" y="365125"/>
            <a:ext cx="1714500" cy="5811838"/>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104900" y="365125"/>
            <a:ext cx="8098896" cy="5811838"/>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r>
              <a:rPr lang="ru-RU" dirty="0"/>
              <a:t>09.10.2016</a:t>
            </a:r>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grpSp>
        <p:nvGrpSpPr>
          <p:cNvPr id="7" name="Группа 6"/>
          <p:cNvGrpSpPr/>
          <p:nvPr/>
        </p:nvGrpSpPr>
        <p:grpSpPr>
          <a:xfrm rot="5400000">
            <a:off x="6514047" y="3228843"/>
            <a:ext cx="5632704" cy="84403"/>
            <a:chOff x="1073150" y="1219201"/>
            <a:chExt cx="10058400" cy="63125"/>
          </a:xfrm>
        </p:grpSpPr>
        <p:cxnSp>
          <p:nvCxnSpPr>
            <p:cNvPr id="8" name="Прямая соединительная линия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008D2BC5-0E5D-4645-A815-DFCA1A04B5A6}" type="datetime1">
              <a:rPr lang="ru-RU" smtClean="0"/>
              <a:pPr/>
              <a:t>17.12.2020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 слайд с рисунком">
    <p:spTree>
      <p:nvGrpSpPr>
        <p:cNvPr id="1" name=""/>
        <p:cNvGrpSpPr/>
        <p:nvPr/>
      </p:nvGrpSpPr>
      <p:grpSpPr>
        <a:xfrm>
          <a:off x="0" y="0"/>
          <a:ext cx="0" cy="0"/>
          <a:chOff x="0" y="0"/>
          <a:chExt cx="0" cy="0"/>
        </a:xfrm>
      </p:grpSpPr>
      <p:grpSp>
        <p:nvGrpSpPr>
          <p:cNvPr id="13" name="Группа 12"/>
          <p:cNvGrpSpPr/>
          <p:nvPr/>
        </p:nvGrpSpPr>
        <p:grpSpPr>
          <a:xfrm rot="10800000">
            <a:off x="0" y="5645510"/>
            <a:ext cx="12192000" cy="63125"/>
            <a:chOff x="507492" y="1501519"/>
            <a:chExt cx="8129016" cy="63125"/>
          </a:xfrm>
        </p:grpSpPr>
        <p:cxnSp>
          <p:nvCxnSpPr>
            <p:cNvPr id="17" name="Прямая соединительная линия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Группа 13"/>
          <p:cNvGrpSpPr/>
          <p:nvPr/>
        </p:nvGrpSpPr>
        <p:grpSpPr>
          <a:xfrm>
            <a:off x="0" y="1143000"/>
            <a:ext cx="12192000" cy="63125"/>
            <a:chOff x="507492" y="1501519"/>
            <a:chExt cx="8129016" cy="63125"/>
          </a:xfrm>
        </p:grpSpPr>
        <p:cxnSp>
          <p:nvCxnSpPr>
            <p:cNvPr id="15" name="Прямая соединительная линия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Прямоугольник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8" name="Прямоугольник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ru-RU"/>
              <a:t>Образец подзаголовка</a:t>
            </a:r>
            <a:endParaRPr lang="ru-RU" dirty="0"/>
          </a:p>
        </p:txBody>
      </p:sp>
      <p:pic>
        <p:nvPicPr>
          <p:cNvPr id="10" name="Рисунок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Рисунок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ru-RU"/>
              <a:t>Вставка рисунка</a:t>
            </a:r>
            <a:endParaRPr lang="ru-RU" dirty="0"/>
          </a:p>
        </p:txBody>
      </p:sp>
      <p:sp>
        <p:nvSpPr>
          <p:cNvPr id="19" name="Пояснительный текст"/>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ru-RU" sz="1100" b="1" i="1" dirty="0">
                <a:latin typeface="Arial" pitchFamily="34" charset="0"/>
                <a:cs typeface="Arial" pitchFamily="34" charset="0"/>
              </a:rPr>
              <a:t>ПРИМЕЧАНИЕ</a:t>
            </a:r>
            <a:endParaRPr lang="ru-RU" sz="1200" b="1" i="1" dirty="0">
              <a:latin typeface="Arial" pitchFamily="34" charset="0"/>
              <a:cs typeface="Arial" pitchFamily="34" charset="0"/>
            </a:endParaRPr>
          </a:p>
          <a:p>
            <a:pPr rtl="0"/>
            <a:r>
              <a:rPr lang="ru-RU" sz="1200" i="1" dirty="0">
                <a:latin typeface="Arial" pitchFamily="34" charset="0"/>
                <a:cs typeface="Arial" pitchFamily="34" charset="0"/>
              </a:rPr>
              <a:t>Чтобы изменить изображение на этом слайде, выберите рисунок и удалите его. Затем нажмите значок "Рисунки" в заполнителе, чтобы вставить изображение.</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Группа 7"/>
          <p:cNvGrpSpPr/>
          <p:nvPr/>
        </p:nvGrpSpPr>
        <p:grpSpPr>
          <a:xfrm>
            <a:off x="0" y="2514600"/>
            <a:ext cx="12192000" cy="3194035"/>
            <a:chOff x="647402" y="2514600"/>
            <a:chExt cx="10838688" cy="3194035"/>
          </a:xfrm>
        </p:grpSpPr>
        <p:grpSp>
          <p:nvGrpSpPr>
            <p:cNvPr id="9" name="Группа 8"/>
            <p:cNvGrpSpPr/>
            <p:nvPr/>
          </p:nvGrpSpPr>
          <p:grpSpPr>
            <a:xfrm>
              <a:off x="647402" y="2514600"/>
              <a:ext cx="10838688" cy="63125"/>
              <a:chOff x="507492" y="1501519"/>
              <a:chExt cx="8129016" cy="63125"/>
            </a:xfrm>
          </p:grpSpPr>
          <p:cxnSp>
            <p:nvCxnSpPr>
              <p:cNvPr id="14" name="Прямая соединительная линия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Прямоугольник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grpSp>
          <p:nvGrpSpPr>
            <p:cNvPr id="11" name="Группа 10"/>
            <p:cNvGrpSpPr/>
            <p:nvPr/>
          </p:nvGrpSpPr>
          <p:grpSpPr>
            <a:xfrm rot="10800000">
              <a:off x="647402" y="5645510"/>
              <a:ext cx="10838688" cy="63125"/>
              <a:chOff x="507492" y="1501519"/>
              <a:chExt cx="8129016" cy="63125"/>
            </a:xfrm>
          </p:grpSpPr>
          <p:cxnSp>
            <p:nvCxnSpPr>
              <p:cNvPr id="12" name="Прямая соединительная линия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ru-RU"/>
              <a:t>Образец заголовка</a:t>
            </a:r>
            <a:endParaRPr lang="ru-RU" dirty="0"/>
          </a:p>
        </p:txBody>
      </p:sp>
      <p:sp>
        <p:nvSpPr>
          <p:cNvPr id="3" name="Замещающий текст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lvl1pPr>
          </a:lstStyle>
          <a:p>
            <a:fld id="{BF3049B1-F681-4AF5-B948-A3B940E9215A}" type="datetime1">
              <a:rPr lang="ru-RU" smtClean="0"/>
              <a:pPr/>
              <a:t>17.12.2020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pic>
        <p:nvPicPr>
          <p:cNvPr id="7" name="Рисунок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lvl1pPr>
              <a:defRPr/>
            </a:lvl1pPr>
          </a:lstStyle>
          <a:p>
            <a:fld id="{89071334-89C1-48F8-8089-E3D6AA3BB79C}" type="datetime1">
              <a:rPr lang="ru-RU" smtClean="0"/>
              <a:pPr/>
              <a:t>17.12.2020</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4" name="Объект 3"/>
          <p:cNvSpPr>
            <a:spLocks noGrp="1"/>
          </p:cNvSpPr>
          <p:nvPr>
            <p:ph sz="half" idx="2"/>
          </p:nvPr>
        </p:nvSpPr>
        <p:spPr>
          <a:xfrm>
            <a:off x="1104900" y="2424112"/>
            <a:ext cx="4919472" cy="3748088"/>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6" name="Объект 5"/>
          <p:cNvSpPr>
            <a:spLocks noGrp="1"/>
          </p:cNvSpPr>
          <p:nvPr>
            <p:ph sz="quarter" idx="4"/>
          </p:nvPr>
        </p:nvSpPr>
        <p:spPr>
          <a:xfrm>
            <a:off x="6166110" y="2424112"/>
            <a:ext cx="4919472" cy="3748088"/>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lvl1pPr>
              <a:defRPr/>
            </a:lvl1pPr>
          </a:lstStyle>
          <a:p>
            <a:fld id="{3FDCDF3F-3D72-4F56-93A1-9DDD55AB6452}" type="datetime1">
              <a:rPr lang="ru-RU" smtClean="0"/>
              <a:pPr/>
              <a:t>17.12.2020</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C5C11A32-C44A-4E32-8FFB-D057369B4F61}" type="datetime1">
              <a:rPr lang="ru-RU" smtClean="0"/>
              <a:pPr/>
              <a:t>17.12.2020</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5E5ECC2E-6DAB-4717-9C53-38589639C202}" type="datetime1">
              <a:rPr lang="ru-RU" smtClean="0"/>
              <a:pPr/>
              <a:t>17.12.2020</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chor="b"/>
          <a:lstStyle>
            <a:lvl1pPr algn="l" rtl="0">
              <a:defRPr sz="3200"/>
            </a:lvl1pPr>
          </a:lstStyle>
          <a:p>
            <a:pPr rtl="0"/>
            <a:r>
              <a:rPr lang="ru-RU"/>
              <a:t>Образец заголовка</a:t>
            </a:r>
            <a:endParaRPr lang="ru-RU" dirty="0"/>
          </a:p>
        </p:txBody>
      </p:sp>
      <p:sp>
        <p:nvSpPr>
          <p:cNvPr id="3" name="Объект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2DC0002A-E6EF-4378-B5A3-22E20EA855B1}" type="datetime1">
              <a:rPr lang="ru-RU" smtClean="0"/>
              <a:pPr/>
              <a:t>17.12.2020</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ru-RU" dirty="0"/>
              <a:t>Образец заголовка</a:t>
            </a:r>
          </a:p>
        </p:txBody>
      </p:sp>
      <p:sp>
        <p:nvSpPr>
          <p:cNvPr id="3" name="Текст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a:p>
            <a:pPr lvl="5" rtl="0"/>
            <a:r>
              <a:rPr lang="ru-RU" dirty="0"/>
              <a:t>Шестой уровень</a:t>
            </a:r>
          </a:p>
          <a:p>
            <a:pPr lvl="6" rtl="0"/>
            <a:r>
              <a:rPr lang="ru-RU" dirty="0"/>
              <a:t>Седьмой уровень</a:t>
            </a:r>
          </a:p>
          <a:p>
            <a:pPr lvl="7" rtl="0"/>
            <a:r>
              <a:rPr lang="ru-RU" dirty="0"/>
              <a:t>Восьмой уровень</a:t>
            </a:r>
          </a:p>
          <a:p>
            <a:pPr lvl="8" rtl="0"/>
            <a:r>
              <a:rPr lang="ru-RU" dirty="0"/>
              <a:t>Девятый уровень</a:t>
            </a:r>
          </a:p>
        </p:txBody>
      </p:sp>
      <p:sp>
        <p:nvSpPr>
          <p:cNvPr id="4" name="Дата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A42E0B6C-3F58-4527-A133-F91FB65EBC2F}" type="datetime1">
              <a:rPr lang="ru-RU" smtClean="0"/>
              <a:pPr/>
              <a:t>17.12.2020</a:t>
            </a:fld>
            <a:endParaRPr lang="ru-RU" dirty="0"/>
          </a:p>
        </p:txBody>
      </p:sp>
      <p:sp>
        <p:nvSpPr>
          <p:cNvPr id="5" name="Нижний колонтитул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ru-RU" dirty="0"/>
          </a:p>
        </p:txBody>
      </p:sp>
      <p:sp>
        <p:nvSpPr>
          <p:cNvPr id="6" name="Номер слайда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ru-RU" smtClean="0"/>
              <a:pPr/>
              <a:t>‹#›</a:t>
            </a:fld>
            <a:endParaRPr lang="ru-RU" dirty="0"/>
          </a:p>
        </p:txBody>
      </p:sp>
      <p:grpSp>
        <p:nvGrpSpPr>
          <p:cNvPr id="15" name="Группа 14"/>
          <p:cNvGrpSpPr/>
          <p:nvPr/>
        </p:nvGrpSpPr>
        <p:grpSpPr>
          <a:xfrm>
            <a:off x="1103376" y="1219201"/>
            <a:ext cx="9985248" cy="84403"/>
            <a:chOff x="1073150" y="1219201"/>
            <a:chExt cx="10058400" cy="63125"/>
          </a:xfrm>
        </p:grpSpPr>
        <p:cxnSp>
          <p:nvCxnSpPr>
            <p:cNvPr id="13" name="Прямая соединительная линия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9E5A7DD-5DD4-4ED8-8140-D57BD9C91D1E}"/>
              </a:ext>
            </a:extLst>
          </p:cNvPr>
          <p:cNvSpPr txBox="1"/>
          <p:nvPr/>
        </p:nvSpPr>
        <p:spPr>
          <a:xfrm>
            <a:off x="828259" y="2500414"/>
            <a:ext cx="10535477" cy="584775"/>
          </a:xfrm>
          <a:prstGeom prst="rect">
            <a:avLst/>
          </a:prstGeom>
          <a:noFill/>
        </p:spPr>
        <p:txBody>
          <a:bodyPr wrap="square" rtlCol="0">
            <a:spAutoFit/>
          </a:bodyPr>
          <a:lstStyle/>
          <a:p>
            <a:pPr algn="ctr"/>
            <a:endParaRPr lang="ru-RU" sz="3200" b="1" dirty="0">
              <a:solidFill>
                <a:schemeClr val="tx2"/>
              </a:solidFill>
              <a:latin typeface="BwSurco-Bold" panose="00000800000000000000" pitchFamily="50" charset="-52"/>
              <a:cs typeface="Times New Roman" panose="02020603050405020304" pitchFamily="18" charset="0"/>
            </a:endParaRPr>
          </a:p>
        </p:txBody>
      </p:sp>
      <p:sp>
        <p:nvSpPr>
          <p:cNvPr id="10" name="TextBox 9">
            <a:extLst>
              <a:ext uri="{FF2B5EF4-FFF2-40B4-BE49-F238E27FC236}">
                <a16:creationId xmlns:a16="http://schemas.microsoft.com/office/drawing/2014/main" id="{226736EB-4DDC-4291-BB99-4044E8921564}"/>
              </a:ext>
            </a:extLst>
          </p:cNvPr>
          <p:cNvSpPr txBox="1"/>
          <p:nvPr/>
        </p:nvSpPr>
        <p:spPr>
          <a:xfrm>
            <a:off x="9178213" y="5926976"/>
            <a:ext cx="3013787" cy="646331"/>
          </a:xfrm>
          <a:prstGeom prst="rect">
            <a:avLst/>
          </a:prstGeom>
          <a:noFill/>
        </p:spPr>
        <p:txBody>
          <a:bodyPr wrap="square" rtlCol="0">
            <a:spAutoFit/>
          </a:bodyPr>
          <a:lstStyle/>
          <a:p>
            <a:r>
              <a:rPr lang="en-US" dirty="0">
                <a:solidFill>
                  <a:schemeClr val="tx2"/>
                </a:solidFill>
                <a:latin typeface="BwSurco-Bold" panose="00000800000000000000" pitchFamily="50" charset="-52"/>
                <a:cs typeface="Times New Roman" panose="02020603050405020304" pitchFamily="18" charset="0"/>
              </a:rPr>
              <a:t>Checked by </a:t>
            </a:r>
            <a:r>
              <a:rPr lang="en-US" dirty="0" err="1">
                <a:solidFill>
                  <a:schemeClr val="tx2"/>
                </a:solidFill>
                <a:latin typeface="BwSurco-Bold" panose="00000800000000000000" pitchFamily="50" charset="-52"/>
                <a:cs typeface="Times New Roman" panose="02020603050405020304" pitchFamily="18" charset="0"/>
              </a:rPr>
              <a:t>Bogach</a:t>
            </a:r>
            <a:r>
              <a:rPr lang="en-US" dirty="0">
                <a:solidFill>
                  <a:schemeClr val="tx2"/>
                </a:solidFill>
                <a:latin typeface="BwSurco-Bold" panose="00000800000000000000" pitchFamily="50" charset="-52"/>
                <a:cs typeface="Times New Roman" panose="02020603050405020304" pitchFamily="18" charset="0"/>
              </a:rPr>
              <a:t> N.V.</a:t>
            </a:r>
          </a:p>
          <a:p>
            <a:r>
              <a:rPr lang="en-US" dirty="0">
                <a:solidFill>
                  <a:schemeClr val="tx2"/>
                </a:solidFill>
                <a:latin typeface="BwSurco-Bold" panose="00000800000000000000" pitchFamily="50" charset="-52"/>
                <a:cs typeface="Times New Roman" panose="02020603050405020304" pitchFamily="18" charset="0"/>
              </a:rPr>
              <a:t>Written by Baraev Damir</a:t>
            </a:r>
            <a:endParaRPr lang="ru-RU" dirty="0">
              <a:solidFill>
                <a:schemeClr val="tx2"/>
              </a:solidFill>
              <a:latin typeface="BwSurco-Bold" panose="00000800000000000000" pitchFamily="50" charset="-52"/>
              <a:cs typeface="Times New Roman" panose="02020603050405020304" pitchFamily="18" charset="0"/>
            </a:endParaRPr>
          </a:p>
        </p:txBody>
      </p:sp>
      <p:sp>
        <p:nvSpPr>
          <p:cNvPr id="12" name="Прямоугольник 11">
            <a:extLst>
              <a:ext uri="{FF2B5EF4-FFF2-40B4-BE49-F238E27FC236}">
                <a16:creationId xmlns:a16="http://schemas.microsoft.com/office/drawing/2014/main" id="{BD6A95EE-A63E-4E17-BF95-760B6CB9EEEA}"/>
              </a:ext>
            </a:extLst>
          </p:cNvPr>
          <p:cNvSpPr/>
          <p:nvPr/>
        </p:nvSpPr>
        <p:spPr>
          <a:xfrm>
            <a:off x="702610" y="2127924"/>
            <a:ext cx="8721308" cy="1323439"/>
          </a:xfrm>
          <a:prstGeom prst="rect">
            <a:avLst/>
          </a:prstGeom>
          <a:solidFill>
            <a:srgbClr val="FF0000"/>
          </a:solidFill>
          <a:ln w="19050">
            <a:solidFill>
              <a:srgbClr val="00B0F0"/>
            </a:solidFill>
          </a:ln>
          <a:effectLst/>
        </p:spPr>
        <p:txBody>
          <a:bodyPr wrap="square">
            <a:spAutoFit/>
          </a:bodyPr>
          <a:lstStyle/>
          <a:p>
            <a:r>
              <a:rPr lang="en-US" sz="4000" b="1" dirty="0">
                <a:solidFill>
                  <a:schemeClr val="bg1"/>
                </a:solidFill>
                <a:latin typeface="BwSurco-Bold" panose="00000800000000000000" pitchFamily="50" charset="-52"/>
                <a:cs typeface="Times New Roman" panose="02020603050405020304" pitchFamily="18" charset="0"/>
              </a:rPr>
              <a:t>AUTOMATED CONTROL SYSTEMS</a:t>
            </a:r>
          </a:p>
          <a:p>
            <a:r>
              <a:rPr lang="en-US" sz="4000" b="1" dirty="0">
                <a:solidFill>
                  <a:schemeClr val="bg1"/>
                </a:solidFill>
                <a:latin typeface="BwSurco-Bold" panose="00000800000000000000" pitchFamily="50" charset="-52"/>
                <a:cs typeface="Times New Roman" panose="02020603050405020304" pitchFamily="18" charset="0"/>
              </a:rPr>
              <a:t>LOAD-CARRIED CRANES</a:t>
            </a:r>
            <a:endParaRPr lang="ru-RU" sz="4000" b="1" dirty="0">
              <a:solidFill>
                <a:schemeClr val="bg1"/>
              </a:solidFill>
              <a:latin typeface="BwSurco-Bold" panose="00000800000000000000" pitchFamily="50" charset="-52"/>
              <a:cs typeface="Times New Roman" panose="02020603050405020304" pitchFamily="18" charset="0"/>
            </a:endParaRP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descr="D:\Ярлыки\3D\Done\УГАТУ\Новая папка\power point\4\wing.png">
            <a:extLst>
              <a:ext uri="{FF2B5EF4-FFF2-40B4-BE49-F238E27FC236}">
                <a16:creationId xmlns:a16="http://schemas.microsoft.com/office/drawing/2014/main" id="{AA697AC4-A116-4E23-BF22-8CFF85857BB2}"/>
              </a:ext>
            </a:extLst>
          </p:cNvPr>
          <p:cNvPicPr>
            <a:picLocks noChangeAspect="1" noChangeArrowheads="1"/>
          </p:cNvPicPr>
          <p:nvPr/>
        </p:nvPicPr>
        <p:blipFill>
          <a:blip r:embed="rId2" cstate="print"/>
          <a:srcRect/>
          <a:stretch>
            <a:fillRect/>
          </a:stretch>
        </p:blipFill>
        <p:spPr bwMode="auto">
          <a:xfrm>
            <a:off x="11104563" y="6038850"/>
            <a:ext cx="1087437" cy="819150"/>
          </a:xfrm>
          <a:prstGeom prst="rect">
            <a:avLst/>
          </a:prstGeom>
          <a:noFill/>
        </p:spPr>
      </p:pic>
      <p:sp>
        <p:nvSpPr>
          <p:cNvPr id="24" name="Прямоугольник 23">
            <a:extLst>
              <a:ext uri="{FF2B5EF4-FFF2-40B4-BE49-F238E27FC236}">
                <a16:creationId xmlns:a16="http://schemas.microsoft.com/office/drawing/2014/main" id="{2CD3E6D5-0437-4EF6-AB20-ACC109605FC1}"/>
              </a:ext>
            </a:extLst>
          </p:cNvPr>
          <p:cNvSpPr/>
          <p:nvPr/>
        </p:nvSpPr>
        <p:spPr>
          <a:xfrm>
            <a:off x="11627503" y="6248370"/>
            <a:ext cx="314510" cy="400110"/>
          </a:xfrm>
          <a:prstGeom prst="rect">
            <a:avLst/>
          </a:prstGeom>
        </p:spPr>
        <p:txBody>
          <a:bodyPr wrap="none">
            <a:spAutoFit/>
          </a:bodyPr>
          <a:lstStyle/>
          <a:p>
            <a:r>
              <a:rPr lang="en-US" sz="2000" dirty="0">
                <a:solidFill>
                  <a:schemeClr val="bg1"/>
                </a:solidFill>
                <a:latin typeface="BwSurco-Bold" pitchFamily="50" charset="-52"/>
              </a:rPr>
              <a:t>2</a:t>
            </a:r>
            <a:endParaRPr lang="ru-RU" sz="900" dirty="0">
              <a:solidFill>
                <a:schemeClr val="bg1"/>
              </a:solidFill>
              <a:latin typeface="BwSurco-Bold" pitchFamily="50" charset="-52"/>
            </a:endParaRPr>
          </a:p>
        </p:txBody>
      </p:sp>
      <p:sp>
        <p:nvSpPr>
          <p:cNvPr id="27" name="Прямоугольник 26">
            <a:extLst>
              <a:ext uri="{FF2B5EF4-FFF2-40B4-BE49-F238E27FC236}">
                <a16:creationId xmlns:a16="http://schemas.microsoft.com/office/drawing/2014/main" id="{D2A69B32-2D50-41CD-963C-C7595EFC1A21}"/>
              </a:ext>
            </a:extLst>
          </p:cNvPr>
          <p:cNvSpPr/>
          <p:nvPr/>
        </p:nvSpPr>
        <p:spPr>
          <a:xfrm>
            <a:off x="3156563" y="331046"/>
            <a:ext cx="5878874" cy="584775"/>
          </a:xfrm>
          <a:prstGeom prst="rect">
            <a:avLst/>
          </a:prstGeom>
          <a:solidFill>
            <a:srgbClr val="FF0000"/>
          </a:solidFill>
          <a:ln w="19050">
            <a:solidFill>
              <a:srgbClr val="00B0F0"/>
            </a:solidFill>
          </a:ln>
          <a:effectLst/>
        </p:spPr>
        <p:txBody>
          <a:bodyPr wrap="square">
            <a:spAutoFit/>
          </a:bodyPr>
          <a:lstStyle/>
          <a:p>
            <a:pPr algn="ctr"/>
            <a:r>
              <a:rPr lang="en-US" sz="3200" dirty="0">
                <a:solidFill>
                  <a:schemeClr val="bg1"/>
                </a:solidFill>
                <a:latin typeface="BwSurco-Bold" panose="00000800000000000000" pitchFamily="50" charset="-52"/>
              </a:rPr>
              <a:t>BASIC CONCEPT</a:t>
            </a:r>
            <a:endParaRPr lang="ru-RU" sz="3200" dirty="0">
              <a:solidFill>
                <a:schemeClr val="bg1"/>
              </a:solidFill>
              <a:latin typeface="BwSurco-Bold" panose="00000800000000000000" pitchFamily="50" charset="-52"/>
            </a:endParaRPr>
          </a:p>
        </p:txBody>
      </p:sp>
      <p:sp>
        <p:nvSpPr>
          <p:cNvPr id="29" name="Объект 2">
            <a:extLst>
              <a:ext uri="{FF2B5EF4-FFF2-40B4-BE49-F238E27FC236}">
                <a16:creationId xmlns:a16="http://schemas.microsoft.com/office/drawing/2014/main" id="{63D0097D-9BCF-406E-A060-E63B9A8EBAD0}"/>
              </a:ext>
            </a:extLst>
          </p:cNvPr>
          <p:cNvSpPr txBox="1">
            <a:spLocks/>
          </p:cNvSpPr>
          <p:nvPr/>
        </p:nvSpPr>
        <p:spPr>
          <a:xfrm>
            <a:off x="678800" y="1158196"/>
            <a:ext cx="9562724" cy="45128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buNone/>
            </a:pPr>
            <a:r>
              <a:rPr lang="en-US" dirty="0">
                <a:solidFill>
                  <a:schemeClr val="tx2"/>
                </a:solidFill>
                <a:latin typeface="BwSurco-Book" panose="00000400000000000000" pitchFamily="50" charset="-52"/>
              </a:rPr>
              <a:t>In general, the automated control system of the modern crane is presented below:</a:t>
            </a:r>
            <a:endParaRPr lang="ru-RU" dirty="0">
              <a:solidFill>
                <a:schemeClr val="tx2"/>
              </a:solidFill>
              <a:latin typeface="BwSurco-Book" panose="00000400000000000000" pitchFamily="50" charset="-52"/>
            </a:endParaRPr>
          </a:p>
        </p:txBody>
      </p:sp>
      <p:pic>
        <p:nvPicPr>
          <p:cNvPr id="13" name="image1.jpeg">
            <a:extLst>
              <a:ext uri="{FF2B5EF4-FFF2-40B4-BE49-F238E27FC236}">
                <a16:creationId xmlns:a16="http://schemas.microsoft.com/office/drawing/2014/main" id="{68DC6EF0-7DE4-44BF-893E-1A9FC649976B}"/>
              </a:ext>
            </a:extLst>
          </p:cNvPr>
          <p:cNvPicPr/>
          <p:nvPr/>
        </p:nvPicPr>
        <p:blipFill>
          <a:blip r:embed="rId3" cstate="print"/>
          <a:stretch>
            <a:fillRect/>
          </a:stretch>
        </p:blipFill>
        <p:spPr>
          <a:xfrm>
            <a:off x="3578050" y="1613870"/>
            <a:ext cx="5035900" cy="1124384"/>
          </a:xfrm>
          <a:prstGeom prst="rect">
            <a:avLst/>
          </a:prstGeom>
        </p:spPr>
      </p:pic>
      <p:sp>
        <p:nvSpPr>
          <p:cNvPr id="14" name="TextBox 13">
            <a:extLst>
              <a:ext uri="{FF2B5EF4-FFF2-40B4-BE49-F238E27FC236}">
                <a16:creationId xmlns:a16="http://schemas.microsoft.com/office/drawing/2014/main" id="{AD946C99-0E91-4AE1-A727-4508988D83BD}"/>
              </a:ext>
            </a:extLst>
          </p:cNvPr>
          <p:cNvSpPr txBox="1"/>
          <p:nvPr/>
        </p:nvSpPr>
        <p:spPr>
          <a:xfrm>
            <a:off x="678800" y="2738254"/>
            <a:ext cx="10834400" cy="1200329"/>
          </a:xfrm>
          <a:prstGeom prst="rect">
            <a:avLst/>
          </a:prstGeom>
          <a:noFill/>
        </p:spPr>
        <p:txBody>
          <a:bodyPr wrap="square">
            <a:spAutoFit/>
          </a:bodyPr>
          <a:lstStyle/>
          <a:p>
            <a:pPr algn="just"/>
            <a:r>
              <a:rPr lang="en-US" dirty="0">
                <a:solidFill>
                  <a:schemeClr val="tx2"/>
                </a:solidFill>
                <a:latin typeface="BwSurco-Book" panose="00000400000000000000" pitchFamily="50" charset="-52"/>
              </a:rPr>
              <a:t>The control cabin is an automated crane operator's place intended for the supply of control signals by means of special joysticks to the central processor, as well as for monitoring</a:t>
            </a:r>
            <a:r>
              <a:rPr lang="ru-RU" dirty="0">
                <a:solidFill>
                  <a:schemeClr val="tx2"/>
                </a:solidFill>
                <a:latin typeface="BwSurco-Book" panose="00000400000000000000" pitchFamily="50" charset="-52"/>
              </a:rPr>
              <a:t> </a:t>
            </a:r>
            <a:r>
              <a:rPr lang="en-US" dirty="0">
                <a:solidFill>
                  <a:schemeClr val="tx2"/>
                </a:solidFill>
                <a:latin typeface="BwSurco-Book" panose="00000400000000000000" pitchFamily="50" charset="-52"/>
              </a:rPr>
              <a:t>technical characteristics</a:t>
            </a:r>
            <a:r>
              <a:rPr lang="ru-RU" dirty="0">
                <a:solidFill>
                  <a:schemeClr val="tx2"/>
                </a:solidFill>
                <a:latin typeface="BwSurco-Book" panose="00000400000000000000" pitchFamily="50" charset="-52"/>
              </a:rPr>
              <a:t> </a:t>
            </a:r>
            <a:r>
              <a:rPr lang="en-US" dirty="0">
                <a:solidFill>
                  <a:schemeClr val="tx2"/>
                </a:solidFill>
                <a:latin typeface="BwSurco-Book" panose="00000400000000000000" pitchFamily="50" charset="-52"/>
              </a:rPr>
              <a:t>and technological parameters of the process with the help of</a:t>
            </a:r>
            <a:r>
              <a:rPr lang="ru-RU" dirty="0">
                <a:solidFill>
                  <a:schemeClr val="tx2"/>
                </a:solidFill>
                <a:latin typeface="BwSurco-Book" panose="00000400000000000000" pitchFamily="50" charset="-52"/>
              </a:rPr>
              <a:t> </a:t>
            </a:r>
            <a:r>
              <a:rPr lang="en-US" dirty="0">
                <a:solidFill>
                  <a:schemeClr val="tx2"/>
                </a:solidFill>
                <a:latin typeface="BwSurco-Book" panose="00000400000000000000" pitchFamily="50" charset="-52"/>
              </a:rPr>
              <a:t>a SCADA system</a:t>
            </a:r>
            <a:r>
              <a:rPr lang="ru-RU" dirty="0">
                <a:solidFill>
                  <a:schemeClr val="tx2"/>
                </a:solidFill>
                <a:latin typeface="BwSurco-Book" panose="00000400000000000000" pitchFamily="50" charset="-52"/>
              </a:rPr>
              <a:t> (</a:t>
            </a:r>
            <a:r>
              <a:rPr lang="en-US" dirty="0">
                <a:solidFill>
                  <a:schemeClr val="tx2"/>
                </a:solidFill>
                <a:latin typeface="BwSurco-Book" panose="00000400000000000000" pitchFamily="50" charset="-52"/>
              </a:rPr>
              <a:t>Simatic WinCC is used</a:t>
            </a:r>
            <a:r>
              <a:rPr lang="ru-RU" dirty="0">
                <a:solidFill>
                  <a:schemeClr val="tx2"/>
                </a:solidFill>
                <a:latin typeface="BwSurco-Book" panose="00000400000000000000" pitchFamily="50" charset="-52"/>
              </a:rPr>
              <a:t> </a:t>
            </a:r>
            <a:r>
              <a:rPr lang="en-US" dirty="0">
                <a:solidFill>
                  <a:schemeClr val="tx2"/>
                </a:solidFill>
                <a:latin typeface="BwSurco-Book" panose="00000400000000000000" pitchFamily="50" charset="-52"/>
              </a:rPr>
              <a:t>as a SCADA system software</a:t>
            </a:r>
            <a:r>
              <a:rPr lang="ru-RU" dirty="0">
                <a:solidFill>
                  <a:schemeClr val="tx2"/>
                </a:solidFill>
                <a:latin typeface="BwSurco-Book" panose="00000400000000000000" pitchFamily="50" charset="-52"/>
              </a:rPr>
              <a:t>)</a:t>
            </a:r>
            <a:r>
              <a:rPr lang="en-US" dirty="0">
                <a:solidFill>
                  <a:schemeClr val="tx2"/>
                </a:solidFill>
                <a:latin typeface="BwSurco-Book" panose="00000400000000000000" pitchFamily="50" charset="-52"/>
              </a:rPr>
              <a:t>.</a:t>
            </a:r>
          </a:p>
        </p:txBody>
      </p:sp>
      <p:sp>
        <p:nvSpPr>
          <p:cNvPr id="16" name="TextBox 15">
            <a:extLst>
              <a:ext uri="{FF2B5EF4-FFF2-40B4-BE49-F238E27FC236}">
                <a16:creationId xmlns:a16="http://schemas.microsoft.com/office/drawing/2014/main" id="{704FC8CD-B8CE-47F3-A685-AE47B3953DD4}"/>
              </a:ext>
            </a:extLst>
          </p:cNvPr>
          <p:cNvSpPr txBox="1"/>
          <p:nvPr/>
        </p:nvSpPr>
        <p:spPr>
          <a:xfrm>
            <a:off x="678800" y="4001601"/>
            <a:ext cx="5417200" cy="2308324"/>
          </a:xfrm>
          <a:prstGeom prst="rect">
            <a:avLst/>
          </a:prstGeom>
          <a:noFill/>
        </p:spPr>
        <p:txBody>
          <a:bodyPr wrap="square">
            <a:spAutoFit/>
          </a:bodyPr>
          <a:lstStyle/>
          <a:p>
            <a:pPr algn="ctr"/>
            <a:r>
              <a:rPr lang="en-US" dirty="0">
                <a:solidFill>
                  <a:schemeClr val="tx2"/>
                </a:solidFill>
                <a:latin typeface="BwSurco-Medium" panose="00000600000000000000" pitchFamily="50" charset="-52"/>
              </a:rPr>
              <a:t>The SCADA system implements a different set of functions:</a:t>
            </a: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visualization function</a:t>
            </a: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archiving of all variables</a:t>
            </a: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technological, emergency events</a:t>
            </a: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cents about the operation of the crane for the selected period or about the state of the individual subsystem for a certain period of time</a:t>
            </a:r>
          </a:p>
        </p:txBody>
      </p:sp>
      <p:sp>
        <p:nvSpPr>
          <p:cNvPr id="19" name="TextBox 18">
            <a:extLst>
              <a:ext uri="{FF2B5EF4-FFF2-40B4-BE49-F238E27FC236}">
                <a16:creationId xmlns:a16="http://schemas.microsoft.com/office/drawing/2014/main" id="{7F11F4D9-0EDC-4815-94E0-AEB628E0CA96}"/>
              </a:ext>
            </a:extLst>
          </p:cNvPr>
          <p:cNvSpPr txBox="1"/>
          <p:nvPr/>
        </p:nvSpPr>
        <p:spPr>
          <a:xfrm>
            <a:off x="6261280" y="4001601"/>
            <a:ext cx="5548312" cy="389274"/>
          </a:xfrm>
          <a:prstGeom prst="rect">
            <a:avLst/>
          </a:prstGeom>
          <a:noFill/>
        </p:spPr>
        <p:txBody>
          <a:bodyPr wrap="square">
            <a:spAutoFit/>
          </a:bodyPr>
          <a:lstStyle/>
          <a:p>
            <a:pPr marR="71755" algn="ctr">
              <a:lnSpc>
                <a:spcPct val="115000"/>
              </a:lnSpc>
              <a:spcBef>
                <a:spcPts val="1010"/>
              </a:spcBef>
              <a:spcAft>
                <a:spcPts val="0"/>
              </a:spcAft>
            </a:pPr>
            <a:r>
              <a:rPr lang="en-US" dirty="0">
                <a:solidFill>
                  <a:schemeClr val="tx2"/>
                </a:solidFill>
                <a:effectLst/>
                <a:latin typeface="BwSurco-Medium" panose="00000600000000000000" pitchFamily="50" charset="-52"/>
                <a:ea typeface="Times New Roman" panose="02020603050405020304" pitchFamily="18" charset="0"/>
              </a:rPr>
              <a:t>The central processing unit (CPU) is shown below:</a:t>
            </a:r>
            <a:endParaRPr lang="ru-RU" dirty="0">
              <a:solidFill>
                <a:schemeClr val="tx2"/>
              </a:solidFill>
              <a:effectLst/>
              <a:latin typeface="BwSurco-Medium" panose="00000600000000000000" pitchFamily="50" charset="-52"/>
              <a:ea typeface="Times New Roman" panose="02020603050405020304" pitchFamily="18" charset="0"/>
            </a:endParaRPr>
          </a:p>
        </p:txBody>
      </p:sp>
      <p:pic>
        <p:nvPicPr>
          <p:cNvPr id="20" name="image2.png">
            <a:extLst>
              <a:ext uri="{FF2B5EF4-FFF2-40B4-BE49-F238E27FC236}">
                <a16:creationId xmlns:a16="http://schemas.microsoft.com/office/drawing/2014/main" id="{FDB98DE3-E832-4B38-8B4A-64012DDB9353}"/>
              </a:ext>
            </a:extLst>
          </p:cNvPr>
          <p:cNvPicPr/>
          <p:nvPr/>
        </p:nvPicPr>
        <p:blipFill>
          <a:blip r:embed="rId4" cstate="print"/>
          <a:stretch>
            <a:fillRect/>
          </a:stretch>
        </p:blipFill>
        <p:spPr>
          <a:xfrm>
            <a:off x="7542796" y="4519821"/>
            <a:ext cx="2985281" cy="1448617"/>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BA5E0778-2262-4C51-8E42-0FF7264D54FA}"/>
              </a:ext>
            </a:extLst>
          </p:cNvPr>
          <p:cNvSpPr/>
          <p:nvPr/>
        </p:nvSpPr>
        <p:spPr>
          <a:xfrm>
            <a:off x="2776041" y="540204"/>
            <a:ext cx="6634085" cy="584775"/>
          </a:xfrm>
          <a:prstGeom prst="rect">
            <a:avLst/>
          </a:prstGeom>
          <a:solidFill>
            <a:srgbClr val="FF0000"/>
          </a:solidFill>
          <a:ln w="19050">
            <a:solidFill>
              <a:srgbClr val="00B0F0"/>
            </a:solidFill>
          </a:ln>
          <a:effectLst/>
        </p:spPr>
        <p:txBody>
          <a:bodyPr wrap="square">
            <a:spAutoFit/>
          </a:bodyPr>
          <a:lstStyle/>
          <a:p>
            <a:pPr algn="ctr"/>
            <a:r>
              <a:rPr lang="en-US" sz="3200" dirty="0">
                <a:solidFill>
                  <a:schemeClr val="bg1"/>
                </a:solidFill>
                <a:latin typeface="BwSurco-Bold" pitchFamily="50" charset="-52"/>
              </a:rPr>
              <a:t>CONTROLLER DESCRIPTION</a:t>
            </a:r>
            <a:endParaRPr lang="ru-RU" sz="3200" dirty="0">
              <a:solidFill>
                <a:schemeClr val="bg1"/>
              </a:solidFill>
              <a:latin typeface="BwSurco-Bold" pitchFamily="50" charset="-52"/>
            </a:endParaRPr>
          </a:p>
        </p:txBody>
      </p:sp>
      <p:pic>
        <p:nvPicPr>
          <p:cNvPr id="11" name="Picture 3" descr="D:\Ярлыки\3D\Done\УГАТУ\Новая папка\power point\4\wing.png">
            <a:extLst>
              <a:ext uri="{FF2B5EF4-FFF2-40B4-BE49-F238E27FC236}">
                <a16:creationId xmlns:a16="http://schemas.microsoft.com/office/drawing/2014/main" id="{EE978058-A35F-4005-A699-43AA1752FB6E}"/>
              </a:ext>
            </a:extLst>
          </p:cNvPr>
          <p:cNvPicPr>
            <a:picLocks noChangeAspect="1" noChangeArrowheads="1"/>
          </p:cNvPicPr>
          <p:nvPr/>
        </p:nvPicPr>
        <p:blipFill>
          <a:blip r:embed="rId2" cstate="print"/>
          <a:srcRect/>
          <a:stretch>
            <a:fillRect/>
          </a:stretch>
        </p:blipFill>
        <p:spPr bwMode="auto">
          <a:xfrm>
            <a:off x="11104563" y="6038850"/>
            <a:ext cx="1087437" cy="819150"/>
          </a:xfrm>
          <a:prstGeom prst="rect">
            <a:avLst/>
          </a:prstGeom>
          <a:noFill/>
        </p:spPr>
      </p:pic>
      <p:sp>
        <p:nvSpPr>
          <p:cNvPr id="12" name="Прямоугольник 11">
            <a:extLst>
              <a:ext uri="{FF2B5EF4-FFF2-40B4-BE49-F238E27FC236}">
                <a16:creationId xmlns:a16="http://schemas.microsoft.com/office/drawing/2014/main" id="{17F7BC8E-80A8-47E4-933A-42D35611C5DD}"/>
              </a:ext>
            </a:extLst>
          </p:cNvPr>
          <p:cNvSpPr/>
          <p:nvPr/>
        </p:nvSpPr>
        <p:spPr>
          <a:xfrm>
            <a:off x="11627503" y="6248370"/>
            <a:ext cx="314510" cy="400110"/>
          </a:xfrm>
          <a:prstGeom prst="rect">
            <a:avLst/>
          </a:prstGeom>
        </p:spPr>
        <p:txBody>
          <a:bodyPr wrap="square">
            <a:spAutoFit/>
          </a:bodyPr>
          <a:lstStyle/>
          <a:p>
            <a:r>
              <a:rPr lang="ru-RU" sz="2000" dirty="0">
                <a:solidFill>
                  <a:schemeClr val="bg1"/>
                </a:solidFill>
                <a:latin typeface="BwSurco-Bold" pitchFamily="50" charset="-52"/>
              </a:rPr>
              <a:t>3</a:t>
            </a:r>
            <a:endParaRPr lang="ru-RU" sz="900" dirty="0">
              <a:solidFill>
                <a:schemeClr val="bg1"/>
              </a:solidFill>
              <a:latin typeface="BwSurco-Bold" pitchFamily="50" charset="-52"/>
            </a:endParaRPr>
          </a:p>
        </p:txBody>
      </p:sp>
      <p:sp>
        <p:nvSpPr>
          <p:cNvPr id="13" name="TextBox 12">
            <a:extLst>
              <a:ext uri="{FF2B5EF4-FFF2-40B4-BE49-F238E27FC236}">
                <a16:creationId xmlns:a16="http://schemas.microsoft.com/office/drawing/2014/main" id="{041BC108-BAA6-4EBB-971E-6827EAF1724D}"/>
              </a:ext>
            </a:extLst>
          </p:cNvPr>
          <p:cNvSpPr txBox="1"/>
          <p:nvPr/>
        </p:nvSpPr>
        <p:spPr>
          <a:xfrm>
            <a:off x="401411" y="1465406"/>
            <a:ext cx="11383347" cy="646331"/>
          </a:xfrm>
          <a:prstGeom prst="rect">
            <a:avLst/>
          </a:prstGeom>
          <a:noFill/>
        </p:spPr>
        <p:txBody>
          <a:bodyPr wrap="square">
            <a:spAutoFit/>
          </a:bodyPr>
          <a:lstStyle/>
          <a:p>
            <a:pPr algn="just"/>
            <a:r>
              <a:rPr lang="en-US" dirty="0">
                <a:solidFill>
                  <a:schemeClr val="tx2"/>
                </a:solidFill>
                <a:latin typeface="BwSurco-Medium" panose="00000600000000000000" pitchFamily="50" charset="-52"/>
              </a:rPr>
              <a:t>Most often as a program controller, the Simatic S7-300/400 modular controllers are used in conjunction with distributed I / O stations. Controllers have a modular structure and include the following components:</a:t>
            </a:r>
          </a:p>
        </p:txBody>
      </p:sp>
      <p:sp>
        <p:nvSpPr>
          <p:cNvPr id="15" name="TextBox 14">
            <a:extLst>
              <a:ext uri="{FF2B5EF4-FFF2-40B4-BE49-F238E27FC236}">
                <a16:creationId xmlns:a16="http://schemas.microsoft.com/office/drawing/2014/main" id="{C09284F1-C419-407D-954C-F4DF9015792A}"/>
              </a:ext>
            </a:extLst>
          </p:cNvPr>
          <p:cNvSpPr txBox="1"/>
          <p:nvPr/>
        </p:nvSpPr>
        <p:spPr>
          <a:xfrm>
            <a:off x="566835" y="2216497"/>
            <a:ext cx="7074936" cy="4031873"/>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CPU module.</a:t>
            </a:r>
          </a:p>
          <a:p>
            <a:pPr algn="just"/>
            <a:endParaRPr lang="en-US" sz="800" dirty="0">
              <a:solidFill>
                <a:schemeClr val="tx2"/>
              </a:solidFill>
              <a:latin typeface="BwSurco-Book" panose="00000400000000000000" pitchFamily="50" charset="-52"/>
            </a:endParaRP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Power supply modules that provide power to the controller from an alternating current network with a voltage of 120 / 230V or from a 24/48/60 / 110V DC source.</a:t>
            </a:r>
          </a:p>
          <a:p>
            <a:pPr algn="just"/>
            <a:endParaRPr lang="en-US" sz="800" dirty="0">
              <a:solidFill>
                <a:schemeClr val="tx2"/>
              </a:solidFill>
              <a:latin typeface="BwSurco-Book" panose="00000400000000000000" pitchFamily="50" charset="-52"/>
            </a:endParaRP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Signal modules for input and output of discrete and analog signals.</a:t>
            </a:r>
          </a:p>
          <a:p>
            <a:pPr algn="just"/>
            <a:endParaRPr lang="en-US" sz="800" dirty="0">
              <a:solidFill>
                <a:schemeClr val="tx2"/>
              </a:solidFill>
              <a:latin typeface="BwSurco-Book" panose="00000400000000000000" pitchFamily="50" charset="-52"/>
            </a:endParaRP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Communication processors, for connection to the PROFIBUS network.</a:t>
            </a:r>
          </a:p>
          <a:p>
            <a:pPr algn="just"/>
            <a:endParaRPr lang="en-US" sz="800" dirty="0">
              <a:solidFill>
                <a:schemeClr val="tx2"/>
              </a:solidFill>
              <a:latin typeface="BwSurco-Book" panose="00000400000000000000" pitchFamily="50" charset="-52"/>
            </a:endParaRP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Functional modules capable of independently solving the tasks of automatic control.</a:t>
            </a:r>
          </a:p>
          <a:p>
            <a:pPr algn="just"/>
            <a:endParaRPr lang="en-US" sz="800" dirty="0">
              <a:solidFill>
                <a:schemeClr val="tx2"/>
              </a:solidFill>
              <a:latin typeface="BwSurco-Book" panose="00000400000000000000" pitchFamily="50" charset="-52"/>
            </a:endParaRPr>
          </a:p>
          <a:p>
            <a:pPr marL="285750" indent="-285750" algn="just">
              <a:buFont typeface="Arial" panose="020B0604020202020204" pitchFamily="34" charset="0"/>
              <a:buChar char="•"/>
            </a:pPr>
            <a:r>
              <a:rPr lang="en-US" dirty="0">
                <a:solidFill>
                  <a:schemeClr val="tx2"/>
                </a:solidFill>
                <a:latin typeface="BwSurco-Book" panose="00000400000000000000" pitchFamily="50" charset="-52"/>
              </a:rPr>
              <a:t>Interface modules, which provide the possibility of connection to the base unit of expansion racks.</a:t>
            </a:r>
          </a:p>
        </p:txBody>
      </p:sp>
      <p:pic>
        <p:nvPicPr>
          <p:cNvPr id="1026" name="Picture 2" descr="Simatic S7-300 — Википедия">
            <a:extLst>
              <a:ext uri="{FF2B5EF4-FFF2-40B4-BE49-F238E27FC236}">
                <a16:creationId xmlns:a16="http://schemas.microsoft.com/office/drawing/2014/main" id="{C6461683-8D45-4A57-9C6F-772910F00D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6645" y="2819507"/>
            <a:ext cx="3438520" cy="213671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23FB38C-AD71-40E8-8378-E58FAC00F4C5}"/>
              </a:ext>
            </a:extLst>
          </p:cNvPr>
          <p:cNvSpPr txBox="1"/>
          <p:nvPr/>
        </p:nvSpPr>
        <p:spPr>
          <a:xfrm>
            <a:off x="9117368" y="4989702"/>
            <a:ext cx="1577074" cy="338554"/>
          </a:xfrm>
          <a:prstGeom prst="rect">
            <a:avLst/>
          </a:prstGeom>
          <a:noFill/>
        </p:spPr>
        <p:txBody>
          <a:bodyPr wrap="square">
            <a:spAutoFit/>
          </a:bodyPr>
          <a:lstStyle/>
          <a:p>
            <a:pPr algn="ctr"/>
            <a:r>
              <a:rPr lang="ru-RU" sz="1600" b="0" i="0" dirty="0" err="1">
                <a:solidFill>
                  <a:srgbClr val="000000"/>
                </a:solidFill>
                <a:effectLst/>
                <a:latin typeface="BwSurco-Medium" panose="00000600000000000000" pitchFamily="50" charset="-52"/>
              </a:rPr>
              <a:t>Simatic</a:t>
            </a:r>
            <a:r>
              <a:rPr lang="ru-RU" sz="1600" b="0" i="0" dirty="0">
                <a:solidFill>
                  <a:srgbClr val="000000"/>
                </a:solidFill>
                <a:effectLst/>
                <a:latin typeface="BwSurco-Medium" panose="00000600000000000000" pitchFamily="50" charset="-52"/>
              </a:rPr>
              <a:t> S7-300</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A880502E-7345-456E-9771-4B4161D7DE7E}"/>
              </a:ext>
            </a:extLst>
          </p:cNvPr>
          <p:cNvSpPr/>
          <p:nvPr/>
        </p:nvSpPr>
        <p:spPr>
          <a:xfrm>
            <a:off x="1651890" y="417503"/>
            <a:ext cx="8888219" cy="584775"/>
          </a:xfrm>
          <a:prstGeom prst="rect">
            <a:avLst/>
          </a:prstGeom>
          <a:solidFill>
            <a:srgbClr val="FF0000"/>
          </a:solidFill>
          <a:ln w="19050">
            <a:solidFill>
              <a:srgbClr val="00B0F0"/>
            </a:solidFill>
          </a:ln>
          <a:effectLst/>
        </p:spPr>
        <p:txBody>
          <a:bodyPr wrap="square">
            <a:spAutoFit/>
          </a:bodyPr>
          <a:lstStyle/>
          <a:p>
            <a:pPr algn="ctr"/>
            <a:r>
              <a:rPr lang="en-US" sz="3200" dirty="0">
                <a:solidFill>
                  <a:schemeClr val="bg1"/>
                </a:solidFill>
                <a:latin typeface="BwSurco-Bold" pitchFamily="50" charset="-52"/>
              </a:rPr>
              <a:t>FREQUENCY	CONVERTER DESCRIPTION</a:t>
            </a:r>
            <a:endParaRPr lang="ru-RU" sz="3200" dirty="0">
              <a:solidFill>
                <a:schemeClr val="bg1"/>
              </a:solidFill>
              <a:latin typeface="BwSurco-Bold" pitchFamily="50" charset="-52"/>
            </a:endParaRPr>
          </a:p>
        </p:txBody>
      </p:sp>
      <p:pic>
        <p:nvPicPr>
          <p:cNvPr id="9" name="Picture 3" descr="D:\Ярлыки\3D\Done\УГАТУ\Новая папка\power point\4\wing.png">
            <a:extLst>
              <a:ext uri="{FF2B5EF4-FFF2-40B4-BE49-F238E27FC236}">
                <a16:creationId xmlns:a16="http://schemas.microsoft.com/office/drawing/2014/main" id="{F5B65A66-5F2F-4704-A590-2EBD34B071DF}"/>
              </a:ext>
            </a:extLst>
          </p:cNvPr>
          <p:cNvPicPr>
            <a:picLocks noChangeAspect="1" noChangeArrowheads="1"/>
          </p:cNvPicPr>
          <p:nvPr/>
        </p:nvPicPr>
        <p:blipFill>
          <a:blip r:embed="rId2" cstate="print"/>
          <a:srcRect/>
          <a:stretch>
            <a:fillRect/>
          </a:stretch>
        </p:blipFill>
        <p:spPr bwMode="auto">
          <a:xfrm>
            <a:off x="11104563" y="6038850"/>
            <a:ext cx="1087437" cy="819150"/>
          </a:xfrm>
          <a:prstGeom prst="rect">
            <a:avLst/>
          </a:prstGeom>
          <a:noFill/>
        </p:spPr>
      </p:pic>
      <p:sp>
        <p:nvSpPr>
          <p:cNvPr id="10" name="Прямоугольник 9">
            <a:extLst>
              <a:ext uri="{FF2B5EF4-FFF2-40B4-BE49-F238E27FC236}">
                <a16:creationId xmlns:a16="http://schemas.microsoft.com/office/drawing/2014/main" id="{AF57D0AF-555F-436C-B64C-9300423FD6FB}"/>
              </a:ext>
            </a:extLst>
          </p:cNvPr>
          <p:cNvSpPr/>
          <p:nvPr/>
        </p:nvSpPr>
        <p:spPr>
          <a:xfrm>
            <a:off x="11627503" y="6248370"/>
            <a:ext cx="314510" cy="400110"/>
          </a:xfrm>
          <a:prstGeom prst="rect">
            <a:avLst/>
          </a:prstGeom>
        </p:spPr>
        <p:txBody>
          <a:bodyPr wrap="none">
            <a:spAutoFit/>
          </a:bodyPr>
          <a:lstStyle/>
          <a:p>
            <a:r>
              <a:rPr lang="ru-RU" sz="2000" dirty="0">
                <a:solidFill>
                  <a:schemeClr val="bg1"/>
                </a:solidFill>
                <a:latin typeface="BwSurco-Bold" pitchFamily="50" charset="-52"/>
              </a:rPr>
              <a:t>4</a:t>
            </a:r>
            <a:endParaRPr lang="ru-RU" sz="900" dirty="0">
              <a:solidFill>
                <a:schemeClr val="bg1"/>
              </a:solidFill>
              <a:latin typeface="BwSurco-Bold" pitchFamily="50" charset="-52"/>
            </a:endParaRPr>
          </a:p>
        </p:txBody>
      </p:sp>
      <p:sp>
        <p:nvSpPr>
          <p:cNvPr id="12" name="TextBox 11">
            <a:extLst>
              <a:ext uri="{FF2B5EF4-FFF2-40B4-BE49-F238E27FC236}">
                <a16:creationId xmlns:a16="http://schemas.microsoft.com/office/drawing/2014/main" id="{4553732D-B310-4262-81A7-22CAA0444C50}"/>
              </a:ext>
            </a:extLst>
          </p:cNvPr>
          <p:cNvSpPr txBox="1"/>
          <p:nvPr/>
        </p:nvSpPr>
        <p:spPr>
          <a:xfrm>
            <a:off x="432317" y="1211798"/>
            <a:ext cx="11327363" cy="2154436"/>
          </a:xfrm>
          <a:prstGeom prst="rect">
            <a:avLst/>
          </a:prstGeom>
          <a:noFill/>
        </p:spPr>
        <p:txBody>
          <a:bodyPr wrap="square">
            <a:spAutoFit/>
          </a:bodyPr>
          <a:lstStyle/>
          <a:p>
            <a:pPr algn="just"/>
            <a:r>
              <a:rPr lang="en-US" sz="1800" dirty="0">
                <a:solidFill>
                  <a:schemeClr val="tx2"/>
                </a:solidFill>
                <a:effectLst/>
                <a:latin typeface="BwSurco-Book" panose="00000400000000000000" pitchFamily="50" charset="-52"/>
                <a:ea typeface="Times New Roman" panose="02020603050405020304" pitchFamily="18" charset="0"/>
              </a:rPr>
              <a:t>The block of frequency converters is designed</a:t>
            </a:r>
            <a:r>
              <a:rPr lang="en-US" sz="1800" spc="-6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for</a:t>
            </a:r>
            <a:r>
              <a:rPr lang="en-US" sz="1800" spc="-7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smooth</a:t>
            </a:r>
            <a:r>
              <a:rPr lang="en-US" sz="1800" spc="-6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adjustment</a:t>
            </a:r>
            <a:r>
              <a:rPr lang="en-US" sz="1800" spc="-6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of</a:t>
            </a:r>
            <a:r>
              <a:rPr lang="en-US" sz="1800" spc="-7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the</a:t>
            </a:r>
            <a:r>
              <a:rPr lang="en-US" sz="1800" spc="-7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speed</a:t>
            </a:r>
            <a:r>
              <a:rPr lang="en-US" sz="1800" spc="-6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of short-circuited</a:t>
            </a:r>
            <a:r>
              <a:rPr lang="en-US" sz="1800" spc="-6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lifting</a:t>
            </a:r>
            <a:r>
              <a:rPr lang="en-US" sz="1800" spc="-6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motors,</a:t>
            </a:r>
            <a:r>
              <a:rPr lang="en-US" sz="1800" spc="-6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movement</a:t>
            </a:r>
            <a:r>
              <a:rPr lang="en-US" sz="1800" spc="-5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of</a:t>
            </a:r>
            <a:r>
              <a:rPr lang="en-US" sz="1800" spc="-7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the crane,</a:t>
            </a:r>
            <a:r>
              <a:rPr lang="en-US" sz="1800" spc="-5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etc.</a:t>
            </a:r>
            <a:r>
              <a:rPr lang="en-US" sz="1800" spc="-4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in</a:t>
            </a:r>
            <a:r>
              <a:rPr lang="en-US" sz="1800" spc="-4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the</a:t>
            </a:r>
            <a:r>
              <a:rPr lang="en-US" sz="1800" spc="-4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entire</a:t>
            </a:r>
            <a:r>
              <a:rPr lang="en-US" sz="1800" spc="-5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range</a:t>
            </a:r>
            <a:r>
              <a:rPr lang="en-US" sz="1800" spc="-5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of</a:t>
            </a:r>
            <a:r>
              <a:rPr lang="en-US" sz="1800" spc="-4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its</a:t>
            </a:r>
            <a:r>
              <a:rPr lang="en-US" sz="1800" spc="-40"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variation</a:t>
            </a:r>
            <a:r>
              <a:rPr lang="en-US" sz="1800" spc="-45" dirty="0">
                <a:solidFill>
                  <a:schemeClr val="tx2"/>
                </a:solidFill>
                <a:effectLst/>
                <a:latin typeface="BwSurco-Book" panose="00000400000000000000" pitchFamily="50" charset="-52"/>
                <a:ea typeface="Times New Roman" panose="02020603050405020304" pitchFamily="18" charset="0"/>
              </a:rPr>
              <a:t> </a:t>
            </a:r>
            <a:r>
              <a:rPr lang="en-US" sz="1800" dirty="0">
                <a:solidFill>
                  <a:schemeClr val="tx2"/>
                </a:solidFill>
                <a:effectLst/>
                <a:latin typeface="BwSurco-Book" panose="00000400000000000000" pitchFamily="50" charset="-52"/>
                <a:ea typeface="Times New Roman" panose="02020603050405020304" pitchFamily="18" charset="0"/>
              </a:rPr>
              <a:t>by changing the frequency of the motor supply voltage.</a:t>
            </a:r>
          </a:p>
          <a:p>
            <a:pPr algn="just"/>
            <a:endParaRPr lang="en-US" sz="800" dirty="0">
              <a:solidFill>
                <a:schemeClr val="tx2"/>
              </a:solidFill>
              <a:effectLst/>
              <a:latin typeface="BwSurco-Book" panose="00000400000000000000" pitchFamily="50" charset="-52"/>
              <a:ea typeface="Times New Roman" panose="02020603050405020304" pitchFamily="18" charset="0"/>
            </a:endParaRPr>
          </a:p>
          <a:p>
            <a:pPr algn="just"/>
            <a:r>
              <a:rPr lang="en-US" dirty="0">
                <a:solidFill>
                  <a:schemeClr val="tx2"/>
                </a:solidFill>
                <a:latin typeface="BwSurco-Book" panose="00000400000000000000" pitchFamily="50" charset="-52"/>
              </a:rPr>
              <a:t>The frequency converter is connected to the programmable controller by hardware using the PROFIBUS process bus and programmatically by assigning an address to the corresponding module. This connection involves blocking the operation of the control system in the presence of an error in any of the frequency drives.</a:t>
            </a:r>
          </a:p>
        </p:txBody>
      </p:sp>
      <p:sp>
        <p:nvSpPr>
          <p:cNvPr id="14" name="TextBox 13">
            <a:extLst>
              <a:ext uri="{FF2B5EF4-FFF2-40B4-BE49-F238E27FC236}">
                <a16:creationId xmlns:a16="http://schemas.microsoft.com/office/drawing/2014/main" id="{A1ED5B8F-5869-4BD9-BA23-E5794759B2BE}"/>
              </a:ext>
            </a:extLst>
          </p:cNvPr>
          <p:cNvSpPr txBox="1"/>
          <p:nvPr/>
        </p:nvSpPr>
        <p:spPr>
          <a:xfrm>
            <a:off x="249987" y="3429000"/>
            <a:ext cx="11509693" cy="2321405"/>
          </a:xfrm>
          <a:prstGeom prst="rect">
            <a:avLst/>
          </a:prstGeom>
          <a:noFill/>
        </p:spPr>
        <p:txBody>
          <a:bodyPr wrap="square">
            <a:spAutoFit/>
          </a:bodyPr>
          <a:lstStyle/>
          <a:p>
            <a:pPr algn="just"/>
            <a:endParaRPr lang="en-US" sz="800" dirty="0">
              <a:solidFill>
                <a:schemeClr val="tx2"/>
              </a:solidFill>
              <a:latin typeface="BwSurco-Medium" panose="00000600000000000000" pitchFamily="50" charset="-52"/>
            </a:endParaRPr>
          </a:p>
          <a:p>
            <a:pPr algn="ctr"/>
            <a:r>
              <a:rPr lang="en-US" dirty="0">
                <a:solidFill>
                  <a:schemeClr val="tx2"/>
                </a:solidFill>
                <a:latin typeface="BwSurco-Medium" panose="00000600000000000000" pitchFamily="50" charset="-52"/>
              </a:rPr>
              <a:t>Advantages of using the frequency converters in combination with a programmable controller:</a:t>
            </a:r>
          </a:p>
          <a:p>
            <a:pPr algn="ctr"/>
            <a:endParaRPr lang="en-US" sz="800" dirty="0">
              <a:solidFill>
                <a:schemeClr val="tx2"/>
              </a:solidFill>
              <a:latin typeface="BwSurco-Medium" panose="00000600000000000000" pitchFamily="50" charset="-52"/>
            </a:endParaRPr>
          </a:p>
          <a:p>
            <a:pPr marL="285750" marR="71755" lvl="0" indent="-285750" algn="just">
              <a:lnSpc>
                <a:spcPct val="115000"/>
              </a:lnSpc>
              <a:buSzPts val="1200"/>
              <a:buFont typeface="Arial" panose="020B0604020202020204" pitchFamily="34" charset="0"/>
              <a:buChar char="•"/>
              <a:tabLst>
                <a:tab pos="0" algn="l"/>
              </a:tabLst>
            </a:pPr>
            <a:r>
              <a:rPr lang="en-US" sz="1600" dirty="0">
                <a:solidFill>
                  <a:schemeClr val="tx2"/>
                </a:solidFill>
                <a:effectLst/>
                <a:latin typeface="BwSurco-Book" panose="00000400000000000000" pitchFamily="50" charset="-52"/>
                <a:ea typeface="Times New Roman" panose="02020603050405020304" pitchFamily="18" charset="0"/>
              </a:rPr>
              <a:t>Improved positioning accuracy due to low minimum</a:t>
            </a:r>
            <a:r>
              <a:rPr lang="en-US" sz="1600" spc="-5" dirty="0">
                <a:solidFill>
                  <a:schemeClr val="tx2"/>
                </a:solidFill>
                <a:effectLst/>
                <a:latin typeface="BwSurco-Book" panose="00000400000000000000" pitchFamily="50" charset="-52"/>
                <a:ea typeface="Times New Roman" panose="02020603050405020304" pitchFamily="18" charset="0"/>
              </a:rPr>
              <a:t> </a:t>
            </a:r>
            <a:r>
              <a:rPr lang="en-US" sz="1600" dirty="0">
                <a:solidFill>
                  <a:schemeClr val="tx2"/>
                </a:solidFill>
                <a:effectLst/>
                <a:latin typeface="BwSurco-Book" panose="00000400000000000000" pitchFamily="50" charset="-52"/>
                <a:ea typeface="Times New Roman" panose="02020603050405020304" pitchFamily="18" charset="0"/>
              </a:rPr>
              <a:t>speed.</a:t>
            </a:r>
            <a:endParaRPr lang="ru-RU" sz="1600" dirty="0">
              <a:solidFill>
                <a:schemeClr val="tx2"/>
              </a:solidFill>
              <a:effectLst/>
              <a:latin typeface="BwSurco-Book" panose="00000400000000000000" pitchFamily="50" charset="-52"/>
              <a:ea typeface="Times New Roman" panose="02020603050405020304" pitchFamily="18" charset="0"/>
            </a:endParaRPr>
          </a:p>
          <a:p>
            <a:pPr marL="285750" marR="69850" lvl="0" indent="-285750" algn="just">
              <a:lnSpc>
                <a:spcPct val="115000"/>
              </a:lnSpc>
              <a:buSzPts val="1200"/>
              <a:buFont typeface="Arial" panose="020B0604020202020204" pitchFamily="34" charset="0"/>
              <a:buChar char="•"/>
              <a:tabLst>
                <a:tab pos="0" algn="l"/>
              </a:tabLst>
            </a:pPr>
            <a:r>
              <a:rPr lang="en-US" sz="1600" dirty="0">
                <a:solidFill>
                  <a:schemeClr val="tx2"/>
                </a:solidFill>
                <a:effectLst/>
                <a:latin typeface="BwSurco-Book" panose="00000400000000000000" pitchFamily="50" charset="-52"/>
                <a:ea typeface="Times New Roman" panose="02020603050405020304" pitchFamily="18" charset="0"/>
              </a:rPr>
              <a:t>Reduced mechanical impacts due </a:t>
            </a:r>
            <a:r>
              <a:rPr lang="en-US" sz="1600" spc="-30" dirty="0">
                <a:solidFill>
                  <a:schemeClr val="tx2"/>
                </a:solidFill>
                <a:effectLst/>
                <a:latin typeface="BwSurco-Book" panose="00000400000000000000" pitchFamily="50" charset="-52"/>
                <a:ea typeface="Times New Roman" panose="02020603050405020304" pitchFamily="18" charset="0"/>
              </a:rPr>
              <a:t>to </a:t>
            </a:r>
            <a:r>
              <a:rPr lang="en-US" sz="1600" dirty="0">
                <a:solidFill>
                  <a:schemeClr val="tx2"/>
                </a:solidFill>
                <a:effectLst/>
                <a:latin typeface="BwSurco-Book" panose="00000400000000000000" pitchFamily="50" charset="-52"/>
                <a:ea typeface="Times New Roman" panose="02020603050405020304" pitchFamily="18" charset="0"/>
              </a:rPr>
              <a:t>smooth start and</a:t>
            </a:r>
            <a:r>
              <a:rPr lang="en-US" sz="1600" spc="-5" dirty="0">
                <a:solidFill>
                  <a:schemeClr val="tx2"/>
                </a:solidFill>
                <a:effectLst/>
                <a:latin typeface="BwSurco-Book" panose="00000400000000000000" pitchFamily="50" charset="-52"/>
                <a:ea typeface="Times New Roman" panose="02020603050405020304" pitchFamily="18" charset="0"/>
              </a:rPr>
              <a:t> </a:t>
            </a:r>
            <a:r>
              <a:rPr lang="en-US" sz="1600" dirty="0">
                <a:solidFill>
                  <a:schemeClr val="tx2"/>
                </a:solidFill>
                <a:effectLst/>
                <a:latin typeface="BwSurco-Book" panose="00000400000000000000" pitchFamily="50" charset="-52"/>
                <a:ea typeface="Times New Roman" panose="02020603050405020304" pitchFamily="18" charset="0"/>
              </a:rPr>
              <a:t>stop:</a:t>
            </a:r>
            <a:endParaRPr lang="ru-RU" sz="1600" dirty="0">
              <a:solidFill>
                <a:schemeClr val="tx2"/>
              </a:solidFill>
              <a:effectLst/>
              <a:latin typeface="BwSurco-Book" panose="00000400000000000000" pitchFamily="50" charset="-52"/>
              <a:ea typeface="Times New Roman" panose="02020603050405020304" pitchFamily="18" charset="0"/>
            </a:endParaRPr>
          </a:p>
          <a:p>
            <a:pPr marL="285750" marR="69850" lvl="0" indent="-285750" algn="just">
              <a:lnSpc>
                <a:spcPct val="115000"/>
              </a:lnSpc>
              <a:buSzPts val="1200"/>
              <a:buFont typeface="Arial" panose="020B0604020202020204" pitchFamily="34" charset="0"/>
              <a:buChar char="•"/>
              <a:tabLst>
                <a:tab pos="0" algn="l"/>
              </a:tabLst>
            </a:pPr>
            <a:r>
              <a:rPr lang="en-US" sz="1600" dirty="0">
                <a:solidFill>
                  <a:schemeClr val="tx2"/>
                </a:solidFill>
                <a:latin typeface="BwSurco-Book" panose="00000400000000000000" pitchFamily="50" charset="-52"/>
                <a:ea typeface="Times New Roman" panose="02020603050405020304" pitchFamily="18" charset="0"/>
              </a:rPr>
              <a:t>T</a:t>
            </a:r>
            <a:r>
              <a:rPr lang="en-US" sz="1600" dirty="0">
                <a:solidFill>
                  <a:schemeClr val="tx2"/>
                </a:solidFill>
                <a:effectLst/>
                <a:latin typeface="BwSurco-Book" panose="00000400000000000000" pitchFamily="50" charset="-52"/>
                <a:ea typeface="Times New Roman" panose="02020603050405020304" pitchFamily="18" charset="0"/>
              </a:rPr>
              <a:t>he possibility of using both a nominal minimum speed and a nominal speed limit.</a:t>
            </a:r>
            <a:endParaRPr lang="ru-RU" sz="1600" dirty="0">
              <a:solidFill>
                <a:schemeClr val="tx2"/>
              </a:solidFill>
              <a:effectLst/>
              <a:latin typeface="BwSurco-Book" panose="00000400000000000000" pitchFamily="50" charset="-52"/>
              <a:ea typeface="Times New Roman" panose="02020603050405020304" pitchFamily="18" charset="0"/>
            </a:endParaRPr>
          </a:p>
          <a:p>
            <a:pPr marL="285750" marR="73025" lvl="0" indent="-285750" algn="just">
              <a:lnSpc>
                <a:spcPct val="115000"/>
              </a:lnSpc>
              <a:buSzPts val="1200"/>
              <a:buFont typeface="Arial" panose="020B0604020202020204" pitchFamily="34" charset="0"/>
              <a:buChar char="•"/>
              <a:tabLst>
                <a:tab pos="0" algn="l"/>
              </a:tabLst>
            </a:pPr>
            <a:r>
              <a:rPr lang="en-US" sz="1600" dirty="0">
                <a:solidFill>
                  <a:schemeClr val="tx2"/>
                </a:solidFill>
                <a:effectLst/>
                <a:latin typeface="BwSurco-Book" panose="00000400000000000000" pitchFamily="50" charset="-52"/>
                <a:ea typeface="Times New Roman" panose="02020603050405020304" pitchFamily="18" charset="0"/>
              </a:rPr>
              <a:t>Reduction of brake wear due </a:t>
            </a:r>
            <a:r>
              <a:rPr lang="en-US" sz="1600" spc="-30" dirty="0">
                <a:solidFill>
                  <a:schemeClr val="tx2"/>
                </a:solidFill>
                <a:effectLst/>
                <a:latin typeface="BwSurco-Book" panose="00000400000000000000" pitchFamily="50" charset="-52"/>
                <a:ea typeface="Times New Roman" panose="02020603050405020304" pitchFamily="18" charset="0"/>
              </a:rPr>
              <a:t>to </a:t>
            </a:r>
            <a:r>
              <a:rPr lang="en-US" sz="1600" dirty="0">
                <a:solidFill>
                  <a:schemeClr val="tx2"/>
                </a:solidFill>
                <a:effectLst/>
                <a:latin typeface="BwSurco-Book" panose="00000400000000000000" pitchFamily="50" charset="-52"/>
                <a:ea typeface="Times New Roman" panose="02020603050405020304" pitchFamily="18" charset="0"/>
              </a:rPr>
              <a:t>electric</a:t>
            </a:r>
            <a:r>
              <a:rPr lang="en-US" sz="1600" spc="-10" dirty="0">
                <a:solidFill>
                  <a:schemeClr val="tx2"/>
                </a:solidFill>
                <a:effectLst/>
                <a:latin typeface="BwSurco-Book" panose="00000400000000000000" pitchFamily="50" charset="-52"/>
                <a:ea typeface="Times New Roman" panose="02020603050405020304" pitchFamily="18" charset="0"/>
              </a:rPr>
              <a:t> </a:t>
            </a:r>
            <a:r>
              <a:rPr lang="en-US" sz="1600" dirty="0">
                <a:solidFill>
                  <a:schemeClr val="tx2"/>
                </a:solidFill>
                <a:effectLst/>
                <a:latin typeface="BwSurco-Book" panose="00000400000000000000" pitchFamily="50" charset="-52"/>
                <a:ea typeface="Times New Roman" panose="02020603050405020304" pitchFamily="18" charset="0"/>
              </a:rPr>
              <a:t>braking.</a:t>
            </a:r>
          </a:p>
          <a:p>
            <a:pPr marL="285750" marR="73025" indent="-285750" algn="just">
              <a:lnSpc>
                <a:spcPct val="115000"/>
              </a:lnSpc>
              <a:buSzPts val="1200"/>
              <a:buFont typeface="Arial" panose="020B0604020202020204" pitchFamily="34" charset="0"/>
              <a:buChar char="•"/>
              <a:tabLst>
                <a:tab pos="0" algn="l"/>
              </a:tabLst>
            </a:pPr>
            <a:r>
              <a:rPr lang="en-US" sz="1600" dirty="0">
                <a:solidFill>
                  <a:schemeClr val="tx2"/>
                </a:solidFill>
                <a:latin typeface="BwSurco-Book" panose="00000400000000000000" pitchFamily="50" charset="-52"/>
                <a:ea typeface="Times New Roman" panose="02020603050405020304" pitchFamily="18" charset="0"/>
              </a:rPr>
              <a:t>I</a:t>
            </a:r>
            <a:r>
              <a:rPr lang="en-US" sz="1600" dirty="0">
                <a:solidFill>
                  <a:schemeClr val="tx2"/>
                </a:solidFill>
                <a:effectLst/>
                <a:latin typeface="BwSurco-Book" panose="00000400000000000000" pitchFamily="50" charset="-52"/>
                <a:ea typeface="Times New Roman" panose="02020603050405020304" pitchFamily="18" charset="0"/>
              </a:rPr>
              <a:t>ncrease the productivity of</a:t>
            </a:r>
            <a:r>
              <a:rPr lang="en-US" sz="1600" spc="140" dirty="0">
                <a:solidFill>
                  <a:schemeClr val="tx2"/>
                </a:solidFill>
                <a:effectLst/>
                <a:latin typeface="BwSurco-Book" panose="00000400000000000000" pitchFamily="50" charset="-52"/>
                <a:ea typeface="Times New Roman" panose="02020603050405020304" pitchFamily="18" charset="0"/>
              </a:rPr>
              <a:t> </a:t>
            </a:r>
            <a:r>
              <a:rPr lang="en-US" sz="1600" dirty="0">
                <a:solidFill>
                  <a:schemeClr val="tx2"/>
                </a:solidFill>
                <a:effectLst/>
                <a:latin typeface="BwSurco-Book" panose="00000400000000000000" pitchFamily="50" charset="-52"/>
                <a:ea typeface="Times New Roman" panose="02020603050405020304" pitchFamily="18" charset="0"/>
              </a:rPr>
              <a:t>the</a:t>
            </a:r>
            <a:r>
              <a:rPr lang="en-US" sz="1600" dirty="0">
                <a:solidFill>
                  <a:schemeClr val="tx2"/>
                </a:solidFill>
                <a:latin typeface="BwSurco-Book" panose="00000400000000000000" pitchFamily="50" charset="-52"/>
                <a:ea typeface="Times New Roman" panose="02020603050405020304" pitchFamily="18" charset="0"/>
              </a:rPr>
              <a:t> </a:t>
            </a:r>
            <a:r>
              <a:rPr lang="en-US" sz="1600" dirty="0">
                <a:solidFill>
                  <a:schemeClr val="tx2"/>
                </a:solidFill>
                <a:effectLst/>
                <a:latin typeface="BwSurco-Book" panose="00000400000000000000" pitchFamily="50" charset="-52"/>
                <a:ea typeface="Times New Roman" panose="02020603050405020304" pitchFamily="18" charset="0"/>
              </a:rPr>
              <a:t>crane.</a:t>
            </a:r>
            <a:endParaRPr lang="ru-RU" sz="1600" dirty="0">
              <a:solidFill>
                <a:schemeClr val="tx2"/>
              </a:solidFill>
              <a:effectLst/>
              <a:latin typeface="BwSurco-Book" panose="00000400000000000000" pitchFamily="50" charset="-52"/>
              <a:ea typeface="Times New Roman" panose="02020603050405020304" pitchFamily="18" charset="0"/>
            </a:endParaRPr>
          </a:p>
          <a:p>
            <a:pPr marL="285750" marR="71120" lvl="0" indent="-285750" algn="just">
              <a:lnSpc>
                <a:spcPct val="115000"/>
              </a:lnSpc>
              <a:spcBef>
                <a:spcPts val="205"/>
              </a:spcBef>
              <a:spcAft>
                <a:spcPts val="0"/>
              </a:spcAft>
              <a:buSzPts val="1200"/>
              <a:buFont typeface="Arial" panose="020B0604020202020204" pitchFamily="34" charset="0"/>
              <a:buChar char="•"/>
              <a:tabLst>
                <a:tab pos="0" algn="l"/>
              </a:tabLst>
            </a:pPr>
            <a:r>
              <a:rPr lang="en-US" sz="1600" dirty="0">
                <a:solidFill>
                  <a:schemeClr val="tx2"/>
                </a:solidFill>
                <a:latin typeface="BwSurco-Book" panose="00000400000000000000" pitchFamily="50" charset="-52"/>
                <a:ea typeface="Times New Roman" panose="02020603050405020304" pitchFamily="18" charset="0"/>
              </a:rPr>
              <a:t>T</a:t>
            </a:r>
            <a:r>
              <a:rPr lang="en-US" sz="1600" dirty="0">
                <a:solidFill>
                  <a:schemeClr val="tx2"/>
                </a:solidFill>
                <a:effectLst/>
                <a:latin typeface="BwSurco-Book" panose="00000400000000000000" pitchFamily="50" charset="-52"/>
                <a:ea typeface="Times New Roman" panose="02020603050405020304" pitchFamily="18" charset="0"/>
              </a:rPr>
              <a:t>he ability to program </a:t>
            </a:r>
            <a:r>
              <a:rPr lang="en-US" sz="1600" spc="-15" dirty="0">
                <a:solidFill>
                  <a:schemeClr val="tx2"/>
                </a:solidFill>
                <a:effectLst/>
                <a:latin typeface="BwSurco-Book" panose="00000400000000000000" pitchFamily="50" charset="-52"/>
                <a:ea typeface="Times New Roman" panose="02020603050405020304" pitchFamily="18" charset="0"/>
              </a:rPr>
              <a:t>both </a:t>
            </a:r>
            <a:r>
              <a:rPr lang="en-US" sz="1600" dirty="0">
                <a:solidFill>
                  <a:schemeClr val="tx2"/>
                </a:solidFill>
                <a:effectLst/>
                <a:latin typeface="BwSurco-Book" panose="00000400000000000000" pitchFamily="50" charset="-52"/>
                <a:ea typeface="Times New Roman" panose="02020603050405020304" pitchFamily="18" charset="0"/>
              </a:rPr>
              <a:t>separately and simultaneously an</a:t>
            </a:r>
            <a:r>
              <a:rPr lang="en-US" sz="1600" spc="-40" dirty="0">
                <a:solidFill>
                  <a:schemeClr val="tx2"/>
                </a:solidFill>
                <a:effectLst/>
                <a:latin typeface="BwSurco-Book" panose="00000400000000000000" pitchFamily="50" charset="-52"/>
                <a:ea typeface="Times New Roman" panose="02020603050405020304" pitchFamily="18" charset="0"/>
              </a:rPr>
              <a:t> </a:t>
            </a:r>
            <a:r>
              <a:rPr lang="en-US" sz="1600" dirty="0">
                <a:solidFill>
                  <a:schemeClr val="tx2"/>
                </a:solidFill>
                <a:effectLst/>
                <a:latin typeface="BwSurco-Book" panose="00000400000000000000" pitchFamily="50" charset="-52"/>
                <a:ea typeface="Times New Roman" panose="02020603050405020304" pitchFamily="18" charset="0"/>
              </a:rPr>
              <a:t>hourly</a:t>
            </a:r>
            <a:endParaRPr lang="ru-RU" sz="1600" dirty="0">
              <a:solidFill>
                <a:schemeClr val="tx2"/>
              </a:solidFill>
              <a:effectLst/>
              <a:latin typeface="BwSurco-Book" panose="00000400000000000000" pitchFamily="50" charset="-52"/>
              <a:ea typeface="Times New Roman" panose="02020603050405020304" pitchFamily="18" charset="0"/>
            </a:endParaRP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8C10BD-357A-48E6-831C-A382C6699297}"/>
              </a:ext>
            </a:extLst>
          </p:cNvPr>
          <p:cNvSpPr txBox="1"/>
          <p:nvPr/>
        </p:nvSpPr>
        <p:spPr>
          <a:xfrm>
            <a:off x="754224" y="1183729"/>
            <a:ext cx="10683550" cy="369332"/>
          </a:xfrm>
          <a:prstGeom prst="rect">
            <a:avLst/>
          </a:prstGeom>
          <a:noFill/>
        </p:spPr>
        <p:txBody>
          <a:bodyPr wrap="square">
            <a:spAutoFit/>
          </a:bodyPr>
          <a:lstStyle/>
          <a:p>
            <a:r>
              <a:rPr lang="en-US" sz="1800" dirty="0">
                <a:solidFill>
                  <a:schemeClr val="tx2"/>
                </a:solidFill>
                <a:effectLst/>
                <a:latin typeface="BwSurco-Book" panose="00000400000000000000" pitchFamily="50" charset="-52"/>
                <a:ea typeface="Times New Roman" panose="02020603050405020304" pitchFamily="18" charset="0"/>
              </a:rPr>
              <a:t>When programming the control </a:t>
            </a:r>
            <a:r>
              <a:rPr lang="en-US" sz="1800" spc="-15" dirty="0">
                <a:solidFill>
                  <a:schemeClr val="tx2"/>
                </a:solidFill>
                <a:effectLst/>
                <a:latin typeface="BwSurco-Book" panose="00000400000000000000" pitchFamily="50" charset="-52"/>
                <a:ea typeface="Times New Roman" panose="02020603050405020304" pitchFamily="18" charset="0"/>
              </a:rPr>
              <a:t>system </a:t>
            </a:r>
            <a:r>
              <a:rPr lang="en-US" sz="1800" dirty="0">
                <a:solidFill>
                  <a:schemeClr val="tx2"/>
                </a:solidFill>
                <a:effectLst/>
                <a:latin typeface="BwSurco-Book" panose="00000400000000000000" pitchFamily="50" charset="-52"/>
                <a:ea typeface="Times New Roman" panose="02020603050405020304" pitchFamily="18" charset="0"/>
              </a:rPr>
              <a:t>of the crane, high-level languages S7GRAPH are used.</a:t>
            </a:r>
            <a:endParaRPr lang="ru-RU" dirty="0">
              <a:solidFill>
                <a:schemeClr val="tx2"/>
              </a:solidFill>
              <a:latin typeface="BwSurco-Book" panose="00000400000000000000" pitchFamily="50" charset="-52"/>
            </a:endParaRPr>
          </a:p>
        </p:txBody>
      </p:sp>
      <p:sp>
        <p:nvSpPr>
          <p:cNvPr id="5" name="Прямоугольник 4">
            <a:extLst>
              <a:ext uri="{FF2B5EF4-FFF2-40B4-BE49-F238E27FC236}">
                <a16:creationId xmlns:a16="http://schemas.microsoft.com/office/drawing/2014/main" id="{5887A81B-CC6D-41E7-BF2C-6E2EF72AB460}"/>
              </a:ext>
            </a:extLst>
          </p:cNvPr>
          <p:cNvSpPr/>
          <p:nvPr/>
        </p:nvSpPr>
        <p:spPr>
          <a:xfrm>
            <a:off x="1651890" y="417503"/>
            <a:ext cx="8888219" cy="584775"/>
          </a:xfrm>
          <a:prstGeom prst="rect">
            <a:avLst/>
          </a:prstGeom>
          <a:solidFill>
            <a:srgbClr val="FF0000"/>
          </a:solidFill>
          <a:ln w="19050">
            <a:solidFill>
              <a:srgbClr val="00B0F0"/>
            </a:solidFill>
          </a:ln>
          <a:effectLst/>
        </p:spPr>
        <p:txBody>
          <a:bodyPr wrap="square">
            <a:spAutoFit/>
          </a:bodyPr>
          <a:lstStyle/>
          <a:p>
            <a:pPr algn="ctr"/>
            <a:r>
              <a:rPr lang="en-US" sz="3200" dirty="0">
                <a:solidFill>
                  <a:schemeClr val="bg1"/>
                </a:solidFill>
                <a:latin typeface="BwSurco-Bold" pitchFamily="50" charset="-52"/>
              </a:rPr>
              <a:t>FREQUENCY	CONVERTER DESCRIPTION</a:t>
            </a:r>
            <a:endParaRPr lang="ru-RU" sz="3200" dirty="0">
              <a:solidFill>
                <a:schemeClr val="bg1"/>
              </a:solidFill>
              <a:latin typeface="BwSurco-Bold" pitchFamily="50" charset="-52"/>
            </a:endParaRPr>
          </a:p>
        </p:txBody>
      </p:sp>
      <p:sp>
        <p:nvSpPr>
          <p:cNvPr id="7" name="TextBox 6">
            <a:extLst>
              <a:ext uri="{FF2B5EF4-FFF2-40B4-BE49-F238E27FC236}">
                <a16:creationId xmlns:a16="http://schemas.microsoft.com/office/drawing/2014/main" id="{404EC678-15EC-449C-8B64-88AEA1230887}"/>
              </a:ext>
            </a:extLst>
          </p:cNvPr>
          <p:cNvSpPr txBox="1"/>
          <p:nvPr/>
        </p:nvSpPr>
        <p:spPr>
          <a:xfrm>
            <a:off x="754224" y="1561410"/>
            <a:ext cx="10683550" cy="1345497"/>
          </a:xfrm>
          <a:prstGeom prst="rect">
            <a:avLst/>
          </a:prstGeom>
          <a:noFill/>
        </p:spPr>
        <p:txBody>
          <a:bodyPr wrap="square">
            <a:spAutoFit/>
          </a:bodyPr>
          <a:lstStyle/>
          <a:p>
            <a:pPr marR="69850" algn="just">
              <a:lnSpc>
                <a:spcPct val="115000"/>
              </a:lnSpc>
            </a:pPr>
            <a:r>
              <a:rPr lang="en-US" dirty="0">
                <a:solidFill>
                  <a:schemeClr val="tx2"/>
                </a:solidFill>
                <a:effectLst/>
                <a:latin typeface="BwSurco-Book" panose="00000400000000000000" pitchFamily="50" charset="-52"/>
                <a:ea typeface="Times New Roman" panose="02020603050405020304" pitchFamily="18" charset="0"/>
              </a:rPr>
              <a:t>The main principle of software backup is that part of the program</a:t>
            </a:r>
            <a:r>
              <a:rPr lang="en-US" dirty="0">
                <a:solidFill>
                  <a:schemeClr val="tx2"/>
                </a:solidFill>
                <a:latin typeface="BwSurco-Book" panose="00000400000000000000" pitchFamily="50" charset="-52"/>
                <a:ea typeface="Times New Roman" panose="02020603050405020304" pitchFamily="18" charset="0"/>
              </a:rPr>
              <a:t> </a:t>
            </a:r>
            <a:r>
              <a:rPr lang="en-US" dirty="0">
                <a:solidFill>
                  <a:schemeClr val="tx2"/>
                </a:solidFill>
                <a:effectLst/>
                <a:latin typeface="BwSurco-Book" panose="00000400000000000000" pitchFamily="50" charset="-52"/>
                <a:ea typeface="Times New Roman" panose="02020603050405020304" pitchFamily="18" charset="0"/>
              </a:rPr>
              <a:t>is loaded</a:t>
            </a:r>
            <a:r>
              <a:rPr lang="en-US" dirty="0">
                <a:solidFill>
                  <a:schemeClr val="tx2"/>
                </a:solidFill>
                <a:latin typeface="BwSurco-Book" panose="00000400000000000000" pitchFamily="50" charset="-52"/>
                <a:ea typeface="Times New Roman" panose="02020603050405020304" pitchFamily="18" charset="0"/>
              </a:rPr>
              <a:t> </a:t>
            </a:r>
            <a:r>
              <a:rPr lang="en-US" dirty="0">
                <a:solidFill>
                  <a:schemeClr val="tx2"/>
                </a:solidFill>
                <a:effectLst/>
                <a:latin typeface="BwSurco-Book" panose="00000400000000000000" pitchFamily="50" charset="-52"/>
                <a:ea typeface="Times New Roman" panose="02020603050405020304" pitchFamily="18" charset="0"/>
              </a:rPr>
              <a:t>both into the main controller and to the</a:t>
            </a:r>
            <a:r>
              <a:rPr lang="en-US" spc="-210" dirty="0">
                <a:solidFill>
                  <a:schemeClr val="tx2"/>
                </a:solidFill>
                <a:effectLst/>
                <a:latin typeface="BwSurco-Book" panose="00000400000000000000" pitchFamily="50" charset="-52"/>
                <a:ea typeface="Times New Roman" panose="02020603050405020304" pitchFamily="18" charset="0"/>
              </a:rPr>
              <a:t> </a:t>
            </a:r>
            <a:r>
              <a:rPr lang="en-US" spc="-15" dirty="0">
                <a:solidFill>
                  <a:schemeClr val="tx2"/>
                </a:solidFill>
                <a:effectLst/>
                <a:latin typeface="BwSurco-Book" panose="00000400000000000000" pitchFamily="50" charset="-52"/>
                <a:ea typeface="Times New Roman" panose="02020603050405020304" pitchFamily="18" charset="0"/>
              </a:rPr>
              <a:t>backup </a:t>
            </a:r>
            <a:r>
              <a:rPr lang="en-US" dirty="0">
                <a:solidFill>
                  <a:schemeClr val="tx2"/>
                </a:solidFill>
                <a:effectLst/>
                <a:latin typeface="BwSurco-Book" panose="00000400000000000000" pitchFamily="50" charset="-52"/>
                <a:ea typeface="Times New Roman" panose="02020603050405020304" pitchFamily="18" charset="0"/>
              </a:rPr>
              <a:t>one. While the CPU of the main</a:t>
            </a:r>
            <a:r>
              <a:rPr lang="en-US" spc="180" dirty="0">
                <a:solidFill>
                  <a:schemeClr val="tx2"/>
                </a:solidFill>
                <a:effectLst/>
                <a:latin typeface="BwSurco-Book" panose="00000400000000000000" pitchFamily="50" charset="-52"/>
                <a:ea typeface="Times New Roman" panose="02020603050405020304" pitchFamily="18" charset="0"/>
              </a:rPr>
              <a:t> </a:t>
            </a:r>
            <a:r>
              <a:rPr lang="en-US" spc="-15" dirty="0">
                <a:solidFill>
                  <a:schemeClr val="tx2"/>
                </a:solidFill>
                <a:effectLst/>
                <a:latin typeface="BwSurco-Book" panose="00000400000000000000" pitchFamily="50" charset="-52"/>
                <a:ea typeface="Times New Roman" panose="02020603050405020304" pitchFamily="18" charset="0"/>
              </a:rPr>
              <a:t>controller </a:t>
            </a:r>
            <a:r>
              <a:rPr lang="en-US" dirty="0">
                <a:solidFill>
                  <a:schemeClr val="tx2"/>
                </a:solidFill>
                <a:effectLst/>
                <a:latin typeface="BwSurco-Book" panose="00000400000000000000" pitchFamily="50" charset="-52"/>
                <a:ea typeface="Times New Roman" panose="02020603050405020304" pitchFamily="18" charset="0"/>
              </a:rPr>
              <a:t>processes this part of the program, the CPU of the backup controller misses it. This </a:t>
            </a:r>
            <a:r>
              <a:rPr lang="en-US" spc="-15" dirty="0">
                <a:solidFill>
                  <a:schemeClr val="tx2"/>
                </a:solidFill>
                <a:effectLst/>
                <a:latin typeface="BwSurco-Book" panose="00000400000000000000" pitchFamily="50" charset="-52"/>
                <a:ea typeface="Times New Roman" panose="02020603050405020304" pitchFamily="18" charset="0"/>
              </a:rPr>
              <a:t>prevents </a:t>
            </a:r>
            <a:r>
              <a:rPr lang="en-US" dirty="0">
                <a:solidFill>
                  <a:schemeClr val="tx2"/>
                </a:solidFill>
                <a:effectLst/>
                <a:latin typeface="BwSurco-Book" panose="00000400000000000000" pitchFamily="50" charset="-52"/>
                <a:ea typeface="Times New Roman" panose="02020603050405020304" pitchFamily="18" charset="0"/>
              </a:rPr>
              <a:t>the</a:t>
            </a:r>
            <a:r>
              <a:rPr lang="en-US" spc="-65" dirty="0">
                <a:solidFill>
                  <a:schemeClr val="tx2"/>
                </a:solidFill>
                <a:effectLst/>
                <a:latin typeface="BwSurco-Book" panose="00000400000000000000" pitchFamily="50" charset="-52"/>
                <a:ea typeface="Times New Roman" panose="02020603050405020304" pitchFamily="18" charset="0"/>
              </a:rPr>
              <a:t> </a:t>
            </a:r>
            <a:r>
              <a:rPr lang="en-US" dirty="0">
                <a:solidFill>
                  <a:schemeClr val="tx2"/>
                </a:solidFill>
                <a:effectLst/>
                <a:latin typeface="BwSurco-Book" panose="00000400000000000000" pitchFamily="50" charset="-52"/>
                <a:ea typeface="Times New Roman" panose="02020603050405020304" pitchFamily="18" charset="0"/>
              </a:rPr>
              <a:t>discrepancy</a:t>
            </a:r>
            <a:r>
              <a:rPr lang="en-US" spc="-70" dirty="0">
                <a:solidFill>
                  <a:schemeClr val="tx2"/>
                </a:solidFill>
                <a:effectLst/>
                <a:latin typeface="BwSurco-Book" panose="00000400000000000000" pitchFamily="50" charset="-52"/>
                <a:ea typeface="Times New Roman" panose="02020603050405020304" pitchFamily="18" charset="0"/>
              </a:rPr>
              <a:t> </a:t>
            </a:r>
            <a:r>
              <a:rPr lang="en-US" dirty="0">
                <a:solidFill>
                  <a:schemeClr val="tx2"/>
                </a:solidFill>
                <a:effectLst/>
                <a:latin typeface="BwSurco-Book" panose="00000400000000000000" pitchFamily="50" charset="-52"/>
                <a:ea typeface="Times New Roman" panose="02020603050405020304" pitchFamily="18" charset="0"/>
              </a:rPr>
              <a:t>between</a:t>
            </a:r>
            <a:r>
              <a:rPr lang="en-US" spc="-55" dirty="0">
                <a:solidFill>
                  <a:schemeClr val="tx2"/>
                </a:solidFill>
                <a:effectLst/>
                <a:latin typeface="BwSurco-Book" panose="00000400000000000000" pitchFamily="50" charset="-52"/>
                <a:ea typeface="Times New Roman" panose="02020603050405020304" pitchFamily="18" charset="0"/>
              </a:rPr>
              <a:t> </a:t>
            </a:r>
            <a:r>
              <a:rPr lang="en-US" dirty="0">
                <a:solidFill>
                  <a:schemeClr val="tx2"/>
                </a:solidFill>
                <a:effectLst/>
                <a:latin typeface="BwSurco-Book" panose="00000400000000000000" pitchFamily="50" charset="-52"/>
                <a:ea typeface="Times New Roman" panose="02020603050405020304" pitchFamily="18" charset="0"/>
              </a:rPr>
              <a:t>the</a:t>
            </a:r>
            <a:r>
              <a:rPr lang="en-US" spc="-60" dirty="0">
                <a:solidFill>
                  <a:schemeClr val="tx2"/>
                </a:solidFill>
                <a:effectLst/>
                <a:latin typeface="BwSurco-Book" panose="00000400000000000000" pitchFamily="50" charset="-52"/>
                <a:ea typeface="Times New Roman" panose="02020603050405020304" pitchFamily="18" charset="0"/>
              </a:rPr>
              <a:t> </a:t>
            </a:r>
            <a:r>
              <a:rPr lang="en-US" dirty="0">
                <a:solidFill>
                  <a:schemeClr val="tx2"/>
                </a:solidFill>
                <a:effectLst/>
                <a:latin typeface="BwSurco-Book" panose="00000400000000000000" pitchFamily="50" charset="-52"/>
                <a:ea typeface="Times New Roman" panose="02020603050405020304" pitchFamily="18" charset="0"/>
              </a:rPr>
              <a:t>two</a:t>
            </a:r>
            <a:r>
              <a:rPr lang="en-US" spc="-55" dirty="0">
                <a:solidFill>
                  <a:schemeClr val="tx2"/>
                </a:solidFill>
                <a:effectLst/>
                <a:latin typeface="BwSurco-Book" panose="00000400000000000000" pitchFamily="50" charset="-52"/>
                <a:ea typeface="Times New Roman" panose="02020603050405020304" pitchFamily="18" charset="0"/>
              </a:rPr>
              <a:t> </a:t>
            </a:r>
            <a:r>
              <a:rPr lang="en-US" dirty="0">
                <a:solidFill>
                  <a:schemeClr val="tx2"/>
                </a:solidFill>
                <a:effectLst/>
                <a:latin typeface="BwSurco-Book" panose="00000400000000000000" pitchFamily="50" charset="-52"/>
                <a:ea typeface="Times New Roman" panose="02020603050405020304" pitchFamily="18" charset="0"/>
              </a:rPr>
              <a:t>program</a:t>
            </a:r>
            <a:r>
              <a:rPr lang="en-US" spc="-55" dirty="0">
                <a:solidFill>
                  <a:schemeClr val="tx2"/>
                </a:solidFill>
                <a:effectLst/>
                <a:latin typeface="BwSurco-Book" panose="00000400000000000000" pitchFamily="50" charset="-52"/>
                <a:ea typeface="Times New Roman" panose="02020603050405020304" pitchFamily="18" charset="0"/>
              </a:rPr>
              <a:t> </a:t>
            </a:r>
            <a:r>
              <a:rPr lang="en-US" spc="-15" dirty="0">
                <a:solidFill>
                  <a:schemeClr val="tx2"/>
                </a:solidFill>
                <a:effectLst/>
                <a:latin typeface="BwSurco-Book" panose="00000400000000000000" pitchFamily="50" charset="-52"/>
                <a:ea typeface="Times New Roman" panose="02020603050405020304" pitchFamily="18" charset="0"/>
              </a:rPr>
              <a:t>parts.</a:t>
            </a:r>
            <a:endParaRPr lang="ru-RU" dirty="0">
              <a:solidFill>
                <a:schemeClr val="tx2"/>
              </a:solidFill>
              <a:latin typeface="BwSurco-Book" panose="00000400000000000000" pitchFamily="50" charset="-52"/>
            </a:endParaRPr>
          </a:p>
        </p:txBody>
      </p:sp>
      <p:pic>
        <p:nvPicPr>
          <p:cNvPr id="9" name="Рисунок 8">
            <a:extLst>
              <a:ext uri="{FF2B5EF4-FFF2-40B4-BE49-F238E27FC236}">
                <a16:creationId xmlns:a16="http://schemas.microsoft.com/office/drawing/2014/main" id="{5E9DCFB3-0613-4F7D-AF0E-F272E8A97E5C}"/>
              </a:ext>
            </a:extLst>
          </p:cNvPr>
          <p:cNvPicPr>
            <a:picLocks noChangeAspect="1"/>
          </p:cNvPicPr>
          <p:nvPr/>
        </p:nvPicPr>
        <p:blipFill>
          <a:blip r:embed="rId2"/>
          <a:stretch>
            <a:fillRect/>
          </a:stretch>
        </p:blipFill>
        <p:spPr>
          <a:xfrm>
            <a:off x="3525305" y="2790759"/>
            <a:ext cx="5141389" cy="3472456"/>
          </a:xfrm>
          <a:prstGeom prst="rect">
            <a:avLst/>
          </a:prstGeom>
        </p:spPr>
      </p:pic>
      <p:sp>
        <p:nvSpPr>
          <p:cNvPr id="11" name="TextBox 10">
            <a:extLst>
              <a:ext uri="{FF2B5EF4-FFF2-40B4-BE49-F238E27FC236}">
                <a16:creationId xmlns:a16="http://schemas.microsoft.com/office/drawing/2014/main" id="{BED644EC-C9A0-485C-9201-E01C20424BFD}"/>
              </a:ext>
            </a:extLst>
          </p:cNvPr>
          <p:cNvSpPr txBox="1"/>
          <p:nvPr/>
        </p:nvSpPr>
        <p:spPr>
          <a:xfrm>
            <a:off x="4956498" y="6271220"/>
            <a:ext cx="2279002" cy="338554"/>
          </a:xfrm>
          <a:prstGeom prst="rect">
            <a:avLst/>
          </a:prstGeom>
          <a:noFill/>
        </p:spPr>
        <p:txBody>
          <a:bodyPr wrap="square">
            <a:spAutoFit/>
          </a:bodyPr>
          <a:lstStyle/>
          <a:p>
            <a:pPr algn="ctr"/>
            <a:r>
              <a:rPr lang="ru-RU" sz="1600" dirty="0">
                <a:solidFill>
                  <a:schemeClr val="tx2"/>
                </a:solidFill>
                <a:latin typeface="BwSurco-Medium" panose="00000600000000000000" pitchFamily="50" charset="-52"/>
              </a:rPr>
              <a:t>Redundant systems</a:t>
            </a:r>
          </a:p>
        </p:txBody>
      </p:sp>
      <p:pic>
        <p:nvPicPr>
          <p:cNvPr id="12" name="Picture 3" descr="D:\Ярлыки\3D\Done\УГАТУ\Новая папка\power point\4\wing.png">
            <a:extLst>
              <a:ext uri="{FF2B5EF4-FFF2-40B4-BE49-F238E27FC236}">
                <a16:creationId xmlns:a16="http://schemas.microsoft.com/office/drawing/2014/main" id="{9E5E148F-596A-4890-A97C-7AA8012AA747}"/>
              </a:ext>
            </a:extLst>
          </p:cNvPr>
          <p:cNvPicPr>
            <a:picLocks noChangeAspect="1" noChangeArrowheads="1"/>
          </p:cNvPicPr>
          <p:nvPr/>
        </p:nvPicPr>
        <p:blipFill>
          <a:blip r:embed="rId3" cstate="print"/>
          <a:srcRect/>
          <a:stretch>
            <a:fillRect/>
          </a:stretch>
        </p:blipFill>
        <p:spPr bwMode="auto">
          <a:xfrm>
            <a:off x="11104563" y="6038850"/>
            <a:ext cx="1087437" cy="819150"/>
          </a:xfrm>
          <a:prstGeom prst="rect">
            <a:avLst/>
          </a:prstGeom>
          <a:noFill/>
        </p:spPr>
      </p:pic>
      <p:sp>
        <p:nvSpPr>
          <p:cNvPr id="13" name="Прямоугольник 12">
            <a:extLst>
              <a:ext uri="{FF2B5EF4-FFF2-40B4-BE49-F238E27FC236}">
                <a16:creationId xmlns:a16="http://schemas.microsoft.com/office/drawing/2014/main" id="{04E13D3F-EB72-4842-B1A8-8946DABAC274}"/>
              </a:ext>
            </a:extLst>
          </p:cNvPr>
          <p:cNvSpPr/>
          <p:nvPr/>
        </p:nvSpPr>
        <p:spPr>
          <a:xfrm>
            <a:off x="11627503" y="6248370"/>
            <a:ext cx="335348" cy="400110"/>
          </a:xfrm>
          <a:prstGeom prst="rect">
            <a:avLst/>
          </a:prstGeom>
        </p:spPr>
        <p:txBody>
          <a:bodyPr wrap="none">
            <a:spAutoFit/>
          </a:bodyPr>
          <a:lstStyle/>
          <a:p>
            <a:r>
              <a:rPr lang="en-US" sz="2000" dirty="0">
                <a:solidFill>
                  <a:schemeClr val="bg1"/>
                </a:solidFill>
                <a:latin typeface="BwSurco-Bold" pitchFamily="50" charset="-52"/>
              </a:rPr>
              <a:t>5</a:t>
            </a:r>
            <a:endParaRPr lang="ru-RU" sz="900" dirty="0">
              <a:solidFill>
                <a:schemeClr val="bg1"/>
              </a:solidFill>
              <a:latin typeface="BwSurco-Bold" pitchFamily="50" charset="-52"/>
            </a:endParaRPr>
          </a:p>
        </p:txBody>
      </p:sp>
    </p:spTree>
    <p:extLst>
      <p:ext uri="{BB962C8B-B14F-4D97-AF65-F5344CB8AC3E}">
        <p14:creationId xmlns:p14="http://schemas.microsoft.com/office/powerpoint/2010/main" val="116075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8C10BD-357A-48E6-831C-A382C6699297}"/>
              </a:ext>
            </a:extLst>
          </p:cNvPr>
          <p:cNvSpPr txBox="1"/>
          <p:nvPr/>
        </p:nvSpPr>
        <p:spPr>
          <a:xfrm>
            <a:off x="494522" y="1753115"/>
            <a:ext cx="11132981" cy="2308324"/>
          </a:xfrm>
          <a:prstGeom prst="rect">
            <a:avLst/>
          </a:prstGeom>
          <a:noFill/>
        </p:spPr>
        <p:txBody>
          <a:bodyPr wrap="square">
            <a:spAutoFit/>
          </a:bodyPr>
          <a:lstStyle/>
          <a:p>
            <a:pPr algn="just"/>
            <a:r>
              <a:rPr lang="en-US" sz="1800" dirty="0">
                <a:solidFill>
                  <a:schemeClr val="tx2"/>
                </a:solidFill>
                <a:effectLst/>
                <a:latin typeface="BwSurco-Book" panose="00000400000000000000" pitchFamily="50" charset="-52"/>
                <a:ea typeface="Times New Roman" panose="02020603050405020304" pitchFamily="18" charset="0"/>
              </a:rPr>
              <a:t>Thus, classical control methods are used for a completely deterministic control object and a deterministic environment, and for fuzzy information systems and highly complex control objects, fuzzy control methods are optimal. At the same time, the integrator, which is the link between the two methods, is implemented as a software controller and fully "answers" not only for the interaction of methods among themselves, but also for prioritizing autonomous methods for solving the management problem. In the architecture of integrated hybrid systems, the integrator module plays a major role and, depending on the current conditions for finding the solution</a:t>
            </a:r>
            <a:r>
              <a:rPr lang="en-US" dirty="0">
                <a:solidFill>
                  <a:schemeClr val="tx2"/>
                </a:solidFill>
                <a:latin typeface="BwSurco-Book" panose="00000400000000000000" pitchFamily="50" charset="-52"/>
                <a:ea typeface="Times New Roman" panose="02020603050405020304" pitchFamily="18" charset="0"/>
              </a:rPr>
              <a:t> and the target, selects the various program modules included in the system for operation.</a:t>
            </a:r>
            <a:endParaRPr lang="en-US" sz="1800" dirty="0">
              <a:solidFill>
                <a:schemeClr val="tx2"/>
              </a:solidFill>
              <a:effectLst/>
              <a:latin typeface="BwSurco-Book" panose="00000400000000000000" pitchFamily="50" charset="-52"/>
              <a:ea typeface="Times New Roman" panose="02020603050405020304" pitchFamily="18" charset="0"/>
            </a:endParaRPr>
          </a:p>
        </p:txBody>
      </p:sp>
      <p:sp>
        <p:nvSpPr>
          <p:cNvPr id="5" name="Прямоугольник 4">
            <a:extLst>
              <a:ext uri="{FF2B5EF4-FFF2-40B4-BE49-F238E27FC236}">
                <a16:creationId xmlns:a16="http://schemas.microsoft.com/office/drawing/2014/main" id="{5887A81B-CC6D-41E7-BF2C-6E2EF72AB460}"/>
              </a:ext>
            </a:extLst>
          </p:cNvPr>
          <p:cNvSpPr/>
          <p:nvPr/>
        </p:nvSpPr>
        <p:spPr>
          <a:xfrm>
            <a:off x="3800855" y="753405"/>
            <a:ext cx="4590290" cy="584775"/>
          </a:xfrm>
          <a:prstGeom prst="rect">
            <a:avLst/>
          </a:prstGeom>
          <a:solidFill>
            <a:srgbClr val="FF0000"/>
          </a:solidFill>
          <a:ln w="19050">
            <a:solidFill>
              <a:srgbClr val="00B0F0"/>
            </a:solidFill>
          </a:ln>
          <a:effectLst/>
        </p:spPr>
        <p:txBody>
          <a:bodyPr wrap="square">
            <a:spAutoFit/>
          </a:bodyPr>
          <a:lstStyle/>
          <a:p>
            <a:pPr algn="ctr"/>
            <a:r>
              <a:rPr lang="en-US" sz="3200" dirty="0">
                <a:solidFill>
                  <a:schemeClr val="bg1"/>
                </a:solidFill>
                <a:latin typeface="BwSurco-Bold" pitchFamily="50" charset="-52"/>
              </a:rPr>
              <a:t>CONCLUSION</a:t>
            </a:r>
            <a:endParaRPr lang="ru-RU" sz="3200" dirty="0">
              <a:solidFill>
                <a:schemeClr val="bg1"/>
              </a:solidFill>
              <a:latin typeface="BwSurco-Bold" pitchFamily="50" charset="-52"/>
            </a:endParaRPr>
          </a:p>
        </p:txBody>
      </p:sp>
      <p:pic>
        <p:nvPicPr>
          <p:cNvPr id="8" name="Picture 3" descr="D:\Ярлыки\3D\Done\УГАТУ\Новая папка\power point\4\wing.png">
            <a:extLst>
              <a:ext uri="{FF2B5EF4-FFF2-40B4-BE49-F238E27FC236}">
                <a16:creationId xmlns:a16="http://schemas.microsoft.com/office/drawing/2014/main" id="{960432FC-2883-4673-A205-2D45798F995B}"/>
              </a:ext>
            </a:extLst>
          </p:cNvPr>
          <p:cNvPicPr>
            <a:picLocks noChangeAspect="1" noChangeArrowheads="1"/>
          </p:cNvPicPr>
          <p:nvPr/>
        </p:nvPicPr>
        <p:blipFill>
          <a:blip r:embed="rId2" cstate="print"/>
          <a:srcRect/>
          <a:stretch>
            <a:fillRect/>
          </a:stretch>
        </p:blipFill>
        <p:spPr bwMode="auto">
          <a:xfrm>
            <a:off x="11104563" y="6038850"/>
            <a:ext cx="1087437" cy="819150"/>
          </a:xfrm>
          <a:prstGeom prst="rect">
            <a:avLst/>
          </a:prstGeom>
          <a:noFill/>
        </p:spPr>
      </p:pic>
      <p:sp>
        <p:nvSpPr>
          <p:cNvPr id="10" name="Прямоугольник 9">
            <a:extLst>
              <a:ext uri="{FF2B5EF4-FFF2-40B4-BE49-F238E27FC236}">
                <a16:creationId xmlns:a16="http://schemas.microsoft.com/office/drawing/2014/main" id="{75A37659-64F2-441E-94A0-052400B7C825}"/>
              </a:ext>
            </a:extLst>
          </p:cNvPr>
          <p:cNvSpPr/>
          <p:nvPr/>
        </p:nvSpPr>
        <p:spPr>
          <a:xfrm>
            <a:off x="11627503" y="6248370"/>
            <a:ext cx="340158" cy="400110"/>
          </a:xfrm>
          <a:prstGeom prst="rect">
            <a:avLst/>
          </a:prstGeom>
        </p:spPr>
        <p:txBody>
          <a:bodyPr wrap="none">
            <a:spAutoFit/>
          </a:bodyPr>
          <a:lstStyle/>
          <a:p>
            <a:r>
              <a:rPr lang="en-US" sz="2000" dirty="0">
                <a:solidFill>
                  <a:schemeClr val="bg1"/>
                </a:solidFill>
                <a:latin typeface="BwSurco-Bold" pitchFamily="50" charset="-52"/>
              </a:rPr>
              <a:t>6</a:t>
            </a:r>
            <a:endParaRPr lang="ru-RU" sz="900" dirty="0">
              <a:solidFill>
                <a:schemeClr val="bg1"/>
              </a:solidFill>
              <a:latin typeface="BwSurco-Bold" pitchFamily="50" charset="-52"/>
            </a:endParaRPr>
          </a:p>
        </p:txBody>
      </p:sp>
    </p:spTree>
    <p:extLst>
      <p:ext uri="{BB962C8B-B14F-4D97-AF65-F5344CB8AC3E}">
        <p14:creationId xmlns:p14="http://schemas.microsoft.com/office/powerpoint/2010/main" val="2906733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Научная литература 16 х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62_TF03431380" id="{C5372053-071F-4A30-B713-CAC0FBBF8602}" vid="{47BF81C2-3D26-44B6-92D3-BB3940A76306}"/>
    </a:ext>
  </a:extLst>
</a:theme>
</file>

<file path=ppt/theme/theme2.xml><?xml version="1.0" encoding="utf-8"?>
<a:theme xmlns:a="http://schemas.openxmlformats.org/drawingml/2006/main" name="Тема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4873beb7-5857-4685-be1f-d57550cc96cc"/>
    <ds:schemaRef ds:uri="http://purl.org/dc/terms/"/>
    <ds:schemaRef ds:uri="http://schemas.microsoft.com/office/2006/documentManagement/types"/>
    <ds:schemaRef ds:uri="http://schemas.microsoft.com/office/2006/metadata/propertie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Учебная презентация, макет с лентами и полосками (широкоэкранный формат)</Template>
  <TotalTime>0</TotalTime>
  <Words>650</Words>
  <Application>Microsoft Office PowerPoint</Application>
  <PresentationFormat>Широкоэкранный</PresentationFormat>
  <Paragraphs>51</Paragraphs>
  <Slides>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6</vt:i4>
      </vt:variant>
    </vt:vector>
  </HeadingPairs>
  <TitlesOfParts>
    <vt:vector size="14" baseType="lpstr">
      <vt:lpstr>Arial</vt:lpstr>
      <vt:lpstr>BwSurco-Bold</vt:lpstr>
      <vt:lpstr>BwSurco-Book</vt:lpstr>
      <vt:lpstr>BwSurco-Medium</vt:lpstr>
      <vt:lpstr>Euphemia</vt:lpstr>
      <vt:lpstr>Plantagenet Cherokee</vt:lpstr>
      <vt:lpstr>Wingdings</vt:lpstr>
      <vt:lpstr>Научная литература 16 х 9</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2020-06-24T20:22:59Z</dcterms:created>
  <dcterms:modified xsi:type="dcterms:W3CDTF">2020-12-17T19:51:10Z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