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44A8198-8E9F-40BE-9AC2-9CBBEE0BFB5E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31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26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78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87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4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19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49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01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84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05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0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44A8198-8E9F-40BE-9AC2-9CBBEE0BFB5E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01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77595" y="4960136"/>
            <a:ext cx="3491953" cy="146304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BwSurco-Book" panose="00000400000000000000" pitchFamily="50" charset="-52"/>
              </a:rPr>
              <a:t>Бараев Дамир</a:t>
            </a:r>
          </a:p>
          <a:p>
            <a:r>
              <a:rPr lang="ru-RU" sz="2400" dirty="0">
                <a:latin typeface="BwSurco-Book" panose="00000400000000000000" pitchFamily="50" charset="-52"/>
              </a:rPr>
              <a:t>Группа: 3540901/02001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4652361"/>
            <a:ext cx="4533900" cy="20785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605474"/>
            <a:ext cx="1210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BwSurco-Medium" panose="00000600000000000000" pitchFamily="50" charset="-52"/>
              </a:rPr>
              <a:t>Лабораторная работа №2 </a:t>
            </a:r>
            <a:endParaRPr lang="ru-RU" sz="3600" dirty="0">
              <a:latin typeface="BwSurco-Medium" panose="00000600000000000000" pitchFamily="50" charset="-52"/>
            </a:endParaRPr>
          </a:p>
          <a:p>
            <a:pPr algn="ctr"/>
            <a:r>
              <a:rPr lang="ru-RU" sz="3600" b="1" dirty="0">
                <a:latin typeface="BwSurco-Medium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Тестирование компьютерной сети на основе TCP/IP</a:t>
            </a:r>
            <a:endParaRPr lang="ru-RU" b="1" dirty="0">
              <a:latin typeface="BwSurco-Medium" panose="000006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7406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304" y="933143"/>
            <a:ext cx="10850020" cy="905029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BwSurco-Medium" panose="00000600000000000000" pitchFamily="50" charset="-52"/>
              </a:rPr>
              <a:t>LANState</a:t>
            </a:r>
            <a:r>
              <a:rPr lang="en-US" sz="3600" dirty="0">
                <a:latin typeface="BwSurco-Medium" panose="00000600000000000000" pitchFamily="50" charset="-52"/>
              </a:rPr>
              <a:t>. </a:t>
            </a:r>
            <a:r>
              <a:rPr lang="ru-RU" sz="3600" dirty="0">
                <a:latin typeface="BwSurco-Medium" panose="00000600000000000000" pitchFamily="50" charset="-52"/>
              </a:rPr>
              <a:t>Элементы работы программы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F59DD4-607A-4DBD-A80C-969E2DE81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9" b="26404"/>
          <a:stretch/>
        </p:blipFill>
        <p:spPr>
          <a:xfrm>
            <a:off x="655986" y="1838172"/>
            <a:ext cx="10974117" cy="446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3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304" y="933143"/>
            <a:ext cx="10850020" cy="905029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BwSurco-Medium" panose="00000600000000000000" pitchFamily="50" charset="-52"/>
              </a:rPr>
              <a:t>LANState</a:t>
            </a:r>
            <a:r>
              <a:rPr lang="en-US" sz="3600" dirty="0">
                <a:latin typeface="BwSurco-Medium" panose="00000600000000000000" pitchFamily="50" charset="-52"/>
              </a:rPr>
              <a:t>. </a:t>
            </a:r>
            <a:r>
              <a:rPr lang="ru-RU" sz="3600" dirty="0">
                <a:latin typeface="BwSurco-Medium" panose="00000600000000000000" pitchFamily="50" charset="-52"/>
              </a:rPr>
              <a:t>Элементы работы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BACAFE-D8EE-4929-9F71-73DE696B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08" y="2109267"/>
            <a:ext cx="11585983" cy="347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80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305" y="933143"/>
            <a:ext cx="2720172" cy="905029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latin typeface="BwSurco-Medium" panose="00000600000000000000" pitchFamily="50" charset="-52"/>
              </a:rPr>
              <a:t>LANState</a:t>
            </a:r>
            <a:r>
              <a:rPr lang="en-US" sz="3600" dirty="0">
                <a:latin typeface="BwSurco-Medium" panose="00000600000000000000" pitchFamily="50" charset="-52"/>
              </a:rPr>
              <a:t>.</a:t>
            </a:r>
            <a:br>
              <a:rPr lang="ru-RU" sz="3600" dirty="0">
                <a:latin typeface="BwSurco-Medium" panose="00000600000000000000" pitchFamily="50" charset="-52"/>
              </a:rPr>
            </a:br>
            <a:r>
              <a:rPr lang="ru-RU" sz="3600" dirty="0">
                <a:latin typeface="BwSurco-Medium" panose="00000600000000000000" pitchFamily="50" charset="-52"/>
              </a:rPr>
              <a:t>Карта сети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ED1335-2808-449C-9096-7887B4936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873" y="332509"/>
            <a:ext cx="7093588" cy="631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89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4322" y="866641"/>
            <a:ext cx="10899896" cy="905029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latin typeface="BwSurco-Medium" panose="00000600000000000000" pitchFamily="50" charset="-52"/>
              </a:rPr>
              <a:t>XSpider</a:t>
            </a:r>
            <a:r>
              <a:rPr lang="en-US" sz="3600" dirty="0">
                <a:latin typeface="BwSurco-Medium" panose="00000600000000000000" pitchFamily="50" charset="-52"/>
              </a:rPr>
              <a:t>. </a:t>
            </a:r>
            <a:r>
              <a:rPr lang="ru-RU" sz="3600" dirty="0">
                <a:latin typeface="BwSurco-Medium" panose="00000600000000000000" pitchFamily="50" charset="-52"/>
              </a:rPr>
              <a:t>Задание хостов для сканирования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C45171-6FB3-4FE3-B964-A191438BF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22" y="1761039"/>
            <a:ext cx="4541954" cy="491132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AE6D7CE-A203-4D94-A5FE-611BC671E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723" y="1952018"/>
            <a:ext cx="4400203" cy="446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96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4322" y="866641"/>
            <a:ext cx="9596093" cy="905029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BwSurco-Medium" panose="00000600000000000000" pitchFamily="50" charset="-52"/>
              </a:rPr>
              <a:t>XSpider</a:t>
            </a:r>
            <a:r>
              <a:rPr lang="en-US" sz="3600" dirty="0">
                <a:latin typeface="BwSurco-Medium" panose="00000600000000000000" pitchFamily="50" charset="-52"/>
              </a:rPr>
              <a:t>. </a:t>
            </a:r>
            <a:r>
              <a:rPr lang="ru-RU" sz="3600" dirty="0">
                <a:latin typeface="BwSurco-Medium" panose="00000600000000000000" pitchFamily="50" charset="-52"/>
              </a:rPr>
              <a:t>Результаты сканирования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B9B021-BA5D-4DE7-965F-B7B668B17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42" y="1967564"/>
            <a:ext cx="10892715" cy="441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54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4322" y="866641"/>
            <a:ext cx="8116427" cy="905029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BwSurco-Medium" panose="00000600000000000000" pitchFamily="50" charset="-52"/>
              </a:rPr>
              <a:t>XSpider</a:t>
            </a:r>
            <a:r>
              <a:rPr lang="en-US" sz="3600" dirty="0">
                <a:latin typeface="BwSurco-Medium" panose="00000600000000000000" pitchFamily="50" charset="-52"/>
              </a:rPr>
              <a:t>. </a:t>
            </a:r>
            <a:r>
              <a:rPr lang="ru-RU" sz="3600" dirty="0">
                <a:latin typeface="BwSurco-Medium" panose="00000600000000000000" pitchFamily="50" charset="-52"/>
              </a:rPr>
              <a:t>Список уязвимостей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26CE2A-58A1-4C2C-A5DA-2BE9ED76A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10" y="2119657"/>
            <a:ext cx="11347780" cy="363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91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4322" y="866641"/>
            <a:ext cx="7634289" cy="905029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latin typeface="BwSurco-Medium" panose="00000600000000000000" pitchFamily="50" charset="-52"/>
              </a:rPr>
              <a:t>XSpider</a:t>
            </a:r>
            <a:r>
              <a:rPr lang="en-US" sz="3600" dirty="0">
                <a:latin typeface="BwSurco-Medium" panose="00000600000000000000" pitchFamily="50" charset="-52"/>
              </a:rPr>
              <a:t>. </a:t>
            </a:r>
            <a:r>
              <a:rPr lang="ru-RU" sz="3600" dirty="0">
                <a:latin typeface="BwSurco-Medium" panose="00000600000000000000" pitchFamily="50" charset="-52"/>
              </a:rPr>
              <a:t>Описание уязвимости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5B66A4-C36A-4CC8-A369-105827982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43" y="1919237"/>
            <a:ext cx="10339513" cy="46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48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4322" y="866641"/>
            <a:ext cx="7634289" cy="905029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BwSurco-Medium" panose="00000600000000000000" pitchFamily="50" charset="-52"/>
              </a:rPr>
              <a:t>Утилита </a:t>
            </a:r>
            <a:r>
              <a:rPr lang="en-US" sz="3600" dirty="0" err="1">
                <a:latin typeface="BwSurco-Medium" panose="00000600000000000000" pitchFamily="50" charset="-52"/>
              </a:rPr>
              <a:t>IPerf</a:t>
            </a:r>
            <a:endParaRPr lang="ru-RU" sz="3600" dirty="0">
              <a:latin typeface="BwSurco-Medium" panose="00000600000000000000" pitchFamily="50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5DB77-18E4-460C-AE41-EF03DBFDA316}"/>
              </a:ext>
            </a:extLst>
          </p:cNvPr>
          <p:cNvSpPr txBox="1"/>
          <p:nvPr/>
        </p:nvSpPr>
        <p:spPr>
          <a:xfrm>
            <a:off x="656384" y="1839158"/>
            <a:ext cx="109357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BwSurco-Book" panose="00000400000000000000" pitchFamily="50" charset="-52"/>
              </a:rPr>
              <a:t>Iperf</a:t>
            </a:r>
            <a:r>
              <a:rPr lang="en-US" sz="2000" dirty="0">
                <a:latin typeface="BwSurco-Book" panose="00000400000000000000" pitchFamily="50" charset="-52"/>
              </a:rPr>
              <a:t> </a:t>
            </a:r>
            <a:r>
              <a:rPr lang="ru-RU" sz="2000" dirty="0">
                <a:latin typeface="BwSurco-Book" panose="00000400000000000000" pitchFamily="50" charset="-52"/>
              </a:rPr>
              <a:t>запущена на хосте </a:t>
            </a:r>
            <a:r>
              <a:rPr lang="en-US" sz="2000" dirty="0">
                <a:latin typeface="BwSurco-Book" panose="00000400000000000000" pitchFamily="50" charset="-52"/>
              </a:rPr>
              <a:t>Ubuntu (192.168.40.32) </a:t>
            </a:r>
            <a:r>
              <a:rPr lang="ru-RU" sz="2000" dirty="0">
                <a:latin typeface="BwSurco-Book" panose="00000400000000000000" pitchFamily="50" charset="-52"/>
              </a:rPr>
              <a:t>как сервер. </a:t>
            </a:r>
          </a:p>
          <a:p>
            <a:r>
              <a:rPr lang="ru-RU" sz="2000" dirty="0">
                <a:latin typeface="BwSurco-Book" panose="00000400000000000000" pitchFamily="50" charset="-52"/>
              </a:rPr>
              <a:t>Измеряется пропускная способность канала между хостами </a:t>
            </a:r>
            <a:r>
              <a:rPr lang="en-US" sz="2000" dirty="0">
                <a:latin typeface="BwSurco-Book" panose="00000400000000000000" pitchFamily="50" charset="-52"/>
              </a:rPr>
              <a:t>Ubuntu </a:t>
            </a:r>
            <a:r>
              <a:rPr lang="ru-RU" sz="2000" dirty="0">
                <a:latin typeface="BwSurco-Book" panose="00000400000000000000" pitchFamily="50" charset="-52"/>
              </a:rPr>
              <a:t>и </a:t>
            </a:r>
            <a:r>
              <a:rPr lang="en-US" sz="2000" dirty="0">
                <a:latin typeface="BwSurco-Book" panose="00000400000000000000" pitchFamily="50" charset="-52"/>
              </a:rPr>
              <a:t>Windows XP</a:t>
            </a:r>
            <a:r>
              <a:rPr lang="ru-RU" sz="2000" dirty="0">
                <a:latin typeface="BwSurco-Book" panose="00000400000000000000" pitchFamily="50" charset="-52"/>
              </a:rPr>
              <a:t> (192.168.80.128)</a:t>
            </a:r>
            <a:endParaRPr lang="ru-RU" sz="2000" dirty="0"/>
          </a:p>
        </p:txBody>
      </p:sp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6A4AD3A-839F-487F-A368-1DD792D966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57"/>
          <a:stretch/>
        </p:blipFill>
        <p:spPr>
          <a:xfrm>
            <a:off x="416629" y="3035535"/>
            <a:ext cx="11358742" cy="238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1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4322" y="866641"/>
            <a:ext cx="7634289" cy="905029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BwSurco-Medium" panose="00000600000000000000" pitchFamily="50" charset="-52"/>
              </a:rPr>
              <a:t>Утилита </a:t>
            </a:r>
            <a:r>
              <a:rPr lang="en-US" sz="3600" dirty="0" err="1">
                <a:latin typeface="BwSurco-Medium" panose="00000600000000000000" pitchFamily="50" charset="-52"/>
              </a:rPr>
              <a:t>IPerf</a:t>
            </a:r>
            <a:endParaRPr lang="ru-RU" sz="3600" dirty="0">
              <a:latin typeface="BwSurco-Medium" panose="00000600000000000000" pitchFamily="50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5DB77-18E4-460C-AE41-EF03DBFDA316}"/>
              </a:ext>
            </a:extLst>
          </p:cNvPr>
          <p:cNvSpPr txBox="1"/>
          <p:nvPr/>
        </p:nvSpPr>
        <p:spPr>
          <a:xfrm>
            <a:off x="656384" y="1839158"/>
            <a:ext cx="109357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BwSurco-Book" panose="00000400000000000000" pitchFamily="50" charset="-52"/>
              </a:rPr>
              <a:t>Iperf</a:t>
            </a:r>
            <a:r>
              <a:rPr lang="en-US" sz="2000" dirty="0">
                <a:latin typeface="BwSurco-Book" panose="00000400000000000000" pitchFamily="50" charset="-52"/>
              </a:rPr>
              <a:t> </a:t>
            </a:r>
            <a:r>
              <a:rPr lang="ru-RU" sz="2000" dirty="0">
                <a:latin typeface="BwSurco-Book" panose="00000400000000000000" pitchFamily="50" charset="-52"/>
              </a:rPr>
              <a:t>запущена на </a:t>
            </a:r>
            <a:r>
              <a:rPr lang="en-US" sz="2000" dirty="0">
                <a:latin typeface="BwSurco-Book" panose="00000400000000000000" pitchFamily="50" charset="-52"/>
              </a:rPr>
              <a:t>Windows XP (</a:t>
            </a:r>
            <a:r>
              <a:rPr lang="ru-RU" sz="2000" dirty="0">
                <a:latin typeface="BwSurco-Book" panose="00000400000000000000" pitchFamily="50" charset="-52"/>
              </a:rPr>
              <a:t>192.168.80.128</a:t>
            </a:r>
            <a:r>
              <a:rPr lang="en-US" sz="2000" dirty="0">
                <a:latin typeface="BwSurco-Book" panose="00000400000000000000" pitchFamily="50" charset="-52"/>
              </a:rPr>
              <a:t>) </a:t>
            </a:r>
            <a:r>
              <a:rPr lang="ru-RU" sz="2000" dirty="0">
                <a:latin typeface="BwSurco-Book" panose="00000400000000000000" pitchFamily="50" charset="-52"/>
              </a:rPr>
              <a:t>как клиент. </a:t>
            </a:r>
          </a:p>
          <a:p>
            <a:r>
              <a:rPr lang="ru-RU" sz="2000" dirty="0">
                <a:latin typeface="BwSurco-Book" panose="00000400000000000000" pitchFamily="50" charset="-52"/>
              </a:rPr>
              <a:t>Измеряется пропускная способность канала между хостами </a:t>
            </a:r>
            <a:r>
              <a:rPr lang="en-US" sz="2000" dirty="0">
                <a:latin typeface="BwSurco-Book" panose="00000400000000000000" pitchFamily="50" charset="-52"/>
              </a:rPr>
              <a:t>Ubuntu </a:t>
            </a:r>
            <a:r>
              <a:rPr lang="ru-RU" sz="2000" dirty="0">
                <a:latin typeface="BwSurco-Book" panose="00000400000000000000" pitchFamily="50" charset="-52"/>
              </a:rPr>
              <a:t>и </a:t>
            </a:r>
            <a:r>
              <a:rPr lang="en-US" sz="2000" dirty="0">
                <a:latin typeface="BwSurco-Book" panose="00000400000000000000" pitchFamily="50" charset="-52"/>
              </a:rPr>
              <a:t>Windows XP</a:t>
            </a:r>
            <a:r>
              <a:rPr lang="ru-RU" sz="2000" dirty="0">
                <a:latin typeface="BwSurco-Book" panose="00000400000000000000" pitchFamily="50" charset="-52"/>
              </a:rPr>
              <a:t> (192.168.80.128)</a:t>
            </a:r>
            <a:endParaRPr lang="ru-RU" sz="2000" dirty="0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A0B1E75-9ACA-4B5A-BCAB-9D0AAA50FF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" r="7363" b="19810"/>
          <a:stretch/>
        </p:blipFill>
        <p:spPr>
          <a:xfrm>
            <a:off x="656384" y="2922309"/>
            <a:ext cx="10883741" cy="258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17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1617" y="1003120"/>
            <a:ext cx="2363027" cy="661908"/>
          </a:xfrm>
        </p:spPr>
        <p:txBody>
          <a:bodyPr>
            <a:normAutofit/>
          </a:bodyPr>
          <a:lstStyle/>
          <a:p>
            <a:r>
              <a:rPr lang="ru-RU" sz="3600" dirty="0" err="1">
                <a:latin typeface="BwSurco-Medium" panose="00000600000000000000" pitchFamily="50" charset="-52"/>
              </a:rPr>
              <a:t>ВЫводы</a:t>
            </a:r>
            <a:endParaRPr lang="ru-RU" sz="3600" dirty="0">
              <a:latin typeface="BwSurco-Medium" panose="00000600000000000000" pitchFamily="50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5DB77-18E4-460C-AE41-EF03DBFDA316}"/>
              </a:ext>
            </a:extLst>
          </p:cNvPr>
          <p:cNvSpPr txBox="1"/>
          <p:nvPr/>
        </p:nvSpPr>
        <p:spPr>
          <a:xfrm>
            <a:off x="628138" y="1771670"/>
            <a:ext cx="1093572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000" dirty="0">
                <a:latin typeface="BwSurco-Book" panose="00000400000000000000" pitchFamily="50" charset="-52"/>
              </a:rPr>
              <a:t>Произведено тестирование сети, эмуляция которой проводилась в лабораторной работе №1.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BwSurco-Book" panose="00000400000000000000" pitchFamily="50" charset="-52"/>
              </a:rPr>
              <a:t>Получена информация о сетевых интерфейсах для хоста </a:t>
            </a:r>
            <a:r>
              <a:rPr lang="en-US" sz="2000" dirty="0">
                <a:latin typeface="BwSurco-Book" panose="00000400000000000000" pitchFamily="50" charset="-52"/>
              </a:rPr>
              <a:t>Ubuntu </a:t>
            </a:r>
            <a:r>
              <a:rPr lang="ru-RU" sz="2000" dirty="0">
                <a:latin typeface="BwSurco-Book" panose="00000400000000000000" pitchFamily="50" charset="-52"/>
              </a:rPr>
              <a:t>(192.168.40.32) с помощью утилиты </a:t>
            </a:r>
            <a:r>
              <a:rPr lang="en-US" sz="2000" dirty="0">
                <a:latin typeface="BwSurco-Book" panose="00000400000000000000" pitchFamily="50" charset="-52"/>
              </a:rPr>
              <a:t>ifconfig.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BwSurco-Book" panose="00000400000000000000" pitchFamily="50" charset="-52"/>
              </a:rPr>
              <a:t>Получена динамическая таблица </a:t>
            </a:r>
            <a:r>
              <a:rPr lang="en-US" sz="2000" dirty="0">
                <a:latin typeface="BwSurco-Book" panose="00000400000000000000" pitchFamily="50" charset="-52"/>
              </a:rPr>
              <a:t>MAC-</a:t>
            </a:r>
            <a:r>
              <a:rPr lang="ru-RU" sz="2000" dirty="0">
                <a:latin typeface="BwSurco-Book" panose="00000400000000000000" pitchFamily="50" charset="-52"/>
              </a:rPr>
              <a:t>адресов элементов сети с помощью утилиты </a:t>
            </a:r>
            <a:r>
              <a:rPr lang="en-US" sz="2000" dirty="0" err="1">
                <a:latin typeface="BwSurco-Book" panose="00000400000000000000" pitchFamily="50" charset="-52"/>
              </a:rPr>
              <a:t>arp</a:t>
            </a:r>
            <a:r>
              <a:rPr lang="en-US" sz="2000" dirty="0">
                <a:latin typeface="BwSurco-Book" panose="00000400000000000000" pitchFamily="50" charset="-52"/>
              </a:rPr>
              <a:t>.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BwSurco-Book" panose="00000400000000000000" pitchFamily="50" charset="-52"/>
              </a:rPr>
              <a:t>Получена таблица маршрутизации для хоста </a:t>
            </a:r>
            <a:r>
              <a:rPr lang="en-US" sz="2000" dirty="0">
                <a:latin typeface="BwSurco-Book" panose="00000400000000000000" pitchFamily="50" charset="-52"/>
              </a:rPr>
              <a:t>Ubuntu </a:t>
            </a:r>
            <a:r>
              <a:rPr lang="ru-RU" sz="2000" dirty="0">
                <a:latin typeface="BwSurco-Book" panose="00000400000000000000" pitchFamily="50" charset="-52"/>
              </a:rPr>
              <a:t>и статистика передачи пакетов для всех интерфейсов хоста с помощью утилиты </a:t>
            </a:r>
            <a:r>
              <a:rPr lang="en-US" sz="2000" dirty="0">
                <a:latin typeface="BwSurco-Book" panose="00000400000000000000" pitchFamily="50" charset="-52"/>
              </a:rPr>
              <a:t>netstat.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BwSurco-Book" panose="00000400000000000000" pitchFamily="50" charset="-52"/>
              </a:rPr>
              <a:t>Получено и изменено имя хоста с помощью утилиты </a:t>
            </a:r>
            <a:r>
              <a:rPr lang="en-US" sz="2000" dirty="0">
                <a:latin typeface="BwSurco-Book" panose="00000400000000000000" pitchFamily="50" charset="-52"/>
              </a:rPr>
              <a:t>hostname</a:t>
            </a:r>
            <a:r>
              <a:rPr lang="ru-RU" sz="2000" dirty="0">
                <a:latin typeface="BwSurco-Book" panose="00000400000000000000" pitchFamily="50" charset="-52"/>
              </a:rPr>
              <a:t>.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BwSurco-Book" panose="00000400000000000000" pitchFamily="50" charset="-52"/>
              </a:rPr>
              <a:t>Произведена проверка доступности хостов сети при помощи утилиты </a:t>
            </a:r>
            <a:r>
              <a:rPr lang="en-US" sz="2000" dirty="0">
                <a:latin typeface="BwSurco-Book" panose="00000400000000000000" pitchFamily="50" charset="-52"/>
              </a:rPr>
              <a:t>ping, </a:t>
            </a:r>
            <a:r>
              <a:rPr lang="ru-RU" sz="2000" dirty="0">
                <a:latin typeface="BwSurco-Book" panose="00000400000000000000" pitchFamily="50" charset="-52"/>
              </a:rPr>
              <a:t>а также получен путь пакетов по сети с помощью утилиты </a:t>
            </a:r>
            <a:r>
              <a:rPr lang="en-US" sz="2000" dirty="0">
                <a:latin typeface="BwSurco-Book" panose="00000400000000000000" pitchFamily="50" charset="-52"/>
              </a:rPr>
              <a:t>tracert.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BwSurco-Book" panose="00000400000000000000" pitchFamily="50" charset="-52"/>
              </a:rPr>
              <a:t>Построена карта сети с помощью программы </a:t>
            </a:r>
            <a:r>
              <a:rPr lang="en-US" sz="2000" dirty="0" err="1">
                <a:latin typeface="BwSurco-Book" panose="00000400000000000000" pitchFamily="50" charset="-52"/>
              </a:rPr>
              <a:t>LANState</a:t>
            </a:r>
            <a:r>
              <a:rPr lang="en-US" sz="2000" dirty="0">
                <a:latin typeface="BwSurco-Book" panose="00000400000000000000" pitchFamily="50" charset="-52"/>
              </a:rPr>
              <a:t>.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BwSurco-Book" panose="00000400000000000000" pitchFamily="50" charset="-52"/>
              </a:rPr>
              <a:t>Выявлен список уязвимостей сети с помощью программы </a:t>
            </a:r>
            <a:r>
              <a:rPr lang="en-US" sz="2000" dirty="0" err="1">
                <a:latin typeface="BwSurco-Book" panose="00000400000000000000" pitchFamily="50" charset="-52"/>
              </a:rPr>
              <a:t>Xspider</a:t>
            </a:r>
            <a:r>
              <a:rPr lang="ru-RU" sz="2000" dirty="0">
                <a:latin typeface="BwSurco-Book" panose="00000400000000000000" pitchFamily="50" charset="-52"/>
              </a:rPr>
              <a:t>.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BwSurco-Book" panose="00000400000000000000" pitchFamily="50" charset="-52"/>
              </a:rPr>
              <a:t>Получена пропускная способность канала между хостами </a:t>
            </a:r>
            <a:r>
              <a:rPr lang="en-US" sz="2000" dirty="0">
                <a:latin typeface="BwSurco-Book" panose="00000400000000000000" pitchFamily="50" charset="-52"/>
              </a:rPr>
              <a:t>Ubuntu </a:t>
            </a:r>
            <a:r>
              <a:rPr lang="ru-RU" sz="2000" dirty="0">
                <a:latin typeface="BwSurco-Book" panose="00000400000000000000" pitchFamily="50" charset="-52"/>
              </a:rPr>
              <a:t>и </a:t>
            </a:r>
            <a:r>
              <a:rPr lang="en-US" sz="2000" dirty="0">
                <a:latin typeface="BwSurco-Book" panose="00000400000000000000" pitchFamily="50" charset="-52"/>
              </a:rPr>
              <a:t>Windows XP</a:t>
            </a:r>
            <a:r>
              <a:rPr lang="ru-RU" sz="2000" dirty="0">
                <a:latin typeface="BwSurco-Book" panose="00000400000000000000" pitchFamily="50" charset="-52"/>
              </a:rPr>
              <a:t> с помощью утилиты </a:t>
            </a:r>
            <a:r>
              <a:rPr lang="en-US" sz="2000" dirty="0" err="1">
                <a:latin typeface="BwSurco-Book" panose="00000400000000000000" pitchFamily="50" charset="-52"/>
              </a:rPr>
              <a:t>iperf</a:t>
            </a:r>
            <a:r>
              <a:rPr lang="ru-RU" sz="2000" dirty="0">
                <a:latin typeface="BwSurco-Book" panose="00000400000000000000" pitchFamily="50" charset="-52"/>
              </a:rPr>
              <a:t>, пропускная способность составляет 45.4 Мбит/сек.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3368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931615"/>
            <a:ext cx="4761530" cy="830684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BwSurco-Medium" panose="00000600000000000000" pitchFamily="50" charset="-52"/>
                <a:cs typeface="Times New Roman" panose="02020603050405020304" pitchFamily="18" charset="0"/>
              </a:rPr>
              <a:t>Цели работы</a:t>
            </a:r>
            <a:endParaRPr lang="ru-RU" sz="4800" dirty="0">
              <a:latin typeface="BwSurco-Medium" panose="00000600000000000000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7903" y="2314575"/>
            <a:ext cx="9720071" cy="1323975"/>
          </a:xfrm>
        </p:spPr>
        <p:txBody>
          <a:bodyPr>
            <a:normAutofit lnSpcReduction="10000"/>
          </a:bodyPr>
          <a:lstStyle/>
          <a:p>
            <a:pPr indent="447675" algn="just">
              <a:lnSpc>
                <a:spcPct val="150000"/>
              </a:lnSpc>
            </a:pPr>
            <a:r>
              <a:rPr lang="ru-RU" sz="2400" dirty="0">
                <a:latin typeface="BwSurco-Book" panose="00000400000000000000" pitchFamily="50" charset="-52"/>
                <a:cs typeface="Times New Roman" panose="02020603050405020304" pitchFamily="18" charset="0"/>
              </a:rPr>
              <a:t>1. Изучение утилит и систем администрирования TCP/IP-сетей</a:t>
            </a:r>
          </a:p>
          <a:p>
            <a:pPr indent="447675" algn="just">
              <a:lnSpc>
                <a:spcPct val="150000"/>
              </a:lnSpc>
            </a:pPr>
            <a:r>
              <a:rPr lang="ru-RU" sz="2400" dirty="0">
                <a:latin typeface="BwSurco-Book" panose="00000400000000000000" pitchFamily="50" charset="-52"/>
                <a:cs typeface="Times New Roman" panose="02020603050405020304" pitchFamily="18" charset="0"/>
              </a:rPr>
              <a:t>2. Мониторинг и анализ характеристик TCP/IP-сетей</a:t>
            </a:r>
          </a:p>
          <a:p>
            <a:endParaRPr lang="ru-RU" dirty="0">
              <a:latin typeface="BwSurco-Book" panose="000004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8979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449DF5-3C3B-4A89-AF2C-4FA7B75B6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995" y="999005"/>
            <a:ext cx="8668198" cy="543228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4739" y="999005"/>
            <a:ext cx="4096511" cy="761446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BwSurco-Medium" panose="00000600000000000000" pitchFamily="50" charset="-52"/>
              </a:rPr>
              <a:t>Схема сети</a:t>
            </a:r>
          </a:p>
        </p:txBody>
      </p:sp>
    </p:spTree>
    <p:extLst>
      <p:ext uri="{BB962C8B-B14F-4D97-AF65-F5344CB8AC3E}">
        <p14:creationId xmlns:p14="http://schemas.microsoft.com/office/powerpoint/2010/main" val="365441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737923"/>
            <a:ext cx="9720072" cy="104407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wSurco-Medium" panose="00000600000000000000" pitchFamily="50" charset="-52"/>
              </a:rPr>
              <a:t>Ifconfig </a:t>
            </a:r>
            <a:r>
              <a:rPr lang="ru-RU" sz="3200" dirty="0">
                <a:latin typeface="BwSurco-Medium" panose="00000600000000000000" pitchFamily="50" charset="-52"/>
              </a:rPr>
              <a:t>для хоста </a:t>
            </a:r>
            <a:r>
              <a:rPr lang="en-US" sz="3200" dirty="0">
                <a:latin typeface="BwSurco-Medium" panose="00000600000000000000" pitchFamily="50" charset="-52"/>
              </a:rPr>
              <a:t>Ubuntu</a:t>
            </a:r>
            <a:r>
              <a:rPr lang="ru-RU" sz="3200" dirty="0">
                <a:latin typeface="BwSurco-Medium" panose="00000600000000000000" pitchFamily="50" charset="-52"/>
              </a:rPr>
              <a:t> (192.168.40.32)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62625" y="32554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0BC5017-6D19-4AFD-B808-2DF82B7D1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21" y="1782002"/>
            <a:ext cx="10228957" cy="475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1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7" y="849960"/>
            <a:ext cx="8136497" cy="911075"/>
          </a:xfrm>
        </p:spPr>
        <p:txBody>
          <a:bodyPr>
            <a:normAutofit/>
          </a:bodyPr>
          <a:lstStyle/>
          <a:p>
            <a:pPr lvl="0"/>
            <a:r>
              <a:rPr lang="ru-RU" sz="4400" dirty="0">
                <a:latin typeface="BwSurco-Medium" panose="00000600000000000000" pitchFamily="50" charset="-52"/>
              </a:rPr>
              <a:t>Просмотр таблицы </a:t>
            </a:r>
            <a:r>
              <a:rPr lang="en-US" sz="4400" dirty="0">
                <a:latin typeface="BwSurco-Medium" panose="00000600000000000000" pitchFamily="50" charset="-52"/>
              </a:rPr>
              <a:t>ARP</a:t>
            </a:r>
            <a:endParaRPr lang="ru-RU" sz="4400" dirty="0">
              <a:latin typeface="BwSurco-Medium" panose="00000600000000000000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4127" y="4573745"/>
            <a:ext cx="9544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atin typeface="BwSurco-Book" panose="00000400000000000000" pitchFamily="50" charset="-52"/>
              </a:rPr>
              <a:t>Команда </a:t>
            </a:r>
            <a:r>
              <a:rPr lang="en-US" sz="2800" dirty="0" err="1">
                <a:latin typeface="BwSurco-Book" panose="00000400000000000000" pitchFamily="50" charset="-52"/>
              </a:rPr>
              <a:t>arp</a:t>
            </a:r>
            <a:r>
              <a:rPr lang="en-US" sz="2800" dirty="0">
                <a:latin typeface="BwSurco-Book" panose="00000400000000000000" pitchFamily="50" charset="-52"/>
              </a:rPr>
              <a:t> –a </a:t>
            </a:r>
            <a:r>
              <a:rPr lang="ru-RU" sz="2800" dirty="0">
                <a:latin typeface="BwSurco-Book" panose="00000400000000000000" pitchFamily="50" charset="-52"/>
              </a:rPr>
              <a:t>запускалась на маршрутизаторе </a:t>
            </a:r>
            <a:r>
              <a:rPr lang="en-US" sz="2800" dirty="0">
                <a:latin typeface="BwSurco-Book" panose="00000400000000000000" pitchFamily="50" charset="-52"/>
              </a:rPr>
              <a:t>FreeBSD</a:t>
            </a:r>
            <a:endParaRPr lang="ru-RU" sz="2800" dirty="0">
              <a:latin typeface="BwSurco-Book" panose="00000400000000000000" pitchFamily="50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BA34A2-9D23-43E8-8443-A80158801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63" y="2517985"/>
            <a:ext cx="11356274" cy="182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8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3042" y="768833"/>
            <a:ext cx="2265214" cy="1018309"/>
          </a:xfrm>
        </p:spPr>
        <p:txBody>
          <a:bodyPr>
            <a:noAutofit/>
          </a:bodyPr>
          <a:lstStyle/>
          <a:p>
            <a:pPr lvl="0"/>
            <a:r>
              <a:rPr lang="ru-RU" sz="3200" dirty="0">
                <a:latin typeface="BwSurco-Medium" panose="00000600000000000000" pitchFamily="50" charset="-52"/>
              </a:rPr>
              <a:t>Утилита</a:t>
            </a:r>
            <a:br>
              <a:rPr lang="ru-RU" sz="3200" dirty="0">
                <a:latin typeface="BwSurco-Medium" panose="00000600000000000000" pitchFamily="50" charset="-52"/>
              </a:rPr>
            </a:br>
            <a:r>
              <a:rPr lang="en-US" sz="3200" dirty="0">
                <a:latin typeface="BwSurco-Medium" panose="00000600000000000000" pitchFamily="50" charset="-52"/>
              </a:rPr>
              <a:t>netstat</a:t>
            </a:r>
            <a:endParaRPr lang="ru-RU" sz="3200" dirty="0">
              <a:latin typeface="BwSurco-Medium" panose="00000600000000000000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614" y="2028003"/>
            <a:ext cx="29306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wSurco-Book" panose="00000400000000000000" pitchFamily="50" charset="-52"/>
              </a:rPr>
              <a:t>netstat –r – </a:t>
            </a:r>
            <a:r>
              <a:rPr lang="ru-RU" sz="2000" dirty="0">
                <a:latin typeface="BwSurco-Book" panose="00000400000000000000" pitchFamily="50" charset="-52"/>
              </a:rPr>
              <a:t>просмотр таблицы маршрутизации.</a:t>
            </a:r>
          </a:p>
          <a:p>
            <a:endParaRPr lang="ru-RU" sz="2000" dirty="0">
              <a:latin typeface="BwSurco-Book" panose="00000400000000000000" pitchFamily="50" charset="-52"/>
            </a:endParaRPr>
          </a:p>
          <a:p>
            <a:r>
              <a:rPr lang="ru-RU" sz="2000" dirty="0">
                <a:latin typeface="BwSurco-Book" panose="00000400000000000000" pitchFamily="50" charset="-52"/>
              </a:rPr>
              <a:t>Команда запускалась на маршрутизаторе </a:t>
            </a:r>
            <a:r>
              <a:rPr lang="en-US" sz="2000" dirty="0">
                <a:latin typeface="BwSurco-Book" panose="00000400000000000000" pitchFamily="50" charset="-52"/>
              </a:rPr>
              <a:t>FreeBSD</a:t>
            </a:r>
            <a:r>
              <a:rPr lang="ru-RU" sz="2000" dirty="0">
                <a:latin typeface="BwSurco-Book" panose="00000400000000000000" pitchFamily="50" charset="-52"/>
              </a:rPr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47975F-A6DE-4B3E-A9ED-36105124A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256" y="772990"/>
            <a:ext cx="9006130" cy="598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2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4624" y="646730"/>
            <a:ext cx="2420050" cy="1499616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BwSurco-Medium" panose="00000600000000000000" pitchFamily="50" charset="-52"/>
              </a:rPr>
              <a:t>Утилита</a:t>
            </a:r>
            <a:br>
              <a:rPr lang="en-US" sz="3600" dirty="0">
                <a:latin typeface="BwSurco-Medium" panose="00000600000000000000" pitchFamily="50" charset="-52"/>
              </a:rPr>
            </a:br>
            <a:r>
              <a:rPr lang="en-US" sz="3600" dirty="0">
                <a:latin typeface="BwSurco-Medium" panose="00000600000000000000" pitchFamily="50" charset="-52"/>
              </a:rPr>
              <a:t>netstat</a:t>
            </a:r>
            <a:endParaRPr lang="ru-RU" sz="3600" dirty="0">
              <a:latin typeface="BwSurco-Medium" panose="00000600000000000000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6772" y="2271712"/>
            <a:ext cx="2858670" cy="2782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BwSurco-Book" panose="00000400000000000000" pitchFamily="50" charset="-52"/>
              </a:rPr>
              <a:t>netstat –</a:t>
            </a:r>
            <a:r>
              <a:rPr lang="en-US" sz="2000" dirty="0" err="1">
                <a:latin typeface="BwSurco-Book" panose="00000400000000000000" pitchFamily="50" charset="-52"/>
              </a:rPr>
              <a:t>i</a:t>
            </a:r>
            <a:r>
              <a:rPr lang="en-US" sz="2000" dirty="0">
                <a:latin typeface="BwSurco-Book" panose="00000400000000000000" pitchFamily="50" charset="-52"/>
              </a:rPr>
              <a:t> – </a:t>
            </a:r>
            <a:r>
              <a:rPr lang="ru-RU" sz="2000" dirty="0">
                <a:latin typeface="BwSurco-Book" panose="00000400000000000000" pitchFamily="50" charset="-52"/>
              </a:rPr>
              <a:t>просмотр статистики передачи пакетов по интерфейсам.</a:t>
            </a:r>
          </a:p>
          <a:p>
            <a:pPr marL="0" indent="0">
              <a:buNone/>
            </a:pPr>
            <a:endParaRPr lang="ru-RU" sz="2000" dirty="0">
              <a:latin typeface="BwSurco-Book" panose="00000400000000000000" pitchFamily="50" charset="-52"/>
            </a:endParaRPr>
          </a:p>
          <a:p>
            <a:pPr marL="0" indent="0">
              <a:buNone/>
            </a:pPr>
            <a:r>
              <a:rPr lang="ru-RU" sz="2000" dirty="0">
                <a:latin typeface="BwSurco-Book" panose="00000400000000000000" pitchFamily="50" charset="-52"/>
              </a:rPr>
              <a:t>Команда запускалась на маршрутизаторе </a:t>
            </a:r>
            <a:r>
              <a:rPr lang="en-US" sz="2000" dirty="0">
                <a:latin typeface="BwSurco-Book" panose="00000400000000000000" pitchFamily="50" charset="-52"/>
              </a:rPr>
              <a:t>FreeBSD.</a:t>
            </a:r>
            <a:endParaRPr lang="ru-RU" sz="2000" dirty="0">
              <a:latin typeface="BwSurco-Book" panose="00000400000000000000" pitchFamily="50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DD298C-7099-456D-BC34-15725DA27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442" y="1396538"/>
            <a:ext cx="8919785" cy="523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8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73" y="780854"/>
            <a:ext cx="5892060" cy="960952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BwSurco-Medium" panose="00000600000000000000" pitchFamily="50" charset="-52"/>
              </a:rPr>
              <a:t>Утилита</a:t>
            </a:r>
            <a:r>
              <a:rPr lang="en-US" sz="4400" dirty="0">
                <a:latin typeface="BwSurco-Medium" panose="00000600000000000000" pitchFamily="50" charset="-52"/>
              </a:rPr>
              <a:t> hostname</a:t>
            </a:r>
            <a:endParaRPr lang="ru-RU" sz="4400" dirty="0">
              <a:latin typeface="BwSurco-Medium" panose="00000600000000000000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1372" y="1741806"/>
            <a:ext cx="7089091" cy="570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wSurco-Book" panose="00000400000000000000" pitchFamily="50" charset="-52"/>
              </a:rPr>
              <a:t>Просмотр и смена хоста для текущего сеанса: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E006E4-9643-4395-8967-0684AE149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73" y="2283490"/>
            <a:ext cx="7089092" cy="184557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272D24-8104-4321-B581-1219393652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302"/>
          <a:stretch/>
        </p:blipFill>
        <p:spPr>
          <a:xfrm>
            <a:off x="4335919" y="5085108"/>
            <a:ext cx="6192443" cy="1392052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8B9B8335-233D-4A62-844C-FF2A79711ACA}"/>
              </a:ext>
            </a:extLst>
          </p:cNvPr>
          <p:cNvSpPr txBox="1">
            <a:spLocks/>
          </p:cNvSpPr>
          <p:nvPr/>
        </p:nvSpPr>
        <p:spPr>
          <a:xfrm>
            <a:off x="791373" y="4251485"/>
            <a:ext cx="11162329" cy="78214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ru-RU" sz="2400" dirty="0">
                <a:latin typeface="BwSurco-Book" panose="00000400000000000000" pitchFamily="50" charset="-52"/>
              </a:rPr>
              <a:t>Смена имени хоста с сохранением настроек после перезагрузки компьютера (через конфигурационный файл </a:t>
            </a:r>
            <a:r>
              <a:rPr lang="en-US" sz="2400" dirty="0">
                <a:latin typeface="BwSurco-Book" panose="00000400000000000000" pitchFamily="50" charset="-52"/>
              </a:rPr>
              <a:t>/</a:t>
            </a:r>
            <a:r>
              <a:rPr lang="en-US" sz="2400" dirty="0" err="1">
                <a:latin typeface="BwSurco-Book" panose="00000400000000000000" pitchFamily="50" charset="-52"/>
              </a:rPr>
              <a:t>etc</a:t>
            </a:r>
            <a:r>
              <a:rPr lang="en-US" sz="2400" dirty="0">
                <a:latin typeface="BwSurco-Book" panose="00000400000000000000" pitchFamily="50" charset="-52"/>
              </a:rPr>
              <a:t>/hostname</a:t>
            </a:r>
            <a:r>
              <a:rPr lang="ru-RU" sz="2400" dirty="0">
                <a:latin typeface="BwSurco-Book" panose="00000400000000000000" pitchFamily="50" charset="-52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303076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508" y="672102"/>
            <a:ext cx="2492958" cy="1332155"/>
          </a:xfrm>
        </p:spPr>
        <p:txBody>
          <a:bodyPr>
            <a:noAutofit/>
          </a:bodyPr>
          <a:lstStyle/>
          <a:p>
            <a:r>
              <a:rPr lang="ru-RU" sz="3600" dirty="0">
                <a:latin typeface="BwSurco-Medium" panose="00000600000000000000" pitchFamily="50" charset="-52"/>
              </a:rPr>
              <a:t>Утилита</a:t>
            </a:r>
            <a:br>
              <a:rPr lang="en-US" sz="3600" dirty="0">
                <a:latin typeface="BwSurco-Medium" panose="00000600000000000000" pitchFamily="50" charset="-52"/>
              </a:rPr>
            </a:br>
            <a:r>
              <a:rPr lang="en-US" sz="3600" dirty="0">
                <a:latin typeface="BwSurco-Medium" panose="00000600000000000000" pitchFamily="50" charset="-52"/>
              </a:rPr>
              <a:t>tracert</a:t>
            </a:r>
            <a:endParaRPr lang="ru-RU" sz="3600" dirty="0">
              <a:latin typeface="BwSurco-Medium" panose="00000600000000000000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0707" y="2004257"/>
            <a:ext cx="2944755" cy="41816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BwSurco-Book" panose="00000400000000000000" pitchFamily="50" charset="-52"/>
              </a:rPr>
              <a:t>Проверка доступности хоста </a:t>
            </a:r>
            <a:r>
              <a:rPr lang="en-US" sz="2400" dirty="0">
                <a:latin typeface="BwSurco-Book" panose="00000400000000000000" pitchFamily="50" charset="-52"/>
              </a:rPr>
              <a:t>Ubuntu </a:t>
            </a:r>
            <a:r>
              <a:rPr lang="ru-RU" sz="2400" dirty="0">
                <a:latin typeface="BwSurco-Book" panose="00000400000000000000" pitchFamily="50" charset="-52"/>
              </a:rPr>
              <a:t>для </a:t>
            </a:r>
            <a:r>
              <a:rPr lang="en-US" sz="2400" dirty="0">
                <a:latin typeface="BwSurco-Book" panose="00000400000000000000" pitchFamily="50" charset="-52"/>
              </a:rPr>
              <a:t>Windows XP (2) </a:t>
            </a:r>
            <a:r>
              <a:rPr lang="ru-RU" sz="2400" dirty="0">
                <a:latin typeface="BwSurco-Book" panose="00000400000000000000" pitchFamily="50" charset="-52"/>
              </a:rPr>
              <a:t>с помощью утилиты </a:t>
            </a:r>
            <a:r>
              <a:rPr lang="en-US" sz="2400" dirty="0">
                <a:latin typeface="BwSurco-Book" panose="00000400000000000000" pitchFamily="50" charset="-52"/>
              </a:rPr>
              <a:t>ping. </a:t>
            </a:r>
          </a:p>
          <a:p>
            <a:pPr marL="0" indent="0">
              <a:buNone/>
            </a:pPr>
            <a:endParaRPr lang="ru-RU" sz="2400" dirty="0">
              <a:latin typeface="BwSurco-Book" panose="00000400000000000000" pitchFamily="50" charset="-52"/>
            </a:endParaRPr>
          </a:p>
          <a:p>
            <a:pPr marL="0" indent="0">
              <a:buNone/>
            </a:pPr>
            <a:endParaRPr lang="en-US" sz="2400" dirty="0">
              <a:latin typeface="BwSurco-Book" panose="00000400000000000000" pitchFamily="50" charset="-52"/>
            </a:endParaRPr>
          </a:p>
          <a:p>
            <a:pPr marL="0" indent="0">
              <a:buNone/>
            </a:pPr>
            <a:r>
              <a:rPr lang="ru-RU" sz="2400" dirty="0">
                <a:latin typeface="BwSurco-Book" panose="00000400000000000000" pitchFamily="50" charset="-52"/>
              </a:rPr>
              <a:t>Определение пути пакетов с </a:t>
            </a:r>
            <a:r>
              <a:rPr lang="en-US" sz="2400" dirty="0">
                <a:latin typeface="BwSurco-Book" panose="00000400000000000000" pitchFamily="50" charset="-52"/>
              </a:rPr>
              <a:t>Windows XP (2) </a:t>
            </a:r>
            <a:r>
              <a:rPr lang="ru-RU" sz="2400" dirty="0">
                <a:latin typeface="BwSurco-Book" panose="00000400000000000000" pitchFamily="50" charset="-52"/>
              </a:rPr>
              <a:t>до </a:t>
            </a:r>
            <a:r>
              <a:rPr lang="en-US" sz="2400" dirty="0">
                <a:latin typeface="BwSurco-Book" panose="00000400000000000000" pitchFamily="50" charset="-52"/>
              </a:rPr>
              <a:t>Ubuntu </a:t>
            </a:r>
            <a:r>
              <a:rPr lang="ru-RU" sz="2400" dirty="0">
                <a:latin typeface="BwSurco-Book" panose="00000400000000000000" pitchFamily="50" charset="-52"/>
              </a:rPr>
              <a:t>с помощью </a:t>
            </a:r>
            <a:r>
              <a:rPr lang="en-US" sz="2400" dirty="0">
                <a:latin typeface="BwSurco-Book" panose="00000400000000000000" pitchFamily="50" charset="-52"/>
              </a:rPr>
              <a:t>tracert.</a:t>
            </a:r>
            <a:endParaRPr lang="ru-RU" sz="2400" dirty="0">
              <a:latin typeface="BwSurco-Book" panose="00000400000000000000" pitchFamily="50" charset="-52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16EC2D1-A57C-4F1E-997A-E89257C24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235" y="1503661"/>
            <a:ext cx="8613058" cy="517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06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2011</TotalTime>
  <Words>374</Words>
  <Application>Microsoft Office PowerPoint</Application>
  <PresentationFormat>Широкоэкранный</PresentationFormat>
  <Paragraphs>50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BwSurco-Book</vt:lpstr>
      <vt:lpstr>BwSurco-Medium</vt:lpstr>
      <vt:lpstr>Calibri</vt:lpstr>
      <vt:lpstr>Tw Cen MT</vt:lpstr>
      <vt:lpstr>Tw Cen MT Condensed</vt:lpstr>
      <vt:lpstr>Wingdings 3</vt:lpstr>
      <vt:lpstr>Интеграл</vt:lpstr>
      <vt:lpstr>Презентация PowerPoint</vt:lpstr>
      <vt:lpstr>Цели работы</vt:lpstr>
      <vt:lpstr>Схема сети</vt:lpstr>
      <vt:lpstr>Ifconfig для хоста Ubuntu (192.168.40.32)</vt:lpstr>
      <vt:lpstr>Просмотр таблицы ARP</vt:lpstr>
      <vt:lpstr>Утилита netstat</vt:lpstr>
      <vt:lpstr>Утилита netstat</vt:lpstr>
      <vt:lpstr>Утилита hostname</vt:lpstr>
      <vt:lpstr>Утилита tracert</vt:lpstr>
      <vt:lpstr>LANState. Элементы работы программы</vt:lpstr>
      <vt:lpstr>LANState. Элементы работы программы</vt:lpstr>
      <vt:lpstr>LANState. Карта сети</vt:lpstr>
      <vt:lpstr>XSpider. Задание хостов для сканирования</vt:lpstr>
      <vt:lpstr>XSpider. Результаты сканирования</vt:lpstr>
      <vt:lpstr>XSpider. Список уязвимостей</vt:lpstr>
      <vt:lpstr>XSpider. Описание уязвимости</vt:lpstr>
      <vt:lpstr>Утилита IPerf</vt:lpstr>
      <vt:lpstr>Утилита IPerf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79629538896</dc:creator>
  <cp:lastModifiedBy>Дамир Р Бараев</cp:lastModifiedBy>
  <cp:revision>32</cp:revision>
  <dcterms:created xsi:type="dcterms:W3CDTF">2020-05-23T15:29:05Z</dcterms:created>
  <dcterms:modified xsi:type="dcterms:W3CDTF">2021-05-06T20:00:41Z</dcterms:modified>
</cp:coreProperties>
</file>