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76" r:id="rId6"/>
    <p:sldId id="269" r:id="rId7"/>
    <p:sldId id="277" r:id="rId8"/>
    <p:sldId id="270" r:id="rId9"/>
    <p:sldId id="271" r:id="rId10"/>
    <p:sldId id="272" r:id="rId11"/>
    <p:sldId id="27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мир Р Бараев" initials="ДРБ" lastIdx="1" clrIdx="0">
    <p:extLst>
      <p:ext uri="{19B8F6BF-5375-455C-9EA6-DF929625EA0E}">
        <p15:presenceInfo xmlns:p15="http://schemas.microsoft.com/office/powerpoint/2012/main" userId="Дамир Р Бара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85" autoAdjust="0"/>
  </p:normalViewPr>
  <p:slideViewPr>
    <p:cSldViewPr snapToGrid="0">
      <p:cViewPr varScale="1">
        <p:scale>
          <a:sx n="46" d="100"/>
          <a:sy n="46" d="100"/>
        </p:scale>
        <p:origin x="4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4A8198-8E9F-40BE-9AC2-9CBBEE0BFB5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7595" y="4960136"/>
            <a:ext cx="3491953" cy="14630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sz="2400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4652361"/>
            <a:ext cx="4533900" cy="207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948" y="1674674"/>
            <a:ext cx="10962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BwSurco-Medium" panose="00000600000000000000" pitchFamily="50" charset="-52"/>
              </a:rPr>
              <a:t>Лабораторная работа №5</a:t>
            </a:r>
            <a:endParaRPr lang="ru-RU" sz="3600" dirty="0">
              <a:latin typeface="BwSurco-Medium" panose="00000600000000000000" pitchFamily="50" charset="-52"/>
            </a:endParaRPr>
          </a:p>
          <a:p>
            <a:pPr algn="ctr"/>
            <a:r>
              <a:rPr lang="ru-RU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Макетирование </a:t>
            </a:r>
            <a:r>
              <a:rPr lang="en-US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SOHO-</a:t>
            </a:r>
            <a:r>
              <a:rPr lang="ru-RU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сетей в </a:t>
            </a:r>
            <a:r>
              <a:rPr lang="en-US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pPr algn="ctr"/>
            <a:r>
              <a:rPr lang="en-US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Packet Tracer</a:t>
            </a:r>
            <a:endParaRPr lang="ru-RU" b="1" dirty="0">
              <a:latin typeface="BwSurco-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0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189" y="2546212"/>
            <a:ext cx="4369942" cy="209562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BwSurco-Medium" panose="00000600000000000000" pitchFamily="50" charset="-52"/>
              </a:rPr>
              <a:t>Подключение</a:t>
            </a:r>
            <a:br>
              <a:rPr lang="en-US" sz="4000" dirty="0">
                <a:latin typeface="BwSurco-Medium" panose="00000600000000000000" pitchFamily="50" charset="-52"/>
              </a:rPr>
            </a:br>
            <a:r>
              <a:rPr lang="en-US" sz="4000" dirty="0">
                <a:latin typeface="BwSurco-Medium" panose="00000600000000000000" pitchFamily="50" charset="-52"/>
              </a:rPr>
              <a:t>VLAN</a:t>
            </a:r>
            <a:endParaRPr lang="ru-RU" sz="4000" dirty="0">
              <a:latin typeface="BwSurco-Medium" panose="00000600000000000000" pitchFamily="50" charset="-52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3C8238-523B-4C11-8E32-98A0B83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2" y="185837"/>
            <a:ext cx="6735708" cy="66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720" y="768735"/>
            <a:ext cx="11338559" cy="1272635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BwSurco-Medium" panose="00000600000000000000" pitchFamily="50" charset="-52"/>
              </a:rPr>
              <a:t>Использование команды </a:t>
            </a:r>
            <a:r>
              <a:rPr lang="en-US" sz="4400" dirty="0">
                <a:latin typeface="BwSurco-Medium" panose="00000600000000000000" pitchFamily="50" charset="-52"/>
              </a:rPr>
              <a:t>ipconfig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835D24-001D-4A05-9F1B-0FB75C66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73" y="2041370"/>
            <a:ext cx="9747053" cy="35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98867"/>
            <a:ext cx="4189877" cy="26602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BwSurco-Medium" panose="00000600000000000000" pitchFamily="50" charset="-52"/>
              </a:rPr>
              <a:t>Использование команды </a:t>
            </a:r>
            <a:r>
              <a:rPr lang="en-US" sz="3200" dirty="0">
                <a:latin typeface="BwSurco-Medium" panose="00000600000000000000" pitchFamily="50" charset="-52"/>
              </a:rPr>
              <a:t>Ping</a:t>
            </a:r>
            <a:endParaRPr lang="ru-RU" sz="3200" dirty="0">
              <a:latin typeface="BwSurco-Medium" panose="00000600000000000000" pitchFamily="50" charset="-52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767419-ADB4-45DB-807E-44B399F1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34" y="394281"/>
            <a:ext cx="7860572" cy="60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98867"/>
            <a:ext cx="4189877" cy="26602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BwSurco-Medium" panose="00000600000000000000" pitchFamily="50" charset="-52"/>
              </a:rPr>
              <a:t>Использование команды </a:t>
            </a:r>
            <a:r>
              <a:rPr lang="en-US" sz="3200" dirty="0">
                <a:latin typeface="BwSurco-Medium" panose="00000600000000000000" pitchFamily="50" charset="-52"/>
              </a:rPr>
              <a:t>Tracert</a:t>
            </a:r>
            <a:endParaRPr lang="ru-RU" sz="3200" dirty="0">
              <a:latin typeface="BwSurco-Medium" panose="00000600000000000000" pitchFamily="50" charset="-52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57F548-C4CB-4BF7-9C01-3E1F7157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30" y="257813"/>
            <a:ext cx="7913596" cy="6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6377" y="199505"/>
            <a:ext cx="12308377" cy="120037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BwSurco-Medium" panose="00000600000000000000" pitchFamily="50" charset="-52"/>
              </a:rPr>
              <a:t>Копирование </a:t>
            </a:r>
            <a:r>
              <a:rPr lang="en-US" sz="3600" dirty="0">
                <a:latin typeface="BwSurco-Medium" panose="00000600000000000000" pitchFamily="50" charset="-52"/>
              </a:rPr>
              <a:t>flash-</a:t>
            </a:r>
            <a:r>
              <a:rPr lang="ru-RU" sz="3600" dirty="0">
                <a:latin typeface="BwSurco-Medium" panose="00000600000000000000" pitchFamily="50" charset="-52"/>
              </a:rPr>
              <a:t>памяти на </a:t>
            </a:r>
            <a:r>
              <a:rPr lang="en-US" sz="3600" dirty="0">
                <a:latin typeface="BwSurco-Medium" panose="00000600000000000000" pitchFamily="50" charset="-52"/>
              </a:rPr>
              <a:t>TFTP-</a:t>
            </a:r>
            <a:r>
              <a:rPr lang="ru-RU" sz="3600" dirty="0">
                <a:latin typeface="BwSurco-Medium" panose="00000600000000000000" pitchFamily="50" charset="-52"/>
              </a:rPr>
              <a:t>сервер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23327A-6892-4D07-A2C2-30BE9652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78" y="1171192"/>
            <a:ext cx="8213644" cy="54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6377" y="317584"/>
            <a:ext cx="12308377" cy="12003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BwSurco-Medium" panose="00000600000000000000" pitchFamily="50" charset="-52"/>
              </a:rPr>
              <a:t>Итог Копирования </a:t>
            </a:r>
            <a:r>
              <a:rPr lang="en-US" sz="3200" dirty="0">
                <a:latin typeface="BwSurco-Medium" panose="00000600000000000000" pitchFamily="50" charset="-52"/>
              </a:rPr>
              <a:t>flash-</a:t>
            </a:r>
            <a:r>
              <a:rPr lang="ru-RU" sz="3200" dirty="0">
                <a:latin typeface="BwSurco-Medium" panose="00000600000000000000" pitchFamily="50" charset="-52"/>
              </a:rPr>
              <a:t>памяти на </a:t>
            </a:r>
            <a:r>
              <a:rPr lang="en-US" sz="3200" dirty="0">
                <a:latin typeface="BwSurco-Medium" panose="00000600000000000000" pitchFamily="50" charset="-52"/>
              </a:rPr>
              <a:t>TFTP-</a:t>
            </a:r>
            <a:r>
              <a:rPr lang="ru-RU" sz="3200" dirty="0">
                <a:latin typeface="BwSurco-Medium" panose="00000600000000000000" pitchFamily="50" charset="-52"/>
              </a:rPr>
              <a:t>сервер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2C83F0-E6BF-431B-882B-5D585071B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70" y="1399877"/>
            <a:ext cx="8998260" cy="52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7523" y="520428"/>
            <a:ext cx="8176952" cy="8794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BwSurco-Medium" panose="00000600000000000000" pitchFamily="50" charset="-52"/>
              </a:rPr>
              <a:t>Аутентификация на сервере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E765A9-2201-414E-9CF5-4ACEA70A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3" y="1399877"/>
            <a:ext cx="7753313" cy="53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2126" y="1172093"/>
            <a:ext cx="5167745" cy="879449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BwSurco-Medium" panose="00000600000000000000" pitchFamily="50" charset="-52"/>
              </a:rPr>
              <a:t>Проверка </a:t>
            </a:r>
            <a:r>
              <a:rPr lang="en-US" sz="4400" dirty="0">
                <a:latin typeface="BwSurco-Medium" panose="00000600000000000000" pitchFamily="50" charset="-52"/>
              </a:rPr>
              <a:t>OSPF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4380AC-4932-4226-82DF-FE635D094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6"/>
          <a:stretch/>
        </p:blipFill>
        <p:spPr>
          <a:xfrm>
            <a:off x="1106797" y="2051542"/>
            <a:ext cx="9978405" cy="40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6607" y="1055715"/>
            <a:ext cx="6878783" cy="879449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BwSurco-Medium" panose="00000600000000000000" pitchFamily="50" charset="-52"/>
              </a:rPr>
              <a:t>Информация о </a:t>
            </a:r>
            <a:r>
              <a:rPr lang="en-US" sz="4400" dirty="0">
                <a:latin typeface="BwSurco-Medium" panose="00000600000000000000" pitchFamily="50" charset="-52"/>
              </a:rPr>
              <a:t>VLAN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D981085-3422-4318-ACAC-139E880C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1" y="2628830"/>
            <a:ext cx="11530218" cy="31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617" y="1003120"/>
            <a:ext cx="2363027" cy="661908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BwSurco-Medium" panose="00000600000000000000" pitchFamily="50" charset="-52"/>
              </a:rPr>
              <a:t>ВЫводы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457438" y="2033091"/>
            <a:ext cx="114297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wSurco-Book" panose="00000400000000000000" pitchFamily="50" charset="-52"/>
              </a:rPr>
              <a:t>	В ходе выполнения данной лабораторной работы в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r>
              <a:rPr lang="ru-RU" sz="2800" dirty="0">
                <a:latin typeface="BwSurco-Book" panose="00000400000000000000" pitchFamily="50" charset="-52"/>
              </a:rPr>
              <a:t> был создан макет SOHO-сети, который был основан на ККС из лабораторной работы №1. Первоначальная сеть была дополнена сервисами, аналогично лабораторной работе №3. Также Были настроены ААА, TFTP, DHCP и OSPF серверы и было проведено тестирование сети с помощью утилиты </a:t>
            </a:r>
            <a:r>
              <a:rPr lang="ru-RU" sz="2800" dirty="0" err="1">
                <a:latin typeface="BwSurco-Book" panose="00000400000000000000" pitchFamily="50" charset="-52"/>
              </a:rPr>
              <a:t>ping</a:t>
            </a:r>
            <a:r>
              <a:rPr lang="ru-RU" sz="2800" dirty="0">
                <a:latin typeface="BwSurco-Book" panose="00000400000000000000" pitchFamily="50" charset="-52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36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65855"/>
            <a:ext cx="4761530" cy="8306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  <a:cs typeface="Times New Roman" panose="02020603050405020304" pitchFamily="18" charset="0"/>
              </a:rPr>
              <a:t>Цели работы</a:t>
            </a:r>
            <a:endParaRPr lang="ru-RU" sz="48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56" y="1263536"/>
            <a:ext cx="11421687" cy="5370020"/>
          </a:xfrm>
        </p:spPr>
        <p:txBody>
          <a:bodyPr>
            <a:normAutofit fontScale="85000" lnSpcReduction="20000"/>
          </a:bodyPr>
          <a:lstStyle/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1. Создать макет SOHO-сети, функционально аналогичный макету, созданному в Лабораторной работе №1;</a:t>
            </a:r>
          </a:p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2. Развернуть в созданном макете SOHO-сети сервисы динамической конфигурации хостов (DHCP), разрешения символьных имён (DNS) и удалённой загрузки образов операционных систем (виртуальных машин) в соответствии с программой лабораторной работы №3;</a:t>
            </a:r>
          </a:p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3.	Дополнить макет SOHO-сети необходимым оборудованием и развернуть в получившемся макете гибридной сети несколько дополнительных сетевых сервисов;</a:t>
            </a:r>
          </a:p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4.	Провести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6897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449DF5-3C3B-4A89-AF2C-4FA7B75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39" y="999005"/>
            <a:ext cx="8805254" cy="55181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807" y="1000483"/>
            <a:ext cx="4096511" cy="76144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Схема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36544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9A22DF-97EA-4ADF-98A9-6D178EC13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36" y="851772"/>
            <a:ext cx="9097033" cy="58649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807" y="1000483"/>
            <a:ext cx="4096511" cy="76144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Макет Сети</a:t>
            </a:r>
          </a:p>
        </p:txBody>
      </p:sp>
    </p:spTree>
    <p:extLst>
      <p:ext uri="{BB962C8B-B14F-4D97-AF65-F5344CB8AC3E}">
        <p14:creationId xmlns:p14="http://schemas.microsoft.com/office/powerpoint/2010/main" val="10010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62832-4C88-4324-9283-155CCAA0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51" y="1326560"/>
            <a:ext cx="9311098" cy="5404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483" y="565114"/>
            <a:ext cx="9097033" cy="761446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Макет Сети с ее сервисами</a:t>
            </a:r>
          </a:p>
        </p:txBody>
      </p:sp>
    </p:spTree>
    <p:extLst>
      <p:ext uri="{BB962C8B-B14F-4D97-AF65-F5344CB8AC3E}">
        <p14:creationId xmlns:p14="http://schemas.microsoft.com/office/powerpoint/2010/main" val="374433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5974" y="407323"/>
            <a:ext cx="5820052" cy="9718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wSurco-Medium" panose="00000600000000000000" pitchFamily="50" charset="-52"/>
              </a:rPr>
              <a:t>Подключение </a:t>
            </a:r>
            <a:r>
              <a:rPr lang="en-US" sz="4000" dirty="0">
                <a:latin typeface="BwSurco-Medium" panose="00000600000000000000" pitchFamily="50" charset="-52"/>
              </a:rPr>
              <a:t>TFTP</a:t>
            </a:r>
            <a:endParaRPr lang="ru-RU" sz="4000" dirty="0">
              <a:latin typeface="BwSurco-Medium" panose="00000600000000000000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39776-6D78-4376-9224-A0CFAEE1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6" y="1379198"/>
            <a:ext cx="9634628" cy="50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3881" y="1153235"/>
            <a:ext cx="6624235" cy="1470431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BwSurco-Medium" panose="00000600000000000000" pitchFamily="50" charset="-52"/>
              </a:rPr>
              <a:t>Подключение </a:t>
            </a:r>
            <a:r>
              <a:rPr lang="en-US" sz="4400" dirty="0">
                <a:latin typeface="BwSurco-Medium" panose="00000600000000000000" pitchFamily="50" charset="-52"/>
              </a:rPr>
              <a:t>OSPF</a:t>
            </a:r>
            <a:endParaRPr lang="ru-RU" sz="4400" dirty="0">
              <a:latin typeface="BwSurco-Medium" panose="00000600000000000000" pitchFamily="50" charset="-52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B38D44-D62A-439E-963F-AF5154B7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r="7709" b="7786"/>
          <a:stretch/>
        </p:blipFill>
        <p:spPr>
          <a:xfrm>
            <a:off x="498027" y="2623666"/>
            <a:ext cx="11195945" cy="21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8653" y="325120"/>
            <a:ext cx="6254692" cy="94708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wSurco-Medium" panose="00000600000000000000" pitchFamily="50" charset="-52"/>
              </a:rPr>
              <a:t>Подключение </a:t>
            </a:r>
            <a:r>
              <a:rPr lang="en-US" sz="2800" dirty="0">
                <a:latin typeface="BwSurco-Medium" panose="00000600000000000000" pitchFamily="50" charset="-52"/>
              </a:rPr>
              <a:t>AAA </a:t>
            </a:r>
            <a:r>
              <a:rPr lang="ru-RU" sz="2800" dirty="0">
                <a:latin typeface="BwSurco-Medium" panose="00000600000000000000" pitchFamily="50" charset="-52"/>
              </a:rPr>
              <a:t>на сервере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F3F61-612B-4D6C-B177-98CFEDE4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5" y="947088"/>
            <a:ext cx="8640229" cy="55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837" y="369916"/>
            <a:ext cx="10996326" cy="115362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Подключение </a:t>
            </a:r>
            <a:r>
              <a:rPr lang="en-US" sz="3600" dirty="0">
                <a:latin typeface="BwSurco-Medium" panose="00000600000000000000" pitchFamily="50" charset="-52"/>
              </a:rPr>
              <a:t>AAA </a:t>
            </a:r>
            <a:r>
              <a:rPr lang="ru-RU" sz="3600" dirty="0">
                <a:latin typeface="BwSurco-Medium" panose="00000600000000000000" pitchFamily="50" charset="-52"/>
              </a:rPr>
              <a:t>на маршрутизаторе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B7C392-9B62-44A7-825B-0B8F22BD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25" y="1396538"/>
            <a:ext cx="8857950" cy="52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2397</TotalTime>
  <Words>215</Words>
  <Application>Microsoft Office PowerPoint</Application>
  <PresentationFormat>Широкоэкранный</PresentationFormat>
  <Paragraphs>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Цели работы</vt:lpstr>
      <vt:lpstr>Схема сети</vt:lpstr>
      <vt:lpstr>Макет Сети</vt:lpstr>
      <vt:lpstr>Макет Сети с ее сервисами</vt:lpstr>
      <vt:lpstr>Подключение TFTP</vt:lpstr>
      <vt:lpstr>Подключение OSPF</vt:lpstr>
      <vt:lpstr>Подключение AAA на сервере</vt:lpstr>
      <vt:lpstr>Подключение AAA на маршрутизаторе</vt:lpstr>
      <vt:lpstr>Подключение VLAN</vt:lpstr>
      <vt:lpstr>Использование команды ipconfig</vt:lpstr>
      <vt:lpstr>Использование команды Ping</vt:lpstr>
      <vt:lpstr>Использование команды Tracert</vt:lpstr>
      <vt:lpstr>Копирование flash-памяти на TFTP-сервер</vt:lpstr>
      <vt:lpstr>Итог Копирования flash-памяти на TFTP-сервер</vt:lpstr>
      <vt:lpstr>Аутентификация на сервере</vt:lpstr>
      <vt:lpstr>Проверка OSPF</vt:lpstr>
      <vt:lpstr>Информация о VLAN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Р Бараев</dc:creator>
  <cp:lastModifiedBy>Дамир Р Бараев</cp:lastModifiedBy>
  <cp:revision>42</cp:revision>
  <dcterms:created xsi:type="dcterms:W3CDTF">2020-05-23T15:29:05Z</dcterms:created>
  <dcterms:modified xsi:type="dcterms:W3CDTF">2021-05-18T00:36:41Z</dcterms:modified>
</cp:coreProperties>
</file>