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2" r:id="rId7"/>
    <p:sldId id="259" r:id="rId8"/>
    <p:sldId id="258" r:id="rId9"/>
    <p:sldId id="270" r:id="rId10"/>
    <p:sldId id="271" r:id="rId11"/>
    <p:sldId id="269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34A"/>
    <a:srgbClr val="F1F1F1"/>
    <a:srgbClr val="FFFFF3"/>
    <a:srgbClr val="F05033"/>
    <a:srgbClr val="FF6129"/>
    <a:srgbClr val="EE3E00"/>
    <a:srgbClr val="FF0000"/>
    <a:srgbClr val="800080"/>
    <a:srgbClr val="007FCA"/>
    <a:srgbClr val="A42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7" autoAdjust="0"/>
    <p:restoredTop sz="94701" autoAdjust="0"/>
  </p:normalViewPr>
  <p:slideViewPr>
    <p:cSldViewPr snapToGrid="0" showGuides="1">
      <p:cViewPr>
        <p:scale>
          <a:sx n="75" d="100"/>
          <a:sy n="75" d="100"/>
        </p:scale>
        <p:origin x="970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097377B-7A80-4695-9311-7480A96BA5C2}" type="datetime1">
              <a:rPr lang="ru-RU" smtClean="0"/>
              <a:pPr algn="r" rtl="0"/>
              <a:t>31.03.2021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AA1E4E1-DF6A-45D0-AB14-6A9A0B144578}" type="datetime1">
              <a:rPr lang="ru-RU" smtClean="0"/>
              <a:pPr/>
              <a:t>31.03.2021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0A3C37BE-C303-496D-B5CD-85F2937540F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30B843-CD76-4E8B-94A8-51CE5C101D88}" type="datetime1">
              <a:rPr lang="ru-RU" smtClean="0"/>
              <a:t>31.03.2021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1" name="Рисунок 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2DE61B-202C-41E2-BB65-AFF4E04B0A5B}" type="datetime1">
              <a:rPr lang="ru-RU" smtClean="0"/>
              <a:t>31.03.2021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835CBC-7B55-4A41-A5D0-0DA03BA28D0C}" type="datetime1">
              <a:rPr lang="ru-RU" smtClean="0"/>
              <a:t>31.03.2021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6FC123-4235-4F2A-B72F-6E3BDB801441}" type="datetime1">
              <a:rPr lang="ru-RU" smtClean="0"/>
              <a:t>31.03.2021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 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E005A9-AF85-45A2-BD8C-E3852AF49634}" type="datetime1">
              <a:rPr lang="ru-RU" smtClean="0"/>
              <a:t>31.03.2021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 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Прямоугольник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pic>
        <p:nvPicPr>
          <p:cNvPr id="10" name="Рисунок 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Рисунок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Пояснительный текст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ru-RU" sz="1100" b="1" i="1" dirty="0">
                <a:latin typeface="Arial" pitchFamily="34" charset="0"/>
                <a:cs typeface="Arial" pitchFamily="34" charset="0"/>
              </a:rPr>
              <a:t>ПРИМЕЧАНИЕ</a:t>
            </a:r>
            <a:endParaRPr lang="ru-RU" sz="1200" b="1" i="1" dirty="0">
              <a:latin typeface="Arial" pitchFamily="34" charset="0"/>
              <a:cs typeface="Arial" pitchFamily="34" charset="0"/>
            </a:endParaRPr>
          </a:p>
          <a:p>
            <a:pPr rtl="0"/>
            <a:r>
              <a:rPr lang="ru-RU" sz="1200" i="1" dirty="0">
                <a:latin typeface="Arial" pitchFamily="34" charset="0"/>
                <a:cs typeface="Arial" pitchFamily="34" charset="0"/>
              </a:rPr>
              <a:t>Чтобы изменить изображение на этом слайде, выберите рисунок и удалите его. Затем нажмите значок "Рисунки" в заполнителе, чтобы вставить изображение.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 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Группа 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Прямоугольник 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grpSp>
          <p:nvGrpSpPr>
            <p:cNvPr id="11" name="Группа 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DFDAB1-D403-47FF-B19B-B09DF29602AC}" type="datetime1">
              <a:rPr lang="ru-RU" smtClean="0"/>
              <a:t>31.03.2021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 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D47EAB-0A6C-42A4-88FC-4DE44C48D5FC}" type="datetime1">
              <a:rPr lang="ru-RU" smtClean="0"/>
              <a:t>31.03.2021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4CB284-9617-419B-9CB4-C8B40BC0BFE7}" type="datetime1">
              <a:rPr lang="ru-RU" smtClean="0"/>
              <a:t>31.03.2021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50058D-C8A6-4CD6-8752-8D84F69B52DF}" type="datetime1">
              <a:rPr lang="ru-RU" smtClean="0"/>
              <a:t>31.03.2021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64E78-7B86-4B49-87C4-1BC56C6E8EA8}" type="datetime1">
              <a:rPr lang="ru-RU" smtClean="0"/>
              <a:t>31.03.2021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745776-4F31-4A1F-82EF-5858F5405133}" type="datetime1">
              <a:rPr lang="ru-RU" smtClean="0"/>
              <a:t>31.03.2021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  <a:p>
            <a:pPr lvl="5" rtl="0"/>
            <a:r>
              <a:rPr lang="ru-RU" dirty="0"/>
              <a:t>Шестой уровень</a:t>
            </a:r>
          </a:p>
          <a:p>
            <a:pPr lvl="6" rtl="0"/>
            <a:r>
              <a:rPr lang="ru-RU" dirty="0"/>
              <a:t>Седьмой уровень</a:t>
            </a:r>
          </a:p>
          <a:p>
            <a:pPr lvl="7" rtl="0"/>
            <a:r>
              <a:rPr lang="ru-RU" dirty="0"/>
              <a:t>Восьмой уровень</a:t>
            </a:r>
          </a:p>
          <a:p>
            <a:pPr lvl="8" rtl="0"/>
            <a:r>
              <a:rPr lang="ru-RU" dirty="0"/>
              <a:t>Девятый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679E129-0077-4BBB-88AD-C0C03BEF3A10}" type="datetime1">
              <a:rPr lang="ru-RU" smtClean="0"/>
              <a:t>31.03.2021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8DB96EE-BC01-4623-8D3A-E2046285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A588B-D798-40CD-AED7-2A084B7CA51B}"/>
              </a:ext>
            </a:extLst>
          </p:cNvPr>
          <p:cNvSpPr txBox="1"/>
          <p:nvPr/>
        </p:nvSpPr>
        <p:spPr>
          <a:xfrm>
            <a:off x="828255" y="439351"/>
            <a:ext cx="10535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«САНКТ-ПЕТЕРБУРГСКИЙ ПОЛИТЕХНИЧЕСКИЙ УНИВЕРСИТЕТ ПЕТРА ВЕЛИКОГО»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5A7DD-5DD4-4ED8-8140-D57BD9C91D1E}"/>
              </a:ext>
            </a:extLst>
          </p:cNvPr>
          <p:cNvSpPr txBox="1"/>
          <p:nvPr/>
        </p:nvSpPr>
        <p:spPr>
          <a:xfrm>
            <a:off x="2820677" y="2500414"/>
            <a:ext cx="655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3200" b="1" dirty="0">
              <a:solidFill>
                <a:schemeClr val="bg1"/>
              </a:solidFill>
              <a:latin typeface="BwSurco-Bold" panose="00000800000000000000" pitchFamily="50" charset="-52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325662-E7A3-46F2-AFF2-3A1302BF8B04}"/>
              </a:ext>
            </a:extLst>
          </p:cNvPr>
          <p:cNvSpPr txBox="1"/>
          <p:nvPr/>
        </p:nvSpPr>
        <p:spPr>
          <a:xfrm>
            <a:off x="5252720" y="4157261"/>
            <a:ext cx="68681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Выполнил:</a:t>
            </a:r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	</a:t>
            </a:r>
          </a:p>
          <a:p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Студент группы 3540901/02001 	Бараев Д.Р.</a:t>
            </a:r>
          </a:p>
          <a:p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Руководитель:</a:t>
            </a:r>
            <a:endParaRPr lang="ru-RU" sz="2000" dirty="0">
              <a:solidFill>
                <a:schemeClr val="tx2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tx2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Доцент К.Т.Н.				Бендерская Е.Н.</a:t>
            </a:r>
          </a:p>
          <a:p>
            <a:pPr indent="4849813"/>
            <a:endParaRPr lang="ru-RU" sz="2000" dirty="0">
              <a:solidFill>
                <a:schemeClr val="bg1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2601BF-798D-4BD8-8688-6CC97C6728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119" y="5888671"/>
            <a:ext cx="879762" cy="879762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7F06CCC-D34F-4470-B431-8A55944069FC}"/>
              </a:ext>
            </a:extLst>
          </p:cNvPr>
          <p:cNvSpPr/>
          <p:nvPr/>
        </p:nvSpPr>
        <p:spPr>
          <a:xfrm>
            <a:off x="990537" y="2300359"/>
            <a:ext cx="10210911" cy="1569660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Адаптивная нейро-нечеткая система</a:t>
            </a:r>
          </a:p>
          <a:p>
            <a:pPr algn="ctr"/>
            <a:r>
              <a:rPr lang="ru-RU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оценки рисков информационной</a:t>
            </a:r>
          </a:p>
          <a:p>
            <a:pPr algn="ctr"/>
            <a:r>
              <a:rPr lang="ru-RU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безопасности организации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9F2F67-633D-46AC-BD66-77DFC9944A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Объект 2">
            <a:extLst>
              <a:ext uri="{FF2B5EF4-FFF2-40B4-BE49-F238E27FC236}">
                <a16:creationId xmlns:a16="http://schemas.microsoft.com/office/drawing/2014/main" id="{63D0097D-9BCF-406E-A060-E63B9A8EBAD0}"/>
              </a:ext>
            </a:extLst>
          </p:cNvPr>
          <p:cNvSpPr txBox="1">
            <a:spLocks/>
          </p:cNvSpPr>
          <p:nvPr/>
        </p:nvSpPr>
        <p:spPr>
          <a:xfrm>
            <a:off x="1099660" y="1727697"/>
            <a:ext cx="9992660" cy="37691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200" dirty="0">
                <a:solidFill>
                  <a:schemeClr val="tx2"/>
                </a:solidFill>
                <a:latin typeface="BwSurco-Medium" panose="00000600000000000000" pitchFamily="50" charset="-52"/>
              </a:rPr>
              <a:t>	В статье обосновывается важность применения оценки рисков при реализации системы обеспечения информационной безопасности. Рассматриваются наиболее распространенные методики оценки риска и предлагается использовать для этих целей теорию нечеткой логики. Рассматриваются наиболее распространенные методы оптимизации параметров нечетких моделей и обосновываются преимущества применения методов, основанных на использовании нейро-нечетких сетей (ННС). Описывается процесс преобразования элементов нечеткой модели, таких как блок </a:t>
            </a:r>
            <a:r>
              <a:rPr lang="ru-RU" sz="2200" dirty="0" err="1">
                <a:solidFill>
                  <a:schemeClr val="tx2"/>
                </a:solidFill>
                <a:latin typeface="BwSurco-Medium" panose="00000600000000000000" pitchFamily="50" charset="-52"/>
              </a:rPr>
              <a:t>фаззификации</a:t>
            </a:r>
            <a:r>
              <a:rPr lang="ru-RU" sz="2200" dirty="0">
                <a:solidFill>
                  <a:schemeClr val="tx2"/>
                </a:solidFill>
                <a:latin typeface="BwSurco-Medium" panose="00000600000000000000" pitchFamily="50" charset="-52"/>
              </a:rPr>
              <a:t>, блок базы правил и блок </a:t>
            </a:r>
            <a:r>
              <a:rPr lang="ru-RU" sz="2200" dirty="0" err="1">
                <a:solidFill>
                  <a:schemeClr val="tx2"/>
                </a:solidFill>
                <a:latin typeface="BwSurco-Medium" panose="00000600000000000000" pitchFamily="50" charset="-52"/>
              </a:rPr>
              <a:t>дефаззификации</a:t>
            </a:r>
            <a:r>
              <a:rPr lang="ru-RU" sz="2200" dirty="0">
                <a:solidFill>
                  <a:schemeClr val="tx2"/>
                </a:solidFill>
                <a:latin typeface="BwSurco-Medium" panose="00000600000000000000" pitchFamily="50" charset="-52"/>
              </a:rPr>
              <a:t> во фрагменты нейронной сети. Результатом данного процесса является нейро-нечеткая сеть, соответствующая нечеткой модели.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3ABC0D-49C1-4FA4-88C6-00514173AD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23" y="5891688"/>
            <a:ext cx="907753" cy="907753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A5FDC4B-1492-4ABA-A230-FB8358912C28}"/>
              </a:ext>
            </a:extLst>
          </p:cNvPr>
          <p:cNvSpPr/>
          <p:nvPr/>
        </p:nvSpPr>
        <p:spPr>
          <a:xfrm>
            <a:off x="2820671" y="571461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AA36D-35FE-4013-A57A-64812718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9F2F67-633D-46AC-BD66-77DFC9944A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3ABC0D-49C1-4FA4-88C6-00514173AD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23" y="5891688"/>
            <a:ext cx="907753" cy="907753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A5FDC4B-1492-4ABA-A230-FB8358912C28}"/>
              </a:ext>
            </a:extLst>
          </p:cNvPr>
          <p:cNvSpPr/>
          <p:nvPr/>
        </p:nvSpPr>
        <p:spPr>
          <a:xfrm>
            <a:off x="2820679" y="266661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FAA36D-35FE-4013-A57A-64812718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3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7CC4AB-385F-4FE9-BC07-C2BA6144802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7314" y="1118097"/>
            <a:ext cx="5940425" cy="46704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EBC55C-7D3F-4703-8F2D-EBE3CC9545E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39657" y="1118097"/>
            <a:ext cx="5940425" cy="19526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6BD97D-13C5-4BFD-BA39-F7D3986F2DA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281068" y="3565226"/>
            <a:ext cx="3657600" cy="2647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BECE45-AAEC-457E-BAFC-56064C64B738}"/>
              </a:ext>
            </a:extLst>
          </p:cNvPr>
          <p:cNvSpPr txBox="1"/>
          <p:nvPr/>
        </p:nvSpPr>
        <p:spPr>
          <a:xfrm>
            <a:off x="809793" y="5881351"/>
            <a:ext cx="4021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BwSurco-Medium" panose="00000600000000000000" pitchFamily="50" charset="-52"/>
              </a:rPr>
              <a:t>Факторы риска информационной безопасности организации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19A41-9416-415F-A962-11613CB9716D}"/>
              </a:ext>
            </a:extLst>
          </p:cNvPr>
          <p:cNvSpPr txBox="1"/>
          <p:nvPr/>
        </p:nvSpPr>
        <p:spPr>
          <a:xfrm>
            <a:off x="6234668" y="3132234"/>
            <a:ext cx="575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BwSurco-Medium" panose="00000600000000000000" pitchFamily="50" charset="-52"/>
              </a:rPr>
              <a:t>Показатели риска информационной безопасности организации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92011-EC88-4B8C-9E4E-6C36E8E46E8B}"/>
              </a:ext>
            </a:extLst>
          </p:cNvPr>
          <p:cNvSpPr txBox="1"/>
          <p:nvPr/>
        </p:nvSpPr>
        <p:spPr>
          <a:xfrm>
            <a:off x="7064567" y="6231136"/>
            <a:ext cx="409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BwSurco-Medium" panose="00000600000000000000" pitchFamily="50" charset="-52"/>
              </a:rPr>
              <a:t>Структура нечеткой продукционной модели</a:t>
            </a:r>
          </a:p>
        </p:txBody>
      </p:sp>
    </p:spTree>
    <p:extLst>
      <p:ext uri="{BB962C8B-B14F-4D97-AF65-F5344CB8AC3E}">
        <p14:creationId xmlns:p14="http://schemas.microsoft.com/office/powerpoint/2010/main" val="146999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E5DA8DD-C570-44CD-AE40-5B350347B1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23EA6B8-8BB0-4FA1-A68F-1E303B55E69B}"/>
              </a:ext>
            </a:extLst>
          </p:cNvPr>
          <p:cNvSpPr/>
          <p:nvPr/>
        </p:nvSpPr>
        <p:spPr>
          <a:xfrm>
            <a:off x="851315" y="684932"/>
            <a:ext cx="10489358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BwSurco-Medium" panose="00000600000000000000" pitchFamily="50" charset="-52"/>
              </a:rPr>
              <a:t>Базовая архитектура нечеткой логической системы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3CBA4F4-0B5B-4237-ADFB-B26F6236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4</a:t>
            </a:fld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F515ACC-2DFD-4F3A-A92B-3DC9A5A710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113" y="5926806"/>
            <a:ext cx="879762" cy="879762"/>
          </a:xfrm>
          <a:prstGeom prst="rect">
            <a:avLst/>
          </a:prstGeom>
        </p:spPr>
      </p:pic>
      <p:pic>
        <p:nvPicPr>
          <p:cNvPr id="13" name="Объект 3">
            <a:extLst>
              <a:ext uri="{FF2B5EF4-FFF2-40B4-BE49-F238E27FC236}">
                <a16:creationId xmlns:a16="http://schemas.microsoft.com/office/drawing/2014/main" id="{ABFCE19C-245D-40FE-8D26-6576AF892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41" y="1843547"/>
            <a:ext cx="9821906" cy="33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1E7C8D-08DC-4215-AD97-4EA6CBCEEC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814B6E58-54BE-4C67-8F1A-D2285F5547E5}"/>
              </a:ext>
            </a:extLst>
          </p:cNvPr>
          <p:cNvSpPr txBox="1">
            <a:spLocks/>
          </p:cNvSpPr>
          <p:nvPr/>
        </p:nvSpPr>
        <p:spPr>
          <a:xfrm>
            <a:off x="1227344" y="1417499"/>
            <a:ext cx="9737293" cy="536190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  <a:latin typeface="BwSurco-Medium" panose="00000600000000000000" pitchFamily="50" charset="-52"/>
              </a:rPr>
              <a:t>ANFIS считается универсальным оценщиком</a:t>
            </a:r>
          </a:p>
          <a:p>
            <a:pPr marL="0" indent="0" algn="just">
              <a:buNone/>
            </a:pPr>
            <a:endParaRPr lang="en-US" sz="1600" dirty="0">
              <a:solidFill>
                <a:schemeClr val="tx2"/>
              </a:solidFill>
              <a:latin typeface="BwSurco-Medium" panose="00000600000000000000" pitchFamily="50" charset="-5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  <a:latin typeface="BwSurco-Medium" panose="00000600000000000000" pitchFamily="50" charset="-52"/>
              </a:rPr>
              <a:t>Вывод такой системы соответствует набору нечетких правил «если-то» (</a:t>
            </a:r>
            <a:r>
              <a:rPr lang="ru-RU" sz="1600" dirty="0" err="1">
                <a:solidFill>
                  <a:schemeClr val="tx2"/>
                </a:solidFill>
                <a:latin typeface="BwSurco-Medium" panose="00000600000000000000" pitchFamily="50" charset="-52"/>
              </a:rPr>
              <a:t>if-then</a:t>
            </a:r>
            <a:r>
              <a:rPr lang="ru-RU" sz="1600" dirty="0">
                <a:solidFill>
                  <a:schemeClr val="tx2"/>
                </a:solidFill>
                <a:latin typeface="BwSurco-Medium" panose="00000600000000000000" pitchFamily="50" charset="-52"/>
              </a:rPr>
              <a:t>)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62524C0-4348-4FB1-AE6D-6C932CCA1189}"/>
              </a:ext>
            </a:extLst>
          </p:cNvPr>
          <p:cNvSpPr/>
          <p:nvPr/>
        </p:nvSpPr>
        <p:spPr>
          <a:xfrm>
            <a:off x="3500102" y="525940"/>
            <a:ext cx="519177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Модель </a:t>
            </a:r>
            <a:r>
              <a:rPr lang="en-US" sz="3200" b="1" dirty="0">
                <a:solidFill>
                  <a:schemeClr val="bg1"/>
                </a:solidFill>
                <a:latin typeface="BwSurco-Medium" panose="00000600000000000000" pitchFamily="50" charset="-52"/>
                <a:cs typeface="Times New Roman" panose="02020603050405020304" pitchFamily="18" charset="0"/>
              </a:rPr>
              <a:t>ANFIS</a:t>
            </a:r>
            <a:endParaRPr lang="ru-RU" sz="3200" b="1" dirty="0">
              <a:solidFill>
                <a:schemeClr val="bg1"/>
              </a:solidFill>
              <a:latin typeface="BwSurco-Medium" panose="00000600000000000000" pitchFamily="50" charset="-52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37C34A-DC8F-4D7D-9CAD-57964823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5</a:t>
            </a:fld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E47CAFF-E6EA-4FDE-91DA-11350E029D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97" y="5926806"/>
            <a:ext cx="931194" cy="931194"/>
          </a:xfrm>
          <a:prstGeom prst="rect">
            <a:avLst/>
          </a:prstGeom>
        </p:spPr>
      </p:pic>
      <p:pic>
        <p:nvPicPr>
          <p:cNvPr id="10" name="Объект 3">
            <a:extLst>
              <a:ext uri="{FF2B5EF4-FFF2-40B4-BE49-F238E27FC236}">
                <a16:creationId xmlns:a16="http://schemas.microsoft.com/office/drawing/2014/main" id="{95F70168-1CA9-4D07-A6D5-80758A1180D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6" t="-208" r="4574"/>
          <a:stretch/>
        </p:blipFill>
        <p:spPr>
          <a:xfrm>
            <a:off x="5273583" y="2260474"/>
            <a:ext cx="6668430" cy="3609078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9BEA9653-5451-4416-B3F0-53719B31A384}"/>
              </a:ext>
            </a:extLst>
          </p:cNvPr>
          <p:cNvSpPr txBox="1">
            <a:spLocks/>
          </p:cNvSpPr>
          <p:nvPr/>
        </p:nvSpPr>
        <p:spPr>
          <a:xfrm>
            <a:off x="353865" y="2275323"/>
            <a:ext cx="4565853" cy="38954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1600" dirty="0">
                <a:solidFill>
                  <a:schemeClr val="tx2"/>
                </a:solidFill>
                <a:latin typeface="BwSurco-Medium" panose="00000600000000000000" pitchFamily="50" charset="-52"/>
              </a:rPr>
              <a:t>Нейроны 1-го слоя вычисляют функции принадлежности нечётких термов: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600" dirty="0">
                <a:solidFill>
                  <a:schemeClr val="tx2"/>
                </a:solidFill>
                <a:latin typeface="BwSurco-Medium" panose="00000600000000000000" pitchFamily="50" charset="-52"/>
              </a:rPr>
              <a:t>Каждый нейрон слоя 2 вычисляет произведение входов. Выход нейрона представляет уровень активации правила.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600" dirty="0">
                <a:solidFill>
                  <a:schemeClr val="tx2"/>
                </a:solidFill>
                <a:latin typeface="BwSurco-Medium" panose="00000600000000000000" pitchFamily="50" charset="-52"/>
              </a:rPr>
              <a:t>Слой 3 вычисляет нормированные уровни активации правил.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600" dirty="0">
                <a:solidFill>
                  <a:schemeClr val="tx2"/>
                </a:solidFill>
                <a:latin typeface="BwSurco-Medium" panose="00000600000000000000" pitchFamily="50" charset="-52"/>
              </a:rPr>
              <a:t>Слой 4 вычисляет заключения правил.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1600" dirty="0">
                <a:solidFill>
                  <a:schemeClr val="tx2"/>
                </a:solidFill>
                <a:latin typeface="BwSurco-Medium" panose="00000600000000000000" pitchFamily="50" charset="-52"/>
              </a:rPr>
              <a:t>Слой 5 представлен единственным узлом, вычисляющим сумму своих аргументов. Вычисляется результат нечёткого вывода.</a:t>
            </a: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E5DA8DD-C570-44CD-AE40-5B350347B1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23EA6B8-8BB0-4FA1-A68F-1E303B55E69B}"/>
              </a:ext>
            </a:extLst>
          </p:cNvPr>
          <p:cNvSpPr/>
          <p:nvPr/>
        </p:nvSpPr>
        <p:spPr>
          <a:xfrm>
            <a:off x="2820677" y="411208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BwSurco-Medium" panose="00000600000000000000" pitchFamily="50" charset="-52"/>
              </a:rPr>
              <a:t>Построение </a:t>
            </a:r>
            <a:r>
              <a:rPr lang="en-US" sz="3200" dirty="0">
                <a:solidFill>
                  <a:schemeClr val="bg1"/>
                </a:solidFill>
                <a:latin typeface="BwSurco-Medium" panose="00000600000000000000" pitchFamily="50" charset="-52"/>
              </a:rPr>
              <a:t>ANFIS </a:t>
            </a:r>
            <a:r>
              <a:rPr lang="ru-RU" sz="3200" dirty="0">
                <a:solidFill>
                  <a:schemeClr val="bg1"/>
                </a:solidFill>
                <a:latin typeface="BwSurco-Medium" panose="00000600000000000000" pitchFamily="50" charset="-52"/>
              </a:rPr>
              <a:t>в </a:t>
            </a:r>
            <a:r>
              <a:rPr lang="en-US" sz="3200" dirty="0" err="1">
                <a:solidFill>
                  <a:schemeClr val="bg1"/>
                </a:solidFill>
                <a:latin typeface="BwSurco-Medium" panose="00000600000000000000" pitchFamily="50" charset="-52"/>
              </a:rPr>
              <a:t>MatLab</a:t>
            </a:r>
            <a:endParaRPr lang="ru-RU" sz="3200" dirty="0">
              <a:solidFill>
                <a:schemeClr val="bg1"/>
              </a:solidFill>
              <a:latin typeface="BwSurco-Medium" panose="00000600000000000000" pitchFamily="50" charset="-52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3CBA4F4-0B5B-4237-ADFB-B26F6236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6</a:t>
            </a:fld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F515ACC-2DFD-4F3A-A92B-3DC9A5A710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320" y="5964618"/>
            <a:ext cx="795349" cy="7953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4AE2EB2-8682-4B83-A52B-3B78A3CEFF1C}"/>
              </a:ext>
            </a:extLst>
          </p:cNvPr>
          <p:cNvSpPr txBox="1"/>
          <p:nvPr/>
        </p:nvSpPr>
        <p:spPr>
          <a:xfrm>
            <a:off x="2530136" y="1424570"/>
            <a:ext cx="82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BwSurco-Bold" panose="00000800000000000000" pitchFamily="50" charset="-52"/>
              </a:rPr>
              <a:t>Спринт</a:t>
            </a:r>
            <a:endParaRPr lang="ru-RU" sz="1100" dirty="0">
              <a:solidFill>
                <a:schemeClr val="bg1"/>
              </a:solidFill>
              <a:latin typeface="BwSurco-Bold" panose="00000800000000000000" pitchFamily="50" charset="-5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32F06-F240-4FD3-98A0-046EEFA25AFA}"/>
              </a:ext>
            </a:extLst>
          </p:cNvPr>
          <p:cNvSpPr txBox="1"/>
          <p:nvPr/>
        </p:nvSpPr>
        <p:spPr>
          <a:xfrm>
            <a:off x="1479156" y="1470736"/>
            <a:ext cx="987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BwSurco-Bold" panose="00000800000000000000" pitchFamily="50" charset="-52"/>
              </a:rPr>
              <a:t>Член команды</a:t>
            </a:r>
            <a:endParaRPr lang="ru-RU" sz="1050" dirty="0">
              <a:solidFill>
                <a:schemeClr val="bg1"/>
              </a:solidFill>
              <a:latin typeface="BwSurco-Bold" panose="00000800000000000000" pitchFamily="50" charset="-52"/>
            </a:endParaRPr>
          </a:p>
        </p:txBody>
      </p:sp>
      <p:pic>
        <p:nvPicPr>
          <p:cNvPr id="11" name="Объект 3">
            <a:extLst>
              <a:ext uri="{FF2B5EF4-FFF2-40B4-BE49-F238E27FC236}">
                <a16:creationId xmlns:a16="http://schemas.microsoft.com/office/drawing/2014/main" id="{800855A3-5C91-49B0-A424-30EA999D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48" y="1511861"/>
            <a:ext cx="4776557" cy="40227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1CAE5FD-DBA8-4F26-9BCD-9DBEF9482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539" y="1701568"/>
            <a:ext cx="5484813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E5DA8DD-C570-44CD-AE40-5B350347B1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23EA6B8-8BB0-4FA1-A68F-1E303B55E69B}"/>
              </a:ext>
            </a:extLst>
          </p:cNvPr>
          <p:cNvSpPr/>
          <p:nvPr/>
        </p:nvSpPr>
        <p:spPr>
          <a:xfrm>
            <a:off x="2820677" y="411208"/>
            <a:ext cx="6550639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BwSurco-Medium" panose="00000600000000000000" pitchFamily="50" charset="-52"/>
              </a:rPr>
              <a:t>Проверка результатов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3CBA4F4-0B5B-4237-ADFB-B26F6236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7</a:t>
            </a:fld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F515ACC-2DFD-4F3A-A92B-3DC9A5A710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320" y="5964618"/>
            <a:ext cx="795349" cy="795349"/>
          </a:xfrm>
          <a:prstGeom prst="rect">
            <a:avLst/>
          </a:prstGeom>
        </p:spPr>
      </p:pic>
      <p:pic>
        <p:nvPicPr>
          <p:cNvPr id="14" name="Объект 3">
            <a:extLst>
              <a:ext uri="{FF2B5EF4-FFF2-40B4-BE49-F238E27FC236}">
                <a16:creationId xmlns:a16="http://schemas.microsoft.com/office/drawing/2014/main" id="{CF9F005B-D33F-4E41-9367-338C15FDA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08" y="2084832"/>
            <a:ext cx="5220012" cy="35946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5BBB96-CE55-4BC7-9E66-6EBCF9896632}"/>
              </a:ext>
            </a:extLst>
          </p:cNvPr>
          <p:cNvSpPr txBox="1"/>
          <p:nvPr/>
        </p:nvSpPr>
        <p:spPr>
          <a:xfrm>
            <a:off x="853751" y="1570625"/>
            <a:ext cx="469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BwSurco-Medium" panose="00000600000000000000" pitchFamily="50" charset="-52"/>
              </a:rPr>
              <a:t>Входные данные из обучающей выборки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D6AC474-AF04-48DE-85B4-8DD60CAA5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669" y="2084831"/>
            <a:ext cx="5388063" cy="35946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F5E47D-D628-4F2E-8123-69056B707C71}"/>
              </a:ext>
            </a:extLst>
          </p:cNvPr>
          <p:cNvSpPr txBox="1"/>
          <p:nvPr/>
        </p:nvSpPr>
        <p:spPr>
          <a:xfrm>
            <a:off x="7609536" y="1570625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wSurco-Medium" panose="00000600000000000000" pitchFamily="50" charset="-52"/>
              </a:rPr>
              <a:t>Экспериментальные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3120267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7BB857-E6F9-41DD-9BA6-EB544A38CD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90118C5-0060-4028-82B3-F6D1D94D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FF54DE5-C571-48E8-A5BC-B369434E2F44}" type="slidenum">
              <a:rPr lang="ru-RU" smtClean="0"/>
              <a:t>8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7A52BE-F66C-4DA2-8D55-C4390A6CF851}"/>
              </a:ext>
            </a:extLst>
          </p:cNvPr>
          <p:cNvSpPr/>
          <p:nvPr/>
        </p:nvSpPr>
        <p:spPr>
          <a:xfrm>
            <a:off x="4361820" y="688052"/>
            <a:ext cx="3468360" cy="584775"/>
          </a:xfrm>
          <a:prstGeom prst="rect">
            <a:avLst/>
          </a:prstGeom>
          <a:solidFill>
            <a:srgbClr val="37B34A"/>
          </a:solidFill>
          <a:ln w="19050">
            <a:solidFill>
              <a:srgbClr val="00B0F0"/>
            </a:solidFill>
          </a:ln>
          <a:effectLst>
            <a:glow rad="101600">
              <a:srgbClr val="37B34A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BwSurco-Medium" panose="00000600000000000000" pitchFamily="50" charset="-52"/>
              </a:rPr>
              <a:t>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C33B9-51AB-41D4-8C30-D301F0304A07}"/>
              </a:ext>
            </a:extLst>
          </p:cNvPr>
          <p:cNvSpPr txBox="1"/>
          <p:nvPr/>
        </p:nvSpPr>
        <p:spPr>
          <a:xfrm>
            <a:off x="776729" y="1690062"/>
            <a:ext cx="106385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wSurco-Medium" panose="00000600000000000000" pitchFamily="50" charset="-52"/>
              </a:rPr>
              <a:t>	</a:t>
            </a:r>
            <a:r>
              <a:rPr lang="ru-RU" sz="2000" dirty="0">
                <a:latin typeface="BwSurco-Medium" panose="00000600000000000000" pitchFamily="50" charset="-52"/>
              </a:rPr>
              <a:t>В ходе работы была рассмотрена и протестирована нейронная сеть на основе системы нечеткого вывода. Модель нейронной сети является не сложной и может построится с помощью стандартных инструментов </a:t>
            </a:r>
            <a:r>
              <a:rPr lang="ru-RU" sz="2000" dirty="0" err="1">
                <a:latin typeface="BwSurco-Medium" panose="00000600000000000000" pitchFamily="50" charset="-52"/>
              </a:rPr>
              <a:t>MatLab</a:t>
            </a:r>
            <a:r>
              <a:rPr lang="ru-RU" sz="2000" dirty="0">
                <a:latin typeface="BwSurco-Medium" panose="00000600000000000000" pitchFamily="50" charset="-52"/>
              </a:rPr>
              <a:t>. Так же она легко настраиваемая и результаты её работы достаточно точны.</a:t>
            </a:r>
          </a:p>
          <a:p>
            <a:endParaRPr lang="ru-RU" sz="2000" dirty="0">
              <a:latin typeface="BwSurco-Medium" panose="00000600000000000000" pitchFamily="50" charset="-52"/>
            </a:endParaRPr>
          </a:p>
          <a:p>
            <a:r>
              <a:rPr lang="ru-RU" sz="2000" dirty="0">
                <a:latin typeface="BwSurco-Medium" panose="00000600000000000000" pitchFamily="50" charset="-52"/>
              </a:rPr>
              <a:t>	Я выделил несколько плюсов после изучения и использования ANFIS:</a:t>
            </a:r>
          </a:p>
          <a:p>
            <a:pPr marL="1260475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BwSurco-Medium" panose="00000600000000000000" pitchFamily="50" charset="-52"/>
              </a:rPr>
              <a:t>Прост в реализации.</a:t>
            </a:r>
          </a:p>
          <a:p>
            <a:pPr marL="1260475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BwSurco-Medium" panose="00000600000000000000" pitchFamily="50" charset="-52"/>
              </a:rPr>
              <a:t>Полезна при огромных входных данных.</a:t>
            </a:r>
          </a:p>
          <a:p>
            <a:pPr marL="1260475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BwSurco-Medium" panose="00000600000000000000" pitchFamily="50" charset="-52"/>
              </a:rPr>
              <a:t>Универсальный оценщик.</a:t>
            </a:r>
          </a:p>
          <a:p>
            <a:pPr marL="1260475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BwSurco-Medium" panose="00000600000000000000" pitchFamily="50" charset="-52"/>
              </a:rPr>
              <a:t>Более быстрая сходимость, чем у обычных нейронных сетей.</a:t>
            </a:r>
          </a:p>
          <a:p>
            <a:pPr marL="1260475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BwSurco-Medium" panose="00000600000000000000" pitchFamily="50" charset="-52"/>
              </a:rPr>
              <a:t>Компактная модель. </a:t>
            </a:r>
          </a:p>
        </p:txBody>
      </p:sp>
    </p:spTree>
    <p:extLst>
      <p:ext uri="{BB962C8B-B14F-4D97-AF65-F5344CB8AC3E}">
        <p14:creationId xmlns:p14="http://schemas.microsoft.com/office/powerpoint/2010/main" val="116075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Научная литература 16 х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62_TF03431380" id="{C5372053-071F-4A30-B713-CAC0FBBF8602}" vid="{47BF81C2-3D26-44B6-92D3-BB3940A76306}"/>
    </a:ext>
  </a:extLst>
</a:theme>
</file>

<file path=ppt/theme/theme2.xml><?xml version="1.0" encoding="utf-8"?>
<a:theme xmlns:a="http://schemas.openxmlformats.org/drawingml/2006/main" name="Тема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www.w3.org/XML/1998/namespace"/>
    <ds:schemaRef ds:uri="http://schemas.openxmlformats.org/package/2006/metadata/core-properties"/>
    <ds:schemaRef ds:uri="4873beb7-5857-4685-be1f-d57550cc96cc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презентация, макет с лентами и полосками (широкоэкранный формат)</Template>
  <TotalTime>0</TotalTime>
  <Words>339</Words>
  <Application>Microsoft Office PowerPoint</Application>
  <PresentationFormat>Широкоэкранный</PresentationFormat>
  <Paragraphs>48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BwSurco-Bold</vt:lpstr>
      <vt:lpstr>BwSurco-Medium</vt:lpstr>
      <vt:lpstr>Euphemia</vt:lpstr>
      <vt:lpstr>Plantagenet Cherokee</vt:lpstr>
      <vt:lpstr>Wingdings</vt:lpstr>
      <vt:lpstr>Научная литература 16 х 9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2020-06-24T20:22:59Z</dcterms:created>
  <dcterms:modified xsi:type="dcterms:W3CDTF">2021-04-01T09:27:23Z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