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57" r:id="rId6"/>
    <p:sldId id="259" r:id="rId7"/>
    <p:sldId id="272" r:id="rId8"/>
    <p:sldId id="258" r:id="rId9"/>
    <p:sldId id="270" r:id="rId10"/>
    <p:sldId id="273" r:id="rId11"/>
    <p:sldId id="271" r:id="rId12"/>
    <p:sldId id="274" r:id="rId13"/>
    <p:sldId id="269" r:id="rId14"/>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34A"/>
    <a:srgbClr val="F1F1F1"/>
    <a:srgbClr val="FFFFF3"/>
    <a:srgbClr val="F05033"/>
    <a:srgbClr val="FF6129"/>
    <a:srgbClr val="EE3E00"/>
    <a:srgbClr val="FF0000"/>
    <a:srgbClr val="800080"/>
    <a:srgbClr val="007FCA"/>
    <a:srgbClr val="A42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7" autoAdjust="0"/>
    <p:restoredTop sz="94701" autoAdjust="0"/>
  </p:normalViewPr>
  <p:slideViewPr>
    <p:cSldViewPr snapToGrid="0" showGuides="1">
      <p:cViewPr varScale="1">
        <p:scale>
          <a:sx n="82" d="100"/>
          <a:sy n="82" d="100"/>
        </p:scale>
        <p:origin x="715"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097377B-7A80-4695-9311-7480A96BA5C2}" type="datetime1">
              <a:rPr lang="ru-RU" smtClean="0"/>
              <a:pPr algn="r" rtl="0"/>
              <a:t>29.04.2021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ru-RU" smtClean="0"/>
              <a:pPr algn="r" rtl="0"/>
              <a:t>‹#›</a:t>
            </a:fld>
            <a:endParaRPr lang="ru-RU"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FAA1E4E1-DF6A-45D0-AB14-6A9A0B144578}" type="datetime1">
              <a:rPr lang="ru-RU" smtClean="0"/>
              <a:pPr/>
              <a:t>29.04.2021</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ru-RU" smtClean="0"/>
              <a:pPr/>
              <a:t>‹#›</a:t>
            </a:fld>
            <a:endParaRPr lang="ru-RU"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8" name="Прямоугольник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a:t>Образец подзаголовка</a:t>
            </a:r>
            <a:endParaRPr lang="ru-RU" dirty="0"/>
          </a:p>
        </p:txBody>
      </p:sp>
      <p:sp>
        <p:nvSpPr>
          <p:cNvPr id="4" name="Дата 3"/>
          <p:cNvSpPr>
            <a:spLocks noGrp="1"/>
          </p:cNvSpPr>
          <p:nvPr>
            <p:ph type="dt" sz="half" idx="10"/>
          </p:nvPr>
        </p:nvSpPr>
        <p:spPr/>
        <p:txBody>
          <a:bodyPr rtlCol="0"/>
          <a:lstStyle>
            <a:lvl1pPr>
              <a:defRPr/>
            </a:lvl1pPr>
          </a:lstStyle>
          <a:p>
            <a:fld id="{3C30B843-CD76-4E8B-94A8-51CE5C101D88}" type="datetime1">
              <a:rPr lang="ru-RU" smtClean="0"/>
              <a:t>29.04.2021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pic>
        <p:nvPicPr>
          <p:cNvPr id="11" name="Рисунок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lstStyle>
            <a:lvl1pPr algn="l" rtl="0">
              <a:defRPr sz="3200"/>
            </a:lvl1pPr>
          </a:lstStyle>
          <a:p>
            <a:pPr rtl="0"/>
            <a:r>
              <a:rPr lang="ru-RU"/>
              <a:t>Образец заголовка</a:t>
            </a:r>
            <a:endParaRPr lang="ru-RU" dirty="0"/>
          </a:p>
        </p:txBody>
      </p:sp>
      <p:sp>
        <p:nvSpPr>
          <p:cNvPr id="3" name="Рисунок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a:t>Вставка рисунка</a:t>
            </a:r>
            <a:endParaRPr lang="ru-RU" dirty="0"/>
          </a:p>
        </p:txBody>
      </p:sp>
      <p:sp>
        <p:nvSpPr>
          <p:cNvPr id="4" name="Текст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412DE61B-202C-41E2-BB65-AFF4E04B0A5B}" type="datetime1">
              <a:rPr lang="ru-RU" smtClean="0"/>
              <a:t>29.04.2021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7C835CBC-7B55-4A41-A5D0-0DA03BA28D0C}" type="datetime1">
              <a:rPr lang="ru-RU" smtClean="0"/>
              <a:t>29.04.2021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372600" y="365125"/>
            <a:ext cx="1714500" cy="5811838"/>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104900" y="365125"/>
            <a:ext cx="8098896" cy="5811838"/>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p>
            <a:pPr rtl="0"/>
            <a:fld id="{806FC123-4235-4F2A-B72F-6E3BDB801441}" type="datetime1">
              <a:rPr lang="ru-RU" smtClean="0"/>
              <a:t>29.04.2021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grpSp>
        <p:nvGrpSpPr>
          <p:cNvPr id="7" name="Группа 6"/>
          <p:cNvGrpSpPr/>
          <p:nvPr/>
        </p:nvGrpSpPr>
        <p:grpSpPr>
          <a:xfrm rot="5400000">
            <a:off x="6514047" y="3228843"/>
            <a:ext cx="5632704" cy="84403"/>
            <a:chOff x="1073150" y="1219201"/>
            <a:chExt cx="10058400" cy="63125"/>
          </a:xfrm>
        </p:grpSpPr>
        <p:cxnSp>
          <p:nvCxnSpPr>
            <p:cNvPr id="8" name="Прямая соединительная линия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idx="1"/>
          </p:nvPr>
        </p:nvSpPr>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0DE005A9-AF85-45A2-BD8C-E3852AF49634}" type="datetime1">
              <a:rPr lang="ru-RU" smtClean="0"/>
              <a:t>29.04.2021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 слайд с рисунком">
    <p:spTree>
      <p:nvGrpSpPr>
        <p:cNvPr id="1" name=""/>
        <p:cNvGrpSpPr/>
        <p:nvPr/>
      </p:nvGrpSpPr>
      <p:grpSpPr>
        <a:xfrm>
          <a:off x="0" y="0"/>
          <a:ext cx="0" cy="0"/>
          <a:chOff x="0" y="0"/>
          <a:chExt cx="0" cy="0"/>
        </a:xfrm>
      </p:grpSpPr>
      <p:grpSp>
        <p:nvGrpSpPr>
          <p:cNvPr id="13" name="Группа 12"/>
          <p:cNvGrpSpPr/>
          <p:nvPr/>
        </p:nvGrpSpPr>
        <p:grpSpPr>
          <a:xfrm rot="10800000">
            <a:off x="0" y="5645510"/>
            <a:ext cx="12192000" cy="63125"/>
            <a:chOff x="507492" y="1501519"/>
            <a:chExt cx="8129016" cy="63125"/>
          </a:xfrm>
        </p:grpSpPr>
        <p:cxnSp>
          <p:nvCxnSpPr>
            <p:cNvPr id="17" name="Прямая соединительная линия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0" y="1143000"/>
            <a:ext cx="12192000" cy="63125"/>
            <a:chOff x="507492" y="1501519"/>
            <a:chExt cx="8129016" cy="63125"/>
          </a:xfrm>
        </p:grpSpPr>
        <p:cxnSp>
          <p:nvCxnSpPr>
            <p:cNvPr id="15" name="Прямая соединительная линия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Прямоугольник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8" name="Прямоугольник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 name="Заголовок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ru-RU"/>
              <a:t>Образец подзаголовка</a:t>
            </a:r>
            <a:endParaRPr lang="ru-RU" dirty="0"/>
          </a:p>
        </p:txBody>
      </p:sp>
      <p:pic>
        <p:nvPicPr>
          <p:cNvPr id="10" name="Рисунок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Рисунок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ru-RU"/>
              <a:t>Вставка рисунка</a:t>
            </a:r>
            <a:endParaRPr lang="ru-RU" dirty="0"/>
          </a:p>
        </p:txBody>
      </p:sp>
      <p:sp>
        <p:nvSpPr>
          <p:cNvPr id="19" name="Пояснительный текст"/>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ru-RU" sz="1100" b="1" i="1" dirty="0">
                <a:latin typeface="Arial" pitchFamily="34" charset="0"/>
                <a:cs typeface="Arial" pitchFamily="34" charset="0"/>
              </a:rPr>
              <a:t>ПРИМЕЧАНИЕ</a:t>
            </a:r>
            <a:endParaRPr lang="ru-RU" sz="1200" b="1" i="1" dirty="0">
              <a:latin typeface="Arial" pitchFamily="34" charset="0"/>
              <a:cs typeface="Arial" pitchFamily="34" charset="0"/>
            </a:endParaRPr>
          </a:p>
          <a:p>
            <a:pPr rtl="0"/>
            <a:r>
              <a:rPr lang="ru-RU" sz="1200" i="1" dirty="0">
                <a:latin typeface="Arial" pitchFamily="34" charset="0"/>
                <a:cs typeface="Arial" pitchFamily="34" charset="0"/>
              </a:rPr>
              <a:t>Чтобы изменить изображение на этом слайде, выберите рисунок и удалите его. Затем нажмите значок "Рисунки" в заполнителе, чтобы вставить изображение.</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Группа 7"/>
          <p:cNvGrpSpPr/>
          <p:nvPr/>
        </p:nvGrpSpPr>
        <p:grpSpPr>
          <a:xfrm>
            <a:off x="0" y="2514600"/>
            <a:ext cx="12192000" cy="3194035"/>
            <a:chOff x="647402" y="2514600"/>
            <a:chExt cx="10838688" cy="3194035"/>
          </a:xfrm>
        </p:grpSpPr>
        <p:grpSp>
          <p:nvGrpSpPr>
            <p:cNvPr id="9" name="Группа 8"/>
            <p:cNvGrpSpPr/>
            <p:nvPr/>
          </p:nvGrpSpPr>
          <p:grpSpPr>
            <a:xfrm>
              <a:off x="647402" y="2514600"/>
              <a:ext cx="10838688" cy="63125"/>
              <a:chOff x="507492" y="1501519"/>
              <a:chExt cx="8129016" cy="63125"/>
            </a:xfrm>
          </p:grpSpPr>
          <p:cxnSp>
            <p:nvCxnSpPr>
              <p:cNvPr id="14" name="Прямая соединительная линия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Прямоугольник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grpSp>
          <p:nvGrpSpPr>
            <p:cNvPr id="11" name="Группа 10"/>
            <p:cNvGrpSpPr/>
            <p:nvPr/>
          </p:nvGrpSpPr>
          <p:grpSpPr>
            <a:xfrm rot="10800000">
              <a:off x="647402" y="5645510"/>
              <a:ext cx="10838688" cy="63125"/>
              <a:chOff x="507492" y="1501519"/>
              <a:chExt cx="8129016" cy="63125"/>
            </a:xfrm>
          </p:grpSpPr>
          <p:cxnSp>
            <p:nvCxnSpPr>
              <p:cNvPr id="12" name="Прямая соединительная линия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Заголовок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ru-RU"/>
              <a:t>Образец заголовка</a:t>
            </a:r>
            <a:endParaRPr lang="ru-RU" dirty="0"/>
          </a:p>
        </p:txBody>
      </p:sp>
      <p:sp>
        <p:nvSpPr>
          <p:cNvPr id="3" name="Замещающий текст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lvl1pPr>
          </a:lstStyle>
          <a:p>
            <a:fld id="{68DFDAB1-D403-47FF-B19B-B09DF29602AC}" type="datetime1">
              <a:rPr lang="ru-RU" smtClean="0"/>
              <a:t>29.04.2021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0FF54DE5-C571-48E8-A5BC-B369434E2F44}" type="slidenum">
              <a:rPr lang="ru-RU" smtClean="0"/>
              <a:t>‹#›</a:t>
            </a:fld>
            <a:endParaRPr lang="ru-RU" dirty="0"/>
          </a:p>
        </p:txBody>
      </p:sp>
      <p:pic>
        <p:nvPicPr>
          <p:cNvPr id="7" name="Рисунок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lvl1pPr>
              <a:defRPr/>
            </a:lvl1pPr>
          </a:lstStyle>
          <a:p>
            <a:fld id="{14D47EAB-0A6C-42A4-88FC-4DE44C48D5FC}" type="datetime1">
              <a:rPr lang="ru-RU" smtClean="0"/>
              <a:t>29.04.2021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Текст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4" name="Объект 3"/>
          <p:cNvSpPr>
            <a:spLocks noGrp="1"/>
          </p:cNvSpPr>
          <p:nvPr>
            <p:ph sz="half" idx="2"/>
          </p:nvPr>
        </p:nvSpPr>
        <p:spPr>
          <a:xfrm>
            <a:off x="1104900" y="2424112"/>
            <a:ext cx="4919472" cy="37480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6" name="Объект 5"/>
          <p:cNvSpPr>
            <a:spLocks noGrp="1"/>
          </p:cNvSpPr>
          <p:nvPr>
            <p:ph sz="quarter" idx="4"/>
          </p:nvPr>
        </p:nvSpPr>
        <p:spPr>
          <a:xfrm>
            <a:off x="6166110" y="2424112"/>
            <a:ext cx="4919472" cy="37480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9D4CB284-9617-419B-9CB4-C8B40BC0BFE7}" type="datetime1">
              <a:rPr lang="ru-RU" smtClean="0"/>
              <a:t>29.04.2021</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0550058D-C8A6-4CD6-8752-8D84F69B52DF}" type="datetime1">
              <a:rPr lang="ru-RU" smtClean="0"/>
              <a:t>29.04.2021</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5B264E78-7B86-4B49-87C4-1BC56C6E8EA8}" type="datetime1">
              <a:rPr lang="ru-RU" smtClean="0"/>
              <a:t>29.04.2021</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lstStyle>
            <a:lvl1pPr algn="l" rtl="0">
              <a:defRPr sz="3200"/>
            </a:lvl1pPr>
          </a:lstStyle>
          <a:p>
            <a:pPr rtl="0"/>
            <a:r>
              <a:rPr lang="ru-RU"/>
              <a:t>Образец заголовка</a:t>
            </a:r>
            <a:endParaRPr lang="ru-RU" dirty="0"/>
          </a:p>
        </p:txBody>
      </p:sp>
      <p:sp>
        <p:nvSpPr>
          <p:cNvPr id="3" name="Объект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7745776-4F31-4A1F-82EF-5858F5405133}" type="datetime1">
              <a:rPr lang="ru-RU" smtClean="0"/>
              <a:t>29.04.2021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0FF54DE5-C571-48E8-A5BC-B369434E2F44}" type="slidenum">
              <a:rPr lang="ru-RU" smtClean="0"/>
              <a:t>‹#›</a:t>
            </a:fld>
            <a:endParaRPr lang="ru-RU"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u-RU" dirty="0"/>
              <a:t>Образец заголовка</a:t>
            </a:r>
          </a:p>
        </p:txBody>
      </p:sp>
      <p:sp>
        <p:nvSpPr>
          <p:cNvPr id="3" name="Текст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a:p>
            <a:pPr lvl="5" rtl="0"/>
            <a:r>
              <a:rPr lang="ru-RU" dirty="0"/>
              <a:t>Шестой уровень</a:t>
            </a:r>
          </a:p>
          <a:p>
            <a:pPr lvl="6" rtl="0"/>
            <a:r>
              <a:rPr lang="ru-RU" dirty="0"/>
              <a:t>Седьмой уровень</a:t>
            </a:r>
          </a:p>
          <a:p>
            <a:pPr lvl="7" rtl="0"/>
            <a:r>
              <a:rPr lang="ru-RU" dirty="0"/>
              <a:t>Восьмой уровень</a:t>
            </a:r>
          </a:p>
          <a:p>
            <a:pPr lvl="8" rtl="0"/>
            <a:r>
              <a:rPr lang="ru-RU" dirty="0"/>
              <a:t>Девятый уровень</a:t>
            </a:r>
          </a:p>
        </p:txBody>
      </p:sp>
      <p:sp>
        <p:nvSpPr>
          <p:cNvPr id="4" name="Дата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0679E129-0077-4BBB-88AD-C0C03BEF3A10}" type="datetime1">
              <a:rPr lang="ru-RU" smtClean="0"/>
              <a:t>29.04.2021</a:t>
            </a:fld>
            <a:endParaRPr lang="ru-RU" dirty="0"/>
          </a:p>
        </p:txBody>
      </p:sp>
      <p:sp>
        <p:nvSpPr>
          <p:cNvPr id="5" name="Нижний колонтитул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ru-RU" dirty="0"/>
          </a:p>
        </p:txBody>
      </p:sp>
      <p:sp>
        <p:nvSpPr>
          <p:cNvPr id="6" name="Номер слайда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ru-RU" smtClean="0"/>
              <a:pPr/>
              <a:t>‹#›</a:t>
            </a:fld>
            <a:endParaRPr lang="ru-RU" dirty="0"/>
          </a:p>
        </p:txBody>
      </p:sp>
      <p:grpSp>
        <p:nvGrpSpPr>
          <p:cNvPr id="15" name="Группа 14"/>
          <p:cNvGrpSpPr/>
          <p:nvPr/>
        </p:nvGrpSpPr>
        <p:grpSpPr>
          <a:xfrm>
            <a:off x="1103376" y="1219201"/>
            <a:ext cx="9985248" cy="84403"/>
            <a:chOff x="1073150" y="1219201"/>
            <a:chExt cx="10058400" cy="63125"/>
          </a:xfrm>
        </p:grpSpPr>
        <p:cxnSp>
          <p:nvCxnSpPr>
            <p:cNvPr id="13" name="Прямая соединительная линия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Рисунок 20">
            <a:extLst>
              <a:ext uri="{FF2B5EF4-FFF2-40B4-BE49-F238E27FC236}">
                <a16:creationId xmlns:a16="http://schemas.microsoft.com/office/drawing/2014/main" id="{B8DB96EE-BC01-4623-8D3A-E204628569A9}"/>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2AA588B-D798-40CD-AED7-2A084B7CA51B}"/>
              </a:ext>
            </a:extLst>
          </p:cNvPr>
          <p:cNvSpPr txBox="1"/>
          <p:nvPr/>
        </p:nvSpPr>
        <p:spPr>
          <a:xfrm>
            <a:off x="828255" y="439351"/>
            <a:ext cx="10535477" cy="923330"/>
          </a:xfrm>
          <a:prstGeom prst="rect">
            <a:avLst/>
          </a:prstGeom>
          <a:noFill/>
        </p:spPr>
        <p:txBody>
          <a:bodyPr wrap="square" rtlCol="0">
            <a:spAutoFit/>
          </a:bodyPr>
          <a:lstStyle/>
          <a:p>
            <a:pPr algn="ctr"/>
            <a:r>
              <a:rPr lang="ru-RU" dirty="0">
                <a:solidFill>
                  <a:schemeClr val="tx2"/>
                </a:solidFill>
                <a:latin typeface="BwSurco-Medium" panose="00000600000000000000" pitchFamily="50" charset="-52"/>
                <a:cs typeface="Times New Roman" panose="02020603050405020304" pitchFamily="18" charset="0"/>
              </a:rPr>
              <a:t>ФЕДЕРАЛЬНОЕ ГОСУДАРСТВЕННОЕ АВТОНОМНОЕ ОБРАЗОВАТЕЛЬНОЕ УЧРЕЖДЕНИЕ ВЫСШЕГО ОБРАЗОВАНИЯ</a:t>
            </a:r>
          </a:p>
          <a:p>
            <a:pPr algn="ctr"/>
            <a:r>
              <a:rPr lang="ru-RU" dirty="0">
                <a:solidFill>
                  <a:schemeClr val="tx2"/>
                </a:solidFill>
                <a:latin typeface="BwSurco-Medium" panose="00000600000000000000" pitchFamily="50" charset="-52"/>
                <a:cs typeface="Times New Roman" panose="02020603050405020304" pitchFamily="18" charset="0"/>
              </a:rPr>
              <a:t>«САНКТ-ПЕТЕРБУРГСКИЙ ПОЛИТЕХНИЧЕСКИЙ УНИВЕРСИТЕТ ПЕТРА ВЕЛИКОГО»</a:t>
            </a:r>
          </a:p>
        </p:txBody>
      </p:sp>
      <p:sp>
        <p:nvSpPr>
          <p:cNvPr id="11" name="TextBox 10">
            <a:extLst>
              <a:ext uri="{FF2B5EF4-FFF2-40B4-BE49-F238E27FC236}">
                <a16:creationId xmlns:a16="http://schemas.microsoft.com/office/drawing/2014/main" id="{49E5A7DD-5DD4-4ED8-8140-D57BD9C91D1E}"/>
              </a:ext>
            </a:extLst>
          </p:cNvPr>
          <p:cNvSpPr txBox="1"/>
          <p:nvPr/>
        </p:nvSpPr>
        <p:spPr>
          <a:xfrm>
            <a:off x="2820677" y="2500414"/>
            <a:ext cx="6550639" cy="584775"/>
          </a:xfrm>
          <a:prstGeom prst="rect">
            <a:avLst/>
          </a:prstGeom>
          <a:noFill/>
        </p:spPr>
        <p:txBody>
          <a:bodyPr wrap="square" rtlCol="0">
            <a:spAutoFit/>
          </a:bodyPr>
          <a:lstStyle/>
          <a:p>
            <a:pPr algn="ctr"/>
            <a:endParaRPr lang="ru-RU" sz="3200" b="1" dirty="0">
              <a:solidFill>
                <a:schemeClr val="bg1"/>
              </a:solidFill>
              <a:latin typeface="BwSurco-Bold" panose="00000800000000000000" pitchFamily="50" charset="-52"/>
              <a:cs typeface="Times New Roman" panose="02020603050405020304" pitchFamily="18" charset="0"/>
            </a:endParaRPr>
          </a:p>
        </p:txBody>
      </p:sp>
      <p:sp>
        <p:nvSpPr>
          <p:cNvPr id="14" name="TextBox 13">
            <a:extLst>
              <a:ext uri="{FF2B5EF4-FFF2-40B4-BE49-F238E27FC236}">
                <a16:creationId xmlns:a16="http://schemas.microsoft.com/office/drawing/2014/main" id="{BE325662-E7A3-46F2-AFF2-3A1302BF8B04}"/>
              </a:ext>
            </a:extLst>
          </p:cNvPr>
          <p:cNvSpPr txBox="1"/>
          <p:nvPr/>
        </p:nvSpPr>
        <p:spPr>
          <a:xfrm>
            <a:off x="5252720" y="4157261"/>
            <a:ext cx="6868160" cy="2062103"/>
          </a:xfrm>
          <a:prstGeom prst="rect">
            <a:avLst/>
          </a:prstGeom>
          <a:noFill/>
        </p:spPr>
        <p:txBody>
          <a:bodyPr wrap="square" rtlCol="0">
            <a:spAutoFit/>
          </a:bodyPr>
          <a:lstStyle/>
          <a:p>
            <a:r>
              <a:rPr lang="ru-RU" sz="2400" dirty="0">
                <a:solidFill>
                  <a:schemeClr val="tx2"/>
                </a:solidFill>
                <a:latin typeface="BwSurco-Medium" panose="00000600000000000000" pitchFamily="50" charset="-52"/>
                <a:cs typeface="Times New Roman" panose="02020603050405020304" pitchFamily="18" charset="0"/>
              </a:rPr>
              <a:t>Выполнил:</a:t>
            </a:r>
            <a:r>
              <a:rPr lang="ru-RU" sz="2000" dirty="0">
                <a:solidFill>
                  <a:schemeClr val="tx2"/>
                </a:solidFill>
                <a:latin typeface="BwSurco-Medium" panose="00000600000000000000" pitchFamily="50" charset="-52"/>
                <a:cs typeface="Times New Roman" panose="02020603050405020304" pitchFamily="18" charset="0"/>
              </a:rPr>
              <a:t>	</a:t>
            </a:r>
          </a:p>
          <a:p>
            <a:r>
              <a:rPr lang="ru-RU" sz="2000" dirty="0">
                <a:solidFill>
                  <a:schemeClr val="tx2"/>
                </a:solidFill>
                <a:latin typeface="BwSurco-Medium" panose="00000600000000000000" pitchFamily="50" charset="-52"/>
                <a:cs typeface="Times New Roman" panose="02020603050405020304" pitchFamily="18" charset="0"/>
              </a:rPr>
              <a:t>Студент группы 3540901/02001 	Бараев Д.Р.</a:t>
            </a:r>
          </a:p>
          <a:p>
            <a:endParaRPr lang="ru-RU" sz="2000" dirty="0">
              <a:solidFill>
                <a:schemeClr val="tx2"/>
              </a:solidFill>
              <a:latin typeface="BwSurco-Medium" panose="00000600000000000000" pitchFamily="50" charset="-52"/>
              <a:cs typeface="Times New Roman" panose="02020603050405020304" pitchFamily="18" charset="0"/>
            </a:endParaRPr>
          </a:p>
          <a:p>
            <a:r>
              <a:rPr lang="ru-RU" sz="2400" dirty="0">
                <a:solidFill>
                  <a:schemeClr val="tx2"/>
                </a:solidFill>
                <a:latin typeface="BwSurco-Medium" panose="00000600000000000000" pitchFamily="50" charset="-52"/>
                <a:cs typeface="Times New Roman" panose="02020603050405020304" pitchFamily="18" charset="0"/>
              </a:rPr>
              <a:t>Руководитель:</a:t>
            </a:r>
            <a:endParaRPr lang="ru-RU" sz="2000" dirty="0">
              <a:solidFill>
                <a:schemeClr val="tx2"/>
              </a:solidFill>
              <a:latin typeface="BwSurco-Medium" panose="00000600000000000000" pitchFamily="50" charset="-52"/>
              <a:cs typeface="Times New Roman" panose="02020603050405020304" pitchFamily="18" charset="0"/>
            </a:endParaRPr>
          </a:p>
          <a:p>
            <a:r>
              <a:rPr lang="ru-RU" sz="2000" dirty="0">
                <a:solidFill>
                  <a:schemeClr val="tx2"/>
                </a:solidFill>
                <a:latin typeface="BwSurco-Medium" panose="00000600000000000000" pitchFamily="50" charset="-52"/>
                <a:cs typeface="Times New Roman" panose="02020603050405020304" pitchFamily="18" charset="0"/>
              </a:rPr>
              <a:t>Доцент К.Т.Н.				Бендерская Е.Н.</a:t>
            </a:r>
          </a:p>
          <a:p>
            <a:pPr indent="4849813"/>
            <a:endParaRPr lang="ru-RU" sz="2000" dirty="0">
              <a:solidFill>
                <a:schemeClr val="bg1"/>
              </a:solidFill>
              <a:latin typeface="BwSurco-Medium" panose="00000600000000000000" pitchFamily="50" charset="-52"/>
              <a:cs typeface="Times New Roman" panose="02020603050405020304" pitchFamily="18" charset="0"/>
            </a:endParaRPr>
          </a:p>
        </p:txBody>
      </p:sp>
      <p:pic>
        <p:nvPicPr>
          <p:cNvPr id="15" name="Рисунок 14">
            <a:extLst>
              <a:ext uri="{FF2B5EF4-FFF2-40B4-BE49-F238E27FC236}">
                <a16:creationId xmlns:a16="http://schemas.microsoft.com/office/drawing/2014/main" id="{C22601BF-798D-4BD8-8688-6CC97C672833}"/>
              </a:ext>
            </a:extLst>
          </p:cNvPr>
          <p:cNvPicPr>
            <a:picLocks noChangeAspect="1"/>
          </p:cNvPicPr>
          <p:nvPr/>
        </p:nvPicPr>
        <p:blipFill>
          <a:blip r:embed="rId3" cstate="print">
            <a:alphaModFix amt="80000"/>
            <a:extLst>
              <a:ext uri="{28A0092B-C50C-407E-A947-70E740481C1C}">
                <a14:useLocalDpi xmlns:a14="http://schemas.microsoft.com/office/drawing/2010/main" val="0"/>
              </a:ext>
            </a:extLst>
          </a:blip>
          <a:stretch>
            <a:fillRect/>
          </a:stretch>
        </p:blipFill>
        <p:spPr>
          <a:xfrm>
            <a:off x="5656119" y="5888671"/>
            <a:ext cx="879762" cy="879762"/>
          </a:xfrm>
          <a:prstGeom prst="rect">
            <a:avLst/>
          </a:prstGeom>
        </p:spPr>
      </p:pic>
      <p:sp>
        <p:nvSpPr>
          <p:cNvPr id="20" name="Прямоугольник 19">
            <a:extLst>
              <a:ext uri="{FF2B5EF4-FFF2-40B4-BE49-F238E27FC236}">
                <a16:creationId xmlns:a16="http://schemas.microsoft.com/office/drawing/2014/main" id="{57F06CCC-D34F-4470-B431-8A55944069FC}"/>
              </a:ext>
            </a:extLst>
          </p:cNvPr>
          <p:cNvSpPr/>
          <p:nvPr/>
        </p:nvSpPr>
        <p:spPr>
          <a:xfrm>
            <a:off x="1506078" y="2300359"/>
            <a:ext cx="9179830" cy="1569660"/>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cs typeface="Times New Roman" panose="02020603050405020304" pitchFamily="18" charset="0"/>
              </a:rPr>
              <a:t>Контроль динамической депрессии хаотических нейронных сетей для ассоциативной памяти</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D7BB857-E6F9-41DD-9BA6-EB544A38CD26}"/>
              </a:ext>
            </a:extLst>
          </p:cNvPr>
          <p:cNvPicPr>
            <a:picLocks noChangeAspect="1"/>
          </p:cNvPicPr>
          <p:nvPr/>
        </p:nvPicPr>
        <p:blipFill>
          <a:blip r:embed="rId2">
            <a:alphaModFix amt="2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Номер слайда 1">
            <a:extLst>
              <a:ext uri="{FF2B5EF4-FFF2-40B4-BE49-F238E27FC236}">
                <a16:creationId xmlns:a16="http://schemas.microsoft.com/office/drawing/2014/main" id="{690118C5-0060-4028-82B3-F6D1D94DF810}"/>
              </a:ext>
            </a:extLst>
          </p:cNvPr>
          <p:cNvSpPr>
            <a:spLocks noGrp="1"/>
          </p:cNvSpPr>
          <p:nvPr>
            <p:ph type="sldNum" sz="quarter" idx="12"/>
          </p:nvPr>
        </p:nvSpPr>
        <p:spPr/>
        <p:txBody>
          <a:bodyPr/>
          <a:lstStyle/>
          <a:p>
            <a:pPr rtl="0"/>
            <a:fld id="{0FF54DE5-C571-48E8-A5BC-B369434E2F44}" type="slidenum">
              <a:rPr lang="ru-RU" smtClean="0"/>
              <a:t>10</a:t>
            </a:fld>
            <a:endParaRPr lang="ru-RU" dirty="0"/>
          </a:p>
        </p:txBody>
      </p:sp>
      <p:sp>
        <p:nvSpPr>
          <p:cNvPr id="4" name="Прямоугольник 3">
            <a:extLst>
              <a:ext uri="{FF2B5EF4-FFF2-40B4-BE49-F238E27FC236}">
                <a16:creationId xmlns:a16="http://schemas.microsoft.com/office/drawing/2014/main" id="{157A52BE-F66C-4DA2-8D55-C4390A6CF851}"/>
              </a:ext>
            </a:extLst>
          </p:cNvPr>
          <p:cNvSpPr/>
          <p:nvPr/>
        </p:nvSpPr>
        <p:spPr>
          <a:xfrm>
            <a:off x="4361820" y="688052"/>
            <a:ext cx="3468360"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dirty="0">
                <a:solidFill>
                  <a:schemeClr val="bg1"/>
                </a:solidFill>
                <a:latin typeface="BwSurco-Medium" panose="00000600000000000000" pitchFamily="50" charset="-52"/>
              </a:rPr>
              <a:t>Выводы</a:t>
            </a:r>
          </a:p>
        </p:txBody>
      </p:sp>
      <p:sp>
        <p:nvSpPr>
          <p:cNvPr id="3" name="TextBox 2">
            <a:extLst>
              <a:ext uri="{FF2B5EF4-FFF2-40B4-BE49-F238E27FC236}">
                <a16:creationId xmlns:a16="http://schemas.microsoft.com/office/drawing/2014/main" id="{29FC33B9-51AB-41D4-8C30-D301F0304A07}"/>
              </a:ext>
            </a:extLst>
          </p:cNvPr>
          <p:cNvSpPr txBox="1"/>
          <p:nvPr/>
        </p:nvSpPr>
        <p:spPr>
          <a:xfrm>
            <a:off x="776729" y="1690062"/>
            <a:ext cx="10638542" cy="1631216"/>
          </a:xfrm>
          <a:prstGeom prst="rect">
            <a:avLst/>
          </a:prstGeom>
          <a:noFill/>
        </p:spPr>
        <p:txBody>
          <a:bodyPr wrap="square" rtlCol="0">
            <a:spAutoFit/>
          </a:bodyPr>
          <a:lstStyle/>
          <a:p>
            <a:pPr algn="just"/>
            <a:r>
              <a:rPr lang="ru-RU" dirty="0">
                <a:solidFill>
                  <a:schemeClr val="tx2"/>
                </a:solidFill>
                <a:latin typeface="BwSurco-Medium" panose="00000600000000000000" pitchFamily="50" charset="-52"/>
              </a:rPr>
              <a:t>	</a:t>
            </a:r>
            <a:r>
              <a:rPr lang="ru-RU" sz="2000" dirty="0">
                <a:solidFill>
                  <a:schemeClr val="tx2"/>
                </a:solidFill>
                <a:latin typeface="BwSurco-Medium" panose="00000600000000000000" pitchFamily="50" charset="-52"/>
              </a:rPr>
              <a:t>В ходе работы провел сравнение нейронной сети </a:t>
            </a:r>
            <a:r>
              <a:rPr lang="ru-RU" sz="2000" dirty="0" err="1">
                <a:solidFill>
                  <a:schemeClr val="tx2"/>
                </a:solidFill>
                <a:latin typeface="BwSurco-Medium" panose="00000600000000000000" pitchFamily="50" charset="-52"/>
              </a:rPr>
              <a:t>Хопфилда</a:t>
            </a:r>
            <a:r>
              <a:rPr lang="ru-RU" sz="2000" dirty="0">
                <a:solidFill>
                  <a:schemeClr val="tx2"/>
                </a:solidFill>
                <a:latin typeface="BwSurco-Medium" panose="00000600000000000000" pitchFamily="50" charset="-52"/>
              </a:rPr>
              <a:t> с нейронной сетью с хаотическими нейронами, которая так же базируется на сети </a:t>
            </a:r>
            <a:r>
              <a:rPr lang="ru-RU" sz="2000" dirty="0" err="1">
                <a:solidFill>
                  <a:schemeClr val="tx2"/>
                </a:solidFill>
                <a:latin typeface="BwSurco-Medium" panose="00000600000000000000" pitchFamily="50" charset="-52"/>
              </a:rPr>
              <a:t>Хопфилда</a:t>
            </a:r>
            <a:r>
              <a:rPr lang="ru-RU" sz="2000" dirty="0">
                <a:solidFill>
                  <a:schemeClr val="tx2"/>
                </a:solidFill>
                <a:latin typeface="BwSurco-Medium" panose="00000600000000000000" pitchFamily="50" charset="-52"/>
              </a:rPr>
              <a:t>. Выяснилось, что хаотические нейроны достоверней определяют по испорченному изображению его первоначальный вид. Но при этом время на поиск изображения увеличивается не существенно. При 100 шаблонах время увеличилось на 8 секунд.</a:t>
            </a:r>
          </a:p>
        </p:txBody>
      </p:sp>
      <p:pic>
        <p:nvPicPr>
          <p:cNvPr id="6" name="Рисунок 5">
            <a:extLst>
              <a:ext uri="{FF2B5EF4-FFF2-40B4-BE49-F238E27FC236}">
                <a16:creationId xmlns:a16="http://schemas.microsoft.com/office/drawing/2014/main" id="{D2BC4CCD-EFB8-4011-A9DB-016DBE9763E2}"/>
              </a:ext>
            </a:extLst>
          </p:cNvPr>
          <p:cNvPicPr>
            <a:picLocks noChangeAspect="1"/>
          </p:cNvPicPr>
          <p:nvPr/>
        </p:nvPicPr>
        <p:blipFill>
          <a:blip r:embed="rId3" cstate="print">
            <a:alphaModFix amt="80000"/>
            <a:extLst>
              <a:ext uri="{28A0092B-C50C-407E-A947-70E740481C1C}">
                <a14:useLocalDpi xmlns:a14="http://schemas.microsoft.com/office/drawing/2010/main" val="0"/>
              </a:ext>
            </a:extLst>
          </a:blip>
          <a:stretch>
            <a:fillRect/>
          </a:stretch>
        </p:blipFill>
        <p:spPr>
          <a:xfrm>
            <a:off x="5698320" y="5964618"/>
            <a:ext cx="795349" cy="795349"/>
          </a:xfrm>
          <a:prstGeom prst="rect">
            <a:avLst/>
          </a:prstGeom>
        </p:spPr>
      </p:pic>
    </p:spTree>
    <p:extLst>
      <p:ext uri="{BB962C8B-B14F-4D97-AF65-F5344CB8AC3E}">
        <p14:creationId xmlns:p14="http://schemas.microsoft.com/office/powerpoint/2010/main" val="11607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19F2F67-633D-46AC-BD66-77DFC9944ACB}"/>
              </a:ext>
            </a:extLst>
          </p:cNvPr>
          <p:cNvPicPr>
            <a:picLocks noChangeAspect="1"/>
          </p:cNvPicPr>
          <p:nvPr/>
        </p:nvPicPr>
        <p:blipFill>
          <a:blip r:embed="rId2">
            <a:alphaModFix amt="2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Объект 2">
            <a:extLst>
              <a:ext uri="{FF2B5EF4-FFF2-40B4-BE49-F238E27FC236}">
                <a16:creationId xmlns:a16="http://schemas.microsoft.com/office/drawing/2014/main" id="{63D0097D-9BCF-406E-A060-E63B9A8EBAD0}"/>
              </a:ext>
            </a:extLst>
          </p:cNvPr>
          <p:cNvSpPr txBox="1">
            <a:spLocks/>
          </p:cNvSpPr>
          <p:nvPr/>
        </p:nvSpPr>
        <p:spPr>
          <a:xfrm>
            <a:off x="1099660" y="1727697"/>
            <a:ext cx="9992660" cy="376911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buNone/>
            </a:pPr>
            <a:r>
              <a:rPr lang="ru-RU" sz="2200" dirty="0">
                <a:solidFill>
                  <a:schemeClr val="tx2"/>
                </a:solidFill>
                <a:latin typeface="BwSurco-Medium" panose="00000600000000000000" pitchFamily="50" charset="-52"/>
              </a:rPr>
              <a:t>	Для решения задач нахождения ассоциативных образов в настоящее время существует множество разнообразных методов и алгоритмов. В связи с этим в теории искусственного интеллекта предпринимаются попытки создания универсальных подходов, позволяющих решать широкие классы задач поиска и запоминания ассоциативной информации. Один из таких подходов связан с использованием искусственных нейронных сетей. Их эффективное применение для решения различных задач во многом основывается на том, что традиционные трудности решения разнообразных задач облегчены применением универсальных алгоритмов обучения нейронных сетей на обучающих выборках.</a:t>
            </a:r>
          </a:p>
        </p:txBody>
      </p:sp>
      <p:pic>
        <p:nvPicPr>
          <p:cNvPr id="12" name="Рисунок 11">
            <a:extLst>
              <a:ext uri="{FF2B5EF4-FFF2-40B4-BE49-F238E27FC236}">
                <a16:creationId xmlns:a16="http://schemas.microsoft.com/office/drawing/2014/main" id="{B43ABC0D-49C1-4FA4-88C6-00514173ADCA}"/>
              </a:ext>
            </a:extLst>
          </p:cNvPr>
          <p:cNvPicPr>
            <a:picLocks noChangeAspect="1"/>
          </p:cNvPicPr>
          <p:nvPr/>
        </p:nvPicPr>
        <p:blipFill>
          <a:blip r:embed="rId3">
            <a:alphaModFix amt="80000"/>
            <a:extLst>
              <a:ext uri="{28A0092B-C50C-407E-A947-70E740481C1C}">
                <a14:useLocalDpi xmlns:a14="http://schemas.microsoft.com/office/drawing/2010/main" val="0"/>
              </a:ext>
            </a:extLst>
          </a:blip>
          <a:stretch>
            <a:fillRect/>
          </a:stretch>
        </p:blipFill>
        <p:spPr>
          <a:xfrm>
            <a:off x="5642123" y="5891688"/>
            <a:ext cx="907753" cy="907753"/>
          </a:xfrm>
          <a:prstGeom prst="rect">
            <a:avLst/>
          </a:prstGeom>
        </p:spPr>
      </p:pic>
      <p:sp>
        <p:nvSpPr>
          <p:cNvPr id="14" name="Прямоугольник 13">
            <a:extLst>
              <a:ext uri="{FF2B5EF4-FFF2-40B4-BE49-F238E27FC236}">
                <a16:creationId xmlns:a16="http://schemas.microsoft.com/office/drawing/2014/main" id="{BA5FDC4B-1492-4ABA-A230-FB8358912C28}"/>
              </a:ext>
            </a:extLst>
          </p:cNvPr>
          <p:cNvSpPr/>
          <p:nvPr/>
        </p:nvSpPr>
        <p:spPr>
          <a:xfrm>
            <a:off x="2820670" y="713152"/>
            <a:ext cx="6550639"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cs typeface="Times New Roman" panose="02020603050405020304" pitchFamily="18" charset="0"/>
              </a:rPr>
              <a:t>Постановка задачи</a:t>
            </a:r>
          </a:p>
        </p:txBody>
      </p:sp>
      <p:sp>
        <p:nvSpPr>
          <p:cNvPr id="4" name="Номер слайда 3">
            <a:extLst>
              <a:ext uri="{FF2B5EF4-FFF2-40B4-BE49-F238E27FC236}">
                <a16:creationId xmlns:a16="http://schemas.microsoft.com/office/drawing/2014/main" id="{99FAA36D-35FE-4013-A57A-648127187B8A}"/>
              </a:ext>
            </a:extLst>
          </p:cNvPr>
          <p:cNvSpPr>
            <a:spLocks noGrp="1"/>
          </p:cNvSpPr>
          <p:nvPr>
            <p:ph type="sldNum" sz="quarter" idx="12"/>
          </p:nvPr>
        </p:nvSpPr>
        <p:spPr/>
        <p:txBody>
          <a:bodyPr/>
          <a:lstStyle/>
          <a:p>
            <a:pPr rtl="0"/>
            <a:fld id="{0FF54DE5-C571-48E8-A5BC-B369434E2F44}" type="slidenum">
              <a:rPr lang="ru-RU" smtClean="0"/>
              <a:t>2</a:t>
            </a:fld>
            <a:endParaRPr lang="ru-RU"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CE5DA8DD-C570-44CD-AE40-5B350347B1A3}"/>
              </a:ext>
            </a:extLst>
          </p:cNvPr>
          <p:cNvPicPr>
            <a:picLocks noChangeAspect="1"/>
          </p:cNvPicPr>
          <p:nvPr/>
        </p:nvPicPr>
        <p:blipFill>
          <a:blip r:embed="rId2">
            <a:alphaModFix amt="26000"/>
            <a:extLst>
              <a:ext uri="{28A0092B-C50C-407E-A947-70E740481C1C}">
                <a14:useLocalDpi xmlns:a14="http://schemas.microsoft.com/office/drawing/2010/main" val="0"/>
              </a:ext>
            </a:extLst>
          </a:blip>
          <a:stretch>
            <a:fillRect/>
          </a:stretch>
        </p:blipFill>
        <p:spPr>
          <a:xfrm>
            <a:off x="-6" y="-16794"/>
            <a:ext cx="12192000" cy="6858000"/>
          </a:xfrm>
          <a:prstGeom prst="rect">
            <a:avLst/>
          </a:prstGeom>
        </p:spPr>
      </p:pic>
      <p:sp>
        <p:nvSpPr>
          <p:cNvPr id="17" name="Прямоугольник 16">
            <a:extLst>
              <a:ext uri="{FF2B5EF4-FFF2-40B4-BE49-F238E27FC236}">
                <a16:creationId xmlns:a16="http://schemas.microsoft.com/office/drawing/2014/main" id="{623EA6B8-8BB0-4FA1-A68F-1E303B55E69B}"/>
              </a:ext>
            </a:extLst>
          </p:cNvPr>
          <p:cNvSpPr/>
          <p:nvPr/>
        </p:nvSpPr>
        <p:spPr>
          <a:xfrm>
            <a:off x="3102305" y="632138"/>
            <a:ext cx="5987377"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rPr>
              <a:t>Модель сети </a:t>
            </a:r>
            <a:r>
              <a:rPr lang="ru-RU" sz="3200" b="1" dirty="0" err="1">
                <a:solidFill>
                  <a:schemeClr val="bg1"/>
                </a:solidFill>
                <a:latin typeface="BwSurco-Medium" panose="00000600000000000000" pitchFamily="50" charset="-52"/>
              </a:rPr>
              <a:t>Хопфилда</a:t>
            </a:r>
            <a:endParaRPr lang="ru-RU" sz="3200" b="1" dirty="0">
              <a:solidFill>
                <a:schemeClr val="bg1"/>
              </a:solidFill>
              <a:latin typeface="BwSurco-Medium" panose="00000600000000000000" pitchFamily="50" charset="-52"/>
            </a:endParaRPr>
          </a:p>
        </p:txBody>
      </p:sp>
      <p:sp>
        <p:nvSpPr>
          <p:cNvPr id="3" name="Номер слайда 2">
            <a:extLst>
              <a:ext uri="{FF2B5EF4-FFF2-40B4-BE49-F238E27FC236}">
                <a16:creationId xmlns:a16="http://schemas.microsoft.com/office/drawing/2014/main" id="{63CBA4F4-0B5B-4237-ADFB-B26F62364F9D}"/>
              </a:ext>
            </a:extLst>
          </p:cNvPr>
          <p:cNvSpPr>
            <a:spLocks noGrp="1"/>
          </p:cNvSpPr>
          <p:nvPr>
            <p:ph type="sldNum" sz="quarter" idx="12"/>
          </p:nvPr>
        </p:nvSpPr>
        <p:spPr/>
        <p:txBody>
          <a:bodyPr/>
          <a:lstStyle/>
          <a:p>
            <a:pPr rtl="0"/>
            <a:fld id="{0FF54DE5-C571-48E8-A5BC-B369434E2F44}" type="slidenum">
              <a:rPr lang="ru-RU" smtClean="0"/>
              <a:t>3</a:t>
            </a:fld>
            <a:endParaRPr lang="ru-RU" dirty="0"/>
          </a:p>
        </p:txBody>
      </p:sp>
      <p:pic>
        <p:nvPicPr>
          <p:cNvPr id="22" name="Рисунок 21">
            <a:extLst>
              <a:ext uri="{FF2B5EF4-FFF2-40B4-BE49-F238E27FC236}">
                <a16:creationId xmlns:a16="http://schemas.microsoft.com/office/drawing/2014/main" id="{CF515ACC-2DFD-4F3A-A92B-3DC9A5A710C9}"/>
              </a:ext>
            </a:extLst>
          </p:cNvPr>
          <p:cNvPicPr>
            <a:picLocks noChangeAspect="1"/>
          </p:cNvPicPr>
          <p:nvPr/>
        </p:nvPicPr>
        <p:blipFill>
          <a:blip r:embed="rId3" cstate="print">
            <a:alphaModFix amt="80000"/>
            <a:extLst>
              <a:ext uri="{28A0092B-C50C-407E-A947-70E740481C1C}">
                <a14:useLocalDpi xmlns:a14="http://schemas.microsoft.com/office/drawing/2010/main" val="0"/>
              </a:ext>
            </a:extLst>
          </a:blip>
          <a:stretch>
            <a:fillRect/>
          </a:stretch>
        </p:blipFill>
        <p:spPr>
          <a:xfrm>
            <a:off x="5656113" y="5926806"/>
            <a:ext cx="879762" cy="879762"/>
          </a:xfrm>
          <a:prstGeom prst="rect">
            <a:avLst/>
          </a:prstGeom>
        </p:spPr>
      </p:pic>
      <p:pic>
        <p:nvPicPr>
          <p:cNvPr id="7" name="Объект 3">
            <a:extLst>
              <a:ext uri="{FF2B5EF4-FFF2-40B4-BE49-F238E27FC236}">
                <a16:creationId xmlns:a16="http://schemas.microsoft.com/office/drawing/2014/main" id="{42D8B52D-4979-4E38-AA0B-80D40B32E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215" y="2079217"/>
            <a:ext cx="4376373" cy="2985284"/>
          </a:xfrm>
          <a:prstGeom prst="rect">
            <a:avLst/>
          </a:prstGeom>
        </p:spPr>
      </p:pic>
      <p:sp>
        <p:nvSpPr>
          <p:cNvPr id="11" name="TextBox 10">
            <a:extLst>
              <a:ext uri="{FF2B5EF4-FFF2-40B4-BE49-F238E27FC236}">
                <a16:creationId xmlns:a16="http://schemas.microsoft.com/office/drawing/2014/main" id="{25191B81-B8CC-4034-9A97-D0DF22142A95}"/>
              </a:ext>
            </a:extLst>
          </p:cNvPr>
          <p:cNvSpPr txBox="1"/>
          <p:nvPr/>
        </p:nvSpPr>
        <p:spPr>
          <a:xfrm>
            <a:off x="254074" y="1663645"/>
            <a:ext cx="6829061" cy="3816429"/>
          </a:xfrm>
          <a:prstGeom prst="rect">
            <a:avLst/>
          </a:prstGeom>
          <a:noFill/>
        </p:spPr>
        <p:txBody>
          <a:bodyPr wrap="square">
            <a:spAutoFit/>
          </a:bodyPr>
          <a:lstStyle/>
          <a:p>
            <a:pPr algn="just"/>
            <a:r>
              <a:rPr lang="ru-RU" sz="2200" dirty="0">
                <a:solidFill>
                  <a:schemeClr val="tx2"/>
                </a:solidFill>
                <a:latin typeface="BwSurco-Medium" panose="00000600000000000000" pitchFamily="50" charset="-52"/>
              </a:rPr>
              <a:t>В основе функционирования таких сетей лежит итеративный принцип работы. На каждой итерации происходит обработка результата, полученного на предыдущем шаге. Циркуляция информации в нейронной сети происходит до тех пор, пока не установится состояние равновесия, т.е. значения её выходов перестанут изменяться.</a:t>
            </a:r>
          </a:p>
          <a:p>
            <a:pPr algn="just"/>
            <a:endParaRPr lang="ru-RU" sz="2200" dirty="0">
              <a:solidFill>
                <a:schemeClr val="tx2"/>
              </a:solidFill>
              <a:latin typeface="BwSurco-Medium" panose="00000600000000000000" pitchFamily="50" charset="-52"/>
            </a:endParaRPr>
          </a:p>
          <a:p>
            <a:pPr algn="just"/>
            <a:r>
              <a:rPr lang="ru-RU" sz="2200" dirty="0">
                <a:solidFill>
                  <a:schemeClr val="tx2"/>
                </a:solidFill>
                <a:latin typeface="BwSurco-Medium" panose="00000600000000000000" pitchFamily="50" charset="-52"/>
              </a:rPr>
              <a:t>Экспериментально показано, что максимальное число образцов, которые может хранить сеть </a:t>
            </a:r>
            <a:r>
              <a:rPr lang="ru-RU" sz="2200" dirty="0" err="1">
                <a:solidFill>
                  <a:schemeClr val="tx2"/>
                </a:solidFill>
                <a:latin typeface="BwSurco-Medium" panose="00000600000000000000" pitchFamily="50" charset="-52"/>
              </a:rPr>
              <a:t>Хопфилда</a:t>
            </a:r>
            <a:r>
              <a:rPr lang="ru-RU" sz="2200" dirty="0">
                <a:solidFill>
                  <a:schemeClr val="tx2"/>
                </a:solidFill>
                <a:latin typeface="BwSurco-Medium" panose="00000600000000000000" pitchFamily="50" charset="-52"/>
              </a:rPr>
              <a:t>, 0.15 * n (где n - число нейронов сети).</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19F2F67-633D-46AC-BD66-77DFC9944ACB}"/>
              </a:ext>
            </a:extLst>
          </p:cNvPr>
          <p:cNvPicPr>
            <a:picLocks noChangeAspect="1"/>
          </p:cNvPicPr>
          <p:nvPr/>
        </p:nvPicPr>
        <p:blipFill>
          <a:blip r:embed="rId2">
            <a:alphaModFix amt="26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Рисунок 11">
            <a:extLst>
              <a:ext uri="{FF2B5EF4-FFF2-40B4-BE49-F238E27FC236}">
                <a16:creationId xmlns:a16="http://schemas.microsoft.com/office/drawing/2014/main" id="{B43ABC0D-49C1-4FA4-88C6-00514173ADCA}"/>
              </a:ext>
            </a:extLst>
          </p:cNvPr>
          <p:cNvPicPr>
            <a:picLocks noChangeAspect="1"/>
          </p:cNvPicPr>
          <p:nvPr/>
        </p:nvPicPr>
        <p:blipFill>
          <a:blip r:embed="rId3">
            <a:alphaModFix amt="80000"/>
            <a:extLst>
              <a:ext uri="{28A0092B-C50C-407E-A947-70E740481C1C}">
                <a14:useLocalDpi xmlns:a14="http://schemas.microsoft.com/office/drawing/2010/main" val="0"/>
              </a:ext>
            </a:extLst>
          </a:blip>
          <a:stretch>
            <a:fillRect/>
          </a:stretch>
        </p:blipFill>
        <p:spPr>
          <a:xfrm>
            <a:off x="5642123" y="5891688"/>
            <a:ext cx="907753" cy="907753"/>
          </a:xfrm>
          <a:prstGeom prst="rect">
            <a:avLst/>
          </a:prstGeom>
        </p:spPr>
      </p:pic>
      <p:sp>
        <p:nvSpPr>
          <p:cNvPr id="14" name="Прямоугольник 13">
            <a:extLst>
              <a:ext uri="{FF2B5EF4-FFF2-40B4-BE49-F238E27FC236}">
                <a16:creationId xmlns:a16="http://schemas.microsoft.com/office/drawing/2014/main" id="{BA5FDC4B-1492-4ABA-A230-FB8358912C28}"/>
              </a:ext>
            </a:extLst>
          </p:cNvPr>
          <p:cNvSpPr/>
          <p:nvPr/>
        </p:nvSpPr>
        <p:spPr>
          <a:xfrm>
            <a:off x="952499" y="644843"/>
            <a:ext cx="10287000"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cs typeface="Times New Roman" panose="02020603050405020304" pitchFamily="18" charset="0"/>
              </a:rPr>
              <a:t>Ассоциативная память на нейронных сетях</a:t>
            </a:r>
          </a:p>
        </p:txBody>
      </p:sp>
      <p:sp>
        <p:nvSpPr>
          <p:cNvPr id="4" name="Номер слайда 3">
            <a:extLst>
              <a:ext uri="{FF2B5EF4-FFF2-40B4-BE49-F238E27FC236}">
                <a16:creationId xmlns:a16="http://schemas.microsoft.com/office/drawing/2014/main" id="{99FAA36D-35FE-4013-A57A-648127187B8A}"/>
              </a:ext>
            </a:extLst>
          </p:cNvPr>
          <p:cNvSpPr>
            <a:spLocks noGrp="1"/>
          </p:cNvSpPr>
          <p:nvPr>
            <p:ph type="sldNum" sz="quarter" idx="12"/>
          </p:nvPr>
        </p:nvSpPr>
        <p:spPr/>
        <p:txBody>
          <a:bodyPr/>
          <a:lstStyle/>
          <a:p>
            <a:pPr rtl="0"/>
            <a:fld id="{0FF54DE5-C571-48E8-A5BC-B369434E2F44}" type="slidenum">
              <a:rPr lang="ru-RU" smtClean="0"/>
              <a:t>4</a:t>
            </a:fld>
            <a:endParaRPr lang="ru-RU" dirty="0"/>
          </a:p>
        </p:txBody>
      </p:sp>
      <p:sp>
        <p:nvSpPr>
          <p:cNvPr id="13" name="TextBox 12">
            <a:extLst>
              <a:ext uri="{FF2B5EF4-FFF2-40B4-BE49-F238E27FC236}">
                <a16:creationId xmlns:a16="http://schemas.microsoft.com/office/drawing/2014/main" id="{39092011-EC88-4B8C-9E4E-6C36E8E46E8B}"/>
              </a:ext>
            </a:extLst>
          </p:cNvPr>
          <p:cNvSpPr txBox="1"/>
          <p:nvPr/>
        </p:nvSpPr>
        <p:spPr>
          <a:xfrm>
            <a:off x="751114" y="1482575"/>
            <a:ext cx="10744200" cy="2677656"/>
          </a:xfrm>
          <a:prstGeom prst="rect">
            <a:avLst/>
          </a:prstGeom>
          <a:noFill/>
        </p:spPr>
        <p:txBody>
          <a:bodyPr wrap="square" rtlCol="0">
            <a:spAutoFit/>
          </a:bodyPr>
          <a:lstStyle/>
          <a:p>
            <a:pPr algn="just"/>
            <a:r>
              <a:rPr lang="ru-RU" sz="2400" b="1" dirty="0">
                <a:solidFill>
                  <a:schemeClr val="tx2"/>
                </a:solidFill>
                <a:latin typeface="BwSurco-Medium" panose="00000600000000000000" pitchFamily="50" charset="-52"/>
              </a:rPr>
              <a:t>Автоассоциативная память </a:t>
            </a:r>
            <a:r>
              <a:rPr lang="ru-RU" sz="2000" dirty="0">
                <a:solidFill>
                  <a:schemeClr val="tx2"/>
                </a:solidFill>
                <a:latin typeface="BwSurco-Medium" panose="00000600000000000000" pitchFamily="50" charset="-52"/>
              </a:rPr>
              <a:t>— память, которая может завершить или исправить образ, но не может ассоциировать полученный образ с другим образом.</a:t>
            </a:r>
          </a:p>
          <a:p>
            <a:pPr algn="just"/>
            <a:endParaRPr lang="ru-RU" sz="2000" dirty="0">
              <a:solidFill>
                <a:schemeClr val="tx2"/>
              </a:solidFill>
              <a:latin typeface="BwSurco-Medium" panose="00000600000000000000" pitchFamily="50" charset="-52"/>
            </a:endParaRPr>
          </a:p>
          <a:p>
            <a:pPr algn="just"/>
            <a:r>
              <a:rPr lang="ru-RU" sz="2400" b="1" dirty="0">
                <a:solidFill>
                  <a:schemeClr val="tx2"/>
                </a:solidFill>
                <a:latin typeface="BwSurco-Medium" panose="00000600000000000000" pitchFamily="50" charset="-52"/>
              </a:rPr>
              <a:t>Гетероассоциативная память </a:t>
            </a:r>
            <a:r>
              <a:rPr lang="ru-RU" sz="2000" dirty="0">
                <a:solidFill>
                  <a:schemeClr val="tx2"/>
                </a:solidFill>
                <a:latin typeface="BwSurco-Medium" panose="00000600000000000000" pitchFamily="50" charset="-52"/>
              </a:rPr>
              <a:t>— память, в которой при поступлении стимула на один набор нейронов, реакция по обратной связи появляется на другом наборе нейронов. </a:t>
            </a:r>
          </a:p>
          <a:p>
            <a:pPr algn="just"/>
            <a:r>
              <a:rPr lang="ru-RU" sz="2000" dirty="0">
                <a:solidFill>
                  <a:schemeClr val="tx2"/>
                </a:solidFill>
                <a:latin typeface="BwSurco-Medium" panose="00000600000000000000" pitchFamily="50" charset="-52"/>
              </a:rPr>
              <a:t>Первая модель </a:t>
            </a:r>
            <a:r>
              <a:rPr lang="ru-RU" sz="2000" dirty="0" err="1">
                <a:solidFill>
                  <a:schemeClr val="tx2"/>
                </a:solidFill>
                <a:latin typeface="BwSurco-Medium" panose="00000600000000000000" pitchFamily="50" charset="-52"/>
              </a:rPr>
              <a:t>автоассоциативной</a:t>
            </a:r>
            <a:r>
              <a:rPr lang="ru-RU" sz="2000" dirty="0">
                <a:solidFill>
                  <a:schemeClr val="tx2"/>
                </a:solidFill>
                <a:latin typeface="BwSurco-Medium" panose="00000600000000000000" pitchFamily="50" charset="-52"/>
              </a:rPr>
              <a:t> памяти была разработана </a:t>
            </a:r>
            <a:r>
              <a:rPr lang="ru-RU" sz="2000" dirty="0" err="1">
                <a:solidFill>
                  <a:schemeClr val="tx2"/>
                </a:solidFill>
                <a:latin typeface="BwSurco-Medium" panose="00000600000000000000" pitchFamily="50" charset="-52"/>
              </a:rPr>
              <a:t>Хопфилдом</a:t>
            </a:r>
            <a:r>
              <a:rPr lang="ru-RU" sz="2000" dirty="0">
                <a:solidFill>
                  <a:schemeClr val="tx2"/>
                </a:solidFill>
                <a:latin typeface="BwSurco-Medium" panose="00000600000000000000" pitchFamily="50" charset="-52"/>
              </a:rPr>
              <a:t> — Нейронная сеть </a:t>
            </a:r>
            <a:r>
              <a:rPr lang="ru-RU" sz="2000" dirty="0" err="1">
                <a:solidFill>
                  <a:schemeClr val="tx2"/>
                </a:solidFill>
                <a:latin typeface="BwSurco-Medium" panose="00000600000000000000" pitchFamily="50" charset="-52"/>
              </a:rPr>
              <a:t>Хопфилда</a:t>
            </a:r>
            <a:r>
              <a:rPr lang="ru-RU" sz="2000" dirty="0">
                <a:solidFill>
                  <a:schemeClr val="tx2"/>
                </a:solidFill>
                <a:latin typeface="BwSurco-Medium" panose="00000600000000000000" pitchFamily="50" charset="-52"/>
              </a:rPr>
              <a:t>. </a:t>
            </a:r>
          </a:p>
        </p:txBody>
      </p:sp>
      <p:sp>
        <p:nvSpPr>
          <p:cNvPr id="15" name="TextBox 14">
            <a:extLst>
              <a:ext uri="{FF2B5EF4-FFF2-40B4-BE49-F238E27FC236}">
                <a16:creationId xmlns:a16="http://schemas.microsoft.com/office/drawing/2014/main" id="{FA3810CB-00D9-40C1-BC5F-72B75074E1CD}"/>
              </a:ext>
            </a:extLst>
          </p:cNvPr>
          <p:cNvSpPr txBox="1"/>
          <p:nvPr/>
        </p:nvSpPr>
        <p:spPr>
          <a:xfrm>
            <a:off x="751114" y="4299689"/>
            <a:ext cx="10744200" cy="1754326"/>
          </a:xfrm>
          <a:prstGeom prst="rect">
            <a:avLst/>
          </a:prstGeom>
          <a:noFill/>
        </p:spPr>
        <p:txBody>
          <a:bodyPr wrap="square" rtlCol="0">
            <a:spAutoFit/>
          </a:bodyPr>
          <a:lstStyle/>
          <a:p>
            <a:pPr marL="342900" indent="-342900" algn="just">
              <a:buFont typeface="Arial" panose="020B0604020202020204" pitchFamily="34" charset="0"/>
              <a:buChar char="•"/>
            </a:pPr>
            <a:r>
              <a:rPr lang="ru-RU" sz="2200" dirty="0">
                <a:solidFill>
                  <a:schemeClr val="tx2"/>
                </a:solidFill>
                <a:latin typeface="BwSurco-Medium" panose="00000600000000000000" pitchFamily="50" charset="-52"/>
              </a:rPr>
              <a:t>Временная ассоциация с динамическими депрессионными синапсами</a:t>
            </a:r>
          </a:p>
          <a:p>
            <a:pPr marL="342900" indent="-342900" algn="just">
              <a:buFont typeface="Arial" panose="020B0604020202020204" pitchFamily="34" charset="0"/>
              <a:buChar char="•"/>
            </a:pPr>
            <a:r>
              <a:rPr lang="ru-RU" sz="2200" dirty="0">
                <a:solidFill>
                  <a:schemeClr val="tx2"/>
                </a:solidFill>
                <a:latin typeface="BwSurco-Medium" panose="00000600000000000000" pitchFamily="50" charset="-52"/>
              </a:rPr>
              <a:t>Временная ассоциация с хаотическими нейронами</a:t>
            </a:r>
          </a:p>
          <a:p>
            <a:pPr marL="342900" indent="-342900" algn="just">
              <a:buFont typeface="Arial" panose="020B0604020202020204" pitchFamily="34" charset="0"/>
              <a:buChar char="•"/>
            </a:pPr>
            <a:r>
              <a:rPr lang="ru-RU" sz="2200" dirty="0">
                <a:solidFill>
                  <a:schemeClr val="tx2"/>
                </a:solidFill>
                <a:latin typeface="BwSurco-Medium" panose="00000600000000000000" pitchFamily="50" charset="-52"/>
              </a:rPr>
              <a:t>Временная ассоциация с динамическими депрессионными синапсами и хаотическими нейронами</a:t>
            </a:r>
          </a:p>
          <a:p>
            <a:pPr algn="just"/>
            <a:endParaRPr lang="ru-RU" sz="2000" dirty="0">
              <a:latin typeface="BwSurco-Medium" panose="00000600000000000000" pitchFamily="50" charset="-52"/>
            </a:endParaRPr>
          </a:p>
        </p:txBody>
      </p:sp>
    </p:spTree>
    <p:extLst>
      <p:ext uri="{BB962C8B-B14F-4D97-AF65-F5344CB8AC3E}">
        <p14:creationId xmlns:p14="http://schemas.microsoft.com/office/powerpoint/2010/main" val="146999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121E7C8D-08DC-4215-AD97-4EA6CBCEEC80}"/>
              </a:ext>
            </a:extLst>
          </p:cNvPr>
          <p:cNvPicPr>
            <a:picLocks noChangeAspect="1"/>
          </p:cNvPicPr>
          <p:nvPr/>
        </p:nvPicPr>
        <p:blipFill>
          <a:blip r:embed="rId2">
            <a:alphaModFix amt="2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Прямоугольник 12">
            <a:extLst>
              <a:ext uri="{FF2B5EF4-FFF2-40B4-BE49-F238E27FC236}">
                <a16:creationId xmlns:a16="http://schemas.microsoft.com/office/drawing/2014/main" id="{662524C0-4348-4FB1-AE6D-6C932CCA1189}"/>
              </a:ext>
            </a:extLst>
          </p:cNvPr>
          <p:cNvSpPr/>
          <p:nvPr/>
        </p:nvSpPr>
        <p:spPr>
          <a:xfrm>
            <a:off x="2585432" y="672685"/>
            <a:ext cx="7021124"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cs typeface="Times New Roman" panose="02020603050405020304" pitchFamily="18" charset="0"/>
              </a:rPr>
              <a:t>Модели временной ассоциации</a:t>
            </a:r>
          </a:p>
        </p:txBody>
      </p:sp>
      <p:sp>
        <p:nvSpPr>
          <p:cNvPr id="5" name="Номер слайда 4">
            <a:extLst>
              <a:ext uri="{FF2B5EF4-FFF2-40B4-BE49-F238E27FC236}">
                <a16:creationId xmlns:a16="http://schemas.microsoft.com/office/drawing/2014/main" id="{5337C34A-DC8F-4D7D-9CAD-579648231EE2}"/>
              </a:ext>
            </a:extLst>
          </p:cNvPr>
          <p:cNvSpPr>
            <a:spLocks noGrp="1"/>
          </p:cNvSpPr>
          <p:nvPr>
            <p:ph type="sldNum" sz="quarter" idx="12"/>
          </p:nvPr>
        </p:nvSpPr>
        <p:spPr/>
        <p:txBody>
          <a:bodyPr/>
          <a:lstStyle/>
          <a:p>
            <a:pPr rtl="0"/>
            <a:fld id="{0FF54DE5-C571-48E8-A5BC-B369434E2F44}" type="slidenum">
              <a:rPr lang="ru-RU" smtClean="0"/>
              <a:t>5</a:t>
            </a:fld>
            <a:endParaRPr lang="ru-RU" dirty="0"/>
          </a:p>
        </p:txBody>
      </p:sp>
      <p:pic>
        <p:nvPicPr>
          <p:cNvPr id="20" name="Рисунок 19">
            <a:extLst>
              <a:ext uri="{FF2B5EF4-FFF2-40B4-BE49-F238E27FC236}">
                <a16:creationId xmlns:a16="http://schemas.microsoft.com/office/drawing/2014/main" id="{6E47CAFF-E6EA-4FDE-91DA-11350E029DB6}"/>
              </a:ext>
            </a:extLst>
          </p:cNvPr>
          <p:cNvPicPr>
            <a:picLocks noChangeAspect="1"/>
          </p:cNvPicPr>
          <p:nvPr/>
        </p:nvPicPr>
        <p:blipFill>
          <a:blip r:embed="rId3" cstate="print">
            <a:alphaModFix amt="80000"/>
            <a:extLst>
              <a:ext uri="{28A0092B-C50C-407E-A947-70E740481C1C}">
                <a14:useLocalDpi xmlns:a14="http://schemas.microsoft.com/office/drawing/2010/main" val="0"/>
              </a:ext>
            </a:extLst>
          </a:blip>
          <a:stretch>
            <a:fillRect/>
          </a:stretch>
        </p:blipFill>
        <p:spPr>
          <a:xfrm>
            <a:off x="5630397" y="5926806"/>
            <a:ext cx="931194" cy="931194"/>
          </a:xfrm>
          <a:prstGeom prst="rect">
            <a:avLst/>
          </a:prstGeom>
        </p:spPr>
      </p:pic>
      <p:sp>
        <p:nvSpPr>
          <p:cNvPr id="11" name="Объект 2">
            <a:extLst>
              <a:ext uri="{FF2B5EF4-FFF2-40B4-BE49-F238E27FC236}">
                <a16:creationId xmlns:a16="http://schemas.microsoft.com/office/drawing/2014/main" id="{9BEA9653-5451-4416-B3F0-53719B31A384}"/>
              </a:ext>
            </a:extLst>
          </p:cNvPr>
          <p:cNvSpPr txBox="1">
            <a:spLocks/>
          </p:cNvSpPr>
          <p:nvPr/>
        </p:nvSpPr>
        <p:spPr>
          <a:xfrm>
            <a:off x="985666" y="1782102"/>
            <a:ext cx="3506214" cy="875596"/>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ru-RU" dirty="0">
                <a:solidFill>
                  <a:schemeClr val="tx2"/>
                </a:solidFill>
                <a:latin typeface="BwSurco-Medium" panose="00000600000000000000" pitchFamily="50" charset="-52"/>
              </a:rPr>
              <a:t>Временная ассоциация</a:t>
            </a:r>
            <a:br>
              <a:rPr lang="ru-RU" dirty="0">
                <a:solidFill>
                  <a:schemeClr val="tx2"/>
                </a:solidFill>
                <a:latin typeface="BwSurco-Medium" panose="00000600000000000000" pitchFamily="50" charset="-52"/>
              </a:rPr>
            </a:br>
            <a:r>
              <a:rPr lang="ru-RU" dirty="0">
                <a:solidFill>
                  <a:schemeClr val="tx2"/>
                </a:solidFill>
                <a:latin typeface="BwSurco-Medium" panose="00000600000000000000" pitchFamily="50" charset="-52"/>
              </a:rPr>
              <a:t>с динамическими синапсами (SMDS)</a:t>
            </a:r>
          </a:p>
        </p:txBody>
      </p:sp>
      <p:pic>
        <p:nvPicPr>
          <p:cNvPr id="9" name="Объект 3">
            <a:extLst>
              <a:ext uri="{FF2B5EF4-FFF2-40B4-BE49-F238E27FC236}">
                <a16:creationId xmlns:a16="http://schemas.microsoft.com/office/drawing/2014/main" id="{86B77B15-0E0C-4481-8884-4E74CD665139}"/>
              </a:ext>
            </a:extLst>
          </p:cNvPr>
          <p:cNvPicPr>
            <a:picLocks noChangeAspect="1"/>
          </p:cNvPicPr>
          <p:nvPr/>
        </p:nvPicPr>
        <p:blipFill>
          <a:blip r:embed="rId4"/>
          <a:stretch>
            <a:fillRect/>
          </a:stretch>
        </p:blipFill>
        <p:spPr>
          <a:xfrm>
            <a:off x="375941" y="2877967"/>
            <a:ext cx="4725664" cy="2584330"/>
          </a:xfrm>
          <a:prstGeom prst="rect">
            <a:avLst/>
          </a:prstGeom>
        </p:spPr>
      </p:pic>
      <p:sp>
        <p:nvSpPr>
          <p:cNvPr id="12" name="Объект 2">
            <a:extLst>
              <a:ext uri="{FF2B5EF4-FFF2-40B4-BE49-F238E27FC236}">
                <a16:creationId xmlns:a16="http://schemas.microsoft.com/office/drawing/2014/main" id="{BDDAFDAE-6A28-45E6-A21F-67A3B523D5EB}"/>
              </a:ext>
            </a:extLst>
          </p:cNvPr>
          <p:cNvSpPr txBox="1">
            <a:spLocks/>
          </p:cNvSpPr>
          <p:nvPr/>
        </p:nvSpPr>
        <p:spPr>
          <a:xfrm>
            <a:off x="6637167" y="1782889"/>
            <a:ext cx="3955899" cy="891782"/>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ru-RU" dirty="0">
                <a:solidFill>
                  <a:schemeClr val="tx2"/>
                </a:solidFill>
                <a:latin typeface="BwSurco-Medium" panose="00000600000000000000" pitchFamily="50" charset="-52"/>
              </a:rPr>
              <a:t>Временная</a:t>
            </a:r>
            <a:br>
              <a:rPr lang="ru-RU" dirty="0">
                <a:solidFill>
                  <a:schemeClr val="tx2"/>
                </a:solidFill>
                <a:latin typeface="BwSurco-Medium" panose="00000600000000000000" pitchFamily="50" charset="-52"/>
              </a:rPr>
            </a:br>
            <a:r>
              <a:rPr lang="ru-RU" dirty="0">
                <a:solidFill>
                  <a:schemeClr val="tx2"/>
                </a:solidFill>
                <a:latin typeface="BwSurco-Medium" panose="00000600000000000000" pitchFamily="50" charset="-52"/>
              </a:rPr>
              <a:t>ассоциация с хаотическими нейронами (SMCN)</a:t>
            </a:r>
          </a:p>
        </p:txBody>
      </p:sp>
      <p:pic>
        <p:nvPicPr>
          <p:cNvPr id="14" name="Рисунок 13">
            <a:extLst>
              <a:ext uri="{FF2B5EF4-FFF2-40B4-BE49-F238E27FC236}">
                <a16:creationId xmlns:a16="http://schemas.microsoft.com/office/drawing/2014/main" id="{70B495CE-E934-4E71-8BD3-B91F443F3B3E}"/>
              </a:ext>
            </a:extLst>
          </p:cNvPr>
          <p:cNvPicPr>
            <a:picLocks noChangeAspect="1"/>
          </p:cNvPicPr>
          <p:nvPr/>
        </p:nvPicPr>
        <p:blipFill>
          <a:blip r:embed="rId5"/>
          <a:stretch>
            <a:fillRect/>
          </a:stretch>
        </p:blipFill>
        <p:spPr>
          <a:xfrm>
            <a:off x="5414176" y="2877967"/>
            <a:ext cx="6401883" cy="258433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CE5DA8DD-C570-44CD-AE40-5B350347B1A3}"/>
              </a:ext>
            </a:extLst>
          </p:cNvPr>
          <p:cNvPicPr>
            <a:picLocks noChangeAspect="1"/>
          </p:cNvPicPr>
          <p:nvPr/>
        </p:nvPicPr>
        <p:blipFill>
          <a:blip r:embed="rId2">
            <a:alphaModFix amt="28000"/>
            <a:extLst>
              <a:ext uri="{28A0092B-C50C-407E-A947-70E740481C1C}">
                <a14:useLocalDpi xmlns:a14="http://schemas.microsoft.com/office/drawing/2010/main" val="0"/>
              </a:ext>
            </a:extLst>
          </a:blip>
          <a:stretch>
            <a:fillRect/>
          </a:stretch>
        </p:blipFill>
        <p:spPr>
          <a:xfrm>
            <a:off x="-6" y="0"/>
            <a:ext cx="12192000" cy="6858000"/>
          </a:xfrm>
          <a:prstGeom prst="rect">
            <a:avLst/>
          </a:prstGeom>
        </p:spPr>
      </p:pic>
      <p:sp>
        <p:nvSpPr>
          <p:cNvPr id="3" name="Номер слайда 2">
            <a:extLst>
              <a:ext uri="{FF2B5EF4-FFF2-40B4-BE49-F238E27FC236}">
                <a16:creationId xmlns:a16="http://schemas.microsoft.com/office/drawing/2014/main" id="{63CBA4F4-0B5B-4237-ADFB-B26F62364F9D}"/>
              </a:ext>
            </a:extLst>
          </p:cNvPr>
          <p:cNvSpPr>
            <a:spLocks noGrp="1"/>
          </p:cNvSpPr>
          <p:nvPr>
            <p:ph type="sldNum" sz="quarter" idx="12"/>
          </p:nvPr>
        </p:nvSpPr>
        <p:spPr/>
        <p:txBody>
          <a:bodyPr/>
          <a:lstStyle/>
          <a:p>
            <a:pPr rtl="0"/>
            <a:fld id="{0FF54DE5-C571-48E8-A5BC-B369434E2F44}" type="slidenum">
              <a:rPr lang="ru-RU" smtClean="0"/>
              <a:t>6</a:t>
            </a:fld>
            <a:endParaRPr lang="ru-RU" dirty="0"/>
          </a:p>
        </p:txBody>
      </p:sp>
      <p:pic>
        <p:nvPicPr>
          <p:cNvPr id="22" name="Рисунок 21">
            <a:extLst>
              <a:ext uri="{FF2B5EF4-FFF2-40B4-BE49-F238E27FC236}">
                <a16:creationId xmlns:a16="http://schemas.microsoft.com/office/drawing/2014/main" id="{CF515ACC-2DFD-4F3A-A92B-3DC9A5A710C9}"/>
              </a:ext>
            </a:extLst>
          </p:cNvPr>
          <p:cNvPicPr>
            <a:picLocks noChangeAspect="1"/>
          </p:cNvPicPr>
          <p:nvPr/>
        </p:nvPicPr>
        <p:blipFill>
          <a:blip r:embed="rId3" cstate="print">
            <a:alphaModFix amt="80000"/>
            <a:extLst>
              <a:ext uri="{28A0092B-C50C-407E-A947-70E740481C1C}">
                <a14:useLocalDpi xmlns:a14="http://schemas.microsoft.com/office/drawing/2010/main" val="0"/>
              </a:ext>
            </a:extLst>
          </a:blip>
          <a:stretch>
            <a:fillRect/>
          </a:stretch>
        </p:blipFill>
        <p:spPr>
          <a:xfrm>
            <a:off x="5698320" y="5964618"/>
            <a:ext cx="795349" cy="795349"/>
          </a:xfrm>
          <a:prstGeom prst="rect">
            <a:avLst/>
          </a:prstGeom>
        </p:spPr>
      </p:pic>
      <p:sp>
        <p:nvSpPr>
          <p:cNvPr id="13" name="Прямоугольник 12">
            <a:extLst>
              <a:ext uri="{FF2B5EF4-FFF2-40B4-BE49-F238E27FC236}">
                <a16:creationId xmlns:a16="http://schemas.microsoft.com/office/drawing/2014/main" id="{99C41B04-B643-4642-886C-56847393352D}"/>
              </a:ext>
            </a:extLst>
          </p:cNvPr>
          <p:cNvSpPr/>
          <p:nvPr/>
        </p:nvSpPr>
        <p:spPr>
          <a:xfrm>
            <a:off x="2585432" y="676787"/>
            <a:ext cx="7021124"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b="1" dirty="0">
                <a:solidFill>
                  <a:schemeClr val="bg1"/>
                </a:solidFill>
                <a:latin typeface="BwSurco-Medium" panose="00000600000000000000" pitchFamily="50" charset="-52"/>
                <a:cs typeface="Times New Roman" panose="02020603050405020304" pitchFamily="18" charset="0"/>
              </a:rPr>
              <a:t>Модели временной ассоциации</a:t>
            </a:r>
          </a:p>
        </p:txBody>
      </p:sp>
      <p:pic>
        <p:nvPicPr>
          <p:cNvPr id="15" name="Рисунок 14">
            <a:extLst>
              <a:ext uri="{FF2B5EF4-FFF2-40B4-BE49-F238E27FC236}">
                <a16:creationId xmlns:a16="http://schemas.microsoft.com/office/drawing/2014/main" id="{89B192AB-5624-495A-A9D0-FEBB146FE356}"/>
              </a:ext>
            </a:extLst>
          </p:cNvPr>
          <p:cNvPicPr>
            <a:picLocks noChangeAspect="1"/>
          </p:cNvPicPr>
          <p:nvPr/>
        </p:nvPicPr>
        <p:blipFill rotWithShape="1">
          <a:blip r:embed="rId4"/>
          <a:srcRect l="2956" r="3875"/>
          <a:stretch/>
        </p:blipFill>
        <p:spPr>
          <a:xfrm>
            <a:off x="6459895" y="2567650"/>
            <a:ext cx="5568960" cy="2486177"/>
          </a:xfrm>
          <a:prstGeom prst="rect">
            <a:avLst/>
          </a:prstGeom>
        </p:spPr>
      </p:pic>
      <p:pic>
        <p:nvPicPr>
          <p:cNvPr id="6" name="Рисунок 5">
            <a:extLst>
              <a:ext uri="{FF2B5EF4-FFF2-40B4-BE49-F238E27FC236}">
                <a16:creationId xmlns:a16="http://schemas.microsoft.com/office/drawing/2014/main" id="{FE0578ED-6F88-411D-A46B-BE832B448997}"/>
              </a:ext>
            </a:extLst>
          </p:cNvPr>
          <p:cNvPicPr>
            <a:picLocks noChangeAspect="1"/>
          </p:cNvPicPr>
          <p:nvPr/>
        </p:nvPicPr>
        <p:blipFill>
          <a:blip r:embed="rId5"/>
          <a:stretch>
            <a:fillRect/>
          </a:stretch>
        </p:blipFill>
        <p:spPr>
          <a:xfrm>
            <a:off x="163145" y="2567650"/>
            <a:ext cx="6156342" cy="2486176"/>
          </a:xfrm>
          <a:prstGeom prst="rect">
            <a:avLst/>
          </a:prstGeom>
        </p:spPr>
      </p:pic>
      <p:sp>
        <p:nvSpPr>
          <p:cNvPr id="18" name="Объект 2">
            <a:extLst>
              <a:ext uri="{FF2B5EF4-FFF2-40B4-BE49-F238E27FC236}">
                <a16:creationId xmlns:a16="http://schemas.microsoft.com/office/drawing/2014/main" id="{0019AEEC-8ED6-46C1-BA7A-49CD1DB8C380}"/>
              </a:ext>
            </a:extLst>
          </p:cNvPr>
          <p:cNvSpPr txBox="1">
            <a:spLocks/>
          </p:cNvSpPr>
          <p:nvPr/>
        </p:nvSpPr>
        <p:spPr>
          <a:xfrm>
            <a:off x="929624" y="1656858"/>
            <a:ext cx="10332740" cy="785548"/>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ctr">
              <a:buNone/>
            </a:pPr>
            <a:r>
              <a:rPr lang="ru-RU" dirty="0">
                <a:solidFill>
                  <a:schemeClr val="tx2"/>
                </a:solidFill>
                <a:latin typeface="BwSurco-Medium" panose="00000600000000000000" pitchFamily="50" charset="-52"/>
              </a:rPr>
              <a:t>Временная ассоциация с динамическими депрессионными синапсами и</a:t>
            </a:r>
            <a:br>
              <a:rPr lang="ru-RU" dirty="0">
                <a:solidFill>
                  <a:schemeClr val="tx2"/>
                </a:solidFill>
                <a:latin typeface="BwSurco-Medium" panose="00000600000000000000" pitchFamily="50" charset="-52"/>
              </a:rPr>
            </a:br>
            <a:r>
              <a:rPr lang="ru-RU" dirty="0">
                <a:solidFill>
                  <a:schemeClr val="tx2"/>
                </a:solidFill>
                <a:latin typeface="BwSurco-Medium" panose="00000600000000000000" pitchFamily="50" charset="-52"/>
              </a:rPr>
              <a:t>хаотическими нейронами (SMDSCN)</a:t>
            </a:r>
          </a:p>
        </p:txBody>
      </p:sp>
    </p:spTree>
    <p:extLst>
      <p:ext uri="{BB962C8B-B14F-4D97-AF65-F5344CB8AC3E}">
        <p14:creationId xmlns:p14="http://schemas.microsoft.com/office/powerpoint/2010/main" val="9693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CE5DA8DD-C570-44CD-AE40-5B350347B1A3}"/>
              </a:ext>
            </a:extLst>
          </p:cNvPr>
          <p:cNvPicPr>
            <a:picLocks noChangeAspect="1"/>
          </p:cNvPicPr>
          <p:nvPr/>
        </p:nvPicPr>
        <p:blipFill>
          <a:blip r:embed="rId2">
            <a:alphaModFix amt="2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Прямоугольник 16">
            <a:extLst>
              <a:ext uri="{FF2B5EF4-FFF2-40B4-BE49-F238E27FC236}">
                <a16:creationId xmlns:a16="http://schemas.microsoft.com/office/drawing/2014/main" id="{623EA6B8-8BB0-4FA1-A68F-1E303B55E69B}"/>
              </a:ext>
            </a:extLst>
          </p:cNvPr>
          <p:cNvSpPr/>
          <p:nvPr/>
        </p:nvSpPr>
        <p:spPr>
          <a:xfrm>
            <a:off x="2766104" y="265329"/>
            <a:ext cx="6659792" cy="954107"/>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2800" dirty="0">
                <a:solidFill>
                  <a:schemeClr val="bg1"/>
                </a:solidFill>
                <a:latin typeface="BwSurco-Medium" panose="00000600000000000000" pitchFamily="50" charset="-52"/>
              </a:rPr>
              <a:t>Проверка сети </a:t>
            </a:r>
            <a:r>
              <a:rPr lang="ru-RU" sz="2800" dirty="0" err="1">
                <a:solidFill>
                  <a:schemeClr val="bg1"/>
                </a:solidFill>
                <a:latin typeface="BwSurco-Medium" panose="00000600000000000000" pitchFamily="50" charset="-52"/>
              </a:rPr>
              <a:t>Хопфилда</a:t>
            </a:r>
            <a:r>
              <a:rPr lang="ru-RU" sz="2800" dirty="0">
                <a:solidFill>
                  <a:schemeClr val="bg1"/>
                </a:solidFill>
                <a:latin typeface="BwSurco-Medium" panose="00000600000000000000" pitchFamily="50" charset="-52"/>
              </a:rPr>
              <a:t> без хаотических нейронов </a:t>
            </a:r>
          </a:p>
        </p:txBody>
      </p:sp>
      <p:sp>
        <p:nvSpPr>
          <p:cNvPr id="3" name="Номер слайда 2">
            <a:extLst>
              <a:ext uri="{FF2B5EF4-FFF2-40B4-BE49-F238E27FC236}">
                <a16:creationId xmlns:a16="http://schemas.microsoft.com/office/drawing/2014/main" id="{63CBA4F4-0B5B-4237-ADFB-B26F62364F9D}"/>
              </a:ext>
            </a:extLst>
          </p:cNvPr>
          <p:cNvSpPr>
            <a:spLocks noGrp="1"/>
          </p:cNvSpPr>
          <p:nvPr>
            <p:ph type="sldNum" sz="quarter" idx="12"/>
          </p:nvPr>
        </p:nvSpPr>
        <p:spPr/>
        <p:txBody>
          <a:bodyPr/>
          <a:lstStyle/>
          <a:p>
            <a:pPr rtl="0"/>
            <a:fld id="{0FF54DE5-C571-48E8-A5BC-B369434E2F44}" type="slidenum">
              <a:rPr lang="ru-RU" smtClean="0"/>
              <a:t>7</a:t>
            </a:fld>
            <a:endParaRPr lang="ru-RU" dirty="0"/>
          </a:p>
        </p:txBody>
      </p:sp>
      <p:sp>
        <p:nvSpPr>
          <p:cNvPr id="15" name="TextBox 14">
            <a:extLst>
              <a:ext uri="{FF2B5EF4-FFF2-40B4-BE49-F238E27FC236}">
                <a16:creationId xmlns:a16="http://schemas.microsoft.com/office/drawing/2014/main" id="{9C5BBB96-CE55-4BC7-9E66-6EBCF9896632}"/>
              </a:ext>
            </a:extLst>
          </p:cNvPr>
          <p:cNvSpPr txBox="1"/>
          <p:nvPr/>
        </p:nvSpPr>
        <p:spPr>
          <a:xfrm>
            <a:off x="1999861" y="1268520"/>
            <a:ext cx="8192278" cy="369332"/>
          </a:xfrm>
          <a:prstGeom prst="rect">
            <a:avLst/>
          </a:prstGeom>
          <a:noFill/>
        </p:spPr>
        <p:txBody>
          <a:bodyPr wrap="square" rtlCol="0">
            <a:spAutoFit/>
          </a:bodyPr>
          <a:lstStyle/>
          <a:p>
            <a:pPr algn="ctr"/>
            <a:r>
              <a:rPr lang="ru-RU" dirty="0">
                <a:solidFill>
                  <a:schemeClr val="tx2"/>
                </a:solidFill>
                <a:latin typeface="BwSurco-Medium" panose="00000600000000000000" pitchFamily="50" charset="-52"/>
              </a:rPr>
              <a:t>При моделировании алгоритма использовалась библиотека </a:t>
            </a:r>
            <a:r>
              <a:rPr lang="ru-RU" dirty="0" err="1">
                <a:solidFill>
                  <a:schemeClr val="tx2"/>
                </a:solidFill>
                <a:latin typeface="BwSurco-Medium" panose="00000600000000000000" pitchFamily="50" charset="-52"/>
              </a:rPr>
              <a:t>NumPy</a:t>
            </a:r>
            <a:r>
              <a:rPr lang="ru-RU" dirty="0">
                <a:solidFill>
                  <a:schemeClr val="tx2"/>
                </a:solidFill>
                <a:latin typeface="BwSurco-Medium" panose="00000600000000000000" pitchFamily="50" charset="-52"/>
              </a:rPr>
              <a:t>. </a:t>
            </a:r>
          </a:p>
        </p:txBody>
      </p:sp>
      <p:pic>
        <p:nvPicPr>
          <p:cNvPr id="10" name="Рисунок 9">
            <a:extLst>
              <a:ext uri="{FF2B5EF4-FFF2-40B4-BE49-F238E27FC236}">
                <a16:creationId xmlns:a16="http://schemas.microsoft.com/office/drawing/2014/main" id="{49F34AD4-0F1F-4A96-AD64-32DC6ED66CD8}"/>
              </a:ext>
            </a:extLst>
          </p:cNvPr>
          <p:cNvPicPr/>
          <p:nvPr/>
        </p:nvPicPr>
        <p:blipFill>
          <a:blip r:embed="rId3"/>
          <a:stretch>
            <a:fillRect/>
          </a:stretch>
        </p:blipFill>
        <p:spPr>
          <a:xfrm>
            <a:off x="416768" y="1755340"/>
            <a:ext cx="5177240" cy="4635159"/>
          </a:xfrm>
          <a:prstGeom prst="rect">
            <a:avLst/>
          </a:prstGeom>
        </p:spPr>
      </p:pic>
      <p:grpSp>
        <p:nvGrpSpPr>
          <p:cNvPr id="11" name="Группа 10">
            <a:extLst>
              <a:ext uri="{FF2B5EF4-FFF2-40B4-BE49-F238E27FC236}">
                <a16:creationId xmlns:a16="http://schemas.microsoft.com/office/drawing/2014/main" id="{124973B4-E484-4B5F-9D1E-53985BDA6BBA}"/>
              </a:ext>
            </a:extLst>
          </p:cNvPr>
          <p:cNvGrpSpPr/>
          <p:nvPr/>
        </p:nvGrpSpPr>
        <p:grpSpPr>
          <a:xfrm>
            <a:off x="5732309" y="1755340"/>
            <a:ext cx="6164222" cy="4691452"/>
            <a:chOff x="-259118" y="289524"/>
            <a:chExt cx="6019835" cy="4516885"/>
          </a:xfrm>
        </p:grpSpPr>
        <p:pic>
          <p:nvPicPr>
            <p:cNvPr id="12" name="Объект 7">
              <a:extLst>
                <a:ext uri="{FF2B5EF4-FFF2-40B4-BE49-F238E27FC236}">
                  <a16:creationId xmlns:a16="http://schemas.microsoft.com/office/drawing/2014/main" id="{FA977BD1-979D-4766-8571-B536EA448478}"/>
                </a:ext>
              </a:extLst>
            </p:cNvPr>
            <p:cNvPicPr>
              <a:picLocks noGrp="1" noChangeAspect="1"/>
            </p:cNvPicPr>
            <p:nvPr/>
          </p:nvPicPr>
          <p:blipFill rotWithShape="1">
            <a:blip r:embed="rId4" cstate="print">
              <a:extLst>
                <a:ext uri="{28A0092B-C50C-407E-A947-70E740481C1C}">
                  <a14:useLocalDpi xmlns:a14="http://schemas.microsoft.com/office/drawing/2010/main" val="0"/>
                </a:ext>
              </a:extLst>
            </a:blip>
            <a:srcRect l="8874" t="35089" r="7337" b="33343"/>
            <a:stretch/>
          </p:blipFill>
          <p:spPr>
            <a:xfrm>
              <a:off x="-216255" y="289524"/>
              <a:ext cx="5934110" cy="1490381"/>
            </a:xfrm>
            <a:prstGeom prst="rect">
              <a:avLst/>
            </a:prstGeom>
          </p:spPr>
        </p:pic>
        <p:pic>
          <p:nvPicPr>
            <p:cNvPr id="13" name="Рисунок 12">
              <a:extLst>
                <a:ext uri="{FF2B5EF4-FFF2-40B4-BE49-F238E27FC236}">
                  <a16:creationId xmlns:a16="http://schemas.microsoft.com/office/drawing/2014/main" id="{F31ACC5A-2AD4-404E-B7F2-357DCC6CC2A2}"/>
                </a:ext>
              </a:extLst>
            </p:cNvPr>
            <p:cNvPicPr>
              <a:picLocks noChangeAspect="1"/>
            </p:cNvPicPr>
            <p:nvPr/>
          </p:nvPicPr>
          <p:blipFill rotWithShape="1">
            <a:blip r:embed="rId5">
              <a:extLst>
                <a:ext uri="{28A0092B-C50C-407E-A947-70E740481C1C}">
                  <a14:useLocalDpi xmlns:a14="http://schemas.microsoft.com/office/drawing/2010/main" val="0"/>
                </a:ext>
              </a:extLst>
            </a:blip>
            <a:srcRect l="8333" t="33308" r="6666" b="32810"/>
            <a:stretch/>
          </p:blipFill>
          <p:spPr>
            <a:xfrm>
              <a:off x="-259118" y="1758360"/>
              <a:ext cx="6019835" cy="1599250"/>
            </a:xfrm>
            <a:prstGeom prst="rect">
              <a:avLst/>
            </a:prstGeom>
          </p:spPr>
        </p:pic>
        <p:pic>
          <p:nvPicPr>
            <p:cNvPr id="16" name="Рисунок 15">
              <a:extLst>
                <a:ext uri="{FF2B5EF4-FFF2-40B4-BE49-F238E27FC236}">
                  <a16:creationId xmlns:a16="http://schemas.microsoft.com/office/drawing/2014/main" id="{EE94FB53-8B53-4A71-BF7D-A8C614FE013D}"/>
                </a:ext>
              </a:extLst>
            </p:cNvPr>
            <p:cNvPicPr>
              <a:picLocks noChangeAspect="1"/>
            </p:cNvPicPr>
            <p:nvPr/>
          </p:nvPicPr>
          <p:blipFill rotWithShape="1">
            <a:blip r:embed="rId6">
              <a:extLst>
                <a:ext uri="{28A0092B-C50C-407E-A947-70E740481C1C}">
                  <a14:useLocalDpi xmlns:a14="http://schemas.microsoft.com/office/drawing/2010/main" val="0"/>
                </a:ext>
              </a:extLst>
            </a:blip>
            <a:srcRect l="8889" t="34480" r="6574" b="33927"/>
            <a:stretch/>
          </p:blipFill>
          <p:spPr>
            <a:xfrm>
              <a:off x="-259118" y="3306978"/>
              <a:ext cx="6019835" cy="1499431"/>
            </a:xfrm>
            <a:prstGeom prst="rect">
              <a:avLst/>
            </a:prstGeom>
          </p:spPr>
        </p:pic>
      </p:grpSp>
    </p:spTree>
    <p:extLst>
      <p:ext uri="{BB962C8B-B14F-4D97-AF65-F5344CB8AC3E}">
        <p14:creationId xmlns:p14="http://schemas.microsoft.com/office/powerpoint/2010/main" val="10715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CE5DA8DD-C570-44CD-AE40-5B350347B1A3}"/>
              </a:ext>
            </a:extLst>
          </p:cNvPr>
          <p:cNvPicPr>
            <a:picLocks noChangeAspect="1"/>
          </p:cNvPicPr>
          <p:nvPr/>
        </p:nvPicPr>
        <p:blipFill>
          <a:blip r:embed="rId2">
            <a:alphaModFix amt="2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Прямоугольник 16">
            <a:extLst>
              <a:ext uri="{FF2B5EF4-FFF2-40B4-BE49-F238E27FC236}">
                <a16:creationId xmlns:a16="http://schemas.microsoft.com/office/drawing/2014/main" id="{623EA6B8-8BB0-4FA1-A68F-1E303B55E69B}"/>
              </a:ext>
            </a:extLst>
          </p:cNvPr>
          <p:cNvSpPr/>
          <p:nvPr/>
        </p:nvSpPr>
        <p:spPr>
          <a:xfrm>
            <a:off x="2783835" y="340989"/>
            <a:ext cx="5896947" cy="954107"/>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2800" dirty="0">
                <a:solidFill>
                  <a:schemeClr val="bg1"/>
                </a:solidFill>
                <a:latin typeface="BwSurco-Medium" panose="00000600000000000000" pitchFamily="50" charset="-52"/>
              </a:rPr>
              <a:t>Проверка сети </a:t>
            </a:r>
            <a:r>
              <a:rPr lang="ru-RU" sz="2800" dirty="0" err="1">
                <a:solidFill>
                  <a:schemeClr val="bg1"/>
                </a:solidFill>
                <a:latin typeface="BwSurco-Medium" panose="00000600000000000000" pitchFamily="50" charset="-52"/>
              </a:rPr>
              <a:t>Хопфилда</a:t>
            </a:r>
            <a:r>
              <a:rPr lang="ru-RU" sz="2800" dirty="0">
                <a:solidFill>
                  <a:schemeClr val="bg1"/>
                </a:solidFill>
                <a:latin typeface="BwSurco-Medium" panose="00000600000000000000" pitchFamily="50" charset="-52"/>
              </a:rPr>
              <a:t> с хаотическими нейронами</a:t>
            </a:r>
          </a:p>
        </p:txBody>
      </p:sp>
      <p:sp>
        <p:nvSpPr>
          <p:cNvPr id="3" name="Номер слайда 2">
            <a:extLst>
              <a:ext uri="{FF2B5EF4-FFF2-40B4-BE49-F238E27FC236}">
                <a16:creationId xmlns:a16="http://schemas.microsoft.com/office/drawing/2014/main" id="{63CBA4F4-0B5B-4237-ADFB-B26F62364F9D}"/>
              </a:ext>
            </a:extLst>
          </p:cNvPr>
          <p:cNvSpPr>
            <a:spLocks noGrp="1"/>
          </p:cNvSpPr>
          <p:nvPr>
            <p:ph type="sldNum" sz="quarter" idx="12"/>
          </p:nvPr>
        </p:nvSpPr>
        <p:spPr/>
        <p:txBody>
          <a:bodyPr/>
          <a:lstStyle/>
          <a:p>
            <a:pPr rtl="0"/>
            <a:fld id="{0FF54DE5-C571-48E8-A5BC-B369434E2F44}" type="slidenum">
              <a:rPr lang="ru-RU" smtClean="0"/>
              <a:t>8</a:t>
            </a:fld>
            <a:endParaRPr lang="ru-RU" dirty="0"/>
          </a:p>
        </p:txBody>
      </p:sp>
      <p:grpSp>
        <p:nvGrpSpPr>
          <p:cNvPr id="21" name="Группа 20">
            <a:extLst>
              <a:ext uri="{FF2B5EF4-FFF2-40B4-BE49-F238E27FC236}">
                <a16:creationId xmlns:a16="http://schemas.microsoft.com/office/drawing/2014/main" id="{B90D4C97-093F-444E-AEFB-939D38B23459}"/>
              </a:ext>
            </a:extLst>
          </p:cNvPr>
          <p:cNvGrpSpPr/>
          <p:nvPr/>
        </p:nvGrpSpPr>
        <p:grpSpPr>
          <a:xfrm>
            <a:off x="2265309" y="1459629"/>
            <a:ext cx="6933998" cy="5233837"/>
            <a:chOff x="0" y="1"/>
            <a:chExt cx="5940425" cy="4540376"/>
          </a:xfrm>
        </p:grpSpPr>
        <p:pic>
          <p:nvPicPr>
            <p:cNvPr id="23" name="Рисунок 22">
              <a:extLst>
                <a:ext uri="{FF2B5EF4-FFF2-40B4-BE49-F238E27FC236}">
                  <a16:creationId xmlns:a16="http://schemas.microsoft.com/office/drawing/2014/main" id="{440D1A92-F36F-44BF-BBF5-E2D3D1DFA8CD}"/>
                </a:ext>
              </a:extLst>
            </p:cNvPr>
            <p:cNvPicPr>
              <a:picLocks noChangeAspect="1"/>
            </p:cNvPicPr>
            <p:nvPr/>
          </p:nvPicPr>
          <p:blipFill rotWithShape="1">
            <a:blip r:embed="rId3"/>
            <a:srcRect b="11846"/>
            <a:stretch/>
          </p:blipFill>
          <p:spPr>
            <a:xfrm>
              <a:off x="0" y="1"/>
              <a:ext cx="5881370" cy="1540510"/>
            </a:xfrm>
            <a:prstGeom prst="rect">
              <a:avLst/>
            </a:prstGeom>
          </p:spPr>
        </p:pic>
        <p:pic>
          <p:nvPicPr>
            <p:cNvPr id="24" name="Рисунок 23">
              <a:extLst>
                <a:ext uri="{FF2B5EF4-FFF2-40B4-BE49-F238E27FC236}">
                  <a16:creationId xmlns:a16="http://schemas.microsoft.com/office/drawing/2014/main" id="{C509122F-50CA-41F3-90E7-0EAEA1923612}"/>
                </a:ext>
              </a:extLst>
            </p:cNvPr>
            <p:cNvPicPr>
              <a:picLocks noChangeAspect="1"/>
            </p:cNvPicPr>
            <p:nvPr/>
          </p:nvPicPr>
          <p:blipFill>
            <a:blip r:embed="rId4"/>
            <a:stretch>
              <a:fillRect/>
            </a:stretch>
          </p:blipFill>
          <p:spPr>
            <a:xfrm>
              <a:off x="0" y="1540511"/>
              <a:ext cx="5940425" cy="1540510"/>
            </a:xfrm>
            <a:prstGeom prst="rect">
              <a:avLst/>
            </a:prstGeom>
          </p:spPr>
        </p:pic>
        <p:pic>
          <p:nvPicPr>
            <p:cNvPr id="25" name="Рисунок 24">
              <a:extLst>
                <a:ext uri="{FF2B5EF4-FFF2-40B4-BE49-F238E27FC236}">
                  <a16:creationId xmlns:a16="http://schemas.microsoft.com/office/drawing/2014/main" id="{ABC1FD0E-51D7-44D8-9B3B-A73CC33605B3}"/>
                </a:ext>
              </a:extLst>
            </p:cNvPr>
            <p:cNvPicPr>
              <a:picLocks noChangeAspect="1"/>
            </p:cNvPicPr>
            <p:nvPr/>
          </p:nvPicPr>
          <p:blipFill rotWithShape="1">
            <a:blip r:embed="rId5"/>
            <a:srcRect b="6158"/>
            <a:stretch/>
          </p:blipFill>
          <p:spPr>
            <a:xfrm>
              <a:off x="0" y="3081021"/>
              <a:ext cx="5940425" cy="1459356"/>
            </a:xfrm>
            <a:prstGeom prst="rect">
              <a:avLst/>
            </a:prstGeom>
          </p:spPr>
        </p:pic>
      </p:grpSp>
    </p:spTree>
    <p:extLst>
      <p:ext uri="{BB962C8B-B14F-4D97-AF65-F5344CB8AC3E}">
        <p14:creationId xmlns:p14="http://schemas.microsoft.com/office/powerpoint/2010/main" val="312026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CE5DA8DD-C570-44CD-AE40-5B350347B1A3}"/>
              </a:ext>
            </a:extLst>
          </p:cNvPr>
          <p:cNvPicPr>
            <a:picLocks noChangeAspect="1"/>
          </p:cNvPicPr>
          <p:nvPr/>
        </p:nvPicPr>
        <p:blipFill>
          <a:blip r:embed="rId2">
            <a:alphaModFix amt="2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Прямоугольник 16">
            <a:extLst>
              <a:ext uri="{FF2B5EF4-FFF2-40B4-BE49-F238E27FC236}">
                <a16:creationId xmlns:a16="http://schemas.microsoft.com/office/drawing/2014/main" id="{623EA6B8-8BB0-4FA1-A68F-1E303B55E69B}"/>
              </a:ext>
            </a:extLst>
          </p:cNvPr>
          <p:cNvSpPr/>
          <p:nvPr/>
        </p:nvSpPr>
        <p:spPr>
          <a:xfrm>
            <a:off x="3657701" y="468205"/>
            <a:ext cx="4876598" cy="584775"/>
          </a:xfrm>
          <a:prstGeom prst="rect">
            <a:avLst/>
          </a:prstGeom>
          <a:solidFill>
            <a:srgbClr val="37B34A"/>
          </a:solidFill>
          <a:ln w="19050">
            <a:solidFill>
              <a:srgbClr val="00B0F0"/>
            </a:solidFill>
          </a:ln>
          <a:effectLst>
            <a:glow rad="101600">
              <a:srgbClr val="37B34A">
                <a:alpha val="60000"/>
              </a:srgbClr>
            </a:glow>
          </a:effectLst>
        </p:spPr>
        <p:txBody>
          <a:bodyPr wrap="square">
            <a:spAutoFit/>
          </a:bodyPr>
          <a:lstStyle/>
          <a:p>
            <a:pPr algn="ctr"/>
            <a:r>
              <a:rPr lang="ru-RU" sz="3200" dirty="0">
                <a:solidFill>
                  <a:schemeClr val="bg1"/>
                </a:solidFill>
                <a:latin typeface="BwSurco-Medium" panose="00000600000000000000" pitchFamily="50" charset="-52"/>
              </a:rPr>
              <a:t>Время выполнения</a:t>
            </a:r>
          </a:p>
        </p:txBody>
      </p:sp>
      <p:sp>
        <p:nvSpPr>
          <p:cNvPr id="3" name="Номер слайда 2">
            <a:extLst>
              <a:ext uri="{FF2B5EF4-FFF2-40B4-BE49-F238E27FC236}">
                <a16:creationId xmlns:a16="http://schemas.microsoft.com/office/drawing/2014/main" id="{63CBA4F4-0B5B-4237-ADFB-B26F62364F9D}"/>
              </a:ext>
            </a:extLst>
          </p:cNvPr>
          <p:cNvSpPr>
            <a:spLocks noGrp="1"/>
          </p:cNvSpPr>
          <p:nvPr>
            <p:ph type="sldNum" sz="quarter" idx="12"/>
          </p:nvPr>
        </p:nvSpPr>
        <p:spPr/>
        <p:txBody>
          <a:bodyPr/>
          <a:lstStyle/>
          <a:p>
            <a:pPr rtl="0"/>
            <a:fld id="{0FF54DE5-C571-48E8-A5BC-B369434E2F44}" type="slidenum">
              <a:rPr lang="ru-RU" smtClean="0"/>
              <a:t>9</a:t>
            </a:fld>
            <a:endParaRPr lang="ru-RU" dirty="0"/>
          </a:p>
        </p:txBody>
      </p:sp>
      <p:pic>
        <p:nvPicPr>
          <p:cNvPr id="9" name="Рисунок 8">
            <a:extLst>
              <a:ext uri="{FF2B5EF4-FFF2-40B4-BE49-F238E27FC236}">
                <a16:creationId xmlns:a16="http://schemas.microsoft.com/office/drawing/2014/main" id="{E8FE751B-4AA5-411A-B0FE-1EDDC1698F0A}"/>
              </a:ext>
            </a:extLst>
          </p:cNvPr>
          <p:cNvPicPr>
            <a:picLocks noChangeAspect="1"/>
          </p:cNvPicPr>
          <p:nvPr/>
        </p:nvPicPr>
        <p:blipFill>
          <a:blip r:embed="rId3"/>
          <a:stretch>
            <a:fillRect/>
          </a:stretch>
        </p:blipFill>
        <p:spPr>
          <a:xfrm>
            <a:off x="1024128" y="2038350"/>
            <a:ext cx="6800850" cy="1390650"/>
          </a:xfrm>
          <a:prstGeom prst="rect">
            <a:avLst/>
          </a:prstGeom>
        </p:spPr>
      </p:pic>
      <p:pic>
        <p:nvPicPr>
          <p:cNvPr id="10" name="Рисунок 9">
            <a:extLst>
              <a:ext uri="{FF2B5EF4-FFF2-40B4-BE49-F238E27FC236}">
                <a16:creationId xmlns:a16="http://schemas.microsoft.com/office/drawing/2014/main" id="{21AA8516-0D92-4775-9C71-16739A59B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 y="4422624"/>
            <a:ext cx="8705850" cy="1441752"/>
          </a:xfrm>
          <a:prstGeom prst="rect">
            <a:avLst/>
          </a:prstGeom>
        </p:spPr>
      </p:pic>
      <p:sp>
        <p:nvSpPr>
          <p:cNvPr id="11" name="TextBox 10">
            <a:extLst>
              <a:ext uri="{FF2B5EF4-FFF2-40B4-BE49-F238E27FC236}">
                <a16:creationId xmlns:a16="http://schemas.microsoft.com/office/drawing/2014/main" id="{7F1C78EE-FC06-4CB6-BDB5-89054081B5BB}"/>
              </a:ext>
            </a:extLst>
          </p:cNvPr>
          <p:cNvSpPr txBox="1"/>
          <p:nvPr/>
        </p:nvSpPr>
        <p:spPr>
          <a:xfrm>
            <a:off x="3329473" y="1568776"/>
            <a:ext cx="2236236" cy="369332"/>
          </a:xfrm>
          <a:prstGeom prst="rect">
            <a:avLst/>
          </a:prstGeom>
          <a:noFill/>
        </p:spPr>
        <p:txBody>
          <a:bodyPr wrap="square" rtlCol="0">
            <a:spAutoFit/>
          </a:bodyPr>
          <a:lstStyle/>
          <a:p>
            <a:pPr algn="ctr"/>
            <a:r>
              <a:rPr lang="ru-RU" dirty="0">
                <a:solidFill>
                  <a:schemeClr val="tx2"/>
                </a:solidFill>
                <a:latin typeface="BwSurco-Medium" panose="00000600000000000000" pitchFamily="50" charset="-52"/>
              </a:rPr>
              <a:t>Обычный нейрон</a:t>
            </a:r>
          </a:p>
        </p:txBody>
      </p:sp>
      <p:sp>
        <p:nvSpPr>
          <p:cNvPr id="12" name="TextBox 11">
            <a:extLst>
              <a:ext uri="{FF2B5EF4-FFF2-40B4-BE49-F238E27FC236}">
                <a16:creationId xmlns:a16="http://schemas.microsoft.com/office/drawing/2014/main" id="{1D41DF99-1B37-48E9-9B68-3AC27ECC55FA}"/>
              </a:ext>
            </a:extLst>
          </p:cNvPr>
          <p:cNvSpPr txBox="1"/>
          <p:nvPr/>
        </p:nvSpPr>
        <p:spPr>
          <a:xfrm>
            <a:off x="3223726" y="3922012"/>
            <a:ext cx="2447731" cy="369332"/>
          </a:xfrm>
          <a:prstGeom prst="rect">
            <a:avLst/>
          </a:prstGeom>
          <a:noFill/>
        </p:spPr>
        <p:txBody>
          <a:bodyPr wrap="square" rtlCol="0">
            <a:spAutoFit/>
          </a:bodyPr>
          <a:lstStyle/>
          <a:p>
            <a:pPr algn="ctr"/>
            <a:r>
              <a:rPr lang="ru-RU" dirty="0">
                <a:solidFill>
                  <a:schemeClr val="tx2"/>
                </a:solidFill>
                <a:latin typeface="BwSurco-Medium" panose="00000600000000000000" pitchFamily="50" charset="-52"/>
              </a:rPr>
              <a:t>Хаотический нейрон</a:t>
            </a:r>
          </a:p>
        </p:txBody>
      </p:sp>
      <p:pic>
        <p:nvPicPr>
          <p:cNvPr id="13" name="Рисунок 12">
            <a:extLst>
              <a:ext uri="{FF2B5EF4-FFF2-40B4-BE49-F238E27FC236}">
                <a16:creationId xmlns:a16="http://schemas.microsoft.com/office/drawing/2014/main" id="{0DAFD334-F5C9-4D9E-8A5B-D2F9C2C6AC87}"/>
              </a:ext>
            </a:extLst>
          </p:cNvPr>
          <p:cNvPicPr>
            <a:picLocks noChangeAspect="1"/>
          </p:cNvPicPr>
          <p:nvPr/>
        </p:nvPicPr>
        <p:blipFill>
          <a:blip r:embed="rId5" cstate="print">
            <a:alphaModFix amt="80000"/>
            <a:extLst>
              <a:ext uri="{28A0092B-C50C-407E-A947-70E740481C1C}">
                <a14:useLocalDpi xmlns:a14="http://schemas.microsoft.com/office/drawing/2010/main" val="0"/>
              </a:ext>
            </a:extLst>
          </a:blip>
          <a:stretch>
            <a:fillRect/>
          </a:stretch>
        </p:blipFill>
        <p:spPr>
          <a:xfrm>
            <a:off x="5698320" y="5964618"/>
            <a:ext cx="795349" cy="795349"/>
          </a:xfrm>
          <a:prstGeom prst="rect">
            <a:avLst/>
          </a:prstGeom>
        </p:spPr>
      </p:pic>
    </p:spTree>
    <p:extLst>
      <p:ext uri="{BB962C8B-B14F-4D97-AF65-F5344CB8AC3E}">
        <p14:creationId xmlns:p14="http://schemas.microsoft.com/office/powerpoint/2010/main" val="13675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Научная литература 16 х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62_TF03431380" id="{C5372053-071F-4A30-B713-CAC0FBBF8602}" vid="{47BF81C2-3D26-44B6-92D3-BB3940A76306}"/>
    </a:ext>
  </a:extLst>
</a:theme>
</file>

<file path=ppt/theme/theme2.xml><?xml version="1.0" encoding="utf-8"?>
<a:theme xmlns:a="http://schemas.openxmlformats.org/drawingml/2006/main" name="Тема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documentManagement/types"/>
    <ds:schemaRef ds:uri="http://schemas.openxmlformats.org/package/2006/metadata/core-properties"/>
    <ds:schemaRef ds:uri="4873beb7-5857-4685-be1f-d57550cc96cc"/>
    <ds:schemaRef ds:uri="http://purl.org/dc/dcmitype/"/>
    <ds:schemaRef ds:uri="http://schemas.microsoft.com/office/2006/metadata/properties"/>
    <ds:schemaRef ds:uri="http://www.w3.org/XML/1998/namespace"/>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Учебная презентация, макет с лентами и полосками (широкоэкранный формат)</Template>
  <TotalTime>0</TotalTime>
  <Words>428</Words>
  <Application>Microsoft Office PowerPoint</Application>
  <PresentationFormat>Широкоэкранный</PresentationFormat>
  <Paragraphs>44</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BwSurco-Bold</vt:lpstr>
      <vt:lpstr>BwSurco-Medium</vt:lpstr>
      <vt:lpstr>Euphemia</vt:lpstr>
      <vt:lpstr>Plantagenet Cherokee</vt:lpstr>
      <vt:lpstr>Wingdings</vt:lpstr>
      <vt:lpstr>Научная литература 16 х 9</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2020-06-24T20:22:59Z</dcterms:created>
  <dcterms:modified xsi:type="dcterms:W3CDTF">2021-04-29T10:24:39Z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