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70" r:id="rId9"/>
    <p:sldId id="269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34A"/>
    <a:srgbClr val="F1F1F1"/>
    <a:srgbClr val="FFFFF3"/>
    <a:srgbClr val="F05033"/>
    <a:srgbClr val="FF6129"/>
    <a:srgbClr val="EE3E00"/>
    <a:srgbClr val="FF0000"/>
    <a:srgbClr val="800080"/>
    <a:srgbClr val="007FCA"/>
    <a:srgbClr val="A4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7" autoAdjust="0"/>
    <p:restoredTop sz="94701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19.03.2021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19.03.2021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30B843-CD76-4E8B-94A8-51CE5C101D88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2DE61B-202C-41E2-BB65-AFF4E04B0A5B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835CBC-7B55-4A41-A5D0-0DA03BA28D0C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FC123-4235-4F2A-B72F-6E3BDB801441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E005A9-AF85-45A2-BD8C-E3852AF49634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DFDAB1-D403-47FF-B19B-B09DF29602AC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D47EAB-0A6C-42A4-88FC-4DE44C48D5FC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4CB284-9617-419B-9CB4-C8B40BC0BFE7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0058D-C8A6-4CD6-8752-8D84F69B52DF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64E78-7B86-4B49-87C4-1BC56C6E8EA8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745776-4F31-4A1F-82EF-5858F5405133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679E129-0077-4BBB-88AD-C0C03BEF3A10}" type="datetime1">
              <a:rPr lang="ru-RU" smtClean="0"/>
              <a:t>19.03.2021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8DB96EE-BC01-4623-8D3A-E204628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A588B-D798-40CD-AED7-2A084B7CA51B}"/>
              </a:ext>
            </a:extLst>
          </p:cNvPr>
          <p:cNvSpPr txBox="1"/>
          <p:nvPr/>
        </p:nvSpPr>
        <p:spPr>
          <a:xfrm>
            <a:off x="828255" y="439351"/>
            <a:ext cx="1053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5A7DD-5DD4-4ED8-8140-D57BD9C91D1E}"/>
              </a:ext>
            </a:extLst>
          </p:cNvPr>
          <p:cNvSpPr txBox="1"/>
          <p:nvPr/>
        </p:nvSpPr>
        <p:spPr>
          <a:xfrm>
            <a:off x="2820677" y="2500414"/>
            <a:ext cx="655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200" b="1" dirty="0">
              <a:solidFill>
                <a:schemeClr val="bg1"/>
              </a:solidFill>
              <a:latin typeface="BwSurco-Bold" panose="000008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C7AC-BF59-47CF-A07F-16A93DF31C5D}"/>
              </a:ext>
            </a:extLst>
          </p:cNvPr>
          <p:cNvSpPr txBox="1"/>
          <p:nvPr/>
        </p:nvSpPr>
        <p:spPr>
          <a:xfrm>
            <a:off x="475424" y="3429000"/>
            <a:ext cx="60182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Команда: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Бараев Дамир — менеджер проекта  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Асадуллин Булат—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frontend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Кузьмичев Егор—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frontend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Макаревич Никита—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backend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Паршуков Кирилл—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backend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Черный Виталий—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frontend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25662-E7A3-46F2-AFF2-3A1302BF8B04}"/>
              </a:ext>
            </a:extLst>
          </p:cNvPr>
          <p:cNvSpPr txBox="1"/>
          <p:nvPr/>
        </p:nvSpPr>
        <p:spPr>
          <a:xfrm>
            <a:off x="8042198" y="3651344"/>
            <a:ext cx="3674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Заказчик: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Huawei Technologies Co. Ltd.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Куратор: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 err="1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Ахин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Марат</a:t>
            </a:r>
          </a:p>
          <a:p>
            <a:pPr indent="4849813"/>
            <a:endParaRPr lang="ru-RU" sz="2000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345A04-39DA-4611-9272-399EAA616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F082CE-4E4F-4AC0-9793-8465CABDA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601BF-798D-4BD8-8688-6CC97C672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9" y="5888671"/>
            <a:ext cx="879762" cy="87976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F06CCC-D34F-4470-B431-8A55944069FC}"/>
              </a:ext>
            </a:extLst>
          </p:cNvPr>
          <p:cNvSpPr/>
          <p:nvPr/>
        </p:nvSpPr>
        <p:spPr>
          <a:xfrm>
            <a:off x="2820673" y="2561147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Git history linearizer</a:t>
            </a:r>
            <a:endParaRPr lang="ru-RU" sz="3200" b="1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F2F67-633D-46AC-BD66-77DFC994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Объект 2">
            <a:extLst>
              <a:ext uri="{FF2B5EF4-FFF2-40B4-BE49-F238E27FC236}">
                <a16:creationId xmlns:a16="http://schemas.microsoft.com/office/drawing/2014/main" id="{63D0097D-9BCF-406E-A060-E63B9A8EBAD0}"/>
              </a:ext>
            </a:extLst>
          </p:cNvPr>
          <p:cNvSpPr txBox="1">
            <a:spLocks/>
          </p:cNvSpPr>
          <p:nvPr/>
        </p:nvSpPr>
        <p:spPr>
          <a:xfrm>
            <a:off x="1111903" y="1458206"/>
            <a:ext cx="9992660" cy="1374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Создание инструмента для автоматического упрощения и улучшения истории коммитов.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  <a:latin typeface="BwSurco-Medium" panose="00000600000000000000" pitchFamily="50" charset="-52"/>
              </a:rPr>
              <a:t>Языки программирования: </a:t>
            </a:r>
            <a:r>
              <a:rPr lang="en-US" sz="1800" dirty="0">
                <a:solidFill>
                  <a:schemeClr val="tx2"/>
                </a:solidFill>
                <a:latin typeface="BwSurco-Medium" panose="00000600000000000000" pitchFamily="50" charset="-52"/>
              </a:rPr>
              <a:t>Java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820F07-A911-4EA0-80B8-BE15B4F3F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AF5D0A-57E2-457F-BD09-54AE0B1AD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3ABC0D-49C1-4FA4-88C6-00514173ADC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3" y="5891688"/>
            <a:ext cx="907753" cy="90775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9476E3-87B7-4330-8BB7-DAA628281729}"/>
              </a:ext>
            </a:extLst>
          </p:cNvPr>
          <p:cNvSpPr/>
          <p:nvPr/>
        </p:nvSpPr>
        <p:spPr>
          <a:xfrm>
            <a:off x="4140371" y="3136612"/>
            <a:ext cx="3935723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Статус проекта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5FDC4B-1492-4ABA-A230-FB8358912C28}"/>
              </a:ext>
            </a:extLst>
          </p:cNvPr>
          <p:cNvSpPr/>
          <p:nvPr/>
        </p:nvSpPr>
        <p:spPr>
          <a:xfrm>
            <a:off x="2820671" y="571461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Описание решаемой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AA36D-35FE-4013-A57A-6481271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3067623-A651-4DEE-B45C-F3AA3C11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55939"/>
              </p:ext>
            </p:extLst>
          </p:nvPr>
        </p:nvGraphicFramePr>
        <p:xfrm>
          <a:off x="1203460" y="4025030"/>
          <a:ext cx="9785060" cy="161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12">
                  <a:extLst>
                    <a:ext uri="{9D8B030D-6E8A-4147-A177-3AD203B41FA5}">
                      <a16:colId xmlns:a16="http://schemas.microsoft.com/office/drawing/2014/main" val="2607317686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925643870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2231105127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3874131161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3941122273"/>
                    </a:ext>
                  </a:extLst>
                </a:gridCol>
              </a:tblGrid>
              <a:tr h="52830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3 спринт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4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01877"/>
                  </a:ext>
                </a:extLst>
              </a:tr>
              <a:tr h="54090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С заказчиком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23469"/>
                  </a:ext>
                </a:extLst>
              </a:tr>
              <a:tr h="54090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С куратором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532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F8C8029-3733-4A62-8193-B7F568FBCCB7}"/>
              </a:ext>
            </a:extLst>
          </p:cNvPr>
          <p:cNvSpPr txBox="1"/>
          <p:nvPr/>
        </p:nvSpPr>
        <p:spPr>
          <a:xfrm>
            <a:off x="2312495" y="4086828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4F801-A39A-4C8F-9FC7-308C2CE7F673}"/>
              </a:ext>
            </a:extLst>
          </p:cNvPr>
          <p:cNvSpPr txBox="1"/>
          <p:nvPr/>
        </p:nvSpPr>
        <p:spPr>
          <a:xfrm>
            <a:off x="1058027" y="4132995"/>
            <a:ext cx="110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Число встреч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14B6E58-54BE-4C67-8F1A-D2285F5547E5}"/>
              </a:ext>
            </a:extLst>
          </p:cNvPr>
          <p:cNvSpPr txBox="1">
            <a:spLocks/>
          </p:cNvSpPr>
          <p:nvPr/>
        </p:nvSpPr>
        <p:spPr>
          <a:xfrm>
            <a:off x="386062" y="1671039"/>
            <a:ext cx="5191778" cy="29924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Установлена связь с куратором и заказчиком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Определены роли в команде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Определены средства разработки (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Java, </a:t>
            </a:r>
            <a:r>
              <a:rPr lang="en-US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JGit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)</a:t>
            </a:r>
            <a:endParaRPr lang="ru-RU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Созданы репозиторий и проект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(</a:t>
            </a:r>
            <a:r>
              <a:rPr lang="ru-RU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Java+Gradle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)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 на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GitHub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6473695-2E99-40A6-AE21-2B82672A75D7}"/>
              </a:ext>
            </a:extLst>
          </p:cNvPr>
          <p:cNvSpPr txBox="1">
            <a:spLocks/>
          </p:cNvSpPr>
          <p:nvPr/>
        </p:nvSpPr>
        <p:spPr>
          <a:xfrm>
            <a:off x="6196867" y="1671039"/>
            <a:ext cx="5745146" cy="28729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Проведен анализ конкурентных проектов, разработанных для упрощения работы с историей коммитов и её линеаризации</a:t>
            </a: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Определен </a:t>
            </a:r>
            <a:r>
              <a:rPr lang="ru-RU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датасет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 для тестирования алгоритмов</a:t>
            </a: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Определены базовые алгоритмы решения задачи линеаризации истории коммитов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524C0-4348-4FB1-AE6D-6C932CCA1189}"/>
              </a:ext>
            </a:extLst>
          </p:cNvPr>
          <p:cNvSpPr/>
          <p:nvPr/>
        </p:nvSpPr>
        <p:spPr>
          <a:xfrm>
            <a:off x="2820680" y="562457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Результаты за 1-ый спринт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3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CBD992-E0A1-4E99-B929-6D79549DC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D1DD17-C36C-48EB-87CC-B5B21D51B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E47CAFF-E6EA-4FDE-91DA-11350E029D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7" y="5926806"/>
            <a:ext cx="931194" cy="9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47456-DF09-4DA4-AAC9-BE8732B2530C}"/>
              </a:ext>
            </a:extLst>
          </p:cNvPr>
          <p:cNvSpPr txBox="1"/>
          <p:nvPr/>
        </p:nvSpPr>
        <p:spPr>
          <a:xfrm>
            <a:off x="407242" y="1253236"/>
            <a:ext cx="6170840" cy="1888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Создание инструмента для автоматического упрощения и улучшения истории коммитов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Доработка котировок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Разработка плагина для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IDE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8879C-F2CC-495E-9E0C-8E220779308C}"/>
              </a:ext>
            </a:extLst>
          </p:cNvPr>
          <p:cNvSpPr txBox="1"/>
          <p:nvPr/>
        </p:nvSpPr>
        <p:spPr>
          <a:xfrm>
            <a:off x="7119257" y="1249456"/>
            <a:ext cx="4665501" cy="188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Улучшить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commit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сообщения</a:t>
            </a:r>
            <a:endParaRPr lang="en-US" sz="2000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GUI (Graphical User Interface)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Тестирование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Финальный показ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1A4FF-417E-468B-940A-E4DFF90EB842}"/>
              </a:ext>
            </a:extLst>
          </p:cNvPr>
          <p:cNvSpPr txBox="1"/>
          <p:nvPr/>
        </p:nvSpPr>
        <p:spPr>
          <a:xfrm>
            <a:off x="407242" y="4094571"/>
            <a:ext cx="5688758" cy="142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Разработка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CLI (Command Line Interface)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Настройка сборки и хранения артефактов на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GitHub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C3CC6-491E-4EA9-ABD9-9E978A10C640}"/>
              </a:ext>
            </a:extLst>
          </p:cNvPr>
          <p:cNvSpPr txBox="1"/>
          <p:nvPr/>
        </p:nvSpPr>
        <p:spPr>
          <a:xfrm>
            <a:off x="6503242" y="4094571"/>
            <a:ext cx="5477264" cy="184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UX/UI 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для плагина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 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к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IDEA</a:t>
            </a:r>
            <a:endParaRPr lang="ru-RU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</a:rPr>
              <a:t>Дальнейшая работа по разработке алгоритмов решения задачи линеаризации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2820677" y="411208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План работ до конца семестра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3F011ED-983A-45C0-ACD3-6E6AC3962705}"/>
              </a:ext>
            </a:extLst>
          </p:cNvPr>
          <p:cNvSpPr/>
          <p:nvPr/>
        </p:nvSpPr>
        <p:spPr>
          <a:xfrm>
            <a:off x="2820677" y="3378333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План работ на 2-ой спринт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4</a:t>
            </a:fld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47B563-F56B-4FBD-854C-C344DD4BB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B45D48F-CC6C-42D0-9F41-B20AA86D7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3" y="5926806"/>
            <a:ext cx="879762" cy="8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2820677" y="411208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Оценки членов команды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5</a:t>
            </a:fld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47B563-F56B-4FBD-854C-C344DD4BB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B45D48F-CC6C-42D0-9F41-B20AA86D7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0" y="5964618"/>
            <a:ext cx="795349" cy="795349"/>
          </a:xfrm>
          <a:prstGeom prst="rect">
            <a:avLst/>
          </a:prstGeom>
        </p:spPr>
      </p:pic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B95DE0BF-3B01-4431-B03E-51385F42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51027"/>
              </p:ext>
            </p:extLst>
          </p:nvPr>
        </p:nvGraphicFramePr>
        <p:xfrm>
          <a:off x="1543007" y="1318273"/>
          <a:ext cx="9105985" cy="45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97">
                  <a:extLst>
                    <a:ext uri="{9D8B030D-6E8A-4147-A177-3AD203B41FA5}">
                      <a16:colId xmlns:a16="http://schemas.microsoft.com/office/drawing/2014/main" val="655430679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1209809258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2816167444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191282396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748982135"/>
                    </a:ext>
                  </a:extLst>
                </a:gridCol>
              </a:tblGrid>
              <a:tr h="64975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3 спринт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4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97216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Бараев </a:t>
                      </a:r>
                    </a:p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Дамир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73531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Асадуллин Булат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85234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Кузьмичев Егор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45513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Макаревич Никита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09180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Паршуков Кирилл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58242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Черный Виталий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3990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4AE2EB2-8682-4B83-A52B-3B78A3CEFF1C}"/>
              </a:ext>
            </a:extLst>
          </p:cNvPr>
          <p:cNvSpPr txBox="1"/>
          <p:nvPr/>
        </p:nvSpPr>
        <p:spPr>
          <a:xfrm>
            <a:off x="2530136" y="1424570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32F06-F240-4FD3-98A0-046EEFA25AFA}"/>
              </a:ext>
            </a:extLst>
          </p:cNvPr>
          <p:cNvSpPr txBox="1"/>
          <p:nvPr/>
        </p:nvSpPr>
        <p:spPr>
          <a:xfrm>
            <a:off x="1479156" y="1470736"/>
            <a:ext cx="98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Член команды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69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BB857-E6F9-41DD-9BA6-EB544A38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0118C5-0060-4028-82B3-F6D1D94D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7A52BE-F66C-4DA2-8D55-C4390A6CF851}"/>
              </a:ext>
            </a:extLst>
          </p:cNvPr>
          <p:cNvSpPr/>
          <p:nvPr/>
        </p:nvSpPr>
        <p:spPr>
          <a:xfrm>
            <a:off x="2820680" y="3136612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11607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266</Words>
  <Application>Microsoft Office PowerPoint</Application>
  <PresentationFormat>Широкоэкранный</PresentationFormat>
  <Paragraphs>76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BwSurco-Bold</vt:lpstr>
      <vt:lpstr>BwSurco-Medium</vt:lpstr>
      <vt:lpstr>Euphemia</vt:lpstr>
      <vt:lpstr>Plantagenet Cherokee</vt:lpstr>
      <vt:lpstr>Wingdings</vt:lpstr>
      <vt:lpstr>Научная литература 16 х 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2020-06-24T20:22:59Z</dcterms:created>
  <dcterms:modified xsi:type="dcterms:W3CDTF">2021-03-19T10:40:13Z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