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71" r:id="rId8"/>
    <p:sldId id="259" r:id="rId9"/>
    <p:sldId id="270" r:id="rId10"/>
    <p:sldId id="269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34A"/>
    <a:srgbClr val="F1F1F1"/>
    <a:srgbClr val="FFFFF3"/>
    <a:srgbClr val="F05033"/>
    <a:srgbClr val="FF6129"/>
    <a:srgbClr val="EE3E00"/>
    <a:srgbClr val="FF0000"/>
    <a:srgbClr val="800080"/>
    <a:srgbClr val="007FCA"/>
    <a:srgbClr val="A42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7" autoAdjust="0"/>
    <p:restoredTop sz="94701" autoAdjust="0"/>
  </p:normalViewPr>
  <p:slideViewPr>
    <p:cSldViewPr snapToGrid="0" showGuides="1">
      <p:cViewPr varScale="1">
        <p:scale>
          <a:sx n="82" d="100"/>
          <a:sy n="82" d="100"/>
        </p:scale>
        <p:origin x="71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097377B-7A80-4695-9311-7480A96BA5C2}" type="datetime1">
              <a:rPr lang="ru-RU" smtClean="0"/>
              <a:pPr algn="r" rtl="0"/>
              <a:t>19.05.2021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AA1E4E1-DF6A-45D0-AB14-6A9A0B144578}" type="datetime1">
              <a:rPr lang="ru-RU" smtClean="0"/>
              <a:pPr/>
              <a:t>19.05.2021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0A3C37BE-C303-496D-B5CD-85F2937540F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30B843-CD76-4E8B-94A8-51CE5C101D88}" type="datetime1">
              <a:rPr lang="ru-RU" smtClean="0"/>
              <a:t>19.05.2021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1" name="Рисунок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2DE61B-202C-41E2-BB65-AFF4E04B0A5B}" type="datetime1">
              <a:rPr lang="ru-RU" smtClean="0"/>
              <a:t>19.05.2021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835CBC-7B55-4A41-A5D0-0DA03BA28D0C}" type="datetime1">
              <a:rPr lang="ru-RU" smtClean="0"/>
              <a:t>19.05.2021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6FC123-4235-4F2A-B72F-6E3BDB801441}" type="datetime1">
              <a:rPr lang="ru-RU" smtClean="0"/>
              <a:t>19.05.2021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E005A9-AF85-45A2-BD8C-E3852AF49634}" type="datetime1">
              <a:rPr lang="ru-RU" smtClean="0"/>
              <a:t>19.05.2021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10" name="Рисунок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Пояснительный текст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ru-RU" sz="1100" b="1" i="1" dirty="0">
                <a:latin typeface="Arial" pitchFamily="34" charset="0"/>
                <a:cs typeface="Arial" pitchFamily="34" charset="0"/>
              </a:rPr>
              <a:t>ПРИМЕЧАНИЕ</a:t>
            </a:r>
            <a:endParaRPr lang="ru-RU" sz="1200" b="1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ru-RU" sz="1200" i="1" dirty="0">
                <a:latin typeface="Arial" pitchFamily="34" charset="0"/>
                <a:cs typeface="Arial" pitchFamily="34" charset="0"/>
              </a:rPr>
              <a:t>Чтобы изменить изображение на этом слайде, выберите рисунок и удалите его. Затем нажмите значок "Рисунки" в заполнителе, чтобы вставить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Группа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ямоугольник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grpSp>
          <p:nvGrpSpPr>
            <p:cNvPr id="11" name="Группа 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DFDAB1-D403-47FF-B19B-B09DF29602AC}" type="datetime1">
              <a:rPr lang="ru-RU" smtClean="0"/>
              <a:t>19.05.2021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D47EAB-0A6C-42A4-88FC-4DE44C48D5FC}" type="datetime1">
              <a:rPr lang="ru-RU" smtClean="0"/>
              <a:t>19.05.2021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4CB284-9617-419B-9CB4-C8B40BC0BFE7}" type="datetime1">
              <a:rPr lang="ru-RU" smtClean="0"/>
              <a:t>19.05.2021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50058D-C8A6-4CD6-8752-8D84F69B52DF}" type="datetime1">
              <a:rPr lang="ru-RU" smtClean="0"/>
              <a:t>19.05.2021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64E78-7B86-4B49-87C4-1BC56C6E8EA8}" type="datetime1">
              <a:rPr lang="ru-RU" smtClean="0"/>
              <a:t>19.05.2021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745776-4F31-4A1F-82EF-5858F5405133}" type="datetime1">
              <a:rPr lang="ru-RU" smtClean="0"/>
              <a:t>19.05.2021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  <a:p>
            <a:pPr lvl="5" rtl="0"/>
            <a:r>
              <a:rPr lang="ru-RU" dirty="0"/>
              <a:t>Шестой уровень</a:t>
            </a:r>
          </a:p>
          <a:p>
            <a:pPr lvl="6" rtl="0"/>
            <a:r>
              <a:rPr lang="ru-RU" dirty="0"/>
              <a:t>Седьмой уровень</a:t>
            </a:r>
          </a:p>
          <a:p>
            <a:pPr lvl="7" rtl="0"/>
            <a:r>
              <a:rPr lang="ru-RU" dirty="0"/>
              <a:t>Восьмой уровень</a:t>
            </a:r>
          </a:p>
          <a:p>
            <a:pPr lvl="8" rtl="0"/>
            <a:r>
              <a:rPr lang="ru-RU" dirty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679E129-0077-4BBB-88AD-C0C03BEF3A10}" type="datetime1">
              <a:rPr lang="ru-RU" smtClean="0"/>
              <a:t>19.05.2021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8DB96EE-BC01-4623-8D3A-E2046285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A588B-D798-40CD-AED7-2A084B7CA51B}"/>
              </a:ext>
            </a:extLst>
          </p:cNvPr>
          <p:cNvSpPr txBox="1"/>
          <p:nvPr/>
        </p:nvSpPr>
        <p:spPr>
          <a:xfrm>
            <a:off x="828255" y="439351"/>
            <a:ext cx="1053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«САНКТ-ПЕТЕРБУРГСКИЙ ПОЛИТЕХНИЧЕСКИЙ УНИВЕРСИТЕТ ПЕТРА ВЕЛИКОГО»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5A7DD-5DD4-4ED8-8140-D57BD9C91D1E}"/>
              </a:ext>
            </a:extLst>
          </p:cNvPr>
          <p:cNvSpPr txBox="1"/>
          <p:nvPr/>
        </p:nvSpPr>
        <p:spPr>
          <a:xfrm>
            <a:off x="2820677" y="2500414"/>
            <a:ext cx="655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3200" b="1" dirty="0">
              <a:solidFill>
                <a:schemeClr val="bg1"/>
              </a:solidFill>
              <a:latin typeface="BwSurco-Bold" panose="00000800000000000000" pitchFamily="50" charset="-5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EC7AC-BF59-47CF-A07F-16A93DF31C5D}"/>
              </a:ext>
            </a:extLst>
          </p:cNvPr>
          <p:cNvSpPr txBox="1"/>
          <p:nvPr/>
        </p:nvSpPr>
        <p:spPr>
          <a:xfrm>
            <a:off x="475424" y="3429000"/>
            <a:ext cx="6018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Команда:</a:t>
            </a: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Бараев Дамир — менеджер проекта  </a:t>
            </a: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Асадуллин Булат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—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разработчик плагина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IDEA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Кузьмичев Егор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— разработчик плагина </a:t>
            </a:r>
            <a:r>
              <a:rPr lang="en-US" sz="2000" dirty="0" err="1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VScode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Макаревич Никита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— разработчик плагина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IDEA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Паршуков Кирилл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— 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backend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разработчик</a:t>
            </a: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Черный Виталий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—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разработчик</a:t>
            </a:r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CLI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25662-E7A3-46F2-AFF2-3A1302BF8B04}"/>
              </a:ext>
            </a:extLst>
          </p:cNvPr>
          <p:cNvSpPr txBox="1"/>
          <p:nvPr/>
        </p:nvSpPr>
        <p:spPr>
          <a:xfrm>
            <a:off x="8042198" y="3651344"/>
            <a:ext cx="36743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Заказчик: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Huawei Technologies Co. Ltd.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Куратор: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000" dirty="0" err="1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Ахин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 Марат</a:t>
            </a:r>
          </a:p>
          <a:p>
            <a:pPr indent="4849813"/>
            <a:endParaRPr lang="ru-RU" sz="2000" dirty="0">
              <a:solidFill>
                <a:schemeClr val="bg1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345A04-39DA-4611-9272-399EAA6168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F082CE-4E4F-4AC0-9793-8465CABDAC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2601BF-798D-4BD8-8688-6CC97C6728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19" y="5888671"/>
            <a:ext cx="879762" cy="879762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7F06CCC-D34F-4470-B431-8A55944069FC}"/>
              </a:ext>
            </a:extLst>
          </p:cNvPr>
          <p:cNvSpPr/>
          <p:nvPr/>
        </p:nvSpPr>
        <p:spPr>
          <a:xfrm>
            <a:off x="2820673" y="2561147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Git history linearizer</a:t>
            </a:r>
            <a:endParaRPr lang="ru-RU" sz="3200" b="1" dirty="0">
              <a:solidFill>
                <a:schemeClr val="bg1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9F2F67-633D-46AC-BD66-77DFC9944A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Объект 2">
            <a:extLst>
              <a:ext uri="{FF2B5EF4-FFF2-40B4-BE49-F238E27FC236}">
                <a16:creationId xmlns:a16="http://schemas.microsoft.com/office/drawing/2014/main" id="{63D0097D-9BCF-406E-A060-E63B9A8EBAD0}"/>
              </a:ext>
            </a:extLst>
          </p:cNvPr>
          <p:cNvSpPr txBox="1">
            <a:spLocks/>
          </p:cNvSpPr>
          <p:nvPr/>
        </p:nvSpPr>
        <p:spPr>
          <a:xfrm>
            <a:off x="1111903" y="1458206"/>
            <a:ext cx="9992660" cy="13747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2"/>
                </a:solidFill>
                <a:latin typeface="BwSurco-Medium" panose="00000600000000000000" pitchFamily="50" charset="-52"/>
              </a:rPr>
              <a:t>Создание инструмента для автоматического упрощения и улучшения истории коммитов.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  <a:latin typeface="BwSurco-Medium" panose="00000600000000000000" pitchFamily="50" charset="-52"/>
              </a:rPr>
              <a:t>Языки программирования: </a:t>
            </a:r>
            <a:r>
              <a:rPr lang="en-US" sz="1800" dirty="0">
                <a:solidFill>
                  <a:schemeClr val="tx2"/>
                </a:solidFill>
                <a:latin typeface="BwSurco-Medium" panose="00000600000000000000" pitchFamily="50" charset="-52"/>
              </a:rPr>
              <a:t>Java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820F07-A911-4EA0-80B8-BE15B4F3FA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AF5D0A-57E2-457F-BD09-54AE0B1AD4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3ABC0D-49C1-4FA4-88C6-00514173ADC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23" y="5891688"/>
            <a:ext cx="907753" cy="907753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19476E3-87B7-4330-8BB7-DAA628281729}"/>
              </a:ext>
            </a:extLst>
          </p:cNvPr>
          <p:cNvSpPr/>
          <p:nvPr/>
        </p:nvSpPr>
        <p:spPr>
          <a:xfrm>
            <a:off x="4140371" y="3136612"/>
            <a:ext cx="3935723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Статус проекта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5FDC4B-1492-4ABA-A230-FB8358912C28}"/>
              </a:ext>
            </a:extLst>
          </p:cNvPr>
          <p:cNvSpPr/>
          <p:nvPr/>
        </p:nvSpPr>
        <p:spPr>
          <a:xfrm>
            <a:off x="2820671" y="571461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Описание решаемой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AA36D-35FE-4013-A57A-64812718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2</a:t>
            </a:fld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3067623-A651-4DEE-B45C-F3AA3C11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6568"/>
              </p:ext>
            </p:extLst>
          </p:nvPr>
        </p:nvGraphicFramePr>
        <p:xfrm>
          <a:off x="1203460" y="4025030"/>
          <a:ext cx="9785060" cy="161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012">
                  <a:extLst>
                    <a:ext uri="{9D8B030D-6E8A-4147-A177-3AD203B41FA5}">
                      <a16:colId xmlns:a16="http://schemas.microsoft.com/office/drawing/2014/main" val="2607317686"/>
                    </a:ext>
                  </a:extLst>
                </a:gridCol>
                <a:gridCol w="1957012">
                  <a:extLst>
                    <a:ext uri="{9D8B030D-6E8A-4147-A177-3AD203B41FA5}">
                      <a16:colId xmlns:a16="http://schemas.microsoft.com/office/drawing/2014/main" val="925643870"/>
                    </a:ext>
                  </a:extLst>
                </a:gridCol>
                <a:gridCol w="1957012">
                  <a:extLst>
                    <a:ext uri="{9D8B030D-6E8A-4147-A177-3AD203B41FA5}">
                      <a16:colId xmlns:a16="http://schemas.microsoft.com/office/drawing/2014/main" val="2231105127"/>
                    </a:ext>
                  </a:extLst>
                </a:gridCol>
                <a:gridCol w="1957012">
                  <a:extLst>
                    <a:ext uri="{9D8B030D-6E8A-4147-A177-3AD203B41FA5}">
                      <a16:colId xmlns:a16="http://schemas.microsoft.com/office/drawing/2014/main" val="3874131161"/>
                    </a:ext>
                  </a:extLst>
                </a:gridCol>
                <a:gridCol w="1957012">
                  <a:extLst>
                    <a:ext uri="{9D8B030D-6E8A-4147-A177-3AD203B41FA5}">
                      <a16:colId xmlns:a16="http://schemas.microsoft.com/office/drawing/2014/main" val="3941122273"/>
                    </a:ext>
                  </a:extLst>
                </a:gridCol>
              </a:tblGrid>
              <a:tr h="528309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1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2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3 спринт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4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01877"/>
                  </a:ext>
                </a:extLst>
              </a:tr>
              <a:tr h="54090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С заказчиком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wSurco-Medium" panose="00000600000000000000" pitchFamily="50" charset="-52"/>
                        </a:rPr>
                        <a:t>2</a:t>
                      </a:r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23469"/>
                  </a:ext>
                </a:extLst>
              </a:tr>
              <a:tr h="54090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С куратором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wSurco-Medium" panose="00000600000000000000" pitchFamily="50" charset="-52"/>
                        </a:rPr>
                        <a:t>2</a:t>
                      </a:r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5329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F8C8029-3733-4A62-8193-B7F568FBCCB7}"/>
              </a:ext>
            </a:extLst>
          </p:cNvPr>
          <p:cNvSpPr txBox="1"/>
          <p:nvPr/>
        </p:nvSpPr>
        <p:spPr>
          <a:xfrm>
            <a:off x="2312495" y="4086828"/>
            <a:ext cx="82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Спринт</a:t>
            </a:r>
            <a:endParaRPr lang="ru-RU" sz="110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4F801-A39A-4C8F-9FC7-308C2CE7F673}"/>
              </a:ext>
            </a:extLst>
          </p:cNvPr>
          <p:cNvSpPr txBox="1"/>
          <p:nvPr/>
        </p:nvSpPr>
        <p:spPr>
          <a:xfrm>
            <a:off x="1058027" y="4132995"/>
            <a:ext cx="110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Число встреч</a:t>
            </a:r>
            <a:endParaRPr lang="ru-RU" sz="105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1E7C8D-08DC-4215-AD97-4EA6CBCE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814B6E58-54BE-4C67-8F1A-D2285F5547E5}"/>
              </a:ext>
            </a:extLst>
          </p:cNvPr>
          <p:cNvSpPr txBox="1">
            <a:spLocks/>
          </p:cNvSpPr>
          <p:nvPr/>
        </p:nvSpPr>
        <p:spPr>
          <a:xfrm>
            <a:off x="386062" y="1671039"/>
            <a:ext cx="5191778" cy="33301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Изменили полностью ядро, изменили алгоритм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Подготовлен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CLI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 и состыкован с ядром (уже как-то осуществляется функция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linearize)</a:t>
            </a:r>
            <a:endParaRPr lang="ru-RU" dirty="0">
              <a:solidFill>
                <a:schemeClr val="tx2"/>
              </a:solidFill>
              <a:latin typeface="BwSurco-Medium" panose="00000600000000000000" pitchFamily="50" charset="-52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06473695-2E99-40A6-AE21-2B82672A75D7}"/>
              </a:ext>
            </a:extLst>
          </p:cNvPr>
          <p:cNvSpPr txBox="1">
            <a:spLocks/>
          </p:cNvSpPr>
          <p:nvPr/>
        </p:nvSpPr>
        <p:spPr>
          <a:xfrm>
            <a:off x="6196867" y="1671039"/>
            <a:ext cx="5745146" cy="28729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Подготовлена база плагина для </a:t>
            </a:r>
            <a:r>
              <a:rPr lang="en-US" dirty="0" err="1">
                <a:solidFill>
                  <a:schemeClr val="tx2"/>
                </a:solidFill>
                <a:latin typeface="BwSurco-Medium" panose="00000600000000000000" pitchFamily="50" charset="-52"/>
              </a:rPr>
              <a:t>Vscode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, которая будет подключаться к ядру через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CLI; 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В процессе разработка прототипа графического интерфейса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Создан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GUI 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для плагина к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IDEA</a:t>
            </a: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 в простом интерфейсе, но он пока не подключен к ядру.</a:t>
            </a:r>
            <a:endParaRPr lang="en-US" dirty="0">
              <a:solidFill>
                <a:schemeClr val="tx2"/>
              </a:solidFill>
              <a:latin typeface="BwSurco-Medium" panose="00000600000000000000" pitchFamily="50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62524C0-4348-4FB1-AE6D-6C932CCA1189}"/>
              </a:ext>
            </a:extLst>
          </p:cNvPr>
          <p:cNvSpPr/>
          <p:nvPr/>
        </p:nvSpPr>
        <p:spPr>
          <a:xfrm>
            <a:off x="2820680" y="562457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Результаты за 3-ий спринт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7C34A-DC8F-4D7D-9CAD-57964823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3</a:t>
            </a:fld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7CBD992-E0A1-4E99-B929-6D79549DC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FD1DD17-C36C-48EB-87CC-B5B21D51B4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E47CAFF-E6EA-4FDE-91DA-11350E029D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97" y="5926806"/>
            <a:ext cx="931194" cy="93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1E7C8D-08DC-4215-AD97-4EA6CBCE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7C34A-DC8F-4D7D-9CAD-57964823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4</a:t>
            </a:fld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7CBD992-E0A1-4E99-B929-6D79549DC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FD1DD17-C36C-48EB-87CC-B5B21D51B4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E47CAFF-E6EA-4FDE-91DA-11350E029D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97" y="5926806"/>
            <a:ext cx="931194" cy="93119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6DF350-354F-4545-AD6F-483ACC8EB5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553"/>
          <a:stretch/>
        </p:blipFill>
        <p:spPr>
          <a:xfrm>
            <a:off x="329815" y="2304272"/>
            <a:ext cx="11532369" cy="2249456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2CB7850-5646-40BE-9E1F-8B94A9A37271}"/>
              </a:ext>
            </a:extLst>
          </p:cNvPr>
          <p:cNvSpPr/>
          <p:nvPr/>
        </p:nvSpPr>
        <p:spPr>
          <a:xfrm>
            <a:off x="2820674" y="818185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Результаты за 3-ий спринт</a:t>
            </a:r>
          </a:p>
        </p:txBody>
      </p:sp>
    </p:spTree>
    <p:extLst>
      <p:ext uri="{BB962C8B-B14F-4D97-AF65-F5344CB8AC3E}">
        <p14:creationId xmlns:p14="http://schemas.microsoft.com/office/powerpoint/2010/main" val="39187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E5DA8DD-C570-44CD-AE40-5B350347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21A4FF-417E-468B-940A-E4DFF90EB842}"/>
              </a:ext>
            </a:extLst>
          </p:cNvPr>
          <p:cNvSpPr txBox="1"/>
          <p:nvPr/>
        </p:nvSpPr>
        <p:spPr>
          <a:xfrm>
            <a:off x="379420" y="1599258"/>
            <a:ext cx="5688758" cy="253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Создание инструмента для автоматического упрощения и улучшения истории коммитов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Завершить разработку с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CLI (Command Line Interface)</a:t>
            </a:r>
            <a:endParaRPr lang="ru-RU" dirty="0">
              <a:solidFill>
                <a:schemeClr val="tx2"/>
              </a:solidFill>
              <a:latin typeface="BwSurco-Medium" panose="00000600000000000000" pitchFamily="50" charset="-5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Настройка сборки и хранения артефактов на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GitHub</a:t>
            </a:r>
            <a:endParaRPr lang="ru-RU" dirty="0">
              <a:solidFill>
                <a:schemeClr val="tx2"/>
              </a:solidFill>
              <a:latin typeface="BwSurco-Medium" panose="00000600000000000000" pitchFamily="50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C3CC6-491E-4EA9-ABD9-9E978A10C640}"/>
              </a:ext>
            </a:extLst>
          </p:cNvPr>
          <p:cNvSpPr txBox="1"/>
          <p:nvPr/>
        </p:nvSpPr>
        <p:spPr>
          <a:xfrm>
            <a:off x="6335316" y="1686641"/>
            <a:ext cx="5477264" cy="3370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Доработка графического интерфейса для </a:t>
            </a:r>
            <a:r>
              <a:rPr lang="en-US" dirty="0" err="1">
                <a:solidFill>
                  <a:schemeClr val="tx2"/>
                </a:solidFill>
                <a:latin typeface="BwSurco-Medium" panose="00000600000000000000" pitchFamily="50" charset="-52"/>
              </a:rPr>
              <a:t>Vscode</a:t>
            </a:r>
            <a:endParaRPr lang="ru-RU" dirty="0">
              <a:solidFill>
                <a:schemeClr val="tx2"/>
              </a:solidFill>
              <a:latin typeface="BwSurco-Medium" panose="00000600000000000000" pitchFamily="50" charset="-5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Доработка графического интерфейса для </a:t>
            </a:r>
            <a:r>
              <a:rPr lang="en-US" dirty="0">
                <a:solidFill>
                  <a:schemeClr val="tx2"/>
                </a:solidFill>
                <a:latin typeface="BwSurco-Medium" panose="00000600000000000000" pitchFamily="50" charset="-52"/>
              </a:rPr>
              <a:t>IDEA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Тестирование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Дальнейшая работа по разработке алгоритмов решения задачи линеаризации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</a:rPr>
              <a:t>Финальный показ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3F011ED-983A-45C0-ACD3-6E6AC3962705}"/>
              </a:ext>
            </a:extLst>
          </p:cNvPr>
          <p:cNvSpPr/>
          <p:nvPr/>
        </p:nvSpPr>
        <p:spPr>
          <a:xfrm>
            <a:off x="2820674" y="668343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План работ на 4-ый спринт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3CBA4F4-0B5B-4237-ADFB-B26F6236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5</a:t>
            </a:fld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847B563-F56B-4FBD-854C-C344DD4BB0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B45D48F-CC6C-42D0-9F41-B20AA86D7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F515ACC-2DFD-4F3A-A92B-3DC9A5A710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13" y="5926806"/>
            <a:ext cx="879762" cy="8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E5DA8DD-C570-44CD-AE40-5B350347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23EA6B8-8BB0-4FA1-A68F-1E303B55E69B}"/>
              </a:ext>
            </a:extLst>
          </p:cNvPr>
          <p:cNvSpPr/>
          <p:nvPr/>
        </p:nvSpPr>
        <p:spPr>
          <a:xfrm>
            <a:off x="2820677" y="411208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Оценки членов команды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3CBA4F4-0B5B-4237-ADFB-B26F6236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6</a:t>
            </a:fld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847B563-F56B-4FBD-854C-C344DD4BB0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5926806"/>
            <a:ext cx="795348" cy="79534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B45D48F-CC6C-42D0-9F41-B20AA86D7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42" y="5926807"/>
            <a:ext cx="795348" cy="79534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F515ACC-2DFD-4F3A-A92B-3DC9A5A710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20" y="5964618"/>
            <a:ext cx="795349" cy="795349"/>
          </a:xfrm>
          <a:prstGeom prst="rect">
            <a:avLst/>
          </a:prstGeom>
        </p:spPr>
      </p:pic>
      <p:graphicFrame>
        <p:nvGraphicFramePr>
          <p:cNvPr id="14" name="Таблица 3">
            <a:extLst>
              <a:ext uri="{FF2B5EF4-FFF2-40B4-BE49-F238E27FC236}">
                <a16:creationId xmlns:a16="http://schemas.microsoft.com/office/drawing/2014/main" id="{B95DE0BF-3B01-4431-B03E-51385F425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05478"/>
              </p:ext>
            </p:extLst>
          </p:nvPr>
        </p:nvGraphicFramePr>
        <p:xfrm>
          <a:off x="1543007" y="1318273"/>
          <a:ext cx="9105985" cy="454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97">
                  <a:extLst>
                    <a:ext uri="{9D8B030D-6E8A-4147-A177-3AD203B41FA5}">
                      <a16:colId xmlns:a16="http://schemas.microsoft.com/office/drawing/2014/main" val="655430679"/>
                    </a:ext>
                  </a:extLst>
                </a:gridCol>
                <a:gridCol w="1821197">
                  <a:extLst>
                    <a:ext uri="{9D8B030D-6E8A-4147-A177-3AD203B41FA5}">
                      <a16:colId xmlns:a16="http://schemas.microsoft.com/office/drawing/2014/main" val="1209809258"/>
                    </a:ext>
                  </a:extLst>
                </a:gridCol>
                <a:gridCol w="1821197">
                  <a:extLst>
                    <a:ext uri="{9D8B030D-6E8A-4147-A177-3AD203B41FA5}">
                      <a16:colId xmlns:a16="http://schemas.microsoft.com/office/drawing/2014/main" val="2816167444"/>
                    </a:ext>
                  </a:extLst>
                </a:gridCol>
                <a:gridCol w="1821197">
                  <a:extLst>
                    <a:ext uri="{9D8B030D-6E8A-4147-A177-3AD203B41FA5}">
                      <a16:colId xmlns:a16="http://schemas.microsoft.com/office/drawing/2014/main" val="191282396"/>
                    </a:ext>
                  </a:extLst>
                </a:gridCol>
                <a:gridCol w="1821197">
                  <a:extLst>
                    <a:ext uri="{9D8B030D-6E8A-4147-A177-3AD203B41FA5}">
                      <a16:colId xmlns:a16="http://schemas.microsoft.com/office/drawing/2014/main" val="748982135"/>
                    </a:ext>
                  </a:extLst>
                </a:gridCol>
              </a:tblGrid>
              <a:tr h="649759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1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2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3 спринт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4 спринт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B3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897216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Бараев </a:t>
                      </a:r>
                    </a:p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Дамир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73531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Асадуллин Булат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wSurco-Medium" panose="00000600000000000000" pitchFamily="50" charset="-52"/>
                        </a:rPr>
                        <a:t>6</a:t>
                      </a:r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85234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Кузьмичев Егор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wSurco-Medium" panose="00000600000000000000" pitchFamily="50" charset="-52"/>
                        </a:rPr>
                        <a:t>7</a:t>
                      </a:r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45513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Макаревич Никита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309180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Паршуков Кирилл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58242"/>
                  </a:ext>
                </a:extLst>
              </a:tr>
              <a:tr h="64975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Черный Виталий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wSurco-Medium" panose="00000600000000000000" pitchFamily="50" charset="-5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BwSurco-Medium" panose="00000600000000000000" pitchFamily="50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3990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4AE2EB2-8682-4B83-A52B-3B78A3CEFF1C}"/>
              </a:ext>
            </a:extLst>
          </p:cNvPr>
          <p:cNvSpPr txBox="1"/>
          <p:nvPr/>
        </p:nvSpPr>
        <p:spPr>
          <a:xfrm>
            <a:off x="2530136" y="1424570"/>
            <a:ext cx="82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Спринт</a:t>
            </a:r>
            <a:endParaRPr lang="ru-RU" sz="110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32F06-F240-4FD3-98A0-046EEFA25AFA}"/>
              </a:ext>
            </a:extLst>
          </p:cNvPr>
          <p:cNvSpPr txBox="1"/>
          <p:nvPr/>
        </p:nvSpPr>
        <p:spPr>
          <a:xfrm>
            <a:off x="1479156" y="1470736"/>
            <a:ext cx="987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Член команды</a:t>
            </a:r>
            <a:endParaRPr lang="ru-RU" sz="105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69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BB857-E6F9-41DD-9BA6-EB544A38CD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90118C5-0060-4028-82B3-F6D1D94D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7A52BE-F66C-4DA2-8D55-C4390A6CF851}"/>
              </a:ext>
            </a:extLst>
          </p:cNvPr>
          <p:cNvSpPr/>
          <p:nvPr/>
        </p:nvSpPr>
        <p:spPr>
          <a:xfrm>
            <a:off x="2820680" y="3136612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116075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Научная литература 16 х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62_TF03431380" id="{C5372053-071F-4A30-B713-CAC0FBBF8602}" vid="{47BF81C2-3D26-44B6-92D3-BB3940A76306}"/>
    </a:ext>
  </a:extLst>
</a:theme>
</file>

<file path=ppt/theme/theme2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презентация, макет с лентами и полосками (широкоэкранный формат)</Template>
  <TotalTime>0</TotalTime>
  <Words>275</Words>
  <Application>Microsoft Office PowerPoint</Application>
  <PresentationFormat>Широкоэкранный</PresentationFormat>
  <Paragraphs>87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BwSurco-Bold</vt:lpstr>
      <vt:lpstr>BwSurco-Medium</vt:lpstr>
      <vt:lpstr>Euphemia</vt:lpstr>
      <vt:lpstr>Plantagenet Cherokee</vt:lpstr>
      <vt:lpstr>Wingdings</vt:lpstr>
      <vt:lpstr>Научная литература 16 х 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2020-06-24T20:22:59Z</dcterms:created>
  <dcterms:modified xsi:type="dcterms:W3CDTF">2021-05-20T09:09:30Z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