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56" r:id="rId5"/>
    <p:sldId id="257" r:id="rId6"/>
    <p:sldId id="258" r:id="rId7"/>
    <p:sldId id="271" r:id="rId8"/>
    <p:sldId id="272" r:id="rId9"/>
    <p:sldId id="270" r:id="rId10"/>
    <p:sldId id="269" r:id="rId11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B34A"/>
    <a:srgbClr val="F1F1F1"/>
    <a:srgbClr val="FFFFF3"/>
    <a:srgbClr val="F05033"/>
    <a:srgbClr val="FF6129"/>
    <a:srgbClr val="EE3E00"/>
    <a:srgbClr val="FF0000"/>
    <a:srgbClr val="800080"/>
    <a:srgbClr val="007FCA"/>
    <a:srgbClr val="A42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Светлый стиль 1 — акцент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487" autoAdjust="0"/>
    <p:restoredTop sz="94701" autoAdjust="0"/>
  </p:normalViewPr>
  <p:slideViewPr>
    <p:cSldViewPr snapToGrid="0" showGuides="1">
      <p:cViewPr varScale="1">
        <p:scale>
          <a:sx n="82" d="100"/>
          <a:sy n="82" d="100"/>
        </p:scale>
        <p:origin x="715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0" d="100"/>
          <a:sy n="90" d="100"/>
        </p:scale>
        <p:origin x="377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верхне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F097377B-7A80-4695-9311-7480A96BA5C2}" type="datetime1">
              <a:rPr lang="ru-RU" smtClean="0"/>
              <a:pPr algn="r" rtl="0"/>
              <a:t>15.06.2021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06834459-7356-44BF-850D-8B30C4FB3B6B}" type="slidenum">
              <a:rPr lang="ru-RU" smtClean="0"/>
              <a:pPr algn="r" rtl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верхне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FAA1E4E1-DF6A-45D0-AB14-6A9A0B144578}" type="datetime1">
              <a:rPr lang="ru-RU" smtClean="0"/>
              <a:pPr/>
              <a:t>15.06.2021</a:t>
            </a:fld>
            <a:endParaRPr lang="ru-RU" dirty="0"/>
          </a:p>
        </p:txBody>
      </p:sp>
      <p:sp>
        <p:nvSpPr>
          <p:cNvPr id="4" name="Образ слайда 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dirty="0"/>
          </a:p>
        </p:txBody>
      </p:sp>
      <p:sp>
        <p:nvSpPr>
          <p:cNvPr id="5" name="Заполнитель заметок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dirty="0"/>
              <a:t>Образец текста</a:t>
            </a:r>
          </a:p>
          <a:p>
            <a:pPr lvl="1" rtl="0"/>
            <a:r>
              <a:rPr lang="ru-RU" dirty="0"/>
              <a:t>Второй уровень</a:t>
            </a:r>
          </a:p>
          <a:p>
            <a:pPr lvl="2" rtl="0"/>
            <a:r>
              <a:rPr lang="ru-RU" dirty="0"/>
              <a:t>Третий уровень</a:t>
            </a:r>
          </a:p>
          <a:p>
            <a:pPr lvl="3" rtl="0"/>
            <a:r>
              <a:rPr lang="ru-RU" dirty="0"/>
              <a:t>Четвертый уровень</a:t>
            </a:r>
          </a:p>
          <a:p>
            <a:pPr lvl="4" rtl="0"/>
            <a:r>
              <a:rPr lang="ru-RU" dirty="0"/>
              <a:t>Пятый уровень</a:t>
            </a:r>
          </a:p>
        </p:txBody>
      </p:sp>
      <p:sp>
        <p:nvSpPr>
          <p:cNvPr id="6" name="Заполнитель нижнего колонтитула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0A3C37BE-C303-496D-B5CD-85F2937540F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rtlCol="0" anchor="ctr">
            <a:normAutofit/>
          </a:bodyPr>
          <a:lstStyle>
            <a:lvl1pPr algn="l" rtl="0">
              <a:defRPr sz="4400" cap="all" baseline="0"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800"/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ru-RU"/>
              <a:t>Образец подзаголовка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C30B843-CD76-4E8B-94A8-51CE5C101D88}" type="datetime1">
              <a:rPr lang="ru-RU" smtClean="0"/>
              <a:t>15.06.2021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ru-RU" smtClean="0"/>
              <a:t>‹#›</a:t>
            </a:fld>
            <a:endParaRPr lang="ru-RU" dirty="0"/>
          </a:p>
        </p:txBody>
      </p:sp>
      <p:pic>
        <p:nvPicPr>
          <p:cNvPr id="11" name="Рисунок 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75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 algn="l" rtl="0">
              <a:defRPr sz="3200"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 rtlCol="0">
            <a:normAutofit/>
          </a:bodyPr>
          <a:lstStyle>
            <a:lvl1pPr marL="0" indent="0" algn="ctr" rtl="0">
              <a:buNone/>
              <a:defRPr sz="20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12DE61B-202C-41E2-BB65-AFF4E04B0A5B}" type="datetime1">
              <a:rPr lang="ru-RU" smtClean="0"/>
              <a:t>15.06.2021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6963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C835CBC-7B55-4A41-A5D0-0DA03BA28D0C}" type="datetime1">
              <a:rPr lang="ru-RU" smtClean="0"/>
              <a:t>15.06.2021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207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 rtlCol="0"/>
          <a:lstStyle/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06FC123-4235-4F2A-B72F-6E3BDB801441}" type="datetime1">
              <a:rPr lang="ru-RU" smtClean="0"/>
              <a:t>15.06.2021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7" name="Группа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Прямая соединительная линия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 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92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DE005A9-AF85-45A2-BD8C-E3852AF49634}" type="datetime1">
              <a:rPr lang="ru-RU" smtClean="0"/>
              <a:t>15.06.2021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8687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итульный слайд с рисунк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Группа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Прямая соединительная линия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Группа 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Прямая соединительная линия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Прямоугольник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rtlCol="0" anchor="ctr">
            <a:normAutofit/>
          </a:bodyPr>
          <a:lstStyle>
            <a:lvl1pPr algn="l" rtl="0">
              <a:defRPr sz="4400" cap="all" baseline="0"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800"/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ru-RU"/>
              <a:t>Образец подзаголовка</a:t>
            </a:r>
            <a:endParaRPr lang="ru-RU" dirty="0"/>
          </a:p>
        </p:txBody>
      </p:sp>
      <p:pic>
        <p:nvPicPr>
          <p:cNvPr id="10" name="Рисунок 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sp>
        <p:nvSpPr>
          <p:cNvPr id="11" name="Рисунок 10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 rtlCol="0"/>
          <a:lstStyle>
            <a:lvl1pPr marL="0" indent="0" algn="ctr" rtl="0">
              <a:buNone/>
              <a:defRPr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9" name="Пояснительный текст"/>
          <p:cNvSpPr/>
          <p:nvPr/>
        </p:nvSpPr>
        <p:spPr>
          <a:xfrm>
            <a:off x="12344400" y="0"/>
            <a:ext cx="1295400" cy="6858000"/>
          </a:xfrm>
          <a:prstGeom prst="roundRect">
            <a:avLst>
              <a:gd name="adj" fmla="val 9717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rtl="0"/>
            <a:r>
              <a:rPr lang="ru-RU" sz="1100" b="1" i="1" dirty="0">
                <a:latin typeface="Arial" pitchFamily="34" charset="0"/>
                <a:cs typeface="Arial" pitchFamily="34" charset="0"/>
              </a:rPr>
              <a:t>ПРИМЕЧАНИЕ</a:t>
            </a:r>
            <a:endParaRPr lang="ru-RU" sz="1200" b="1" i="1" dirty="0">
              <a:latin typeface="Arial" pitchFamily="34" charset="0"/>
              <a:cs typeface="Arial" pitchFamily="34" charset="0"/>
            </a:endParaRPr>
          </a:p>
          <a:p>
            <a:pPr rtl="0"/>
            <a:r>
              <a:rPr lang="ru-RU" sz="1200" i="1" dirty="0">
                <a:latin typeface="Arial" pitchFamily="34" charset="0"/>
                <a:cs typeface="Arial" pitchFamily="34" charset="0"/>
              </a:rPr>
              <a:t>Чтобы изменить изображение на этом слайде, выберите рисунок и удалите его. Затем нажмите значок "Рисунки" в заполнителе, чтобы вставить изображение.</a:t>
            </a:r>
          </a:p>
        </p:txBody>
      </p:sp>
    </p:spTree>
    <p:extLst>
      <p:ext uri="{BB962C8B-B14F-4D97-AF65-F5344CB8AC3E}">
        <p14:creationId xmlns:p14="http://schemas.microsoft.com/office/powerpoint/2010/main" val="267394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Группа 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Группа 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Прямая соединительная линия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Прямая соединительная линия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Прямоугольник 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dirty="0"/>
            </a:p>
          </p:txBody>
        </p:sp>
        <p:grpSp>
          <p:nvGrpSpPr>
            <p:cNvPr id="11" name="Группа 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Прямая соединительная линия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Прямая соединительная линия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rtlCol="0" anchor="ctr">
            <a:normAutofit/>
          </a:bodyPr>
          <a:lstStyle>
            <a:lvl1pPr algn="l" rtl="0">
              <a:defRPr sz="440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Замещающий текст 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 algn="l" rt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8DFDAB1-D403-47FF-B19B-B09DF29602AC}" type="datetime1">
              <a:rPr lang="ru-RU" smtClean="0"/>
              <a:t>15.06.2021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ru-RU" smtClean="0"/>
              <a:t>‹#›</a:t>
            </a:fld>
            <a:endParaRPr lang="ru-RU" dirty="0"/>
          </a:p>
        </p:txBody>
      </p:sp>
      <p:pic>
        <p:nvPicPr>
          <p:cNvPr id="7" name="Рисунок 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67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4D47EAB-0A6C-42A4-88FC-4DE44C48D5FC}" type="datetime1">
              <a:rPr lang="ru-RU" smtClean="0"/>
              <a:t>15.06.2021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2779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2"/>
          </a:xfrm>
        </p:spPr>
        <p:txBody>
          <a:bodyPr rtlCol="0" anchor="b"/>
          <a:lstStyle>
            <a:lvl1pPr marL="0" indent="0" algn="l" rtl="0">
              <a:spcBef>
                <a:spcPts val="0"/>
              </a:spcBef>
              <a:buNone/>
              <a:defRPr sz="2400" b="1"/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2"/>
          </a:xfrm>
        </p:spPr>
        <p:txBody>
          <a:bodyPr rtlCol="0" anchor="b"/>
          <a:lstStyle>
            <a:lvl1pPr marL="0" indent="0" algn="l" rtl="0">
              <a:spcBef>
                <a:spcPts val="0"/>
              </a:spcBef>
              <a:buNone/>
              <a:defRPr sz="2400" b="1"/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D4CB284-9617-419B-9CB4-C8B40BC0BFE7}" type="datetime1">
              <a:rPr lang="ru-RU" smtClean="0"/>
              <a:t>15.06.2021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7101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550058D-C8A6-4CD6-8752-8D84F69B52DF}" type="datetime1">
              <a:rPr lang="ru-RU" smtClean="0"/>
              <a:t>15.06.2021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5811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B264E78-7B86-4B49-87C4-1BC56C6E8EA8}" type="datetime1">
              <a:rPr lang="ru-RU" smtClean="0"/>
              <a:t>15.06.2021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241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 algn="l" rtl="0">
              <a:defRPr sz="3200"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6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Текст 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7745776-4F31-4A1F-82EF-5858F5405133}" type="datetime1">
              <a:rPr lang="ru-RU" smtClean="0"/>
              <a:t>15.06.2021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6976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заголовка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pPr rtl="0"/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ru-RU" dirty="0"/>
              <a:t>Образец текста</a:t>
            </a:r>
          </a:p>
          <a:p>
            <a:pPr lvl="1" rtl="0"/>
            <a:r>
              <a:rPr lang="ru-RU" dirty="0"/>
              <a:t>Второй уровень</a:t>
            </a:r>
          </a:p>
          <a:p>
            <a:pPr lvl="2" rtl="0"/>
            <a:r>
              <a:rPr lang="ru-RU" dirty="0"/>
              <a:t>Третий уровень</a:t>
            </a:r>
          </a:p>
          <a:p>
            <a:pPr lvl="3" rtl="0"/>
            <a:r>
              <a:rPr lang="ru-RU" dirty="0"/>
              <a:t>Четвертый уровень</a:t>
            </a:r>
          </a:p>
          <a:p>
            <a:pPr lvl="4" rtl="0"/>
            <a:r>
              <a:rPr lang="ru-RU" dirty="0"/>
              <a:t>Пятый уровень</a:t>
            </a:r>
          </a:p>
          <a:p>
            <a:pPr lvl="5" rtl="0"/>
            <a:r>
              <a:rPr lang="ru-RU" dirty="0"/>
              <a:t>Шестой уровень</a:t>
            </a:r>
          </a:p>
          <a:p>
            <a:pPr lvl="6" rtl="0"/>
            <a:r>
              <a:rPr lang="ru-RU" dirty="0"/>
              <a:t>Седьмой уровень</a:t>
            </a:r>
          </a:p>
          <a:p>
            <a:pPr lvl="7" rtl="0"/>
            <a:r>
              <a:rPr lang="ru-RU" dirty="0"/>
              <a:t>Восьмой уровень</a:t>
            </a:r>
          </a:p>
          <a:p>
            <a:pPr lvl="8" rtl="0"/>
            <a:r>
              <a:rPr lang="ru-RU" dirty="0"/>
              <a:t>Девятый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 rtl="0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0679E129-0077-4BBB-88AD-C0C03BEF3A10}" type="datetime1">
              <a:rPr lang="ru-RU" smtClean="0"/>
              <a:t>15.06.2021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 rtl="0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rtl="0"/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 rtl="0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0FF54DE5-C571-48E8-A5BC-B369434E2F44}" type="slidenum">
              <a:rPr lang="ru-RU" smtClean="0"/>
              <a:pPr/>
              <a:t>‹#›</a:t>
            </a:fld>
            <a:endParaRPr lang="ru-RU" dirty="0"/>
          </a:p>
        </p:txBody>
      </p:sp>
      <p:grpSp>
        <p:nvGrpSpPr>
          <p:cNvPr id="15" name="Группа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Прямая соединительная линия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единительная линия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62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B8DB96EE-BC01-4623-8D3A-E204628569A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effectLst>
            <a:reflection endPos="65000" dist="50800" dir="5400000" sy="-100000" algn="bl" rotWithShape="0"/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2AA588B-D798-40CD-AED7-2A084B7CA51B}"/>
              </a:ext>
            </a:extLst>
          </p:cNvPr>
          <p:cNvSpPr txBox="1"/>
          <p:nvPr/>
        </p:nvSpPr>
        <p:spPr>
          <a:xfrm>
            <a:off x="828255" y="439351"/>
            <a:ext cx="105354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chemeClr val="tx2"/>
                </a:solidFill>
                <a:latin typeface="BwSurco-Medium" panose="00000600000000000000" pitchFamily="50" charset="-52"/>
                <a:cs typeface="Times New Roman" panose="02020603050405020304" pitchFamily="18" charset="0"/>
              </a:rPr>
              <a:t>ФЕДЕРАЛЬНОЕ ГОСУДАРСТВЕННОЕ АВТОНОМНОЕ ОБРАЗОВАТЕЛЬНОЕ УЧРЕЖДЕНИЕ ВЫСШЕГО ОБРАЗОВАНИЯ</a:t>
            </a:r>
          </a:p>
          <a:p>
            <a:pPr algn="ctr"/>
            <a:r>
              <a:rPr lang="ru-RU" dirty="0">
                <a:solidFill>
                  <a:schemeClr val="tx2"/>
                </a:solidFill>
                <a:latin typeface="BwSurco-Medium" panose="00000600000000000000" pitchFamily="50" charset="-52"/>
                <a:cs typeface="Times New Roman" panose="02020603050405020304" pitchFamily="18" charset="0"/>
              </a:rPr>
              <a:t>«САНКТ-ПЕТЕРБУРГСКИЙ ПОЛИТЕХНИЧЕСКИЙ УНИВЕРСИТЕТ ПЕТРА ВЕЛИКОГО»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E5A7DD-5DD4-4ED8-8140-D57BD9C91D1E}"/>
              </a:ext>
            </a:extLst>
          </p:cNvPr>
          <p:cNvSpPr txBox="1"/>
          <p:nvPr/>
        </p:nvSpPr>
        <p:spPr>
          <a:xfrm>
            <a:off x="2820677" y="2500414"/>
            <a:ext cx="65506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ru-RU" sz="3200" b="1" dirty="0">
              <a:solidFill>
                <a:schemeClr val="bg1"/>
              </a:solidFill>
              <a:latin typeface="BwSurco-Bold" panose="00000800000000000000" pitchFamily="50" charset="-52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71EC7AC-BF59-47CF-A07F-16A93DF31C5D}"/>
              </a:ext>
            </a:extLst>
          </p:cNvPr>
          <p:cNvSpPr txBox="1"/>
          <p:nvPr/>
        </p:nvSpPr>
        <p:spPr>
          <a:xfrm>
            <a:off x="475424" y="3429000"/>
            <a:ext cx="622395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tx2"/>
                </a:solidFill>
                <a:latin typeface="BwSurco-Medium" panose="00000600000000000000" pitchFamily="50" charset="-52"/>
                <a:cs typeface="Times New Roman" panose="02020603050405020304" pitchFamily="18" charset="0"/>
              </a:rPr>
              <a:t>Команда:</a:t>
            </a:r>
          </a:p>
          <a:p>
            <a:r>
              <a:rPr lang="ru-RU" sz="2000" dirty="0">
                <a:solidFill>
                  <a:schemeClr val="tx2"/>
                </a:solidFill>
                <a:latin typeface="BwSurco-Medium" panose="00000600000000000000" pitchFamily="50" charset="-52"/>
                <a:cs typeface="Times New Roman" panose="02020603050405020304" pitchFamily="18" charset="0"/>
              </a:rPr>
              <a:t>Бараев Дамир — менеджер проекта  </a:t>
            </a:r>
          </a:p>
          <a:p>
            <a:r>
              <a:rPr lang="ru-RU" sz="2000" dirty="0">
                <a:solidFill>
                  <a:schemeClr val="tx2"/>
                </a:solidFill>
                <a:latin typeface="BwSurco-Medium" panose="00000600000000000000" pitchFamily="50" charset="-52"/>
                <a:cs typeface="Times New Roman" panose="02020603050405020304" pitchFamily="18" charset="0"/>
              </a:rPr>
              <a:t>Асадуллин Булат</a:t>
            </a:r>
            <a:r>
              <a:rPr lang="en-US" sz="2000" dirty="0">
                <a:solidFill>
                  <a:schemeClr val="tx2"/>
                </a:solidFill>
                <a:latin typeface="BwSurco-Medium" panose="00000600000000000000" pitchFamily="50" charset="-52"/>
                <a:cs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chemeClr val="tx2"/>
                </a:solidFill>
                <a:latin typeface="BwSurco-Medium" panose="00000600000000000000" pitchFamily="50" charset="-52"/>
                <a:cs typeface="Times New Roman" panose="02020603050405020304" pitchFamily="18" charset="0"/>
              </a:rPr>
              <a:t>—</a:t>
            </a:r>
            <a:r>
              <a:rPr lang="en-US" sz="2000" dirty="0">
                <a:solidFill>
                  <a:schemeClr val="tx2"/>
                </a:solidFill>
                <a:latin typeface="BwSurco-Medium" panose="00000600000000000000" pitchFamily="50" charset="-52"/>
                <a:cs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chemeClr val="tx2"/>
                </a:solidFill>
                <a:latin typeface="BwSurco-Medium" panose="00000600000000000000" pitchFamily="50" charset="-52"/>
                <a:cs typeface="Times New Roman" panose="02020603050405020304" pitchFamily="18" charset="0"/>
              </a:rPr>
              <a:t>разработчик плагина </a:t>
            </a:r>
            <a:r>
              <a:rPr lang="en-US" sz="2000" dirty="0" err="1">
                <a:solidFill>
                  <a:schemeClr val="tx2"/>
                </a:solidFill>
                <a:latin typeface="BwSurco-Medium" panose="00000600000000000000" pitchFamily="50" charset="-52"/>
                <a:cs typeface="Times New Roman" panose="02020603050405020304" pitchFamily="18" charset="0"/>
              </a:rPr>
              <a:t>VScode</a:t>
            </a:r>
            <a:endParaRPr lang="ru-RU" sz="2000" dirty="0">
              <a:solidFill>
                <a:schemeClr val="tx2"/>
              </a:solidFill>
              <a:latin typeface="BwSurco-Medium" panose="00000600000000000000" pitchFamily="50" charset="-52"/>
              <a:cs typeface="Times New Roman" panose="02020603050405020304" pitchFamily="18" charset="0"/>
            </a:endParaRPr>
          </a:p>
          <a:p>
            <a:r>
              <a:rPr lang="ru-RU" sz="2000" dirty="0">
                <a:solidFill>
                  <a:schemeClr val="tx2"/>
                </a:solidFill>
                <a:latin typeface="BwSurco-Medium" panose="00000600000000000000" pitchFamily="50" charset="-52"/>
                <a:cs typeface="Times New Roman" panose="02020603050405020304" pitchFamily="18" charset="0"/>
              </a:rPr>
              <a:t>Кузьмичев Егор</a:t>
            </a:r>
            <a:r>
              <a:rPr lang="en-US" sz="2000" dirty="0">
                <a:solidFill>
                  <a:schemeClr val="tx2"/>
                </a:solidFill>
                <a:latin typeface="BwSurco-Medium" panose="00000600000000000000" pitchFamily="50" charset="-52"/>
                <a:cs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chemeClr val="tx2"/>
                </a:solidFill>
                <a:latin typeface="BwSurco-Medium" panose="00000600000000000000" pitchFamily="50" charset="-52"/>
                <a:cs typeface="Times New Roman" panose="02020603050405020304" pitchFamily="18" charset="0"/>
              </a:rPr>
              <a:t>— разработчик плагина </a:t>
            </a:r>
            <a:r>
              <a:rPr lang="en-US" sz="2000" dirty="0" err="1">
                <a:solidFill>
                  <a:schemeClr val="tx2"/>
                </a:solidFill>
                <a:latin typeface="BwSurco-Medium" panose="00000600000000000000" pitchFamily="50" charset="-52"/>
                <a:cs typeface="Times New Roman" panose="02020603050405020304" pitchFamily="18" charset="0"/>
              </a:rPr>
              <a:t>VScode</a:t>
            </a:r>
            <a:endParaRPr lang="ru-RU" sz="2000" dirty="0">
              <a:solidFill>
                <a:schemeClr val="tx2"/>
              </a:solidFill>
              <a:latin typeface="BwSurco-Medium" panose="00000600000000000000" pitchFamily="50" charset="-52"/>
              <a:cs typeface="Times New Roman" panose="02020603050405020304" pitchFamily="18" charset="0"/>
            </a:endParaRPr>
          </a:p>
          <a:p>
            <a:r>
              <a:rPr lang="ru-RU" sz="2000" dirty="0">
                <a:solidFill>
                  <a:schemeClr val="tx2"/>
                </a:solidFill>
                <a:latin typeface="BwSurco-Medium" panose="00000600000000000000" pitchFamily="50" charset="-52"/>
                <a:cs typeface="Times New Roman" panose="02020603050405020304" pitchFamily="18" charset="0"/>
              </a:rPr>
              <a:t>Макаревич Никита</a:t>
            </a:r>
            <a:r>
              <a:rPr lang="en-US" sz="2000" dirty="0">
                <a:solidFill>
                  <a:schemeClr val="tx2"/>
                </a:solidFill>
                <a:latin typeface="BwSurco-Medium" panose="00000600000000000000" pitchFamily="50" charset="-52"/>
                <a:cs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chemeClr val="tx2"/>
                </a:solidFill>
                <a:latin typeface="BwSurco-Medium" panose="00000600000000000000" pitchFamily="50" charset="-52"/>
                <a:cs typeface="Times New Roman" panose="02020603050405020304" pitchFamily="18" charset="0"/>
              </a:rPr>
              <a:t>— разработчик плагина </a:t>
            </a:r>
            <a:r>
              <a:rPr lang="en-US" sz="2000" dirty="0">
                <a:solidFill>
                  <a:schemeClr val="tx2"/>
                </a:solidFill>
                <a:latin typeface="BwSurco-Medium" panose="00000600000000000000" pitchFamily="50" charset="-52"/>
                <a:cs typeface="Times New Roman" panose="02020603050405020304" pitchFamily="18" charset="0"/>
              </a:rPr>
              <a:t>IDEA</a:t>
            </a:r>
            <a:endParaRPr lang="ru-RU" sz="2000" dirty="0">
              <a:solidFill>
                <a:schemeClr val="tx2"/>
              </a:solidFill>
              <a:latin typeface="BwSurco-Medium" panose="00000600000000000000" pitchFamily="50" charset="-52"/>
              <a:cs typeface="Times New Roman" panose="02020603050405020304" pitchFamily="18" charset="0"/>
            </a:endParaRPr>
          </a:p>
          <a:p>
            <a:r>
              <a:rPr lang="ru-RU" sz="2000" dirty="0">
                <a:solidFill>
                  <a:schemeClr val="tx2"/>
                </a:solidFill>
                <a:latin typeface="BwSurco-Medium" panose="00000600000000000000" pitchFamily="50" charset="-52"/>
                <a:cs typeface="Times New Roman" panose="02020603050405020304" pitchFamily="18" charset="0"/>
              </a:rPr>
              <a:t>Паршуков Кирилл</a:t>
            </a:r>
            <a:r>
              <a:rPr lang="en-US" sz="2000" dirty="0">
                <a:solidFill>
                  <a:schemeClr val="tx2"/>
                </a:solidFill>
                <a:latin typeface="BwSurco-Medium" panose="00000600000000000000" pitchFamily="50" charset="-52"/>
                <a:cs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chemeClr val="tx2"/>
                </a:solidFill>
                <a:latin typeface="BwSurco-Medium" panose="00000600000000000000" pitchFamily="50" charset="-52"/>
                <a:cs typeface="Times New Roman" panose="02020603050405020304" pitchFamily="18" charset="0"/>
              </a:rPr>
              <a:t>— </a:t>
            </a:r>
            <a:r>
              <a:rPr lang="en-US" sz="2000" dirty="0">
                <a:solidFill>
                  <a:schemeClr val="tx2"/>
                </a:solidFill>
                <a:latin typeface="BwSurco-Medium" panose="00000600000000000000" pitchFamily="50" charset="-52"/>
                <a:cs typeface="Times New Roman" panose="02020603050405020304" pitchFamily="18" charset="0"/>
              </a:rPr>
              <a:t>backend </a:t>
            </a:r>
            <a:r>
              <a:rPr lang="ru-RU" sz="2000" dirty="0">
                <a:solidFill>
                  <a:schemeClr val="tx2"/>
                </a:solidFill>
                <a:latin typeface="BwSurco-Medium" panose="00000600000000000000" pitchFamily="50" charset="-52"/>
                <a:cs typeface="Times New Roman" panose="02020603050405020304" pitchFamily="18" charset="0"/>
              </a:rPr>
              <a:t>разработчик</a:t>
            </a:r>
          </a:p>
          <a:p>
            <a:r>
              <a:rPr lang="ru-RU" sz="2000" dirty="0">
                <a:solidFill>
                  <a:schemeClr val="tx2"/>
                </a:solidFill>
                <a:latin typeface="BwSurco-Medium" panose="00000600000000000000" pitchFamily="50" charset="-52"/>
                <a:cs typeface="Times New Roman" panose="02020603050405020304" pitchFamily="18" charset="0"/>
              </a:rPr>
              <a:t>Черный Виталий</a:t>
            </a:r>
            <a:r>
              <a:rPr lang="en-US" sz="2000" dirty="0">
                <a:solidFill>
                  <a:schemeClr val="tx2"/>
                </a:solidFill>
                <a:latin typeface="BwSurco-Medium" panose="00000600000000000000" pitchFamily="50" charset="-52"/>
                <a:cs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chemeClr val="tx2"/>
                </a:solidFill>
                <a:latin typeface="BwSurco-Medium" panose="00000600000000000000" pitchFamily="50" charset="-52"/>
                <a:cs typeface="Times New Roman" panose="02020603050405020304" pitchFamily="18" charset="0"/>
              </a:rPr>
              <a:t>—</a:t>
            </a:r>
            <a:r>
              <a:rPr lang="en-US" sz="2000" dirty="0">
                <a:solidFill>
                  <a:schemeClr val="tx2"/>
                </a:solidFill>
                <a:latin typeface="BwSurco-Medium" panose="00000600000000000000" pitchFamily="50" charset="-52"/>
                <a:cs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chemeClr val="tx2"/>
                </a:solidFill>
                <a:latin typeface="BwSurco-Medium" panose="00000600000000000000" pitchFamily="50" charset="-52"/>
                <a:cs typeface="Times New Roman" panose="02020603050405020304" pitchFamily="18" charset="0"/>
              </a:rPr>
              <a:t>разработчик</a:t>
            </a:r>
            <a:r>
              <a:rPr lang="en-US" sz="2000" dirty="0">
                <a:solidFill>
                  <a:schemeClr val="tx2"/>
                </a:solidFill>
                <a:latin typeface="BwSurco-Medium" panose="00000600000000000000" pitchFamily="50" charset="-52"/>
                <a:cs typeface="Times New Roman" panose="02020603050405020304" pitchFamily="18" charset="0"/>
              </a:rPr>
              <a:t> CLI</a:t>
            </a:r>
            <a:endParaRPr lang="ru-RU" sz="2000" dirty="0">
              <a:solidFill>
                <a:schemeClr val="tx2"/>
              </a:solidFill>
              <a:latin typeface="BwSurco-Medium" panose="00000600000000000000" pitchFamily="50" charset="-52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E325662-E7A3-46F2-AFF2-3A1302BF8B04}"/>
              </a:ext>
            </a:extLst>
          </p:cNvPr>
          <p:cNvSpPr txBox="1"/>
          <p:nvPr/>
        </p:nvSpPr>
        <p:spPr>
          <a:xfrm>
            <a:off x="8042198" y="3651344"/>
            <a:ext cx="367437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tx2"/>
                </a:solidFill>
                <a:latin typeface="BwSurco-Medium" panose="00000600000000000000" pitchFamily="50" charset="-52"/>
                <a:cs typeface="Times New Roman" panose="02020603050405020304" pitchFamily="18" charset="0"/>
              </a:rPr>
              <a:t>Заказчик:</a:t>
            </a:r>
            <a:r>
              <a:rPr lang="ru-RU" sz="2000" dirty="0">
                <a:solidFill>
                  <a:schemeClr val="tx2"/>
                </a:solidFill>
                <a:latin typeface="BwSurco-Medium" panose="00000600000000000000" pitchFamily="50" charset="-52"/>
                <a:cs typeface="Times New Roman" panose="02020603050405020304" pitchFamily="18" charset="0"/>
              </a:rPr>
              <a:t>	</a:t>
            </a:r>
          </a:p>
          <a:p>
            <a:r>
              <a:rPr lang="en-US" sz="2000" dirty="0">
                <a:solidFill>
                  <a:schemeClr val="tx2"/>
                </a:solidFill>
                <a:latin typeface="BwSurco-Medium" panose="00000600000000000000" pitchFamily="50" charset="-52"/>
                <a:cs typeface="Times New Roman" panose="02020603050405020304" pitchFamily="18" charset="0"/>
              </a:rPr>
              <a:t>Huawei Technologies Co. Ltd.</a:t>
            </a:r>
            <a:endParaRPr lang="ru-RU" sz="2000" dirty="0">
              <a:solidFill>
                <a:schemeClr val="tx2"/>
              </a:solidFill>
              <a:latin typeface="BwSurco-Medium" panose="00000600000000000000" pitchFamily="50" charset="-52"/>
              <a:cs typeface="Times New Roman" panose="02020603050405020304" pitchFamily="18" charset="0"/>
            </a:endParaRPr>
          </a:p>
          <a:p>
            <a:endParaRPr lang="ru-RU" sz="2000" dirty="0">
              <a:solidFill>
                <a:schemeClr val="tx2"/>
              </a:solidFill>
              <a:latin typeface="BwSurco-Medium" panose="00000600000000000000" pitchFamily="50" charset="-52"/>
              <a:cs typeface="Times New Roman" panose="02020603050405020304" pitchFamily="18" charset="0"/>
            </a:endParaRPr>
          </a:p>
          <a:p>
            <a:r>
              <a:rPr lang="ru-RU" sz="2400" dirty="0">
                <a:solidFill>
                  <a:schemeClr val="tx2"/>
                </a:solidFill>
                <a:latin typeface="BwSurco-Medium" panose="00000600000000000000" pitchFamily="50" charset="-52"/>
                <a:cs typeface="Times New Roman" panose="02020603050405020304" pitchFamily="18" charset="0"/>
              </a:rPr>
              <a:t>Куратор:</a:t>
            </a:r>
            <a:endParaRPr lang="ru-RU" sz="2000" dirty="0">
              <a:solidFill>
                <a:schemeClr val="tx2"/>
              </a:solidFill>
              <a:latin typeface="BwSurco-Medium" panose="00000600000000000000" pitchFamily="50" charset="-52"/>
              <a:cs typeface="Times New Roman" panose="02020603050405020304" pitchFamily="18" charset="0"/>
            </a:endParaRPr>
          </a:p>
          <a:p>
            <a:r>
              <a:rPr lang="ru-RU" sz="2000" dirty="0" err="1">
                <a:solidFill>
                  <a:schemeClr val="tx2"/>
                </a:solidFill>
                <a:latin typeface="BwSurco-Medium" panose="00000600000000000000" pitchFamily="50" charset="-52"/>
                <a:cs typeface="Times New Roman" panose="02020603050405020304" pitchFamily="18" charset="0"/>
              </a:rPr>
              <a:t>Ахин</a:t>
            </a:r>
            <a:r>
              <a:rPr lang="ru-RU" sz="2000" dirty="0">
                <a:solidFill>
                  <a:schemeClr val="tx2"/>
                </a:solidFill>
                <a:latin typeface="BwSurco-Medium" panose="00000600000000000000" pitchFamily="50" charset="-52"/>
                <a:cs typeface="Times New Roman" panose="02020603050405020304" pitchFamily="18" charset="0"/>
              </a:rPr>
              <a:t> Марат</a:t>
            </a:r>
          </a:p>
          <a:p>
            <a:pPr indent="4849813"/>
            <a:endParaRPr lang="ru-RU" sz="2000" dirty="0">
              <a:solidFill>
                <a:schemeClr val="bg1"/>
              </a:solidFill>
              <a:latin typeface="BwSurco-Medium" panose="00000600000000000000" pitchFamily="50" charset="-52"/>
              <a:cs typeface="Times New Roman" panose="02020603050405020304" pitchFamily="18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4345A04-39DA-4611-9272-399EAA61683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3799" y="5926806"/>
            <a:ext cx="795348" cy="795348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FF082CE-4E4F-4AC0-9793-8465CABDAC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2842" y="5926807"/>
            <a:ext cx="795348" cy="795348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C22601BF-798D-4BD8-8688-6CC97C67283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119" y="5888671"/>
            <a:ext cx="879762" cy="879762"/>
          </a:xfrm>
          <a:prstGeom prst="rect">
            <a:avLst/>
          </a:prstGeom>
        </p:spPr>
      </p:pic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57F06CCC-D34F-4470-B431-8A55944069FC}"/>
              </a:ext>
            </a:extLst>
          </p:cNvPr>
          <p:cNvSpPr/>
          <p:nvPr/>
        </p:nvSpPr>
        <p:spPr>
          <a:xfrm>
            <a:off x="2820673" y="2561147"/>
            <a:ext cx="6550639" cy="584775"/>
          </a:xfrm>
          <a:prstGeom prst="rect">
            <a:avLst/>
          </a:prstGeom>
          <a:solidFill>
            <a:srgbClr val="37B34A"/>
          </a:solidFill>
          <a:ln w="19050">
            <a:solidFill>
              <a:srgbClr val="00B0F0"/>
            </a:solidFill>
          </a:ln>
          <a:effectLst>
            <a:glow rad="101600">
              <a:srgbClr val="37B34A">
                <a:alpha val="60000"/>
              </a:srgbClr>
            </a:glow>
          </a:effectLst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BwSurco-Medium" panose="00000600000000000000" pitchFamily="50" charset="-52"/>
                <a:cs typeface="Times New Roman" panose="02020603050405020304" pitchFamily="18" charset="0"/>
              </a:rPr>
              <a:t>Git history linearizer</a:t>
            </a:r>
            <a:endParaRPr lang="ru-RU" sz="3200" b="1" dirty="0">
              <a:solidFill>
                <a:schemeClr val="bg1"/>
              </a:solidFill>
              <a:latin typeface="BwSurco-Medium" panose="00000600000000000000" pitchFamily="50" charset="-5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213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19F2F67-633D-46AC-BD66-77DFC9944AC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9" name="Объект 2">
            <a:extLst>
              <a:ext uri="{FF2B5EF4-FFF2-40B4-BE49-F238E27FC236}">
                <a16:creationId xmlns:a16="http://schemas.microsoft.com/office/drawing/2014/main" id="{63D0097D-9BCF-406E-A060-E63B9A8EBAD0}"/>
              </a:ext>
            </a:extLst>
          </p:cNvPr>
          <p:cNvSpPr txBox="1">
            <a:spLocks/>
          </p:cNvSpPr>
          <p:nvPr/>
        </p:nvSpPr>
        <p:spPr>
          <a:xfrm>
            <a:off x="1111903" y="1458206"/>
            <a:ext cx="9992660" cy="137476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2200" dirty="0">
                <a:solidFill>
                  <a:schemeClr val="tx2"/>
                </a:solidFill>
                <a:latin typeface="BwSurco-Medium" panose="00000600000000000000" pitchFamily="50" charset="-52"/>
              </a:rPr>
              <a:t>Создание инструмента для автоматического упрощения и улучшения истории коммитов.</a:t>
            </a:r>
          </a:p>
          <a:p>
            <a:pPr marL="0" indent="0">
              <a:buNone/>
            </a:pPr>
            <a:r>
              <a:rPr lang="ru-RU" sz="1800" dirty="0">
                <a:solidFill>
                  <a:schemeClr val="tx2"/>
                </a:solidFill>
                <a:latin typeface="BwSurco-Medium" panose="00000600000000000000" pitchFamily="50" charset="-52"/>
              </a:rPr>
              <a:t>Языки программирования: </a:t>
            </a:r>
            <a:r>
              <a:rPr lang="en-US" sz="1800" dirty="0">
                <a:solidFill>
                  <a:schemeClr val="tx2"/>
                </a:solidFill>
                <a:latin typeface="BwSurco-Medium" panose="00000600000000000000" pitchFamily="50" charset="-52"/>
              </a:rPr>
              <a:t>Java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1820F07-A911-4EA0-80B8-BE15B4F3FA2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3799" y="5926806"/>
            <a:ext cx="795348" cy="795348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8AF5D0A-57E2-457F-BD09-54AE0B1AD49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2842" y="5926807"/>
            <a:ext cx="795348" cy="795348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B43ABC0D-49C1-4FA4-88C6-00514173ADCA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2123" y="5891688"/>
            <a:ext cx="907753" cy="907753"/>
          </a:xfrm>
          <a:prstGeom prst="rect">
            <a:avLst/>
          </a:prstGeom>
        </p:spPr>
      </p:pic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F19476E3-87B7-4330-8BB7-DAA628281729}"/>
              </a:ext>
            </a:extLst>
          </p:cNvPr>
          <p:cNvSpPr/>
          <p:nvPr/>
        </p:nvSpPr>
        <p:spPr>
          <a:xfrm>
            <a:off x="4140371" y="3136612"/>
            <a:ext cx="3935723" cy="584775"/>
          </a:xfrm>
          <a:prstGeom prst="rect">
            <a:avLst/>
          </a:prstGeom>
          <a:solidFill>
            <a:srgbClr val="37B34A"/>
          </a:solidFill>
          <a:ln w="19050">
            <a:solidFill>
              <a:srgbClr val="00B0F0"/>
            </a:solidFill>
          </a:ln>
          <a:effectLst>
            <a:glow rad="101600">
              <a:srgbClr val="37B34A">
                <a:alpha val="60000"/>
              </a:srgbClr>
            </a:glow>
          </a:effectLst>
        </p:spPr>
        <p:txBody>
          <a:bodyPr wrap="square">
            <a:spAutoFit/>
          </a:bodyPr>
          <a:lstStyle/>
          <a:p>
            <a:pPr algn="ctr"/>
            <a:r>
              <a:rPr lang="ru-RU" sz="3200" b="1" dirty="0">
                <a:solidFill>
                  <a:schemeClr val="bg1"/>
                </a:solidFill>
                <a:latin typeface="BwSurco-Medium" panose="00000600000000000000" pitchFamily="50" charset="-52"/>
                <a:cs typeface="Times New Roman" panose="02020603050405020304" pitchFamily="18" charset="0"/>
              </a:rPr>
              <a:t>Статус проекта</a:t>
            </a: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BA5FDC4B-1492-4ABA-A230-FB8358912C28}"/>
              </a:ext>
            </a:extLst>
          </p:cNvPr>
          <p:cNvSpPr/>
          <p:nvPr/>
        </p:nvSpPr>
        <p:spPr>
          <a:xfrm>
            <a:off x="2820671" y="571461"/>
            <a:ext cx="6550639" cy="584775"/>
          </a:xfrm>
          <a:prstGeom prst="rect">
            <a:avLst/>
          </a:prstGeom>
          <a:solidFill>
            <a:srgbClr val="37B34A"/>
          </a:solidFill>
          <a:ln w="19050">
            <a:solidFill>
              <a:srgbClr val="00B0F0"/>
            </a:solidFill>
          </a:ln>
          <a:effectLst>
            <a:glow rad="101600">
              <a:srgbClr val="37B34A">
                <a:alpha val="60000"/>
              </a:srgbClr>
            </a:glow>
          </a:effectLst>
        </p:spPr>
        <p:txBody>
          <a:bodyPr wrap="square">
            <a:spAutoFit/>
          </a:bodyPr>
          <a:lstStyle/>
          <a:p>
            <a:pPr algn="ctr"/>
            <a:r>
              <a:rPr lang="ru-RU" sz="3200" b="1" dirty="0">
                <a:solidFill>
                  <a:schemeClr val="bg1"/>
                </a:solidFill>
                <a:latin typeface="BwSurco-Medium" panose="00000600000000000000" pitchFamily="50" charset="-52"/>
                <a:cs typeface="Times New Roman" panose="02020603050405020304" pitchFamily="18" charset="0"/>
              </a:rPr>
              <a:t>Описание решаемой задачи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9FAA36D-35FE-4013-A57A-648127187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FF54DE5-C571-48E8-A5BC-B369434E2F44}" type="slidenum">
              <a:rPr lang="ru-RU" smtClean="0"/>
              <a:t>2</a:t>
            </a:fld>
            <a:endParaRPr lang="ru-RU" dirty="0"/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83067623-A651-4DEE-B45C-F3AA3C1124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3739341"/>
              </p:ext>
            </p:extLst>
          </p:nvPr>
        </p:nvGraphicFramePr>
        <p:xfrm>
          <a:off x="1203460" y="4025030"/>
          <a:ext cx="9785060" cy="16101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7012">
                  <a:extLst>
                    <a:ext uri="{9D8B030D-6E8A-4147-A177-3AD203B41FA5}">
                      <a16:colId xmlns:a16="http://schemas.microsoft.com/office/drawing/2014/main" val="2607317686"/>
                    </a:ext>
                  </a:extLst>
                </a:gridCol>
                <a:gridCol w="1957012">
                  <a:extLst>
                    <a:ext uri="{9D8B030D-6E8A-4147-A177-3AD203B41FA5}">
                      <a16:colId xmlns:a16="http://schemas.microsoft.com/office/drawing/2014/main" val="925643870"/>
                    </a:ext>
                  </a:extLst>
                </a:gridCol>
                <a:gridCol w="1957012">
                  <a:extLst>
                    <a:ext uri="{9D8B030D-6E8A-4147-A177-3AD203B41FA5}">
                      <a16:colId xmlns:a16="http://schemas.microsoft.com/office/drawing/2014/main" val="2231105127"/>
                    </a:ext>
                  </a:extLst>
                </a:gridCol>
                <a:gridCol w="1957012">
                  <a:extLst>
                    <a:ext uri="{9D8B030D-6E8A-4147-A177-3AD203B41FA5}">
                      <a16:colId xmlns:a16="http://schemas.microsoft.com/office/drawing/2014/main" val="3874131161"/>
                    </a:ext>
                  </a:extLst>
                </a:gridCol>
                <a:gridCol w="1957012">
                  <a:extLst>
                    <a:ext uri="{9D8B030D-6E8A-4147-A177-3AD203B41FA5}">
                      <a16:colId xmlns:a16="http://schemas.microsoft.com/office/drawing/2014/main" val="3941122273"/>
                    </a:ext>
                  </a:extLst>
                </a:gridCol>
              </a:tblGrid>
              <a:tr h="528309"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BwSurco-Medium" panose="00000600000000000000" pitchFamily="50" charset="-5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42B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2B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2B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42B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rgbClr val="A42B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37B34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BwSurco-Medium" panose="00000600000000000000" pitchFamily="50" charset="-52"/>
                        </a:rPr>
                        <a:t>1 спринт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42B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B34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BwSurco-Medium" panose="00000600000000000000" pitchFamily="50" charset="-52"/>
                        </a:rPr>
                        <a:t>2 спринт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B34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BwSurco-Medium" panose="00000600000000000000" pitchFamily="50" charset="-52"/>
                        </a:rPr>
                        <a:t>3 спринт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B34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BwSurco-Medium" panose="00000600000000000000" pitchFamily="50" charset="-52"/>
                        </a:rPr>
                        <a:t>4 спринт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B34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801877"/>
                  </a:ext>
                </a:extLst>
              </a:tr>
              <a:tr h="540903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BwSurco-Medium" panose="00000600000000000000" pitchFamily="50" charset="-52"/>
                        </a:rPr>
                        <a:t>С заказчиком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2B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alpha val="6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BwSurco-Medium" panose="00000600000000000000" pitchFamily="50" charset="-52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alpha val="6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BwSurco-Medium" panose="00000600000000000000" pitchFamily="50" charset="-52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alpha val="6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wSurco-Medium" panose="00000600000000000000" pitchFamily="50" charset="-52"/>
                        </a:rPr>
                        <a:t>2</a:t>
                      </a:r>
                      <a:endParaRPr lang="ru-RU" dirty="0">
                        <a:latin typeface="BwSurco-Medium" panose="00000600000000000000" pitchFamily="50" charset="-5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alpha val="6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wSurco-Medium" panose="00000600000000000000" pitchFamily="50" charset="-52"/>
                        </a:rPr>
                        <a:t>1</a:t>
                      </a:r>
                      <a:endParaRPr lang="ru-RU" dirty="0">
                        <a:latin typeface="BwSurco-Medium" panose="00000600000000000000" pitchFamily="50" charset="-5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alpha val="67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3723469"/>
                  </a:ext>
                </a:extLst>
              </a:tr>
              <a:tr h="540903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BwSurco-Medium" panose="00000600000000000000" pitchFamily="50" charset="-52"/>
                        </a:rPr>
                        <a:t>С куратором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alpha val="6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BwSurco-Medium" panose="00000600000000000000" pitchFamily="50" charset="-52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alpha val="6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BwSurco-Medium" panose="00000600000000000000" pitchFamily="50" charset="-52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alpha val="6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wSurco-Medium" panose="00000600000000000000" pitchFamily="50" charset="-52"/>
                        </a:rPr>
                        <a:t>2</a:t>
                      </a:r>
                      <a:endParaRPr lang="ru-RU" dirty="0">
                        <a:latin typeface="BwSurco-Medium" panose="00000600000000000000" pitchFamily="50" charset="-5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alpha val="6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wSurco-Medium" panose="00000600000000000000" pitchFamily="50" charset="-52"/>
                        </a:rPr>
                        <a:t>1</a:t>
                      </a:r>
                      <a:endParaRPr lang="ru-RU" dirty="0">
                        <a:latin typeface="BwSurco-Medium" panose="00000600000000000000" pitchFamily="50" charset="-5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alpha val="67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7553294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DF8C8029-3733-4A62-8193-B7F568FBCCB7}"/>
              </a:ext>
            </a:extLst>
          </p:cNvPr>
          <p:cNvSpPr txBox="1"/>
          <p:nvPr/>
        </p:nvSpPr>
        <p:spPr>
          <a:xfrm>
            <a:off x="2312495" y="4086828"/>
            <a:ext cx="8256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BwSurco-Bold" panose="00000800000000000000" pitchFamily="50" charset="-52"/>
              </a:rPr>
              <a:t>Спринт</a:t>
            </a:r>
            <a:endParaRPr lang="ru-RU" sz="1100" dirty="0">
              <a:solidFill>
                <a:schemeClr val="bg1"/>
              </a:solidFill>
              <a:latin typeface="BwSurco-Bold" panose="00000800000000000000" pitchFamily="50" charset="-52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154F801-A39A-4C8F-9FC7-308C2CE7F673}"/>
              </a:ext>
            </a:extLst>
          </p:cNvPr>
          <p:cNvSpPr txBox="1"/>
          <p:nvPr/>
        </p:nvSpPr>
        <p:spPr>
          <a:xfrm>
            <a:off x="1058027" y="4132995"/>
            <a:ext cx="11090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BwSurco-Bold" panose="00000800000000000000" pitchFamily="50" charset="-52"/>
              </a:rPr>
              <a:t>Число встреч</a:t>
            </a:r>
            <a:endParaRPr lang="ru-RU" sz="1050" dirty="0">
              <a:solidFill>
                <a:schemeClr val="bg1"/>
              </a:solidFill>
              <a:latin typeface="BwSurco-Bold" panose="00000800000000000000" pitchFamily="50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654255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121E7C8D-08DC-4215-AD97-4EA6CBCEEC8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Объект 2">
            <a:extLst>
              <a:ext uri="{FF2B5EF4-FFF2-40B4-BE49-F238E27FC236}">
                <a16:creationId xmlns:a16="http://schemas.microsoft.com/office/drawing/2014/main" id="{814B6E58-54BE-4C67-8F1A-D2285F5547E5}"/>
              </a:ext>
            </a:extLst>
          </p:cNvPr>
          <p:cNvSpPr txBox="1">
            <a:spLocks/>
          </p:cNvSpPr>
          <p:nvPr/>
        </p:nvSpPr>
        <p:spPr>
          <a:xfrm>
            <a:off x="386062" y="1671040"/>
            <a:ext cx="5191778" cy="2542784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2"/>
                </a:solidFill>
                <a:latin typeface="BwSurco-Medium" panose="00000600000000000000" pitchFamily="50" charset="-52"/>
              </a:rPr>
              <a:t>Подготовлено ядро, но линеаризация работает не на всех вариантах. Отсутствует исправление больших сообщений.</a:t>
            </a:r>
            <a:endParaRPr lang="en-US" dirty="0">
              <a:solidFill>
                <a:schemeClr val="tx2"/>
              </a:solidFill>
              <a:latin typeface="BwSurco-Medium" panose="00000600000000000000" pitchFamily="50" charset="-52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2"/>
                </a:solidFill>
                <a:latin typeface="BwSurco-Medium" panose="00000600000000000000" pitchFamily="50" charset="-52"/>
              </a:rPr>
              <a:t>Разработан плагин к </a:t>
            </a:r>
            <a:r>
              <a:rPr lang="en-US" dirty="0">
                <a:solidFill>
                  <a:schemeClr val="tx2"/>
                </a:solidFill>
                <a:latin typeface="BwSurco-Medium" panose="00000600000000000000" pitchFamily="50" charset="-52"/>
              </a:rPr>
              <a:t>IDEA</a:t>
            </a:r>
            <a:r>
              <a:rPr lang="ru-RU" dirty="0">
                <a:solidFill>
                  <a:schemeClr val="tx2"/>
                </a:solidFill>
                <a:latin typeface="BwSurco-Medium" panose="00000600000000000000" pitchFamily="50" charset="-52"/>
              </a:rPr>
              <a:t>. Добавлено расширение для стандартного </a:t>
            </a:r>
            <a:r>
              <a:rPr lang="en-US" dirty="0">
                <a:solidFill>
                  <a:schemeClr val="tx2"/>
                </a:solidFill>
                <a:latin typeface="BwSurco-Medium" panose="00000600000000000000" pitchFamily="50" charset="-52"/>
              </a:rPr>
              <a:t>VCS</a:t>
            </a:r>
            <a:r>
              <a:rPr lang="ru-RU" dirty="0">
                <a:solidFill>
                  <a:schemeClr val="tx2"/>
                </a:solidFill>
                <a:latin typeface="BwSurco-Medium" panose="00000600000000000000" pitchFamily="50" charset="-52"/>
              </a:rPr>
              <a:t> плагина, но расширение пока не работает.</a:t>
            </a:r>
            <a:endParaRPr lang="en-US" dirty="0">
              <a:solidFill>
                <a:schemeClr val="tx2"/>
              </a:solidFill>
              <a:latin typeface="BwSurco-Medium" panose="00000600000000000000" pitchFamily="50" charset="-52"/>
            </a:endParaRPr>
          </a:p>
        </p:txBody>
      </p:sp>
      <p:sp>
        <p:nvSpPr>
          <p:cNvPr id="14" name="Объект 2">
            <a:extLst>
              <a:ext uri="{FF2B5EF4-FFF2-40B4-BE49-F238E27FC236}">
                <a16:creationId xmlns:a16="http://schemas.microsoft.com/office/drawing/2014/main" id="{06473695-2E99-40A6-AE21-2B82672A75D7}"/>
              </a:ext>
            </a:extLst>
          </p:cNvPr>
          <p:cNvSpPr txBox="1">
            <a:spLocks/>
          </p:cNvSpPr>
          <p:nvPr/>
        </p:nvSpPr>
        <p:spPr>
          <a:xfrm>
            <a:off x="6196867" y="1671040"/>
            <a:ext cx="5745146" cy="197502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2"/>
                </a:solidFill>
                <a:latin typeface="BwSurco-Medium" panose="00000600000000000000" pitchFamily="50" charset="-52"/>
              </a:rPr>
              <a:t>Подготовлен плагин для </a:t>
            </a:r>
            <a:r>
              <a:rPr lang="en-US" dirty="0" err="1">
                <a:solidFill>
                  <a:schemeClr val="tx2"/>
                </a:solidFill>
                <a:latin typeface="BwSurco-Medium" panose="00000600000000000000" pitchFamily="50" charset="-52"/>
              </a:rPr>
              <a:t>Vscode</a:t>
            </a:r>
            <a:r>
              <a:rPr lang="ru-RU" dirty="0">
                <a:solidFill>
                  <a:schemeClr val="tx2"/>
                </a:solidFill>
                <a:latin typeface="BwSurco-Medium" panose="00000600000000000000" pitchFamily="50" charset="-52"/>
              </a:rPr>
              <a:t>, который интегрирован с ядром через </a:t>
            </a:r>
            <a:r>
              <a:rPr lang="en-US" dirty="0">
                <a:solidFill>
                  <a:schemeClr val="tx2"/>
                </a:solidFill>
                <a:latin typeface="BwSurco-Medium" panose="00000600000000000000" pitchFamily="50" charset="-52"/>
              </a:rPr>
              <a:t>CLI; </a:t>
            </a:r>
            <a:r>
              <a:rPr lang="ru-RU" dirty="0">
                <a:solidFill>
                  <a:schemeClr val="tx2"/>
                </a:solidFill>
                <a:latin typeface="BwSurco-Medium" panose="00000600000000000000" pitchFamily="50" charset="-52"/>
              </a:rPr>
              <a:t>реализован графический интерфейс</a:t>
            </a:r>
          </a:p>
          <a:p>
            <a:pPr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2"/>
                </a:solidFill>
                <a:latin typeface="BwSurco-Medium" panose="00000600000000000000" pitchFamily="50" charset="-52"/>
              </a:rPr>
              <a:t>Подготовлен </a:t>
            </a:r>
            <a:r>
              <a:rPr lang="en-US" dirty="0">
                <a:solidFill>
                  <a:schemeClr val="tx2"/>
                </a:solidFill>
                <a:latin typeface="BwSurco-Medium" panose="00000600000000000000" pitchFamily="50" charset="-52"/>
              </a:rPr>
              <a:t>CLI</a:t>
            </a:r>
            <a:r>
              <a:rPr lang="ru-RU" dirty="0">
                <a:solidFill>
                  <a:schemeClr val="tx2"/>
                </a:solidFill>
                <a:latin typeface="BwSurco-Medium" panose="00000600000000000000" pitchFamily="50" charset="-52"/>
              </a:rPr>
              <a:t>, имеются проблемы со сборкой.</a:t>
            </a:r>
          </a:p>
          <a:p>
            <a:pPr algn="just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  <a:latin typeface="BwSurco-Medium" panose="00000600000000000000" pitchFamily="50" charset="-52"/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662524C0-4348-4FB1-AE6D-6C932CCA1189}"/>
              </a:ext>
            </a:extLst>
          </p:cNvPr>
          <p:cNvSpPr/>
          <p:nvPr/>
        </p:nvSpPr>
        <p:spPr>
          <a:xfrm>
            <a:off x="2820680" y="562457"/>
            <a:ext cx="6550639" cy="584775"/>
          </a:xfrm>
          <a:prstGeom prst="rect">
            <a:avLst/>
          </a:prstGeom>
          <a:solidFill>
            <a:srgbClr val="37B34A"/>
          </a:solidFill>
          <a:ln w="19050">
            <a:solidFill>
              <a:srgbClr val="00B0F0"/>
            </a:solidFill>
          </a:ln>
          <a:effectLst>
            <a:glow rad="101600">
              <a:srgbClr val="37B34A">
                <a:alpha val="60000"/>
              </a:srgbClr>
            </a:glow>
          </a:effectLst>
        </p:spPr>
        <p:txBody>
          <a:bodyPr wrap="square">
            <a:spAutoFit/>
          </a:bodyPr>
          <a:lstStyle/>
          <a:p>
            <a:pPr algn="ctr"/>
            <a:r>
              <a:rPr lang="ru-RU" sz="3200" b="1" dirty="0">
                <a:solidFill>
                  <a:schemeClr val="bg1"/>
                </a:solidFill>
                <a:latin typeface="BwSurco-Medium" panose="00000600000000000000" pitchFamily="50" charset="-52"/>
                <a:cs typeface="Times New Roman" panose="02020603050405020304" pitchFamily="18" charset="0"/>
              </a:rPr>
              <a:t>Результаты за </a:t>
            </a:r>
            <a:r>
              <a:rPr lang="en-US" sz="3200" b="1" dirty="0">
                <a:solidFill>
                  <a:schemeClr val="bg1"/>
                </a:solidFill>
                <a:latin typeface="BwSurco-Medium" panose="00000600000000000000" pitchFamily="50" charset="-52"/>
                <a:cs typeface="Times New Roman" panose="02020603050405020304" pitchFamily="18" charset="0"/>
              </a:rPr>
              <a:t>4</a:t>
            </a:r>
            <a:r>
              <a:rPr lang="ru-RU" sz="3200" b="1" dirty="0">
                <a:solidFill>
                  <a:schemeClr val="bg1"/>
                </a:solidFill>
                <a:latin typeface="BwSurco-Medium" panose="00000600000000000000" pitchFamily="50" charset="-52"/>
                <a:cs typeface="Times New Roman" panose="02020603050405020304" pitchFamily="18" charset="0"/>
              </a:rPr>
              <a:t>-</a:t>
            </a:r>
            <a:r>
              <a:rPr lang="ru-RU" sz="3200" b="1" dirty="0" err="1">
                <a:solidFill>
                  <a:schemeClr val="bg1"/>
                </a:solidFill>
                <a:latin typeface="BwSurco-Medium" panose="00000600000000000000" pitchFamily="50" charset="-52"/>
                <a:cs typeface="Times New Roman" panose="02020603050405020304" pitchFamily="18" charset="0"/>
              </a:rPr>
              <a:t>ый</a:t>
            </a:r>
            <a:r>
              <a:rPr lang="ru-RU" sz="3200" b="1" dirty="0">
                <a:solidFill>
                  <a:schemeClr val="bg1"/>
                </a:solidFill>
                <a:latin typeface="BwSurco-Medium" panose="00000600000000000000" pitchFamily="50" charset="-52"/>
                <a:cs typeface="Times New Roman" panose="02020603050405020304" pitchFamily="18" charset="0"/>
              </a:rPr>
              <a:t> спринт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337C34A-DC8F-4D7D-9CAD-579648231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FF54DE5-C571-48E8-A5BC-B369434E2F44}" type="slidenum">
              <a:rPr lang="ru-RU" smtClean="0"/>
              <a:t>3</a:t>
            </a:fld>
            <a:endParaRPr lang="ru-RU" dirty="0"/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7CBD992-E0A1-4E99-B929-6D79549DCDD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3799" y="5926806"/>
            <a:ext cx="795348" cy="795348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FFD1DD17-C36C-48EB-87CC-B5B21D51B4E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2842" y="5926807"/>
            <a:ext cx="795348" cy="795348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6E47CAFF-E6EA-4FDE-91DA-11350E029DB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0397" y="5926806"/>
            <a:ext cx="931194" cy="931194"/>
          </a:xfrm>
          <a:prstGeom prst="rect">
            <a:avLst/>
          </a:prstGeom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1F3727E4-0BD5-4ABB-A2CA-DD0E51F1F3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7278" y="4110280"/>
            <a:ext cx="6337432" cy="1781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5BEEC5E-C2B4-4610-AD45-C2312ED4247D}"/>
              </a:ext>
            </a:extLst>
          </p:cNvPr>
          <p:cNvSpPr txBox="1"/>
          <p:nvPr/>
        </p:nvSpPr>
        <p:spPr>
          <a:xfrm>
            <a:off x="1131703" y="4678041"/>
            <a:ext cx="17955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BwSurco-Medium" panose="00000600000000000000" pitchFamily="50" charset="-52"/>
              </a:rPr>
              <a:t>Command Line</a:t>
            </a:r>
            <a:r>
              <a:rPr lang="ru-RU" dirty="0">
                <a:solidFill>
                  <a:schemeClr val="tx2"/>
                </a:solidFill>
                <a:latin typeface="BwSurco-Medium" panose="00000600000000000000" pitchFamily="50" charset="-52"/>
              </a:rPr>
              <a:t> </a:t>
            </a:r>
            <a:endParaRPr lang="en-US" dirty="0">
              <a:solidFill>
                <a:schemeClr val="tx2"/>
              </a:solidFill>
              <a:latin typeface="BwSurco-Medium" panose="00000600000000000000" pitchFamily="50" charset="-52"/>
            </a:endParaRPr>
          </a:p>
          <a:p>
            <a:pPr algn="ctr"/>
            <a:r>
              <a:rPr lang="ru-RU" dirty="0">
                <a:solidFill>
                  <a:schemeClr val="tx2"/>
                </a:solidFill>
                <a:latin typeface="BwSurco-Medium" panose="00000600000000000000" pitchFamily="50" charset="-52"/>
              </a:rPr>
              <a:t>(вывод </a:t>
            </a:r>
            <a:r>
              <a:rPr lang="en-US" dirty="0">
                <a:solidFill>
                  <a:schemeClr val="tx2"/>
                </a:solidFill>
                <a:latin typeface="BwSurco-Medium" panose="00000600000000000000" pitchFamily="50" charset="-52"/>
              </a:rPr>
              <a:t>help</a:t>
            </a:r>
            <a:r>
              <a:rPr lang="ru-RU" dirty="0">
                <a:solidFill>
                  <a:schemeClr val="tx2"/>
                </a:solidFill>
                <a:latin typeface="BwSurco-Medium" panose="00000600000000000000" pitchFamily="50" charset="-52"/>
              </a:rPr>
              <a:t>)</a:t>
            </a:r>
            <a:r>
              <a:rPr lang="en-US" dirty="0">
                <a:solidFill>
                  <a:schemeClr val="tx2"/>
                </a:solidFill>
                <a:latin typeface="BwSurco-Medium" panose="00000600000000000000" pitchFamily="50" charset="-52"/>
              </a:rPr>
              <a:t>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10278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121E7C8D-08DC-4215-AD97-4EA6CBCEEC8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" y="0"/>
            <a:ext cx="12192000" cy="6858000"/>
          </a:xfrm>
          <a:prstGeom prst="rect">
            <a:avLst/>
          </a:prstGeom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337C34A-DC8F-4D7D-9CAD-579648231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FF54DE5-C571-48E8-A5BC-B369434E2F44}" type="slidenum">
              <a:rPr lang="ru-RU" smtClean="0"/>
              <a:t>4</a:t>
            </a:fld>
            <a:endParaRPr lang="ru-RU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82CB7850-5646-40BE-9E1F-8B94A9A37271}"/>
              </a:ext>
            </a:extLst>
          </p:cNvPr>
          <p:cNvSpPr/>
          <p:nvPr/>
        </p:nvSpPr>
        <p:spPr>
          <a:xfrm>
            <a:off x="2820674" y="412122"/>
            <a:ext cx="6550639" cy="584775"/>
          </a:xfrm>
          <a:prstGeom prst="rect">
            <a:avLst/>
          </a:prstGeom>
          <a:solidFill>
            <a:srgbClr val="37B34A"/>
          </a:solidFill>
          <a:ln w="19050">
            <a:solidFill>
              <a:srgbClr val="00B0F0"/>
            </a:solidFill>
          </a:ln>
          <a:effectLst>
            <a:glow rad="101600">
              <a:srgbClr val="37B34A">
                <a:alpha val="60000"/>
              </a:srgbClr>
            </a:glow>
          </a:effectLst>
        </p:spPr>
        <p:txBody>
          <a:bodyPr wrap="square">
            <a:spAutoFit/>
          </a:bodyPr>
          <a:lstStyle/>
          <a:p>
            <a:pPr algn="ctr"/>
            <a:r>
              <a:rPr lang="ru-RU" sz="3200" b="1" dirty="0">
                <a:solidFill>
                  <a:schemeClr val="bg1"/>
                </a:solidFill>
                <a:latin typeface="BwSurco-Medium" panose="00000600000000000000" pitchFamily="50" charset="-52"/>
                <a:cs typeface="Times New Roman" panose="02020603050405020304" pitchFamily="18" charset="0"/>
              </a:rPr>
              <a:t>Результаты за 4-ый спринт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20497D-2844-4BE8-BD94-3A74FA497BC5}"/>
              </a:ext>
            </a:extLst>
          </p:cNvPr>
          <p:cNvSpPr txBox="1"/>
          <p:nvPr/>
        </p:nvSpPr>
        <p:spPr>
          <a:xfrm>
            <a:off x="4044795" y="1320996"/>
            <a:ext cx="41023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tx2"/>
                </a:solidFill>
                <a:latin typeface="BwSurco-Medium" panose="00000600000000000000" pitchFamily="50" charset="-52"/>
              </a:rPr>
              <a:t>Vscode</a:t>
            </a:r>
            <a:r>
              <a:rPr lang="en-US" dirty="0">
                <a:solidFill>
                  <a:schemeClr val="tx2"/>
                </a:solidFill>
                <a:latin typeface="BwSurco-Medium" panose="00000600000000000000" pitchFamily="50" charset="-52"/>
              </a:rPr>
              <a:t> (</a:t>
            </a:r>
            <a:r>
              <a:rPr lang="ru-RU" dirty="0">
                <a:solidFill>
                  <a:schemeClr val="tx2"/>
                </a:solidFill>
                <a:latin typeface="BwSurco-Medium" panose="00000600000000000000" pitchFamily="50" charset="-52"/>
              </a:rPr>
              <a:t>графический интерфейс</a:t>
            </a:r>
            <a:r>
              <a:rPr lang="en-US" dirty="0">
                <a:solidFill>
                  <a:schemeClr val="tx2"/>
                </a:solidFill>
                <a:latin typeface="BwSurco-Medium" panose="00000600000000000000" pitchFamily="50" charset="-52"/>
              </a:rPr>
              <a:t>)</a:t>
            </a:r>
            <a:r>
              <a:rPr lang="ru-RU" dirty="0">
                <a:solidFill>
                  <a:schemeClr val="tx2"/>
                </a:solidFill>
                <a:latin typeface="BwSurco-Medium" panose="00000600000000000000" pitchFamily="50" charset="-52"/>
              </a:rPr>
              <a:t>:</a:t>
            </a:r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F9C6C36-0904-4351-B0E8-A886D81DEF1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286" t="34228" r="25714" b="17355"/>
          <a:stretch/>
        </p:blipFill>
        <p:spPr>
          <a:xfrm>
            <a:off x="6267333" y="1863057"/>
            <a:ext cx="5770861" cy="3238748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C5524283-E375-45B9-A4B5-F3D64585160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455" r="19783" b="6470"/>
          <a:stretch/>
        </p:blipFill>
        <p:spPr>
          <a:xfrm>
            <a:off x="97261" y="1863057"/>
            <a:ext cx="6064898" cy="3320431"/>
          </a:xfrm>
          <a:prstGeom prst="rect">
            <a:avLst/>
          </a:prstGeom>
        </p:spPr>
      </p:pic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67F9AB60-0FB3-4B53-9ECE-17FD5D90B7F7}"/>
              </a:ext>
            </a:extLst>
          </p:cNvPr>
          <p:cNvCxnSpPr/>
          <p:nvPr/>
        </p:nvCxnSpPr>
        <p:spPr>
          <a:xfrm>
            <a:off x="6162159" y="1863057"/>
            <a:ext cx="0" cy="3320431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876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121E7C8D-08DC-4215-AD97-4EA6CBCEEC8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" y="0"/>
            <a:ext cx="12192000" cy="6858000"/>
          </a:xfrm>
          <a:prstGeom prst="rect">
            <a:avLst/>
          </a:prstGeom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337C34A-DC8F-4D7D-9CAD-579648231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FF54DE5-C571-48E8-A5BC-B369434E2F44}" type="slidenum">
              <a:rPr lang="ru-RU" smtClean="0"/>
              <a:t>5</a:t>
            </a:fld>
            <a:endParaRPr lang="ru-RU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82CB7850-5646-40BE-9E1F-8B94A9A37271}"/>
              </a:ext>
            </a:extLst>
          </p:cNvPr>
          <p:cNvSpPr/>
          <p:nvPr/>
        </p:nvSpPr>
        <p:spPr>
          <a:xfrm>
            <a:off x="2820674" y="412122"/>
            <a:ext cx="6550639" cy="584775"/>
          </a:xfrm>
          <a:prstGeom prst="rect">
            <a:avLst/>
          </a:prstGeom>
          <a:solidFill>
            <a:srgbClr val="37B34A"/>
          </a:solidFill>
          <a:ln w="19050">
            <a:solidFill>
              <a:srgbClr val="00B0F0"/>
            </a:solidFill>
          </a:ln>
          <a:effectLst>
            <a:glow rad="101600">
              <a:srgbClr val="37B34A">
                <a:alpha val="60000"/>
              </a:srgbClr>
            </a:glow>
          </a:effectLst>
        </p:spPr>
        <p:txBody>
          <a:bodyPr wrap="square">
            <a:spAutoFit/>
          </a:bodyPr>
          <a:lstStyle/>
          <a:p>
            <a:pPr algn="ctr"/>
            <a:r>
              <a:rPr lang="ru-RU" sz="3200" b="1" dirty="0">
                <a:solidFill>
                  <a:schemeClr val="bg1"/>
                </a:solidFill>
                <a:latin typeface="BwSurco-Medium" panose="00000600000000000000" pitchFamily="50" charset="-52"/>
                <a:cs typeface="Times New Roman" panose="02020603050405020304" pitchFamily="18" charset="0"/>
              </a:rPr>
              <a:t>Результаты за 4-ый спринт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82832CB-98F7-4ED1-8B2E-5BFA96A2E1D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591" t="3982" r="4263" b="6018"/>
          <a:stretch/>
        </p:blipFill>
        <p:spPr>
          <a:xfrm>
            <a:off x="747683" y="1736642"/>
            <a:ext cx="4102397" cy="486006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A20497D-2844-4BE8-BD94-3A74FA497BC5}"/>
              </a:ext>
            </a:extLst>
          </p:cNvPr>
          <p:cNvSpPr txBox="1"/>
          <p:nvPr/>
        </p:nvSpPr>
        <p:spPr>
          <a:xfrm>
            <a:off x="4201111" y="1230786"/>
            <a:ext cx="37897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BwSurco-Medium" panose="00000600000000000000" pitchFamily="50" charset="-52"/>
              </a:rPr>
              <a:t>IDEA (</a:t>
            </a:r>
            <a:r>
              <a:rPr lang="ru-RU" dirty="0">
                <a:solidFill>
                  <a:schemeClr val="tx2"/>
                </a:solidFill>
                <a:latin typeface="BwSurco-Medium" panose="00000600000000000000" pitchFamily="50" charset="-52"/>
              </a:rPr>
              <a:t>графический интерфейс</a:t>
            </a:r>
            <a:r>
              <a:rPr lang="en-US" dirty="0">
                <a:solidFill>
                  <a:schemeClr val="tx2"/>
                </a:solidFill>
                <a:latin typeface="BwSurco-Medium" panose="00000600000000000000" pitchFamily="50" charset="-52"/>
              </a:rPr>
              <a:t>)</a:t>
            </a:r>
            <a:r>
              <a:rPr lang="ru-RU" dirty="0">
                <a:solidFill>
                  <a:schemeClr val="tx2"/>
                </a:solidFill>
                <a:latin typeface="BwSurco-Medium" panose="00000600000000000000" pitchFamily="50" charset="-52"/>
              </a:rPr>
              <a:t>:</a:t>
            </a: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E2AF202-3F87-42DD-B77C-B2E24AD4F0C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756" t="16024" r="7815"/>
          <a:stretch/>
        </p:blipFill>
        <p:spPr>
          <a:xfrm>
            <a:off x="5340489" y="1973748"/>
            <a:ext cx="6103828" cy="4059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9358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CE5DA8DD-C570-44CD-AE40-5B350347B1A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623EA6B8-8BB0-4FA1-A68F-1E303B55E69B}"/>
              </a:ext>
            </a:extLst>
          </p:cNvPr>
          <p:cNvSpPr/>
          <p:nvPr/>
        </p:nvSpPr>
        <p:spPr>
          <a:xfrm>
            <a:off x="2820677" y="411208"/>
            <a:ext cx="6550639" cy="584775"/>
          </a:xfrm>
          <a:prstGeom prst="rect">
            <a:avLst/>
          </a:prstGeom>
          <a:solidFill>
            <a:srgbClr val="37B34A"/>
          </a:solidFill>
          <a:ln w="19050">
            <a:solidFill>
              <a:srgbClr val="00B0F0"/>
            </a:solidFill>
          </a:ln>
          <a:effectLst>
            <a:glow rad="101600">
              <a:srgbClr val="37B34A">
                <a:alpha val="60000"/>
              </a:srgbClr>
            </a:glow>
          </a:effectLst>
        </p:spPr>
        <p:txBody>
          <a:bodyPr wrap="square">
            <a:spAutoFit/>
          </a:bodyPr>
          <a:lstStyle/>
          <a:p>
            <a:pPr algn="ctr"/>
            <a:r>
              <a:rPr lang="ru-RU" sz="3200" dirty="0">
                <a:solidFill>
                  <a:schemeClr val="bg1"/>
                </a:solidFill>
                <a:latin typeface="BwSurco-Medium" panose="00000600000000000000" pitchFamily="50" charset="-52"/>
              </a:rPr>
              <a:t>Оценки членов команды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63CBA4F4-0B5B-4237-ADFB-B26F62364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FF54DE5-C571-48E8-A5BC-B369434E2F44}" type="slidenum">
              <a:rPr lang="ru-RU" smtClean="0"/>
              <a:t>6</a:t>
            </a:fld>
            <a:endParaRPr lang="ru-RU" dirty="0"/>
          </a:p>
        </p:txBody>
      </p: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2847B563-F56B-4FBD-854C-C344DD4BB08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3799" y="5926806"/>
            <a:ext cx="795348" cy="795348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2B45D48F-CC6C-42D0-9F41-B20AA86D7C4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2842" y="5926807"/>
            <a:ext cx="795348" cy="795348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CF515ACC-2DFD-4F3A-A92B-3DC9A5A710C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8320" y="5964618"/>
            <a:ext cx="795349" cy="795349"/>
          </a:xfrm>
          <a:prstGeom prst="rect">
            <a:avLst/>
          </a:prstGeom>
        </p:spPr>
      </p:pic>
      <p:graphicFrame>
        <p:nvGraphicFramePr>
          <p:cNvPr id="14" name="Таблица 3">
            <a:extLst>
              <a:ext uri="{FF2B5EF4-FFF2-40B4-BE49-F238E27FC236}">
                <a16:creationId xmlns:a16="http://schemas.microsoft.com/office/drawing/2014/main" id="{B95DE0BF-3B01-4431-B03E-51385F4250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0677983"/>
              </p:ext>
            </p:extLst>
          </p:nvPr>
        </p:nvGraphicFramePr>
        <p:xfrm>
          <a:off x="1543007" y="1318273"/>
          <a:ext cx="9105985" cy="45483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1197">
                  <a:extLst>
                    <a:ext uri="{9D8B030D-6E8A-4147-A177-3AD203B41FA5}">
                      <a16:colId xmlns:a16="http://schemas.microsoft.com/office/drawing/2014/main" val="655430679"/>
                    </a:ext>
                  </a:extLst>
                </a:gridCol>
                <a:gridCol w="1821197">
                  <a:extLst>
                    <a:ext uri="{9D8B030D-6E8A-4147-A177-3AD203B41FA5}">
                      <a16:colId xmlns:a16="http://schemas.microsoft.com/office/drawing/2014/main" val="1209809258"/>
                    </a:ext>
                  </a:extLst>
                </a:gridCol>
                <a:gridCol w="1821197">
                  <a:extLst>
                    <a:ext uri="{9D8B030D-6E8A-4147-A177-3AD203B41FA5}">
                      <a16:colId xmlns:a16="http://schemas.microsoft.com/office/drawing/2014/main" val="2816167444"/>
                    </a:ext>
                  </a:extLst>
                </a:gridCol>
                <a:gridCol w="1821197">
                  <a:extLst>
                    <a:ext uri="{9D8B030D-6E8A-4147-A177-3AD203B41FA5}">
                      <a16:colId xmlns:a16="http://schemas.microsoft.com/office/drawing/2014/main" val="191282396"/>
                    </a:ext>
                  </a:extLst>
                </a:gridCol>
                <a:gridCol w="1821197">
                  <a:extLst>
                    <a:ext uri="{9D8B030D-6E8A-4147-A177-3AD203B41FA5}">
                      <a16:colId xmlns:a16="http://schemas.microsoft.com/office/drawing/2014/main" val="748982135"/>
                    </a:ext>
                  </a:extLst>
                </a:gridCol>
              </a:tblGrid>
              <a:tr h="649759"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BwSurco-Medium" panose="00000600000000000000" pitchFamily="50" charset="-5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42B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2B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2B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42B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rgbClr val="A42B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37B34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BwSurco-Medium" panose="00000600000000000000" pitchFamily="50" charset="-52"/>
                        </a:rPr>
                        <a:t>1 спринт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42B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B34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BwSurco-Medium" panose="00000600000000000000" pitchFamily="50" charset="-52"/>
                        </a:rPr>
                        <a:t>2 спринт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B34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BwSurco-Medium" panose="00000600000000000000" pitchFamily="50" charset="-52"/>
                        </a:rPr>
                        <a:t>3 спринт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B34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BwSurco-Medium" panose="00000600000000000000" pitchFamily="50" charset="-52"/>
                        </a:rPr>
                        <a:t>4 спринт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B34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8897216"/>
                  </a:ext>
                </a:extLst>
              </a:tr>
              <a:tr h="649759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BwSurco-Medium" panose="00000600000000000000" pitchFamily="50" charset="-52"/>
                        </a:rPr>
                        <a:t>Бараев </a:t>
                      </a:r>
                    </a:p>
                    <a:p>
                      <a:pPr algn="ctr"/>
                      <a:r>
                        <a:rPr lang="ru-RU" dirty="0">
                          <a:latin typeface="BwSurco-Medium" panose="00000600000000000000" pitchFamily="50" charset="-52"/>
                        </a:rPr>
                        <a:t>Дамир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2B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alpha val="6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BwSurco-Medium" panose="00000600000000000000" pitchFamily="50" charset="-52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alpha val="6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BwSurco-Medium" panose="00000600000000000000" pitchFamily="50" charset="-52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alpha val="6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BwSurco-Medium" panose="00000600000000000000" pitchFamily="50" charset="-52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alpha val="6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BwSurco-Medium" panose="00000600000000000000" pitchFamily="50" charset="-52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alpha val="67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7373531"/>
                  </a:ext>
                </a:extLst>
              </a:tr>
              <a:tr h="649759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BwSurco-Medium" panose="00000600000000000000" pitchFamily="50" charset="-52"/>
                        </a:rPr>
                        <a:t>Асадуллин Булат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alpha val="6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BwSurco-Medium" panose="00000600000000000000" pitchFamily="50" charset="-52"/>
                        </a:rPr>
                        <a:t>7</a:t>
                      </a:r>
                      <a:endParaRPr lang="ru-RU" dirty="0">
                        <a:latin typeface="BwSurco-Medium" panose="00000600000000000000" pitchFamily="50" charset="-5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alpha val="6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wSurco-Medium" panose="00000600000000000000" pitchFamily="50" charset="-52"/>
                        </a:rPr>
                        <a:t>6</a:t>
                      </a:r>
                      <a:endParaRPr lang="ru-RU" dirty="0">
                        <a:latin typeface="BwSurco-Medium" panose="00000600000000000000" pitchFamily="50" charset="-5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alpha val="6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BwSurco-Medium" panose="00000600000000000000" pitchFamily="50" charset="-52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alpha val="6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BwSurco-Medium" panose="00000600000000000000" pitchFamily="50" charset="-52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alpha val="67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8285234"/>
                  </a:ext>
                </a:extLst>
              </a:tr>
              <a:tr h="649759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BwSurco-Medium" panose="00000600000000000000" pitchFamily="50" charset="-52"/>
                        </a:rPr>
                        <a:t>Кузьмичев Егор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alpha val="6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BwSurco-Medium" panose="00000600000000000000" pitchFamily="50" charset="-52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alpha val="6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wSurco-Medium" panose="00000600000000000000" pitchFamily="50" charset="-52"/>
                        </a:rPr>
                        <a:t>7</a:t>
                      </a:r>
                      <a:endParaRPr lang="ru-RU" dirty="0">
                        <a:latin typeface="BwSurco-Medium" panose="00000600000000000000" pitchFamily="50" charset="-5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alpha val="6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BwSurco-Medium" panose="00000600000000000000" pitchFamily="50" charset="-52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alpha val="6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BwSurco-Medium" panose="00000600000000000000" pitchFamily="50" charset="-52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alpha val="67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1345513"/>
                  </a:ext>
                </a:extLst>
              </a:tr>
              <a:tr h="649759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BwSurco-Medium" panose="00000600000000000000" pitchFamily="50" charset="-52"/>
                        </a:rPr>
                        <a:t>Макаревич Никита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alpha val="6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BwSurco-Medium" panose="00000600000000000000" pitchFamily="50" charset="-52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alpha val="6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BwSurco-Medium" panose="00000600000000000000" pitchFamily="50" charset="-52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alpha val="6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BwSurco-Medium" panose="00000600000000000000" pitchFamily="50" charset="-52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alpha val="6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BwSurco-Medium" panose="00000600000000000000" pitchFamily="50" charset="-52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alpha val="67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7309180"/>
                  </a:ext>
                </a:extLst>
              </a:tr>
              <a:tr h="649759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BwSurco-Medium" panose="00000600000000000000" pitchFamily="50" charset="-52"/>
                        </a:rPr>
                        <a:t>Паршуков Кирилл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alpha val="6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BwSurco-Medium" panose="00000600000000000000" pitchFamily="50" charset="-52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alpha val="6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BwSurco-Medium" panose="00000600000000000000" pitchFamily="50" charset="-52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alpha val="6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BwSurco-Medium" panose="00000600000000000000" pitchFamily="50" charset="-52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alpha val="6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BwSurco-Medium" panose="00000600000000000000" pitchFamily="50" charset="-52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alpha val="67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158242"/>
                  </a:ext>
                </a:extLst>
              </a:tr>
              <a:tr h="649759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BwSurco-Medium" panose="00000600000000000000" pitchFamily="50" charset="-52"/>
                        </a:rPr>
                        <a:t>Черный Виталий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alpha val="6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BwSurco-Medium" panose="00000600000000000000" pitchFamily="50" charset="-52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alpha val="6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BwSurco-Medium" panose="00000600000000000000" pitchFamily="50" charset="-52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alpha val="6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BwSurco-Medium" panose="00000600000000000000" pitchFamily="50" charset="-52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alpha val="6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BwSurco-Medium" panose="00000600000000000000" pitchFamily="50" charset="-52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alpha val="67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7539902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64AE2EB2-8682-4B83-A52B-3B78A3CEFF1C}"/>
              </a:ext>
            </a:extLst>
          </p:cNvPr>
          <p:cNvSpPr txBox="1"/>
          <p:nvPr/>
        </p:nvSpPr>
        <p:spPr>
          <a:xfrm>
            <a:off x="2530136" y="1424570"/>
            <a:ext cx="8256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BwSurco-Bold" panose="00000800000000000000" pitchFamily="50" charset="-52"/>
              </a:rPr>
              <a:t>Спринт</a:t>
            </a:r>
            <a:endParaRPr lang="ru-RU" sz="1100" dirty="0">
              <a:solidFill>
                <a:schemeClr val="bg1"/>
              </a:solidFill>
              <a:latin typeface="BwSurco-Bold" panose="00000800000000000000" pitchFamily="50" charset="-52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4832F06-F240-4FD3-98A0-046EEFA25AFA}"/>
              </a:ext>
            </a:extLst>
          </p:cNvPr>
          <p:cNvSpPr txBox="1"/>
          <p:nvPr/>
        </p:nvSpPr>
        <p:spPr>
          <a:xfrm>
            <a:off x="1479156" y="1470736"/>
            <a:ext cx="9871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BwSurco-Bold" panose="00000800000000000000" pitchFamily="50" charset="-52"/>
              </a:rPr>
              <a:t>Член команды</a:t>
            </a:r>
            <a:endParaRPr lang="ru-RU" sz="1050" dirty="0">
              <a:solidFill>
                <a:schemeClr val="bg1"/>
              </a:solidFill>
              <a:latin typeface="BwSurco-Bold" panose="00000800000000000000" pitchFamily="50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96930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D7BB857-E6F9-41DD-9BA6-EB544A38CD2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690118C5-0060-4028-82B3-F6D1D94DF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FF54DE5-C571-48E8-A5BC-B369434E2F44}" type="slidenum">
              <a:rPr lang="ru-RU" smtClean="0"/>
              <a:t>7</a:t>
            </a:fld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57A52BE-F66C-4DA2-8D55-C4390A6CF851}"/>
              </a:ext>
            </a:extLst>
          </p:cNvPr>
          <p:cNvSpPr/>
          <p:nvPr/>
        </p:nvSpPr>
        <p:spPr>
          <a:xfrm>
            <a:off x="2820680" y="3136612"/>
            <a:ext cx="6550639" cy="584775"/>
          </a:xfrm>
          <a:prstGeom prst="rect">
            <a:avLst/>
          </a:prstGeom>
          <a:solidFill>
            <a:srgbClr val="37B34A"/>
          </a:solidFill>
          <a:ln w="19050">
            <a:solidFill>
              <a:srgbClr val="00B0F0"/>
            </a:solidFill>
          </a:ln>
          <a:effectLst>
            <a:glow rad="101600">
              <a:srgbClr val="37B34A">
                <a:alpha val="60000"/>
              </a:srgbClr>
            </a:glow>
          </a:effectLst>
        </p:spPr>
        <p:txBody>
          <a:bodyPr wrap="square">
            <a:spAutoFit/>
          </a:bodyPr>
          <a:lstStyle/>
          <a:p>
            <a:pPr algn="ctr"/>
            <a:r>
              <a:rPr lang="ru-RU" sz="3200" dirty="0">
                <a:solidFill>
                  <a:schemeClr val="bg1"/>
                </a:solidFill>
                <a:latin typeface="BwSurco-Medium" panose="00000600000000000000" pitchFamily="50" charset="-52"/>
              </a:rPr>
              <a:t>Спасибо за внимание !</a:t>
            </a:r>
          </a:p>
        </p:txBody>
      </p:sp>
    </p:spTree>
    <p:extLst>
      <p:ext uri="{BB962C8B-B14F-4D97-AF65-F5344CB8AC3E}">
        <p14:creationId xmlns:p14="http://schemas.microsoft.com/office/powerpoint/2010/main" val="1160753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Научная литература 16 х 9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_9411662_TF03431380" id="{C5372053-071F-4A30-B713-CAC0FBBF8602}" vid="{47BF81C2-3D26-44B6-92D3-BB3940A76306}"/>
    </a:ext>
  </a:extLst>
</a:theme>
</file>

<file path=ppt/theme/theme2.xml><?xml version="1.0" encoding="utf-8"?>
<a:theme xmlns:a="http://schemas.openxmlformats.org/drawingml/2006/main" name="Тема Offic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4873beb7-5857-4685-be1f-d57550cc96cc" xsi:nil="true"/>
    <AssetExpire xmlns="4873beb7-5857-4685-be1f-d57550cc96cc">2029-01-01T08:00:00+00:00</AssetExpire>
    <CampaignTagsTaxHTField0 xmlns="4873beb7-5857-4685-be1f-d57550cc96cc">
      <Terms xmlns="http://schemas.microsoft.com/office/infopath/2007/PartnerControls"/>
    </CampaignTagsTaxHTField0>
    <IntlLangReviewDate xmlns="4873beb7-5857-4685-be1f-d57550cc96cc" xsi:nil="true"/>
    <TPFriendlyName xmlns="4873beb7-5857-4685-be1f-d57550cc96cc" xsi:nil="true"/>
    <IntlLangReview xmlns="4873beb7-5857-4685-be1f-d57550cc96cc">false</IntlLangReview>
    <LocLastLocAttemptVersionLookup xmlns="4873beb7-5857-4685-be1f-d57550cc96cc">855024</LocLastLocAttemptVersionLookup>
    <PolicheckWords xmlns="4873beb7-5857-4685-be1f-d57550cc96cc" xsi:nil="true"/>
    <SubmitterId xmlns="4873beb7-5857-4685-be1f-d57550cc96cc" xsi:nil="true"/>
    <AcquiredFrom xmlns="4873beb7-5857-4685-be1f-d57550cc96cc">Internal MS</AcquiredFrom>
    <EditorialStatus xmlns="4873beb7-5857-4685-be1f-d57550cc96cc">Complete</EditorialStatus>
    <Markets xmlns="4873beb7-5857-4685-be1f-d57550cc96cc"/>
    <OriginAsset xmlns="4873beb7-5857-4685-be1f-d57550cc96cc" xsi:nil="true"/>
    <AssetStart xmlns="4873beb7-5857-4685-be1f-d57550cc96cc">2012-08-31T08:50:00+00:00</AssetStart>
    <FriendlyTitle xmlns="4873beb7-5857-4685-be1f-d57550cc96cc" xsi:nil="true"/>
    <MarketSpecific xmlns="4873beb7-5857-4685-be1f-d57550cc96cc">false</MarketSpecific>
    <TPNamespace xmlns="4873beb7-5857-4685-be1f-d57550cc96cc" xsi:nil="true"/>
    <PublishStatusLookup xmlns="4873beb7-5857-4685-be1f-d57550cc96cc">
      <Value>1616423</Value>
    </PublishStatusLookup>
    <APAuthor xmlns="4873beb7-5857-4685-be1f-d57550cc96cc">
      <UserInfo>
        <DisplayName>REDMOND\kristaa</DisplayName>
        <AccountId>136</AccountId>
        <AccountType/>
      </UserInfo>
    </APAuthor>
    <TPCommandLine xmlns="4873beb7-5857-4685-be1f-d57550cc96cc" xsi:nil="true"/>
    <IntlLangReviewer xmlns="4873beb7-5857-4685-be1f-d57550cc96cc" xsi:nil="true"/>
    <OpenTemplate xmlns="4873beb7-5857-4685-be1f-d57550cc96cc">true</OpenTemplate>
    <CSXSubmissionDate xmlns="4873beb7-5857-4685-be1f-d57550cc96cc" xsi:nil="true"/>
    <TaxCatchAll xmlns="4873beb7-5857-4685-be1f-d57550cc96cc"/>
    <Manager xmlns="4873beb7-5857-4685-be1f-d57550cc96cc" xsi:nil="true"/>
    <NumericId xmlns="4873beb7-5857-4685-be1f-d57550cc96cc" xsi:nil="true"/>
    <ParentAssetId xmlns="4873beb7-5857-4685-be1f-d57550cc96cc" xsi:nil="true"/>
    <OriginalSourceMarket xmlns="4873beb7-5857-4685-be1f-d57550cc96cc" xsi:nil="true"/>
    <ApprovalStatus xmlns="4873beb7-5857-4685-be1f-d57550cc96cc">InProgress</ApprovalStatus>
    <TPComponent xmlns="4873beb7-5857-4685-be1f-d57550cc96cc" xsi:nil="true"/>
    <EditorialTags xmlns="4873beb7-5857-4685-be1f-d57550cc96cc" xsi:nil="true"/>
    <TPExecutable xmlns="4873beb7-5857-4685-be1f-d57550cc96cc" xsi:nil="true"/>
    <TPLaunchHelpLink xmlns="4873beb7-5857-4685-be1f-d57550cc96cc" xsi:nil="true"/>
    <LocComments xmlns="4873beb7-5857-4685-be1f-d57550cc96cc" xsi:nil="true"/>
    <LocRecommendedHandoff xmlns="4873beb7-5857-4685-be1f-d57550cc96cc" xsi:nil="true"/>
    <SourceTitle xmlns="4873beb7-5857-4685-be1f-d57550cc96cc" xsi:nil="true"/>
    <CSXUpdate xmlns="4873beb7-5857-4685-be1f-d57550cc96cc">false</CSXUpdate>
    <IntlLocPriority xmlns="4873beb7-5857-4685-be1f-d57550cc96cc" xsi:nil="true"/>
    <UAProjectedTotalWords xmlns="4873beb7-5857-4685-be1f-d57550cc96cc" xsi:nil="true"/>
    <AssetType xmlns="4873beb7-5857-4685-be1f-d57550cc96cc">TP</AssetType>
    <MachineTranslated xmlns="4873beb7-5857-4685-be1f-d57550cc96cc">false</MachineTranslated>
    <OutputCachingOn xmlns="4873beb7-5857-4685-be1f-d57550cc96cc">false</OutputCachingOn>
    <TemplateStatus xmlns="4873beb7-5857-4685-be1f-d57550cc96cc">Complete</TemplateStatus>
    <IsSearchable xmlns="4873beb7-5857-4685-be1f-d57550cc96cc">true</IsSearchable>
    <ContentItem xmlns="4873beb7-5857-4685-be1f-d57550cc96cc" xsi:nil="true"/>
    <HandoffToMSDN xmlns="4873beb7-5857-4685-be1f-d57550cc96cc" xsi:nil="true"/>
    <ShowIn xmlns="4873beb7-5857-4685-be1f-d57550cc96cc">Show everywhere</ShowIn>
    <ThumbnailAssetId xmlns="4873beb7-5857-4685-be1f-d57550cc96cc" xsi:nil="true"/>
    <UALocComments xmlns="4873beb7-5857-4685-be1f-d57550cc96cc" xsi:nil="true"/>
    <UALocRecommendation xmlns="4873beb7-5857-4685-be1f-d57550cc96cc">Localize</UALocRecommendation>
    <LastModifiedDateTime xmlns="4873beb7-5857-4685-be1f-d57550cc96cc" xsi:nil="true"/>
    <LegacyData xmlns="4873beb7-5857-4685-be1f-d57550cc96cc" xsi:nil="true"/>
    <LocManualTestRequired xmlns="4873beb7-5857-4685-be1f-d57550cc96cc">false</LocManualTestRequired>
    <LocMarketGroupTiers2 xmlns="4873beb7-5857-4685-be1f-d57550cc96cc" xsi:nil="true"/>
    <ClipArtFilename xmlns="4873beb7-5857-4685-be1f-d57550cc96cc" xsi:nil="true"/>
    <TPApplication xmlns="4873beb7-5857-4685-be1f-d57550cc96cc" xsi:nil="true"/>
    <CSXHash xmlns="4873beb7-5857-4685-be1f-d57550cc96cc" xsi:nil="true"/>
    <DirectSourceMarket xmlns="4873beb7-5857-4685-be1f-d57550cc96cc" xsi:nil="true"/>
    <PrimaryImageGen xmlns="4873beb7-5857-4685-be1f-d57550cc96cc">true</PrimaryImageGen>
    <PlannedPubDate xmlns="4873beb7-5857-4685-be1f-d57550cc96cc" xsi:nil="true"/>
    <CSXSubmissionMarket xmlns="4873beb7-5857-4685-be1f-d57550cc96cc" xsi:nil="true"/>
    <Downloads xmlns="4873beb7-5857-4685-be1f-d57550cc96cc">0</Downloads>
    <ArtSampleDocs xmlns="4873beb7-5857-4685-be1f-d57550cc96cc" xsi:nil="true"/>
    <TrustLevel xmlns="4873beb7-5857-4685-be1f-d57550cc96cc">1 Microsoft Managed Content</TrustLevel>
    <BlockPublish xmlns="4873beb7-5857-4685-be1f-d57550cc96cc">false</BlockPublish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BusinessGroup xmlns="4873beb7-5857-4685-be1f-d57550cc96cc" xsi:nil="true"/>
    <Providers xmlns="4873beb7-5857-4685-be1f-d57550cc96cc" xsi:nil="true"/>
    <TemplateTemplateType xmlns="4873beb7-5857-4685-be1f-d57550cc96cc">PowerPoint Presentation Template</TemplateTemplateType>
    <TimesCloned xmlns="4873beb7-5857-4685-be1f-d57550cc96cc" xsi:nil="true"/>
    <TPAppVersion xmlns="4873beb7-5857-4685-be1f-d57550cc96cc" xsi:nil="true"/>
    <VoteCount xmlns="4873beb7-5857-4685-be1f-d57550cc96cc" xsi:nil="true"/>
    <AverageRating xmlns="4873beb7-5857-4685-be1f-d57550cc96cc" xsi:nil="true"/>
    <FeatureTagsTaxHTField0 xmlns="4873beb7-5857-4685-be1f-d57550cc96cc">
      <Terms xmlns="http://schemas.microsoft.com/office/infopath/2007/PartnerControls"/>
    </FeatureTagsTaxHTField0>
    <Provider xmlns="4873beb7-5857-4685-be1f-d57550cc96cc" xsi:nil="true"/>
    <UACurrentWords xmlns="4873beb7-5857-4685-be1f-d57550cc96cc" xsi:nil="true"/>
    <AssetId xmlns="4873beb7-5857-4685-be1f-d57550cc96cc">TP103431361</AssetId>
    <TPClientViewer xmlns="4873beb7-5857-4685-be1f-d57550cc96cc" xsi:nil="true"/>
    <DSATActionTaken xmlns="4873beb7-5857-4685-be1f-d57550cc96cc" xsi:nil="true"/>
    <APEditor xmlns="4873beb7-5857-4685-be1f-d57550cc96cc">
      <UserInfo>
        <DisplayName/>
        <AccountId xsi:nil="true"/>
        <AccountType/>
      </UserInfo>
    </APEditor>
    <TPInstallLocation xmlns="4873beb7-5857-4685-be1f-d57550cc96cc" xsi:nil="true"/>
    <OOCacheId xmlns="4873beb7-5857-4685-be1f-d57550cc96cc" xsi:nil="true"/>
    <IsDeleted xmlns="4873beb7-5857-4685-be1f-d57550cc96cc">false</IsDeleted>
    <PublishTargets xmlns="4873beb7-5857-4685-be1f-d57550cc96cc">OfficeOnlineVNext</PublishTargets>
    <ApprovalLog xmlns="4873beb7-5857-4685-be1f-d57550cc96cc" xsi:nil="true"/>
    <BugNumber xmlns="4873beb7-5857-4685-be1f-d57550cc96cc" xsi:nil="true"/>
    <CrawlForDependencies xmlns="4873beb7-5857-4685-be1f-d57550cc96cc">false</CrawlForDependencies>
    <InternalTagsTaxHTField0 xmlns="4873beb7-5857-4685-be1f-d57550cc96cc">
      <Terms xmlns="http://schemas.microsoft.com/office/infopath/2007/PartnerControls"/>
    </InternalTagsTaxHTField0>
    <LastHandOff xmlns="4873beb7-5857-4685-be1f-d57550cc96cc" xsi:nil="true"/>
    <Milestone xmlns="4873beb7-5857-4685-be1f-d57550cc96cc" xsi:nil="true"/>
    <OriginalRelease xmlns="4873beb7-5857-4685-be1f-d57550cc96cc">15</OriginalRelease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UANotes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561E720F-F05D-4536-9C34-0CFCED65D3B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8C8B9CA-0273-4370-889A-FC05DA5C2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CDDBB83-77C1-4099-A0AA-289882E745E2}">
  <ds:schemaRefs>
    <ds:schemaRef ds:uri="4873beb7-5857-4685-be1f-d57550cc96cc"/>
    <ds:schemaRef ds:uri="http://schemas.openxmlformats.org/package/2006/metadata/core-properties"/>
    <ds:schemaRef ds:uri="http://www.w3.org/XML/1998/namespace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http://purl.org/dc/dcmitype/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Учебная презентация, макет с лентами и полосками (широкоэкранный формат)</Template>
  <TotalTime>0</TotalTime>
  <Words>256</Words>
  <Application>Microsoft Office PowerPoint</Application>
  <PresentationFormat>Широкоэкранный</PresentationFormat>
  <Paragraphs>91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4" baseType="lpstr">
      <vt:lpstr>Arial</vt:lpstr>
      <vt:lpstr>BwSurco-Bold</vt:lpstr>
      <vt:lpstr>BwSurco-Medium</vt:lpstr>
      <vt:lpstr>Euphemia</vt:lpstr>
      <vt:lpstr>Plantagenet Cherokee</vt:lpstr>
      <vt:lpstr>Wingdings</vt:lpstr>
      <vt:lpstr>Научная литература 16 х 9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2020-06-24T20:22:59Z</dcterms:created>
  <dcterms:modified xsi:type="dcterms:W3CDTF">2021-06-15T13:46:06Z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