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31.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57" r:id="rId2"/>
    <p:sldId id="266" r:id="rId3"/>
    <p:sldId id="293" r:id="rId4"/>
    <p:sldId id="305" r:id="rId5"/>
    <p:sldId id="306" r:id="rId6"/>
    <p:sldId id="307" r:id="rId7"/>
    <p:sldId id="308" r:id="rId8"/>
    <p:sldId id="272" r:id="rId9"/>
    <p:sldId id="300" r:id="rId10"/>
    <p:sldId id="301" r:id="rId11"/>
    <p:sldId id="289" r:id="rId12"/>
    <p:sldId id="286" r:id="rId13"/>
    <p:sldId id="302" r:id="rId14"/>
    <p:sldId id="303" r:id="rId15"/>
    <p:sldId id="304" r:id="rId16"/>
    <p:sldId id="30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1" autoAdjust="0"/>
    <p:restoredTop sz="93810" autoAdjust="0"/>
  </p:normalViewPr>
  <p:slideViewPr>
    <p:cSldViewPr snapToGrid="0" showGuides="1">
      <p:cViewPr varScale="1">
        <p:scale>
          <a:sx n="68" d="100"/>
          <a:sy n="68" d="100"/>
        </p:scale>
        <p:origin x="172" y="52"/>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7ACC8A-96C9-4282-B96C-BFA3821DC7BA}" type="doc">
      <dgm:prSet loTypeId="urn:microsoft.com/office/officeart/2005/8/layout/hProcess10" loCatId="process" qsTypeId="urn:microsoft.com/office/officeart/2005/8/quickstyle/simple1" qsCatId="simple" csTypeId="urn:microsoft.com/office/officeart/2005/8/colors/accent5_2" csCatId="accent5" phldr="1"/>
      <dgm:spPr/>
      <dgm:t>
        <a:bodyPr/>
        <a:lstStyle/>
        <a:p>
          <a:endParaRPr lang="en-US"/>
        </a:p>
      </dgm:t>
    </dgm:pt>
    <dgm:pt modelId="{145EF78A-9FDF-4CDF-B02B-AFF3B0C4C3C6}">
      <dgm:prSet phldrT="[Text]"/>
      <dgm:spPr/>
      <dgm:t>
        <a:bodyPr/>
        <a:lstStyle/>
        <a:p>
          <a:r>
            <a:rPr lang="en-US" dirty="0"/>
            <a:t>Input </a:t>
          </a:r>
        </a:p>
        <a:p>
          <a:r>
            <a:rPr lang="en-US" dirty="0"/>
            <a:t>(</a:t>
          </a:r>
          <a:r>
            <a:rPr lang="en-US" dirty="0" err="1"/>
            <a:t>Custmer</a:t>
          </a:r>
          <a:r>
            <a:rPr lang="en-US" dirty="0"/>
            <a:t> Info):</a:t>
          </a:r>
        </a:p>
      </dgm:t>
    </dgm:pt>
    <dgm:pt modelId="{1F25BD02-A07E-4211-9288-23B999BD4766}" type="parTrans" cxnId="{343758CA-C371-49AE-8399-4AE04713C0F4}">
      <dgm:prSet/>
      <dgm:spPr/>
      <dgm:t>
        <a:bodyPr/>
        <a:lstStyle/>
        <a:p>
          <a:endParaRPr lang="en-US"/>
        </a:p>
      </dgm:t>
    </dgm:pt>
    <dgm:pt modelId="{D1CFD6BE-63E4-4D92-882A-F3E67642147B}" type="sibTrans" cxnId="{343758CA-C371-49AE-8399-4AE04713C0F4}">
      <dgm:prSet/>
      <dgm:spPr/>
      <dgm:t>
        <a:bodyPr/>
        <a:lstStyle/>
        <a:p>
          <a:endParaRPr lang="en-US"/>
        </a:p>
      </dgm:t>
    </dgm:pt>
    <dgm:pt modelId="{5EA01643-5EE3-4B01-B2AE-69B2ACD39635}">
      <dgm:prSet phldrT="[Text]"/>
      <dgm:spPr/>
      <dgm:t>
        <a:bodyPr/>
        <a:lstStyle/>
        <a:p>
          <a:r>
            <a:rPr lang="en-US" dirty="0"/>
            <a:t>City</a:t>
          </a:r>
        </a:p>
      </dgm:t>
    </dgm:pt>
    <dgm:pt modelId="{E5A256F0-C21D-49F9-BAAE-10065DA81B68}" type="parTrans" cxnId="{0FF05015-C8A6-49F8-B995-666A369FC5A0}">
      <dgm:prSet/>
      <dgm:spPr/>
      <dgm:t>
        <a:bodyPr/>
        <a:lstStyle/>
        <a:p>
          <a:endParaRPr lang="en-US"/>
        </a:p>
      </dgm:t>
    </dgm:pt>
    <dgm:pt modelId="{5A0B4CBD-F30A-4E0D-8AA2-1C5EFCB0C310}" type="sibTrans" cxnId="{0FF05015-C8A6-49F8-B995-666A369FC5A0}">
      <dgm:prSet/>
      <dgm:spPr/>
      <dgm:t>
        <a:bodyPr/>
        <a:lstStyle/>
        <a:p>
          <a:endParaRPr lang="en-US"/>
        </a:p>
      </dgm:t>
    </dgm:pt>
    <dgm:pt modelId="{682EEAF0-905B-4668-AD5A-A1EB08849B41}">
      <dgm:prSet phldrT="[Text]"/>
      <dgm:spPr/>
      <dgm:t>
        <a:bodyPr/>
        <a:lstStyle/>
        <a:p>
          <a:r>
            <a:rPr lang="en-US" dirty="0"/>
            <a:t>Accom Own</a:t>
          </a:r>
        </a:p>
      </dgm:t>
    </dgm:pt>
    <dgm:pt modelId="{646FA732-2484-4051-802F-4007ED9768D8}" type="parTrans" cxnId="{D7D37947-FEBF-44E9-AF76-99A059574C01}">
      <dgm:prSet/>
      <dgm:spPr/>
      <dgm:t>
        <a:bodyPr/>
        <a:lstStyle/>
        <a:p>
          <a:endParaRPr lang="en-US"/>
        </a:p>
      </dgm:t>
    </dgm:pt>
    <dgm:pt modelId="{66628F76-734B-4334-847E-BD3EAB8EC231}" type="sibTrans" cxnId="{D7D37947-FEBF-44E9-AF76-99A059574C01}">
      <dgm:prSet/>
      <dgm:spPr/>
      <dgm:t>
        <a:bodyPr/>
        <a:lstStyle/>
        <a:p>
          <a:endParaRPr lang="en-US"/>
        </a:p>
      </dgm:t>
    </dgm:pt>
    <dgm:pt modelId="{42904F47-EFAA-4DA2-97F7-A60A646A8067}">
      <dgm:prSet phldrT="[Text]"/>
      <dgm:spPr/>
      <dgm:t>
        <a:bodyPr/>
        <a:lstStyle/>
        <a:p>
          <a:r>
            <a:rPr lang="en-US" dirty="0"/>
            <a:t>Modeling (Cosine Similarity)</a:t>
          </a:r>
        </a:p>
      </dgm:t>
    </dgm:pt>
    <dgm:pt modelId="{73F5CB81-642E-436C-8543-2E2264AA7DA1}" type="parTrans" cxnId="{E030EAAF-D750-43AB-A21D-D2FF5E7FEAD5}">
      <dgm:prSet/>
      <dgm:spPr/>
      <dgm:t>
        <a:bodyPr/>
        <a:lstStyle/>
        <a:p>
          <a:endParaRPr lang="en-US"/>
        </a:p>
      </dgm:t>
    </dgm:pt>
    <dgm:pt modelId="{20022FF8-5F74-4023-908E-EC833486C493}" type="sibTrans" cxnId="{E030EAAF-D750-43AB-A21D-D2FF5E7FEAD5}">
      <dgm:prSet/>
      <dgm:spPr/>
      <dgm:t>
        <a:bodyPr/>
        <a:lstStyle/>
        <a:p>
          <a:endParaRPr lang="en-US"/>
        </a:p>
      </dgm:t>
    </dgm:pt>
    <dgm:pt modelId="{EB602AE7-9416-4D9D-84FC-5ED77A73E209}">
      <dgm:prSet phldrT="[Text]"/>
      <dgm:spPr/>
      <dgm:t>
        <a:bodyPr/>
        <a:lstStyle/>
        <a:p>
          <a:r>
            <a:rPr lang="en-US" dirty="0"/>
            <a:t>Convert input into vector</a:t>
          </a:r>
        </a:p>
      </dgm:t>
    </dgm:pt>
    <dgm:pt modelId="{FF7EB5E6-6652-4F24-8B36-B5090DD28373}" type="parTrans" cxnId="{7EA37896-9EE4-435B-89E2-DFA8515C8C52}">
      <dgm:prSet/>
      <dgm:spPr/>
      <dgm:t>
        <a:bodyPr/>
        <a:lstStyle/>
        <a:p>
          <a:endParaRPr lang="en-US"/>
        </a:p>
      </dgm:t>
    </dgm:pt>
    <dgm:pt modelId="{29C116DC-B282-4E32-B3B7-695388EA5A79}" type="sibTrans" cxnId="{7EA37896-9EE4-435B-89E2-DFA8515C8C52}">
      <dgm:prSet/>
      <dgm:spPr/>
      <dgm:t>
        <a:bodyPr/>
        <a:lstStyle/>
        <a:p>
          <a:endParaRPr lang="en-US"/>
        </a:p>
      </dgm:t>
    </dgm:pt>
    <dgm:pt modelId="{70B7C331-2EBB-4F8D-ADC4-BF46338912CC}">
      <dgm:prSet phldrT="[Text]"/>
      <dgm:spPr/>
      <dgm:t>
        <a:bodyPr/>
        <a:lstStyle/>
        <a:p>
          <a:r>
            <a:rPr lang="en-US" dirty="0"/>
            <a:t>Cosine </a:t>
          </a:r>
          <a:r>
            <a:rPr lang="en-US" dirty="0" err="1"/>
            <a:t>Similairty</a:t>
          </a:r>
          <a:r>
            <a:rPr lang="en-US" dirty="0"/>
            <a:t> dot products</a:t>
          </a:r>
        </a:p>
      </dgm:t>
    </dgm:pt>
    <dgm:pt modelId="{CBC47B96-C9FE-4508-8F2B-F8ECE82C7279}" type="parTrans" cxnId="{D71DD8A8-87C2-4615-96CB-AC9B3E7412E1}">
      <dgm:prSet/>
      <dgm:spPr/>
      <dgm:t>
        <a:bodyPr/>
        <a:lstStyle/>
        <a:p>
          <a:endParaRPr lang="en-US"/>
        </a:p>
      </dgm:t>
    </dgm:pt>
    <dgm:pt modelId="{179526EC-323A-4C4F-B1D4-99F2D6FCD04F}" type="sibTrans" cxnId="{D71DD8A8-87C2-4615-96CB-AC9B3E7412E1}">
      <dgm:prSet/>
      <dgm:spPr/>
      <dgm:t>
        <a:bodyPr/>
        <a:lstStyle/>
        <a:p>
          <a:endParaRPr lang="en-US"/>
        </a:p>
      </dgm:t>
    </dgm:pt>
    <dgm:pt modelId="{7F69AB11-806B-40D3-B4D5-037486D2F7AC}">
      <dgm:prSet phldrT="[Text]"/>
      <dgm:spPr/>
      <dgm:t>
        <a:bodyPr/>
        <a:lstStyle/>
        <a:p>
          <a:r>
            <a:rPr lang="en-US" dirty="0"/>
            <a:t>Output</a:t>
          </a:r>
        </a:p>
        <a:p>
          <a:r>
            <a:rPr lang="en-US" dirty="0"/>
            <a:t>(Insurance Info):</a:t>
          </a:r>
        </a:p>
      </dgm:t>
    </dgm:pt>
    <dgm:pt modelId="{F3DD2657-7843-4D4A-90DB-00BAD52ED973}" type="parTrans" cxnId="{615DB281-36B1-480A-A4BF-B0533EAE446D}">
      <dgm:prSet/>
      <dgm:spPr/>
      <dgm:t>
        <a:bodyPr/>
        <a:lstStyle/>
        <a:p>
          <a:endParaRPr lang="en-US"/>
        </a:p>
      </dgm:t>
    </dgm:pt>
    <dgm:pt modelId="{D4B5EA30-54FD-45D4-BF7F-E93957A9FD0F}" type="sibTrans" cxnId="{615DB281-36B1-480A-A4BF-B0533EAE446D}">
      <dgm:prSet/>
      <dgm:spPr/>
      <dgm:t>
        <a:bodyPr/>
        <a:lstStyle/>
        <a:p>
          <a:endParaRPr lang="en-US"/>
        </a:p>
      </dgm:t>
    </dgm:pt>
    <dgm:pt modelId="{05061C45-64AB-4726-8433-53F389FAAAFB}">
      <dgm:prSet phldrT="[Text]"/>
      <dgm:spPr/>
      <dgm:t>
        <a:bodyPr/>
        <a:lstStyle/>
        <a:p>
          <a:r>
            <a:rPr lang="en-US" i="1" dirty="0">
              <a:solidFill>
                <a:schemeClr val="bg1"/>
              </a:solidFill>
            </a:rPr>
            <a:t>Policy Duration</a:t>
          </a:r>
          <a:endParaRPr lang="en-US" dirty="0"/>
        </a:p>
      </dgm:t>
    </dgm:pt>
    <dgm:pt modelId="{CB51DD36-051A-4106-A0C2-BA6A9B3A3B08}" type="parTrans" cxnId="{7F650EC2-8E9C-41A2-8BFF-FD20B01F8EA0}">
      <dgm:prSet/>
      <dgm:spPr/>
      <dgm:t>
        <a:bodyPr/>
        <a:lstStyle/>
        <a:p>
          <a:endParaRPr lang="en-US"/>
        </a:p>
      </dgm:t>
    </dgm:pt>
    <dgm:pt modelId="{7B42B0A9-3AA5-4102-B403-75A5367B8A6D}" type="sibTrans" cxnId="{7F650EC2-8E9C-41A2-8BFF-FD20B01F8EA0}">
      <dgm:prSet/>
      <dgm:spPr/>
      <dgm:t>
        <a:bodyPr/>
        <a:lstStyle/>
        <a:p>
          <a:endParaRPr lang="en-US"/>
        </a:p>
      </dgm:t>
    </dgm:pt>
    <dgm:pt modelId="{13BFD23C-1EF6-4DB7-8EE0-B3967BC40BEB}">
      <dgm:prSet phldrT="[Text]" phldr="1"/>
      <dgm:spPr/>
      <dgm:t>
        <a:bodyPr/>
        <a:lstStyle/>
        <a:p>
          <a:endParaRPr lang="en-US"/>
        </a:p>
      </dgm:t>
    </dgm:pt>
    <dgm:pt modelId="{4342C028-C1F2-4D9C-B6CB-ED4A2597DE69}" type="parTrans" cxnId="{79041978-C18D-4CBC-B4AD-3AE020265166}">
      <dgm:prSet/>
      <dgm:spPr/>
      <dgm:t>
        <a:bodyPr/>
        <a:lstStyle/>
        <a:p>
          <a:endParaRPr lang="en-US"/>
        </a:p>
      </dgm:t>
    </dgm:pt>
    <dgm:pt modelId="{15CFE2C1-C8F3-4B28-9DDC-90F17C4C072B}" type="sibTrans" cxnId="{79041978-C18D-4CBC-B4AD-3AE020265166}">
      <dgm:prSet/>
      <dgm:spPr/>
      <dgm:t>
        <a:bodyPr/>
        <a:lstStyle/>
        <a:p>
          <a:endParaRPr lang="en-US"/>
        </a:p>
      </dgm:t>
    </dgm:pt>
    <dgm:pt modelId="{1DB68773-938A-454B-B7BB-024D814F9BC9}">
      <dgm:prSet phldrT="[Text]"/>
      <dgm:spPr/>
      <dgm:t>
        <a:bodyPr/>
        <a:lstStyle/>
        <a:p>
          <a:r>
            <a:rPr lang="en-US" dirty="0"/>
            <a:t>Age</a:t>
          </a:r>
        </a:p>
      </dgm:t>
    </dgm:pt>
    <dgm:pt modelId="{B4DE156D-E070-4A55-AEF2-70A39194ADFA}" type="parTrans" cxnId="{9672DDF4-74AB-477F-AAF9-71C309517818}">
      <dgm:prSet/>
      <dgm:spPr/>
      <dgm:t>
        <a:bodyPr/>
        <a:lstStyle/>
        <a:p>
          <a:endParaRPr lang="en-US"/>
        </a:p>
      </dgm:t>
    </dgm:pt>
    <dgm:pt modelId="{FC3198DB-D47F-47C6-BE26-F56B2D7BDC8E}" type="sibTrans" cxnId="{9672DDF4-74AB-477F-AAF9-71C309517818}">
      <dgm:prSet/>
      <dgm:spPr/>
      <dgm:t>
        <a:bodyPr/>
        <a:lstStyle/>
        <a:p>
          <a:endParaRPr lang="en-US"/>
        </a:p>
      </dgm:t>
    </dgm:pt>
    <dgm:pt modelId="{E0FC9005-BF35-4FBD-9F92-1CDF4DC01068}">
      <dgm:prSet phldrT="[Text]"/>
      <dgm:spPr/>
      <dgm:t>
        <a:bodyPr/>
        <a:lstStyle/>
        <a:p>
          <a:r>
            <a:rPr lang="en-US" dirty="0"/>
            <a:t>Marital Stat</a:t>
          </a:r>
        </a:p>
      </dgm:t>
    </dgm:pt>
    <dgm:pt modelId="{0B43B438-921F-4D0D-A292-8D2F32EEDCE3}" type="parTrans" cxnId="{93C8CBC2-E28A-4584-93EF-A0B7CF78CCA8}">
      <dgm:prSet/>
      <dgm:spPr/>
      <dgm:t>
        <a:bodyPr/>
        <a:lstStyle/>
        <a:p>
          <a:endParaRPr lang="en-US"/>
        </a:p>
      </dgm:t>
    </dgm:pt>
    <dgm:pt modelId="{D3914EB4-C5BD-463D-8499-0EEB28CDCC97}" type="sibTrans" cxnId="{93C8CBC2-E28A-4584-93EF-A0B7CF78CCA8}">
      <dgm:prSet/>
      <dgm:spPr/>
      <dgm:t>
        <a:bodyPr/>
        <a:lstStyle/>
        <a:p>
          <a:endParaRPr lang="en-US"/>
        </a:p>
      </dgm:t>
    </dgm:pt>
    <dgm:pt modelId="{E9E465DA-8507-4BEA-B8FE-6A08FF6CAA19}">
      <dgm:prSet phldrT="[Text]"/>
      <dgm:spPr/>
      <dgm:t>
        <a:bodyPr/>
        <a:lstStyle/>
        <a:p>
          <a:r>
            <a:rPr lang="en-US" dirty="0"/>
            <a:t>Sorting</a:t>
          </a:r>
        </a:p>
      </dgm:t>
    </dgm:pt>
    <dgm:pt modelId="{317841E1-E4C9-403F-A248-ECE752399747}" type="parTrans" cxnId="{5557F5BE-DCA4-487B-B2D3-A47AB073B446}">
      <dgm:prSet/>
      <dgm:spPr/>
      <dgm:t>
        <a:bodyPr/>
        <a:lstStyle/>
        <a:p>
          <a:endParaRPr lang="en-US"/>
        </a:p>
      </dgm:t>
    </dgm:pt>
    <dgm:pt modelId="{07D1641D-FB0A-4AE7-8515-730A0CFBD976}" type="sibTrans" cxnId="{5557F5BE-DCA4-487B-B2D3-A47AB073B446}">
      <dgm:prSet/>
      <dgm:spPr/>
      <dgm:t>
        <a:bodyPr/>
        <a:lstStyle/>
        <a:p>
          <a:endParaRPr lang="en-US"/>
        </a:p>
      </dgm:t>
    </dgm:pt>
    <dgm:pt modelId="{CAF7A540-0C76-4D78-88CB-EB66A4A4E2E6}">
      <dgm:prSet/>
      <dgm:spPr/>
      <dgm:t>
        <a:bodyPr/>
        <a:lstStyle/>
        <a:p>
          <a:r>
            <a:rPr lang="en-US" i="1">
              <a:solidFill>
                <a:schemeClr val="bg1"/>
              </a:solidFill>
            </a:rPr>
            <a:t>Policy Type</a:t>
          </a:r>
          <a:endParaRPr lang="en-US" i="1" dirty="0">
            <a:solidFill>
              <a:schemeClr val="bg1"/>
            </a:solidFill>
          </a:endParaRPr>
        </a:p>
      </dgm:t>
    </dgm:pt>
    <dgm:pt modelId="{13A5AC0D-6541-484C-9DCC-4999B07D57CC}" type="parTrans" cxnId="{0528C0E6-3730-4530-94C1-00F09EE14359}">
      <dgm:prSet/>
      <dgm:spPr/>
      <dgm:t>
        <a:bodyPr/>
        <a:lstStyle/>
        <a:p>
          <a:endParaRPr lang="en-US"/>
        </a:p>
      </dgm:t>
    </dgm:pt>
    <dgm:pt modelId="{F848E8CD-5B26-41C2-B72A-A2B4553A7AEB}" type="sibTrans" cxnId="{0528C0E6-3730-4530-94C1-00F09EE14359}">
      <dgm:prSet/>
      <dgm:spPr/>
      <dgm:t>
        <a:bodyPr/>
        <a:lstStyle/>
        <a:p>
          <a:endParaRPr lang="en-US"/>
        </a:p>
      </dgm:t>
    </dgm:pt>
    <dgm:pt modelId="{DEB9B486-7897-4BC4-9696-52411B0BBB52}">
      <dgm:prSet/>
      <dgm:spPr/>
      <dgm:t>
        <a:bodyPr/>
        <a:lstStyle/>
        <a:p>
          <a:r>
            <a:rPr lang="en-US" i="1">
              <a:solidFill>
                <a:schemeClr val="bg1"/>
              </a:solidFill>
            </a:rPr>
            <a:t>Policy Category</a:t>
          </a:r>
          <a:endParaRPr lang="en-US" i="1" dirty="0">
            <a:solidFill>
              <a:schemeClr val="bg1"/>
            </a:solidFill>
          </a:endParaRPr>
        </a:p>
      </dgm:t>
    </dgm:pt>
    <dgm:pt modelId="{8D4CF313-EB97-4340-82D7-1A59CE4AE583}" type="parTrans" cxnId="{24E42A58-00B5-4796-BE6C-2435FF414F0E}">
      <dgm:prSet/>
      <dgm:spPr/>
      <dgm:t>
        <a:bodyPr/>
        <a:lstStyle/>
        <a:p>
          <a:endParaRPr lang="en-US"/>
        </a:p>
      </dgm:t>
    </dgm:pt>
    <dgm:pt modelId="{773AA486-5D02-4974-90F1-02664B6245E4}" type="sibTrans" cxnId="{24E42A58-00B5-4796-BE6C-2435FF414F0E}">
      <dgm:prSet/>
      <dgm:spPr/>
      <dgm:t>
        <a:bodyPr/>
        <a:lstStyle/>
        <a:p>
          <a:endParaRPr lang="en-US"/>
        </a:p>
      </dgm:t>
    </dgm:pt>
    <dgm:pt modelId="{F1F91F09-B7C9-465C-85FB-15BD2FBB9E77}">
      <dgm:prSet/>
      <dgm:spPr/>
      <dgm:t>
        <a:bodyPr/>
        <a:lstStyle/>
        <a:p>
          <a:r>
            <a:rPr lang="en-US" i="1" dirty="0">
              <a:solidFill>
                <a:schemeClr val="bg1"/>
              </a:solidFill>
            </a:rPr>
            <a:t>Premium Amount</a:t>
          </a:r>
        </a:p>
      </dgm:t>
    </dgm:pt>
    <dgm:pt modelId="{B2054A23-E074-4FB2-87D1-18A255119113}" type="parTrans" cxnId="{08B562B6-E329-4AB9-872E-1088CD713C91}">
      <dgm:prSet/>
      <dgm:spPr/>
      <dgm:t>
        <a:bodyPr/>
        <a:lstStyle/>
        <a:p>
          <a:endParaRPr lang="en-US"/>
        </a:p>
      </dgm:t>
    </dgm:pt>
    <dgm:pt modelId="{32A419EA-EE9E-46DE-AF9C-E863B8553978}" type="sibTrans" cxnId="{08B562B6-E329-4AB9-872E-1088CD713C91}">
      <dgm:prSet/>
      <dgm:spPr/>
      <dgm:t>
        <a:bodyPr/>
        <a:lstStyle/>
        <a:p>
          <a:endParaRPr lang="en-US"/>
        </a:p>
      </dgm:t>
    </dgm:pt>
    <dgm:pt modelId="{B70C5513-704B-4DEA-856E-38E112E185D1}" type="pres">
      <dgm:prSet presAssocID="{967ACC8A-96C9-4282-B96C-BFA3821DC7BA}" presName="Name0" presStyleCnt="0">
        <dgm:presLayoutVars>
          <dgm:dir/>
          <dgm:resizeHandles val="exact"/>
        </dgm:presLayoutVars>
      </dgm:prSet>
      <dgm:spPr/>
    </dgm:pt>
    <dgm:pt modelId="{D846615F-04B8-44AC-805D-58BEECBAF522}" type="pres">
      <dgm:prSet presAssocID="{145EF78A-9FDF-4CDF-B02B-AFF3B0C4C3C6}" presName="composite" presStyleCnt="0"/>
      <dgm:spPr/>
    </dgm:pt>
    <dgm:pt modelId="{502F9E7E-171B-4DF6-B8F6-750FDF42D716}" type="pres">
      <dgm:prSet presAssocID="{145EF78A-9FDF-4CDF-B02B-AFF3B0C4C3C6}" presName="imagSh" presStyleLbl="bgImgPlace1" presStyleIdx="0" presStyleCnt="3" custScaleX="100001" custLinFactNeighborX="18229" custLinFactNeighborY="-2691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ooks with solid fill"/>
        </a:ext>
      </dgm:extLst>
    </dgm:pt>
    <dgm:pt modelId="{28C07073-4435-4F04-A07F-2C97BC200D6B}" type="pres">
      <dgm:prSet presAssocID="{145EF78A-9FDF-4CDF-B02B-AFF3B0C4C3C6}" presName="txNode" presStyleLbl="node1" presStyleIdx="0" presStyleCnt="3" custScaleX="126497">
        <dgm:presLayoutVars>
          <dgm:bulletEnabled val="1"/>
        </dgm:presLayoutVars>
      </dgm:prSet>
      <dgm:spPr/>
    </dgm:pt>
    <dgm:pt modelId="{FAD0A59E-1C22-44D2-B12C-BF93782622DD}" type="pres">
      <dgm:prSet presAssocID="{D1CFD6BE-63E4-4D92-882A-F3E67642147B}" presName="sibTrans" presStyleLbl="sibTrans2D1" presStyleIdx="0" presStyleCnt="2"/>
      <dgm:spPr/>
    </dgm:pt>
    <dgm:pt modelId="{535CA996-9F4B-4239-A672-AF4646AAE6A6}" type="pres">
      <dgm:prSet presAssocID="{D1CFD6BE-63E4-4D92-882A-F3E67642147B}" presName="connTx" presStyleLbl="sibTrans2D1" presStyleIdx="0" presStyleCnt="2"/>
      <dgm:spPr/>
    </dgm:pt>
    <dgm:pt modelId="{7BF6E5DF-889E-4A38-BC35-8459A2A6C91A}" type="pres">
      <dgm:prSet presAssocID="{42904F47-EFAA-4DA2-97F7-A60A646A8067}" presName="composite" presStyleCnt="0"/>
      <dgm:spPr/>
    </dgm:pt>
    <dgm:pt modelId="{5EC2978C-F5CD-4281-B4DA-C54AFE6815A8}" type="pres">
      <dgm:prSet presAssocID="{42904F47-EFAA-4DA2-97F7-A60A646A8067}" presName="imagSh" presStyleLbl="bgImgPlace1" presStyleIdx="1" presStyleCnt="3" custLinFactNeighborX="17270" custLinFactNeighborY="-2691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inary with solid fill"/>
        </a:ext>
      </dgm:extLst>
    </dgm:pt>
    <dgm:pt modelId="{EA80B419-BE35-46F0-9FA3-E6E001080F5A}" type="pres">
      <dgm:prSet presAssocID="{42904F47-EFAA-4DA2-97F7-A60A646A8067}" presName="txNode" presStyleLbl="node1" presStyleIdx="1" presStyleCnt="3" custScaleX="125769">
        <dgm:presLayoutVars>
          <dgm:bulletEnabled val="1"/>
        </dgm:presLayoutVars>
      </dgm:prSet>
      <dgm:spPr/>
    </dgm:pt>
    <dgm:pt modelId="{BC50359A-DD5F-45DF-95FA-9169CF363A1B}" type="pres">
      <dgm:prSet presAssocID="{20022FF8-5F74-4023-908E-EC833486C493}" presName="sibTrans" presStyleLbl="sibTrans2D1" presStyleIdx="1" presStyleCnt="2"/>
      <dgm:spPr/>
    </dgm:pt>
    <dgm:pt modelId="{1AC1597B-1C05-42B1-B7D6-58623AD5BB3B}" type="pres">
      <dgm:prSet presAssocID="{20022FF8-5F74-4023-908E-EC833486C493}" presName="connTx" presStyleLbl="sibTrans2D1" presStyleIdx="1" presStyleCnt="2"/>
      <dgm:spPr/>
    </dgm:pt>
    <dgm:pt modelId="{2B5A6C5D-0D87-478A-92E6-BD656C5E8998}" type="pres">
      <dgm:prSet presAssocID="{7F69AB11-806B-40D3-B4D5-037486D2F7AC}" presName="composite" presStyleCnt="0"/>
      <dgm:spPr/>
    </dgm:pt>
    <dgm:pt modelId="{1A66C582-EE82-4F7A-ABFE-CA7D09F1EFCE}" type="pres">
      <dgm:prSet presAssocID="{7F69AB11-806B-40D3-B4D5-037486D2F7AC}" presName="imagSh" presStyleLbl="bgImgPlace1" presStyleIdx="2" presStyleCnt="3" custLinFactNeighborX="12428" custLinFactNeighborY="-28151"/>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r chart with solid fill"/>
        </a:ext>
      </dgm:extLst>
    </dgm:pt>
    <dgm:pt modelId="{9A02D8BF-574D-4289-9B71-0E433581F149}" type="pres">
      <dgm:prSet presAssocID="{7F69AB11-806B-40D3-B4D5-037486D2F7AC}" presName="txNode" presStyleLbl="node1" presStyleIdx="2" presStyleCnt="3" custScaleX="120418">
        <dgm:presLayoutVars>
          <dgm:bulletEnabled val="1"/>
        </dgm:presLayoutVars>
      </dgm:prSet>
      <dgm:spPr/>
    </dgm:pt>
  </dgm:ptLst>
  <dgm:cxnLst>
    <dgm:cxn modelId="{0FF05015-C8A6-49F8-B995-666A369FC5A0}" srcId="{145EF78A-9FDF-4CDF-B02B-AFF3B0C4C3C6}" destId="{5EA01643-5EE3-4B01-B2AE-69B2ACD39635}" srcOrd="0" destOrd="0" parTransId="{E5A256F0-C21D-49F9-BAAE-10065DA81B68}" sibTransId="{5A0B4CBD-F30A-4E0D-8AA2-1C5EFCB0C310}"/>
    <dgm:cxn modelId="{A9C06032-E4C8-4D4D-A0AB-880810593336}" type="presOf" srcId="{682EEAF0-905B-4668-AD5A-A1EB08849B41}" destId="{28C07073-4435-4F04-A07F-2C97BC200D6B}" srcOrd="0" destOrd="2" presId="urn:microsoft.com/office/officeart/2005/8/layout/hProcess10"/>
    <dgm:cxn modelId="{06D72C3A-5ABB-4810-9EF7-DEE68967464D}" type="presOf" srcId="{CAF7A540-0C76-4D78-88CB-EB66A4A4E2E6}" destId="{9A02D8BF-574D-4289-9B71-0E433581F149}" srcOrd="0" destOrd="2" presId="urn:microsoft.com/office/officeart/2005/8/layout/hProcess10"/>
    <dgm:cxn modelId="{5A0AB95F-19EC-4FC8-B5A7-DAF8034F7304}" type="presOf" srcId="{E9E465DA-8507-4BEA-B8FE-6A08FF6CAA19}" destId="{EA80B419-BE35-46F0-9FA3-E6E001080F5A}" srcOrd="0" destOrd="3" presId="urn:microsoft.com/office/officeart/2005/8/layout/hProcess10"/>
    <dgm:cxn modelId="{AAFE4461-5307-404D-9ED1-CF059978A96C}" type="presOf" srcId="{05061C45-64AB-4726-8433-53F389FAAAFB}" destId="{9A02D8BF-574D-4289-9B71-0E433581F149}" srcOrd="0" destOrd="1" presId="urn:microsoft.com/office/officeart/2005/8/layout/hProcess10"/>
    <dgm:cxn modelId="{DA0AC244-4C24-4C46-B934-BE5F222AE546}" type="presOf" srcId="{20022FF8-5F74-4023-908E-EC833486C493}" destId="{1AC1597B-1C05-42B1-B7D6-58623AD5BB3B}" srcOrd="1" destOrd="0" presId="urn:microsoft.com/office/officeart/2005/8/layout/hProcess10"/>
    <dgm:cxn modelId="{669CAE46-0A0D-46ED-BB88-1D7A020AE765}" type="presOf" srcId="{F1F91F09-B7C9-465C-85FB-15BD2FBB9E77}" destId="{9A02D8BF-574D-4289-9B71-0E433581F149}" srcOrd="0" destOrd="4" presId="urn:microsoft.com/office/officeart/2005/8/layout/hProcess10"/>
    <dgm:cxn modelId="{D7D37947-FEBF-44E9-AF76-99A059574C01}" srcId="{145EF78A-9FDF-4CDF-B02B-AFF3B0C4C3C6}" destId="{682EEAF0-905B-4668-AD5A-A1EB08849B41}" srcOrd="1" destOrd="0" parTransId="{646FA732-2484-4051-802F-4007ED9768D8}" sibTransId="{66628F76-734B-4334-847E-BD3EAB8EC231}"/>
    <dgm:cxn modelId="{F061D570-CB19-40CB-9D5C-45B92E47A2B0}" type="presOf" srcId="{5EA01643-5EE3-4B01-B2AE-69B2ACD39635}" destId="{28C07073-4435-4F04-A07F-2C97BC200D6B}" srcOrd="0" destOrd="1" presId="urn:microsoft.com/office/officeart/2005/8/layout/hProcess10"/>
    <dgm:cxn modelId="{A6FCAC55-A997-4114-BF3E-FA88DB3D91CF}" type="presOf" srcId="{DEB9B486-7897-4BC4-9696-52411B0BBB52}" destId="{9A02D8BF-574D-4289-9B71-0E433581F149}" srcOrd="0" destOrd="3" presId="urn:microsoft.com/office/officeart/2005/8/layout/hProcess10"/>
    <dgm:cxn modelId="{79041978-C18D-4CBC-B4AD-3AE020265166}" srcId="{7F69AB11-806B-40D3-B4D5-037486D2F7AC}" destId="{13BFD23C-1EF6-4DB7-8EE0-B3967BC40BEB}" srcOrd="4" destOrd="0" parTransId="{4342C028-C1F2-4D9C-B6CB-ED4A2597DE69}" sibTransId="{15CFE2C1-C8F3-4B28-9DDC-90F17C4C072B}"/>
    <dgm:cxn modelId="{24E42A58-00B5-4796-BE6C-2435FF414F0E}" srcId="{7F69AB11-806B-40D3-B4D5-037486D2F7AC}" destId="{DEB9B486-7897-4BC4-9696-52411B0BBB52}" srcOrd="2" destOrd="0" parTransId="{8D4CF313-EB97-4340-82D7-1A59CE4AE583}" sibTransId="{773AA486-5D02-4974-90F1-02664B6245E4}"/>
    <dgm:cxn modelId="{B9F4C77D-A10F-49CE-BE22-C8856DAE1002}" type="presOf" srcId="{E0FC9005-BF35-4FBD-9F92-1CDF4DC01068}" destId="{28C07073-4435-4F04-A07F-2C97BC200D6B}" srcOrd="0" destOrd="4" presId="urn:microsoft.com/office/officeart/2005/8/layout/hProcess10"/>
    <dgm:cxn modelId="{05F9147F-B112-4FBB-ACBD-0423E0444606}" type="presOf" srcId="{42904F47-EFAA-4DA2-97F7-A60A646A8067}" destId="{EA80B419-BE35-46F0-9FA3-E6E001080F5A}" srcOrd="0" destOrd="0" presId="urn:microsoft.com/office/officeart/2005/8/layout/hProcess10"/>
    <dgm:cxn modelId="{615DB281-36B1-480A-A4BF-B0533EAE446D}" srcId="{967ACC8A-96C9-4282-B96C-BFA3821DC7BA}" destId="{7F69AB11-806B-40D3-B4D5-037486D2F7AC}" srcOrd="2" destOrd="0" parTransId="{F3DD2657-7843-4D4A-90DB-00BAD52ED973}" sibTransId="{D4B5EA30-54FD-45D4-BF7F-E93957A9FD0F}"/>
    <dgm:cxn modelId="{652BF684-6422-456C-B8E3-2E0DA4223F37}" type="presOf" srcId="{D1CFD6BE-63E4-4D92-882A-F3E67642147B}" destId="{535CA996-9F4B-4239-A672-AF4646AAE6A6}" srcOrd="1" destOrd="0" presId="urn:microsoft.com/office/officeart/2005/8/layout/hProcess10"/>
    <dgm:cxn modelId="{DF270987-1082-435B-82B3-A87B4CEBA77C}" type="presOf" srcId="{1DB68773-938A-454B-B7BB-024D814F9BC9}" destId="{28C07073-4435-4F04-A07F-2C97BC200D6B}" srcOrd="0" destOrd="3" presId="urn:microsoft.com/office/officeart/2005/8/layout/hProcess10"/>
    <dgm:cxn modelId="{94B6C489-2F8A-4C49-9741-5C7C51F1A05B}" type="presOf" srcId="{20022FF8-5F74-4023-908E-EC833486C493}" destId="{BC50359A-DD5F-45DF-95FA-9169CF363A1B}" srcOrd="0" destOrd="0" presId="urn:microsoft.com/office/officeart/2005/8/layout/hProcess10"/>
    <dgm:cxn modelId="{7EA37896-9EE4-435B-89E2-DFA8515C8C52}" srcId="{42904F47-EFAA-4DA2-97F7-A60A646A8067}" destId="{EB602AE7-9416-4D9D-84FC-5ED77A73E209}" srcOrd="0" destOrd="0" parTransId="{FF7EB5E6-6652-4F24-8B36-B5090DD28373}" sibTransId="{29C116DC-B282-4E32-B3B7-695388EA5A79}"/>
    <dgm:cxn modelId="{8F888E97-1163-4C14-B055-89F20F1FDDC5}" type="presOf" srcId="{D1CFD6BE-63E4-4D92-882A-F3E67642147B}" destId="{FAD0A59E-1C22-44D2-B12C-BF93782622DD}" srcOrd="0" destOrd="0" presId="urn:microsoft.com/office/officeart/2005/8/layout/hProcess10"/>
    <dgm:cxn modelId="{D71DD8A8-87C2-4615-96CB-AC9B3E7412E1}" srcId="{42904F47-EFAA-4DA2-97F7-A60A646A8067}" destId="{70B7C331-2EBB-4F8D-ADC4-BF46338912CC}" srcOrd="1" destOrd="0" parTransId="{CBC47B96-C9FE-4508-8F2B-F8ECE82C7279}" sibTransId="{179526EC-323A-4C4F-B1D4-99F2D6FCD04F}"/>
    <dgm:cxn modelId="{E030EAAF-D750-43AB-A21D-D2FF5E7FEAD5}" srcId="{967ACC8A-96C9-4282-B96C-BFA3821DC7BA}" destId="{42904F47-EFAA-4DA2-97F7-A60A646A8067}" srcOrd="1" destOrd="0" parTransId="{73F5CB81-642E-436C-8543-2E2264AA7DA1}" sibTransId="{20022FF8-5F74-4023-908E-EC833486C493}"/>
    <dgm:cxn modelId="{08B562B6-E329-4AB9-872E-1088CD713C91}" srcId="{7F69AB11-806B-40D3-B4D5-037486D2F7AC}" destId="{F1F91F09-B7C9-465C-85FB-15BD2FBB9E77}" srcOrd="3" destOrd="0" parTransId="{B2054A23-E074-4FB2-87D1-18A255119113}" sibTransId="{32A419EA-EE9E-46DE-AF9C-E863B8553978}"/>
    <dgm:cxn modelId="{C6B400BB-75C4-4264-B950-347FB9EFD820}" type="presOf" srcId="{145EF78A-9FDF-4CDF-B02B-AFF3B0C4C3C6}" destId="{28C07073-4435-4F04-A07F-2C97BC200D6B}" srcOrd="0" destOrd="0" presId="urn:microsoft.com/office/officeart/2005/8/layout/hProcess10"/>
    <dgm:cxn modelId="{5557F5BE-DCA4-487B-B2D3-A47AB073B446}" srcId="{42904F47-EFAA-4DA2-97F7-A60A646A8067}" destId="{E9E465DA-8507-4BEA-B8FE-6A08FF6CAA19}" srcOrd="2" destOrd="0" parTransId="{317841E1-E4C9-403F-A248-ECE752399747}" sibTransId="{07D1641D-FB0A-4AE7-8515-730A0CFBD976}"/>
    <dgm:cxn modelId="{7F650EC2-8E9C-41A2-8BFF-FD20B01F8EA0}" srcId="{7F69AB11-806B-40D3-B4D5-037486D2F7AC}" destId="{05061C45-64AB-4726-8433-53F389FAAAFB}" srcOrd="0" destOrd="0" parTransId="{CB51DD36-051A-4106-A0C2-BA6A9B3A3B08}" sibTransId="{7B42B0A9-3AA5-4102-B403-75A5367B8A6D}"/>
    <dgm:cxn modelId="{93C8CBC2-E28A-4584-93EF-A0B7CF78CCA8}" srcId="{145EF78A-9FDF-4CDF-B02B-AFF3B0C4C3C6}" destId="{E0FC9005-BF35-4FBD-9F92-1CDF4DC01068}" srcOrd="3" destOrd="0" parTransId="{0B43B438-921F-4D0D-A292-8D2F32EEDCE3}" sibTransId="{D3914EB4-C5BD-463D-8499-0EEB28CDCC97}"/>
    <dgm:cxn modelId="{96A146C3-3FF4-4489-8341-F7DE7884E9FC}" type="presOf" srcId="{7F69AB11-806B-40D3-B4D5-037486D2F7AC}" destId="{9A02D8BF-574D-4289-9B71-0E433581F149}" srcOrd="0" destOrd="0" presId="urn:microsoft.com/office/officeart/2005/8/layout/hProcess10"/>
    <dgm:cxn modelId="{343758CA-C371-49AE-8399-4AE04713C0F4}" srcId="{967ACC8A-96C9-4282-B96C-BFA3821DC7BA}" destId="{145EF78A-9FDF-4CDF-B02B-AFF3B0C4C3C6}" srcOrd="0" destOrd="0" parTransId="{1F25BD02-A07E-4211-9288-23B999BD4766}" sibTransId="{D1CFD6BE-63E4-4D92-882A-F3E67642147B}"/>
    <dgm:cxn modelId="{E7A2A2CF-156F-42C2-A53C-4B4CC578780E}" type="presOf" srcId="{70B7C331-2EBB-4F8D-ADC4-BF46338912CC}" destId="{EA80B419-BE35-46F0-9FA3-E6E001080F5A}" srcOrd="0" destOrd="2" presId="urn:microsoft.com/office/officeart/2005/8/layout/hProcess10"/>
    <dgm:cxn modelId="{A916F4DB-EF73-41FD-8C13-0D7914AC0AEE}" type="presOf" srcId="{13BFD23C-1EF6-4DB7-8EE0-B3967BC40BEB}" destId="{9A02D8BF-574D-4289-9B71-0E433581F149}" srcOrd="0" destOrd="5" presId="urn:microsoft.com/office/officeart/2005/8/layout/hProcess10"/>
    <dgm:cxn modelId="{0528C0E6-3730-4530-94C1-00F09EE14359}" srcId="{7F69AB11-806B-40D3-B4D5-037486D2F7AC}" destId="{CAF7A540-0C76-4D78-88CB-EB66A4A4E2E6}" srcOrd="1" destOrd="0" parTransId="{13A5AC0D-6541-484C-9DCC-4999B07D57CC}" sibTransId="{F848E8CD-5B26-41C2-B72A-A2B4553A7AEB}"/>
    <dgm:cxn modelId="{0D2C3FE7-DA81-4C45-B241-1656E4F8D7F0}" type="presOf" srcId="{967ACC8A-96C9-4282-B96C-BFA3821DC7BA}" destId="{B70C5513-704B-4DEA-856E-38E112E185D1}" srcOrd="0" destOrd="0" presId="urn:microsoft.com/office/officeart/2005/8/layout/hProcess10"/>
    <dgm:cxn modelId="{9672DDF4-74AB-477F-AAF9-71C309517818}" srcId="{145EF78A-9FDF-4CDF-B02B-AFF3B0C4C3C6}" destId="{1DB68773-938A-454B-B7BB-024D814F9BC9}" srcOrd="2" destOrd="0" parTransId="{B4DE156D-E070-4A55-AEF2-70A39194ADFA}" sibTransId="{FC3198DB-D47F-47C6-BE26-F56B2D7BDC8E}"/>
    <dgm:cxn modelId="{F91220F6-CD3D-4078-892F-31DB72759535}" type="presOf" srcId="{EB602AE7-9416-4D9D-84FC-5ED77A73E209}" destId="{EA80B419-BE35-46F0-9FA3-E6E001080F5A}" srcOrd="0" destOrd="1" presId="urn:microsoft.com/office/officeart/2005/8/layout/hProcess10"/>
    <dgm:cxn modelId="{B40E7C56-CD7A-407E-AA9F-5599F6862192}" type="presParOf" srcId="{B70C5513-704B-4DEA-856E-38E112E185D1}" destId="{D846615F-04B8-44AC-805D-58BEECBAF522}" srcOrd="0" destOrd="0" presId="urn:microsoft.com/office/officeart/2005/8/layout/hProcess10"/>
    <dgm:cxn modelId="{E5282B2E-AABE-418F-B151-785B48C2460B}" type="presParOf" srcId="{D846615F-04B8-44AC-805D-58BEECBAF522}" destId="{502F9E7E-171B-4DF6-B8F6-750FDF42D716}" srcOrd="0" destOrd="0" presId="urn:microsoft.com/office/officeart/2005/8/layout/hProcess10"/>
    <dgm:cxn modelId="{29DD50C6-4618-47E1-BDD4-42C9AAAED18C}" type="presParOf" srcId="{D846615F-04B8-44AC-805D-58BEECBAF522}" destId="{28C07073-4435-4F04-A07F-2C97BC200D6B}" srcOrd="1" destOrd="0" presId="urn:microsoft.com/office/officeart/2005/8/layout/hProcess10"/>
    <dgm:cxn modelId="{002D4D5C-EF42-4EDE-B9DB-4B9A86D60DD7}" type="presParOf" srcId="{B70C5513-704B-4DEA-856E-38E112E185D1}" destId="{FAD0A59E-1C22-44D2-B12C-BF93782622DD}" srcOrd="1" destOrd="0" presId="urn:microsoft.com/office/officeart/2005/8/layout/hProcess10"/>
    <dgm:cxn modelId="{40F233A6-30F8-48D4-BD69-26E7FF018441}" type="presParOf" srcId="{FAD0A59E-1C22-44D2-B12C-BF93782622DD}" destId="{535CA996-9F4B-4239-A672-AF4646AAE6A6}" srcOrd="0" destOrd="0" presId="urn:microsoft.com/office/officeart/2005/8/layout/hProcess10"/>
    <dgm:cxn modelId="{B227786A-ABC4-4824-A715-512BBA7D40FB}" type="presParOf" srcId="{B70C5513-704B-4DEA-856E-38E112E185D1}" destId="{7BF6E5DF-889E-4A38-BC35-8459A2A6C91A}" srcOrd="2" destOrd="0" presId="urn:microsoft.com/office/officeart/2005/8/layout/hProcess10"/>
    <dgm:cxn modelId="{2F8258FC-E760-4F54-B80A-6329B6640DA5}" type="presParOf" srcId="{7BF6E5DF-889E-4A38-BC35-8459A2A6C91A}" destId="{5EC2978C-F5CD-4281-B4DA-C54AFE6815A8}" srcOrd="0" destOrd="0" presId="urn:microsoft.com/office/officeart/2005/8/layout/hProcess10"/>
    <dgm:cxn modelId="{3063E929-FAEB-4820-BC61-00ADA431DB30}" type="presParOf" srcId="{7BF6E5DF-889E-4A38-BC35-8459A2A6C91A}" destId="{EA80B419-BE35-46F0-9FA3-E6E001080F5A}" srcOrd="1" destOrd="0" presId="urn:microsoft.com/office/officeart/2005/8/layout/hProcess10"/>
    <dgm:cxn modelId="{5514AE2C-8934-4B13-A158-C44F43F9DBBF}" type="presParOf" srcId="{B70C5513-704B-4DEA-856E-38E112E185D1}" destId="{BC50359A-DD5F-45DF-95FA-9169CF363A1B}" srcOrd="3" destOrd="0" presId="urn:microsoft.com/office/officeart/2005/8/layout/hProcess10"/>
    <dgm:cxn modelId="{57DA4CED-6117-492C-98F8-9B29F430A77A}" type="presParOf" srcId="{BC50359A-DD5F-45DF-95FA-9169CF363A1B}" destId="{1AC1597B-1C05-42B1-B7D6-58623AD5BB3B}" srcOrd="0" destOrd="0" presId="urn:microsoft.com/office/officeart/2005/8/layout/hProcess10"/>
    <dgm:cxn modelId="{DB07FD8A-8770-4B0A-9631-6D4BE14C9C88}" type="presParOf" srcId="{B70C5513-704B-4DEA-856E-38E112E185D1}" destId="{2B5A6C5D-0D87-478A-92E6-BD656C5E8998}" srcOrd="4" destOrd="0" presId="urn:microsoft.com/office/officeart/2005/8/layout/hProcess10"/>
    <dgm:cxn modelId="{47687A50-E30F-4F84-B48C-3C250820A959}" type="presParOf" srcId="{2B5A6C5D-0D87-478A-92E6-BD656C5E8998}" destId="{1A66C582-EE82-4F7A-ABFE-CA7D09F1EFCE}" srcOrd="0" destOrd="0" presId="urn:microsoft.com/office/officeart/2005/8/layout/hProcess10"/>
    <dgm:cxn modelId="{032B676F-69C3-4367-B5FB-0D98EF00806F}" type="presParOf" srcId="{2B5A6C5D-0D87-478A-92E6-BD656C5E8998}" destId="{9A02D8BF-574D-4289-9B71-0E433581F149}"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2F9E7E-171B-4DF6-B8F6-750FDF42D716}">
      <dsp:nvSpPr>
        <dsp:cNvPr id="0" name=""/>
        <dsp:cNvSpPr/>
      </dsp:nvSpPr>
      <dsp:spPr>
        <a:xfrm>
          <a:off x="394886" y="567595"/>
          <a:ext cx="2130331" cy="2130309"/>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8C07073-4435-4F04-A07F-2C97BC200D6B}">
      <dsp:nvSpPr>
        <dsp:cNvPr id="0" name=""/>
        <dsp:cNvSpPr/>
      </dsp:nvSpPr>
      <dsp:spPr>
        <a:xfrm>
          <a:off x="71123" y="2419218"/>
          <a:ext cx="2694778" cy="213030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Input </a:t>
          </a:r>
        </a:p>
        <a:p>
          <a:pPr marL="0" lvl="0" indent="0" algn="l" defTabSz="800100">
            <a:lnSpc>
              <a:spcPct val="90000"/>
            </a:lnSpc>
            <a:spcBef>
              <a:spcPct val="0"/>
            </a:spcBef>
            <a:spcAft>
              <a:spcPct val="35000"/>
            </a:spcAft>
            <a:buNone/>
          </a:pPr>
          <a:r>
            <a:rPr lang="en-US" sz="1800" kern="1200" dirty="0"/>
            <a:t>(</a:t>
          </a:r>
          <a:r>
            <a:rPr lang="en-US" sz="1800" kern="1200" dirty="0" err="1"/>
            <a:t>Custmer</a:t>
          </a:r>
          <a:r>
            <a:rPr lang="en-US" sz="1800" kern="1200" dirty="0"/>
            <a:t> Info):</a:t>
          </a:r>
        </a:p>
        <a:p>
          <a:pPr marL="114300" lvl="1" indent="-114300" algn="l" defTabSz="622300">
            <a:lnSpc>
              <a:spcPct val="90000"/>
            </a:lnSpc>
            <a:spcBef>
              <a:spcPct val="0"/>
            </a:spcBef>
            <a:spcAft>
              <a:spcPct val="15000"/>
            </a:spcAft>
            <a:buChar char="•"/>
          </a:pPr>
          <a:r>
            <a:rPr lang="en-US" sz="1400" kern="1200" dirty="0"/>
            <a:t>City</a:t>
          </a:r>
        </a:p>
        <a:p>
          <a:pPr marL="114300" lvl="1" indent="-114300" algn="l" defTabSz="622300">
            <a:lnSpc>
              <a:spcPct val="90000"/>
            </a:lnSpc>
            <a:spcBef>
              <a:spcPct val="0"/>
            </a:spcBef>
            <a:spcAft>
              <a:spcPct val="15000"/>
            </a:spcAft>
            <a:buChar char="•"/>
          </a:pPr>
          <a:r>
            <a:rPr lang="en-US" sz="1400" kern="1200" dirty="0"/>
            <a:t>Accom Own</a:t>
          </a:r>
        </a:p>
        <a:p>
          <a:pPr marL="114300" lvl="1" indent="-114300" algn="l" defTabSz="622300">
            <a:lnSpc>
              <a:spcPct val="90000"/>
            </a:lnSpc>
            <a:spcBef>
              <a:spcPct val="0"/>
            </a:spcBef>
            <a:spcAft>
              <a:spcPct val="15000"/>
            </a:spcAft>
            <a:buChar char="•"/>
          </a:pPr>
          <a:r>
            <a:rPr lang="en-US" sz="1400" kern="1200" dirty="0"/>
            <a:t>Age</a:t>
          </a:r>
        </a:p>
        <a:p>
          <a:pPr marL="114300" lvl="1" indent="-114300" algn="l" defTabSz="622300">
            <a:lnSpc>
              <a:spcPct val="90000"/>
            </a:lnSpc>
            <a:spcBef>
              <a:spcPct val="0"/>
            </a:spcBef>
            <a:spcAft>
              <a:spcPct val="15000"/>
            </a:spcAft>
            <a:buChar char="•"/>
          </a:pPr>
          <a:r>
            <a:rPr lang="en-US" sz="1400" kern="1200" dirty="0"/>
            <a:t>Marital Stat</a:t>
          </a:r>
        </a:p>
      </dsp:txBody>
      <dsp:txXfrm>
        <a:off x="133518" y="2481613"/>
        <a:ext cx="2569988" cy="2005519"/>
      </dsp:txXfrm>
    </dsp:sp>
    <dsp:sp modelId="{FAD0A59E-1C22-44D2-B12C-BF93782622DD}">
      <dsp:nvSpPr>
        <dsp:cNvPr id="0" name=""/>
        <dsp:cNvSpPr/>
      </dsp:nvSpPr>
      <dsp:spPr>
        <a:xfrm>
          <a:off x="3027190" y="1376808"/>
          <a:ext cx="501972" cy="511883"/>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027190" y="1479185"/>
        <a:ext cx="351380" cy="307129"/>
      </dsp:txXfrm>
    </dsp:sp>
    <dsp:sp modelId="{5EC2978C-F5CD-4281-B4DA-C54AFE6815A8}">
      <dsp:nvSpPr>
        <dsp:cNvPr id="0" name=""/>
        <dsp:cNvSpPr/>
      </dsp:nvSpPr>
      <dsp:spPr>
        <a:xfrm>
          <a:off x="3959425" y="567595"/>
          <a:ext cx="2130309" cy="2130309"/>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A80B419-BE35-46F0-9FA3-E6E001080F5A}">
      <dsp:nvSpPr>
        <dsp:cNvPr id="0" name=""/>
        <dsp:cNvSpPr/>
      </dsp:nvSpPr>
      <dsp:spPr>
        <a:xfrm>
          <a:off x="3663835" y="2419218"/>
          <a:ext cx="2679269" cy="213030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Modeling (Cosine Similarity)</a:t>
          </a:r>
        </a:p>
        <a:p>
          <a:pPr marL="114300" lvl="1" indent="-114300" algn="l" defTabSz="622300">
            <a:lnSpc>
              <a:spcPct val="90000"/>
            </a:lnSpc>
            <a:spcBef>
              <a:spcPct val="0"/>
            </a:spcBef>
            <a:spcAft>
              <a:spcPct val="15000"/>
            </a:spcAft>
            <a:buChar char="•"/>
          </a:pPr>
          <a:r>
            <a:rPr lang="en-US" sz="1400" kern="1200" dirty="0"/>
            <a:t>Convert input into vector</a:t>
          </a:r>
        </a:p>
        <a:p>
          <a:pPr marL="114300" lvl="1" indent="-114300" algn="l" defTabSz="622300">
            <a:lnSpc>
              <a:spcPct val="90000"/>
            </a:lnSpc>
            <a:spcBef>
              <a:spcPct val="0"/>
            </a:spcBef>
            <a:spcAft>
              <a:spcPct val="15000"/>
            </a:spcAft>
            <a:buChar char="•"/>
          </a:pPr>
          <a:r>
            <a:rPr lang="en-US" sz="1400" kern="1200" dirty="0"/>
            <a:t>Cosine </a:t>
          </a:r>
          <a:r>
            <a:rPr lang="en-US" sz="1400" kern="1200" dirty="0" err="1"/>
            <a:t>Similairty</a:t>
          </a:r>
          <a:r>
            <a:rPr lang="en-US" sz="1400" kern="1200" dirty="0"/>
            <a:t> dot products</a:t>
          </a:r>
        </a:p>
        <a:p>
          <a:pPr marL="114300" lvl="1" indent="-114300" algn="l" defTabSz="622300">
            <a:lnSpc>
              <a:spcPct val="90000"/>
            </a:lnSpc>
            <a:spcBef>
              <a:spcPct val="0"/>
            </a:spcBef>
            <a:spcAft>
              <a:spcPct val="15000"/>
            </a:spcAft>
            <a:buChar char="•"/>
          </a:pPr>
          <a:r>
            <a:rPr lang="en-US" sz="1400" kern="1200" dirty="0"/>
            <a:t>Sorting</a:t>
          </a:r>
        </a:p>
      </dsp:txBody>
      <dsp:txXfrm>
        <a:off x="3726230" y="2481613"/>
        <a:ext cx="2554479" cy="2005519"/>
      </dsp:txXfrm>
    </dsp:sp>
    <dsp:sp modelId="{BC50359A-DD5F-45DF-95FA-9169CF363A1B}">
      <dsp:nvSpPr>
        <dsp:cNvPr id="0" name=""/>
        <dsp:cNvSpPr/>
      </dsp:nvSpPr>
      <dsp:spPr>
        <a:xfrm rot="21574008">
          <a:off x="6560038" y="1363421"/>
          <a:ext cx="470323" cy="511883"/>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560040" y="1466331"/>
        <a:ext cx="329226" cy="307129"/>
      </dsp:txXfrm>
    </dsp:sp>
    <dsp:sp modelId="{1A66C582-EE82-4F7A-ABFE-CA7D09F1EFCE}">
      <dsp:nvSpPr>
        <dsp:cNvPr id="0" name=""/>
        <dsp:cNvSpPr/>
      </dsp:nvSpPr>
      <dsp:spPr>
        <a:xfrm>
          <a:off x="7433478" y="541329"/>
          <a:ext cx="2130309" cy="2130309"/>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A02D8BF-574D-4289-9B71-0E433581F149}">
      <dsp:nvSpPr>
        <dsp:cNvPr id="0" name=""/>
        <dsp:cNvSpPr/>
      </dsp:nvSpPr>
      <dsp:spPr>
        <a:xfrm>
          <a:off x="7298035" y="2419218"/>
          <a:ext cx="2565276" cy="213030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Output</a:t>
          </a:r>
        </a:p>
        <a:p>
          <a:pPr marL="0" lvl="0" indent="0" algn="l" defTabSz="800100">
            <a:lnSpc>
              <a:spcPct val="90000"/>
            </a:lnSpc>
            <a:spcBef>
              <a:spcPct val="0"/>
            </a:spcBef>
            <a:spcAft>
              <a:spcPct val="35000"/>
            </a:spcAft>
            <a:buNone/>
          </a:pPr>
          <a:r>
            <a:rPr lang="en-US" sz="1800" kern="1200" dirty="0"/>
            <a:t>(Insurance Info):</a:t>
          </a:r>
        </a:p>
        <a:p>
          <a:pPr marL="114300" lvl="1" indent="-114300" algn="l" defTabSz="622300">
            <a:lnSpc>
              <a:spcPct val="90000"/>
            </a:lnSpc>
            <a:spcBef>
              <a:spcPct val="0"/>
            </a:spcBef>
            <a:spcAft>
              <a:spcPct val="15000"/>
            </a:spcAft>
            <a:buChar char="•"/>
          </a:pPr>
          <a:r>
            <a:rPr lang="en-US" sz="1400" i="1" kern="1200" dirty="0">
              <a:solidFill>
                <a:schemeClr val="bg1"/>
              </a:solidFill>
            </a:rPr>
            <a:t>Policy Duration</a:t>
          </a:r>
          <a:endParaRPr lang="en-US" sz="1400" kern="1200" dirty="0"/>
        </a:p>
        <a:p>
          <a:pPr marL="114300" lvl="1" indent="-114300" algn="l" defTabSz="622300">
            <a:lnSpc>
              <a:spcPct val="90000"/>
            </a:lnSpc>
            <a:spcBef>
              <a:spcPct val="0"/>
            </a:spcBef>
            <a:spcAft>
              <a:spcPct val="15000"/>
            </a:spcAft>
            <a:buChar char="•"/>
          </a:pPr>
          <a:r>
            <a:rPr lang="en-US" sz="1400" i="1" kern="1200">
              <a:solidFill>
                <a:schemeClr val="bg1"/>
              </a:solidFill>
            </a:rPr>
            <a:t>Policy Type</a:t>
          </a:r>
          <a:endParaRPr lang="en-US" sz="1400" i="1" kern="1200" dirty="0">
            <a:solidFill>
              <a:schemeClr val="bg1"/>
            </a:solidFill>
          </a:endParaRPr>
        </a:p>
        <a:p>
          <a:pPr marL="114300" lvl="1" indent="-114300" algn="l" defTabSz="622300">
            <a:lnSpc>
              <a:spcPct val="90000"/>
            </a:lnSpc>
            <a:spcBef>
              <a:spcPct val="0"/>
            </a:spcBef>
            <a:spcAft>
              <a:spcPct val="15000"/>
            </a:spcAft>
            <a:buChar char="•"/>
          </a:pPr>
          <a:r>
            <a:rPr lang="en-US" sz="1400" i="1" kern="1200">
              <a:solidFill>
                <a:schemeClr val="bg1"/>
              </a:solidFill>
            </a:rPr>
            <a:t>Policy Category</a:t>
          </a:r>
          <a:endParaRPr lang="en-US" sz="1400" i="1" kern="1200" dirty="0">
            <a:solidFill>
              <a:schemeClr val="bg1"/>
            </a:solidFill>
          </a:endParaRPr>
        </a:p>
        <a:p>
          <a:pPr marL="114300" lvl="1" indent="-114300" algn="l" defTabSz="622300">
            <a:lnSpc>
              <a:spcPct val="90000"/>
            </a:lnSpc>
            <a:spcBef>
              <a:spcPct val="0"/>
            </a:spcBef>
            <a:spcAft>
              <a:spcPct val="15000"/>
            </a:spcAft>
            <a:buChar char="•"/>
          </a:pPr>
          <a:r>
            <a:rPr lang="en-US" sz="1400" i="1" kern="1200" dirty="0">
              <a:solidFill>
                <a:schemeClr val="bg1"/>
              </a:solidFill>
            </a:rPr>
            <a:t>Premium Amount</a:t>
          </a:r>
        </a:p>
        <a:p>
          <a:pPr marL="114300" lvl="1" indent="-114300" algn="l" defTabSz="622300">
            <a:lnSpc>
              <a:spcPct val="90000"/>
            </a:lnSpc>
            <a:spcBef>
              <a:spcPct val="0"/>
            </a:spcBef>
            <a:spcAft>
              <a:spcPct val="15000"/>
            </a:spcAft>
            <a:buChar char="•"/>
          </a:pPr>
          <a:endParaRPr lang="en-US" sz="1400" kern="1200"/>
        </a:p>
      </dsp:txBody>
      <dsp:txXfrm>
        <a:off x="7360430" y="2481613"/>
        <a:ext cx="2440486" cy="200551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8/21/2022</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8/21/2022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4.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3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4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31.xml"/><Relationship Id="rId5" Type="http://schemas.openxmlformats.org/officeDocument/2006/relationships/image" Target="../media/image12.jpg"/><Relationship Id="rId4" Type="http://schemas.openxmlformats.org/officeDocument/2006/relationships/image" Target="../media/image11.jpg"/></Relationships>
</file>

<file path=ppt/slides/_rels/slide6.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png"/><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51CEBEB-5088-4E63-81A4-0DCEB5B45207}"/>
              </a:ext>
              <a:ext uri="{C183D7F6-B498-43B3-948B-1728B52AA6E4}">
                <adec:decorative xmlns:adec="http://schemas.microsoft.com/office/drawing/2017/decorative" val="1"/>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6605588" y="299244"/>
            <a:ext cx="5286375" cy="3262311"/>
          </a:xfrm>
        </p:spPr>
        <p:txBody>
          <a:bodyPr>
            <a:normAutofit/>
          </a:bodyPr>
          <a:lstStyle/>
          <a:p>
            <a:r>
              <a:rPr lang="en-US" sz="3600" dirty="0"/>
              <a:t>Unsupervised Learning for Clustering and  Recommendation system on insurance dataset</a:t>
            </a: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a:xfrm>
            <a:off x="8894681" y="6285060"/>
            <a:ext cx="3492140" cy="379691"/>
          </a:xfrm>
        </p:spPr>
        <p:txBody>
          <a:bodyPr>
            <a:normAutofit fontScale="92500" lnSpcReduction="10000"/>
          </a:bodyPr>
          <a:lstStyle/>
          <a:p>
            <a:r>
              <a:rPr lang="en-US" dirty="0"/>
              <a:t>Baginda Ichwan Syahputra</a:t>
            </a:r>
          </a:p>
        </p:txBody>
      </p:sp>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10</a:t>
            </a:fld>
            <a:endParaRPr lang="en-US" dirty="0"/>
          </a:p>
        </p:txBody>
      </p:sp>
      <p:sp>
        <p:nvSpPr>
          <p:cNvPr id="12" name="Title 15">
            <a:extLst>
              <a:ext uri="{FF2B5EF4-FFF2-40B4-BE49-F238E27FC236}">
                <a16:creationId xmlns:a16="http://schemas.microsoft.com/office/drawing/2014/main" id="{3FE8A9A9-FDA9-4878-8DE6-D5BA816EFE70}"/>
              </a:ext>
            </a:extLst>
          </p:cNvPr>
          <p:cNvSpPr txBox="1">
            <a:spLocks/>
          </p:cNvSpPr>
          <p:nvPr/>
        </p:nvSpPr>
        <p:spPr>
          <a:xfrm>
            <a:off x="2011739" y="439461"/>
            <a:ext cx="9807199" cy="758824"/>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dirty="0"/>
              <a:t>K-Means Modeling</a:t>
            </a:r>
          </a:p>
        </p:txBody>
      </p:sp>
      <p:pic>
        <p:nvPicPr>
          <p:cNvPr id="4" name="Picture 3" descr="Chart&#10;&#10;Description automatically generated">
            <a:extLst>
              <a:ext uri="{FF2B5EF4-FFF2-40B4-BE49-F238E27FC236}">
                <a16:creationId xmlns:a16="http://schemas.microsoft.com/office/drawing/2014/main" id="{138AF53C-1BE9-4ADB-9901-8FB1EAB953AD}"/>
              </a:ext>
            </a:extLst>
          </p:cNvPr>
          <p:cNvPicPr>
            <a:picLocks noChangeAspect="1"/>
          </p:cNvPicPr>
          <p:nvPr/>
        </p:nvPicPr>
        <p:blipFill>
          <a:blip r:embed="rId2"/>
          <a:stretch>
            <a:fillRect/>
          </a:stretch>
        </p:blipFill>
        <p:spPr>
          <a:xfrm>
            <a:off x="1913641" y="1102937"/>
            <a:ext cx="8293038" cy="5561814"/>
          </a:xfrm>
          <a:prstGeom prst="rect">
            <a:avLst/>
          </a:prstGeom>
        </p:spPr>
      </p:pic>
    </p:spTree>
    <p:extLst>
      <p:ext uri="{BB962C8B-B14F-4D97-AF65-F5344CB8AC3E}">
        <p14:creationId xmlns:p14="http://schemas.microsoft.com/office/powerpoint/2010/main" val="784595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11</a:t>
            </a:fld>
            <a:endParaRPr lang="en-US" dirty="0"/>
          </a:p>
        </p:txBody>
      </p:sp>
      <p:sp>
        <p:nvSpPr>
          <p:cNvPr id="12" name="Title 15">
            <a:extLst>
              <a:ext uri="{FF2B5EF4-FFF2-40B4-BE49-F238E27FC236}">
                <a16:creationId xmlns:a16="http://schemas.microsoft.com/office/drawing/2014/main" id="{3FE8A9A9-FDA9-4878-8DE6-D5BA816EFE70}"/>
              </a:ext>
            </a:extLst>
          </p:cNvPr>
          <p:cNvSpPr txBox="1">
            <a:spLocks/>
          </p:cNvSpPr>
          <p:nvPr/>
        </p:nvSpPr>
        <p:spPr>
          <a:xfrm>
            <a:off x="2011739" y="939082"/>
            <a:ext cx="9807199" cy="758824"/>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dirty="0"/>
              <a:t>Elbow method and silhouette score</a:t>
            </a:r>
          </a:p>
        </p:txBody>
      </p:sp>
      <p:pic>
        <p:nvPicPr>
          <p:cNvPr id="14" name="Picture 13" descr="Chart, line chart&#10;&#10;Description automatically generated">
            <a:extLst>
              <a:ext uri="{FF2B5EF4-FFF2-40B4-BE49-F238E27FC236}">
                <a16:creationId xmlns:a16="http://schemas.microsoft.com/office/drawing/2014/main" id="{B735EB63-CDA4-48EA-A89E-7022C7ABABFA}"/>
              </a:ext>
            </a:extLst>
          </p:cNvPr>
          <p:cNvPicPr>
            <a:picLocks noChangeAspect="1"/>
          </p:cNvPicPr>
          <p:nvPr/>
        </p:nvPicPr>
        <p:blipFill>
          <a:blip r:embed="rId2"/>
          <a:stretch>
            <a:fillRect/>
          </a:stretch>
        </p:blipFill>
        <p:spPr>
          <a:xfrm>
            <a:off x="251340" y="1889437"/>
            <a:ext cx="4660026" cy="4529102"/>
          </a:xfrm>
          <a:prstGeom prst="rect">
            <a:avLst/>
          </a:prstGeom>
        </p:spPr>
      </p:pic>
      <p:pic>
        <p:nvPicPr>
          <p:cNvPr id="17" name="Picture 16" descr="Chart, bar chart, histogram&#10;&#10;Description automatically generated">
            <a:extLst>
              <a:ext uri="{FF2B5EF4-FFF2-40B4-BE49-F238E27FC236}">
                <a16:creationId xmlns:a16="http://schemas.microsoft.com/office/drawing/2014/main" id="{8962AF20-6C05-4F68-8753-18AC3F2E0B0D}"/>
              </a:ext>
            </a:extLst>
          </p:cNvPr>
          <p:cNvPicPr>
            <a:picLocks noChangeAspect="1"/>
          </p:cNvPicPr>
          <p:nvPr/>
        </p:nvPicPr>
        <p:blipFill>
          <a:blip r:embed="rId3"/>
          <a:stretch>
            <a:fillRect/>
          </a:stretch>
        </p:blipFill>
        <p:spPr>
          <a:xfrm>
            <a:off x="5086534" y="1889437"/>
            <a:ext cx="3916301" cy="4454802"/>
          </a:xfrm>
          <a:prstGeom prst="rect">
            <a:avLst/>
          </a:prstGeom>
        </p:spPr>
      </p:pic>
      <p:pic>
        <p:nvPicPr>
          <p:cNvPr id="19" name="Picture 18" descr="Text&#10;&#10;Description automatically generated with medium confidence">
            <a:extLst>
              <a:ext uri="{FF2B5EF4-FFF2-40B4-BE49-F238E27FC236}">
                <a16:creationId xmlns:a16="http://schemas.microsoft.com/office/drawing/2014/main" id="{CE55CF83-BC07-430F-89DA-4292F784895E}"/>
              </a:ext>
            </a:extLst>
          </p:cNvPr>
          <p:cNvPicPr>
            <a:picLocks noChangeAspect="1"/>
          </p:cNvPicPr>
          <p:nvPr/>
        </p:nvPicPr>
        <p:blipFill>
          <a:blip r:embed="rId4"/>
          <a:stretch>
            <a:fillRect/>
          </a:stretch>
        </p:blipFill>
        <p:spPr>
          <a:xfrm>
            <a:off x="9002835" y="1889437"/>
            <a:ext cx="2816103" cy="3003074"/>
          </a:xfrm>
          <a:prstGeom prst="rect">
            <a:avLst/>
          </a:prstGeom>
        </p:spPr>
      </p:pic>
    </p:spTree>
    <p:extLst>
      <p:ext uri="{BB962C8B-B14F-4D97-AF65-F5344CB8AC3E}">
        <p14:creationId xmlns:p14="http://schemas.microsoft.com/office/powerpoint/2010/main" val="3149670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p:txBody>
          <a:bodyPr/>
          <a:lstStyle/>
          <a:p>
            <a:r>
              <a:rPr lang="en-US" dirty="0"/>
              <a:t>Segmentation Analysis</a:t>
            </a: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12</a:t>
            </a:fld>
            <a:endParaRPr lang="en-US" dirty="0"/>
          </a:p>
        </p:txBody>
      </p:sp>
      <p:pic>
        <p:nvPicPr>
          <p:cNvPr id="23" name="Picture 22" descr="Chart&#10;&#10;Description automatically generated">
            <a:extLst>
              <a:ext uri="{FF2B5EF4-FFF2-40B4-BE49-F238E27FC236}">
                <a16:creationId xmlns:a16="http://schemas.microsoft.com/office/drawing/2014/main" id="{BAF1540E-B7B8-47DC-895F-0B936F542225}"/>
              </a:ext>
            </a:extLst>
          </p:cNvPr>
          <p:cNvPicPr>
            <a:picLocks noChangeAspect="1"/>
          </p:cNvPicPr>
          <p:nvPr/>
        </p:nvPicPr>
        <p:blipFill>
          <a:blip r:embed="rId2"/>
          <a:stretch>
            <a:fillRect/>
          </a:stretch>
        </p:blipFill>
        <p:spPr>
          <a:xfrm>
            <a:off x="309143" y="1095605"/>
            <a:ext cx="3484381" cy="2590019"/>
          </a:xfrm>
          <a:prstGeom prst="rect">
            <a:avLst/>
          </a:prstGeom>
        </p:spPr>
      </p:pic>
      <p:pic>
        <p:nvPicPr>
          <p:cNvPr id="25" name="Picture 24" descr="Chart&#10;&#10;Description automatically generated">
            <a:extLst>
              <a:ext uri="{FF2B5EF4-FFF2-40B4-BE49-F238E27FC236}">
                <a16:creationId xmlns:a16="http://schemas.microsoft.com/office/drawing/2014/main" id="{2B0E12E3-E9EE-4C12-9AC2-A295AD7BD535}"/>
              </a:ext>
            </a:extLst>
          </p:cNvPr>
          <p:cNvPicPr>
            <a:picLocks noChangeAspect="1"/>
          </p:cNvPicPr>
          <p:nvPr/>
        </p:nvPicPr>
        <p:blipFill>
          <a:blip r:embed="rId3"/>
          <a:stretch>
            <a:fillRect/>
          </a:stretch>
        </p:blipFill>
        <p:spPr>
          <a:xfrm>
            <a:off x="4201523" y="1095606"/>
            <a:ext cx="3484381" cy="2590018"/>
          </a:xfrm>
          <a:prstGeom prst="rect">
            <a:avLst/>
          </a:prstGeom>
        </p:spPr>
      </p:pic>
      <p:pic>
        <p:nvPicPr>
          <p:cNvPr id="27" name="Picture 26" descr="Chart, histogram&#10;&#10;Description automatically generated">
            <a:extLst>
              <a:ext uri="{FF2B5EF4-FFF2-40B4-BE49-F238E27FC236}">
                <a16:creationId xmlns:a16="http://schemas.microsoft.com/office/drawing/2014/main" id="{414EAD04-9BDA-47BA-8E8E-F25F81669A6D}"/>
              </a:ext>
            </a:extLst>
          </p:cNvPr>
          <p:cNvPicPr>
            <a:picLocks noChangeAspect="1"/>
          </p:cNvPicPr>
          <p:nvPr/>
        </p:nvPicPr>
        <p:blipFill>
          <a:blip r:embed="rId4"/>
          <a:stretch>
            <a:fillRect/>
          </a:stretch>
        </p:blipFill>
        <p:spPr>
          <a:xfrm>
            <a:off x="8221050" y="1095606"/>
            <a:ext cx="3484381" cy="2590018"/>
          </a:xfrm>
          <a:prstGeom prst="rect">
            <a:avLst/>
          </a:prstGeom>
        </p:spPr>
      </p:pic>
      <p:pic>
        <p:nvPicPr>
          <p:cNvPr id="29" name="Picture 28" descr="Chart&#10;&#10;Description automatically generated">
            <a:extLst>
              <a:ext uri="{FF2B5EF4-FFF2-40B4-BE49-F238E27FC236}">
                <a16:creationId xmlns:a16="http://schemas.microsoft.com/office/drawing/2014/main" id="{7F760F17-8E51-4313-A799-112D54092EE0}"/>
              </a:ext>
            </a:extLst>
          </p:cNvPr>
          <p:cNvPicPr>
            <a:picLocks noChangeAspect="1"/>
          </p:cNvPicPr>
          <p:nvPr/>
        </p:nvPicPr>
        <p:blipFill>
          <a:blip r:embed="rId5"/>
          <a:stretch>
            <a:fillRect/>
          </a:stretch>
        </p:blipFill>
        <p:spPr>
          <a:xfrm>
            <a:off x="309142" y="3837943"/>
            <a:ext cx="3484381" cy="2590019"/>
          </a:xfrm>
          <a:prstGeom prst="rect">
            <a:avLst/>
          </a:prstGeom>
        </p:spPr>
      </p:pic>
      <p:pic>
        <p:nvPicPr>
          <p:cNvPr id="31" name="Picture 30" descr="Chart, histogram&#10;&#10;Description automatically generated">
            <a:extLst>
              <a:ext uri="{FF2B5EF4-FFF2-40B4-BE49-F238E27FC236}">
                <a16:creationId xmlns:a16="http://schemas.microsoft.com/office/drawing/2014/main" id="{8B3CD080-8AB8-4256-A180-D5509804701C}"/>
              </a:ext>
            </a:extLst>
          </p:cNvPr>
          <p:cNvPicPr>
            <a:picLocks noChangeAspect="1"/>
          </p:cNvPicPr>
          <p:nvPr/>
        </p:nvPicPr>
        <p:blipFill>
          <a:blip r:embed="rId6"/>
          <a:stretch>
            <a:fillRect/>
          </a:stretch>
        </p:blipFill>
        <p:spPr>
          <a:xfrm>
            <a:off x="4201523" y="3837943"/>
            <a:ext cx="3484381" cy="2590019"/>
          </a:xfrm>
          <a:prstGeom prst="rect">
            <a:avLst/>
          </a:prstGeom>
        </p:spPr>
      </p:pic>
      <p:pic>
        <p:nvPicPr>
          <p:cNvPr id="33" name="Picture 32" descr="Chart, bar chart&#10;&#10;Description automatically generated">
            <a:extLst>
              <a:ext uri="{FF2B5EF4-FFF2-40B4-BE49-F238E27FC236}">
                <a16:creationId xmlns:a16="http://schemas.microsoft.com/office/drawing/2014/main" id="{46BE18FB-F8E4-4C42-8CA1-6FAEFF1ACA78}"/>
              </a:ext>
            </a:extLst>
          </p:cNvPr>
          <p:cNvPicPr>
            <a:picLocks noChangeAspect="1"/>
          </p:cNvPicPr>
          <p:nvPr/>
        </p:nvPicPr>
        <p:blipFill>
          <a:blip r:embed="rId7"/>
          <a:stretch>
            <a:fillRect/>
          </a:stretch>
        </p:blipFill>
        <p:spPr>
          <a:xfrm>
            <a:off x="8221050" y="3837943"/>
            <a:ext cx="3484381" cy="2590019"/>
          </a:xfrm>
          <a:prstGeom prst="rect">
            <a:avLst/>
          </a:prstGeom>
        </p:spPr>
      </p:pic>
    </p:spTree>
    <p:extLst>
      <p:ext uri="{BB962C8B-B14F-4D97-AF65-F5344CB8AC3E}">
        <p14:creationId xmlns:p14="http://schemas.microsoft.com/office/powerpoint/2010/main" val="1154969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a:xfrm>
            <a:off x="3324379" y="767561"/>
            <a:ext cx="5051775" cy="755649"/>
          </a:xfrm>
        </p:spPr>
        <p:txBody>
          <a:bodyPr/>
          <a:lstStyle/>
          <a:p>
            <a:r>
              <a:rPr lang="en-US" dirty="0"/>
              <a:t>Segmentation Analysis</a:t>
            </a: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13</a:t>
            </a:fld>
            <a:endParaRPr lang="en-US" dirty="0"/>
          </a:p>
        </p:txBody>
      </p:sp>
      <p:sp>
        <p:nvSpPr>
          <p:cNvPr id="10" name="TextBox 9">
            <a:extLst>
              <a:ext uri="{FF2B5EF4-FFF2-40B4-BE49-F238E27FC236}">
                <a16:creationId xmlns:a16="http://schemas.microsoft.com/office/drawing/2014/main" id="{A1D6065E-27AE-4819-A645-FF9518EBE482}"/>
              </a:ext>
            </a:extLst>
          </p:cNvPr>
          <p:cNvSpPr txBox="1"/>
          <p:nvPr/>
        </p:nvSpPr>
        <p:spPr>
          <a:xfrm>
            <a:off x="371475" y="2398816"/>
            <a:ext cx="3404878" cy="3539430"/>
          </a:xfrm>
          <a:prstGeom prst="rect">
            <a:avLst/>
          </a:prstGeom>
          <a:noFill/>
        </p:spPr>
        <p:txBody>
          <a:bodyPr wrap="square" rtlCol="0">
            <a:spAutoFit/>
          </a:bodyPr>
          <a:lstStyle/>
          <a:p>
            <a:r>
              <a:rPr lang="en-US" sz="1400" b="1" dirty="0"/>
              <a:t>Least recommended customer</a:t>
            </a:r>
          </a:p>
          <a:p>
            <a:endParaRPr lang="en-US" sz="1400" b="1" dirty="0"/>
          </a:p>
          <a:p>
            <a:r>
              <a:rPr lang="en-US" sz="1400" b="1" dirty="0"/>
              <a:t>Age</a:t>
            </a:r>
          </a:p>
          <a:p>
            <a:r>
              <a:rPr lang="en-US" sz="1400" dirty="0"/>
              <a:t>Dominated by old age (40 </a:t>
            </a:r>
            <a:r>
              <a:rPr lang="en-US" sz="1400" dirty="0" err="1"/>
              <a:t>yo</a:t>
            </a:r>
            <a:r>
              <a:rPr lang="en-US" sz="1400" dirty="0"/>
              <a:t> – 80 </a:t>
            </a:r>
            <a:r>
              <a:rPr lang="en-US" sz="1400" dirty="0" err="1"/>
              <a:t>yo</a:t>
            </a:r>
            <a:r>
              <a:rPr lang="en-US" sz="1400" dirty="0"/>
              <a:t>)</a:t>
            </a:r>
          </a:p>
          <a:p>
            <a:r>
              <a:rPr lang="en-US" sz="1400" b="1" dirty="0"/>
              <a:t>Accom Own</a:t>
            </a:r>
          </a:p>
          <a:p>
            <a:r>
              <a:rPr lang="en-US" sz="1400" dirty="0"/>
              <a:t>Own house</a:t>
            </a:r>
          </a:p>
          <a:p>
            <a:r>
              <a:rPr lang="en-US" sz="1400" b="1" dirty="0"/>
              <a:t>City Code</a:t>
            </a:r>
          </a:p>
          <a:p>
            <a:r>
              <a:rPr lang="en-US" sz="1400" dirty="0"/>
              <a:t>Mostly live in biggest city</a:t>
            </a:r>
          </a:p>
          <a:p>
            <a:r>
              <a:rPr lang="en-US" sz="1400" b="1" dirty="0"/>
              <a:t>Marital Status</a:t>
            </a:r>
          </a:p>
          <a:p>
            <a:r>
              <a:rPr lang="en-US" sz="1400" dirty="0"/>
              <a:t>Single</a:t>
            </a:r>
          </a:p>
          <a:p>
            <a:r>
              <a:rPr lang="en-US" sz="1400" b="1" dirty="0"/>
              <a:t>Policy Duration</a:t>
            </a:r>
          </a:p>
          <a:p>
            <a:r>
              <a:rPr lang="en-US" sz="1400" dirty="0"/>
              <a:t>Mostly </a:t>
            </a:r>
            <a:r>
              <a:rPr lang="en-US" sz="1400" dirty="0" err="1"/>
              <a:t>inforced</a:t>
            </a:r>
            <a:r>
              <a:rPr lang="en-US" sz="1400" dirty="0"/>
              <a:t> over year 14+</a:t>
            </a:r>
          </a:p>
          <a:p>
            <a:r>
              <a:rPr lang="en-US" sz="1400" b="1" dirty="0"/>
              <a:t>Premium</a:t>
            </a:r>
          </a:p>
          <a:p>
            <a:r>
              <a:rPr lang="en-US" sz="1400" dirty="0"/>
              <a:t>Average volume on 20k-40k premium</a:t>
            </a:r>
          </a:p>
          <a:p>
            <a:endParaRPr lang="en-US" sz="1400" dirty="0"/>
          </a:p>
          <a:p>
            <a:endParaRPr lang="en-US" sz="1400" dirty="0"/>
          </a:p>
        </p:txBody>
      </p:sp>
      <p:sp>
        <p:nvSpPr>
          <p:cNvPr id="19" name="TextBox 18">
            <a:extLst>
              <a:ext uri="{FF2B5EF4-FFF2-40B4-BE49-F238E27FC236}">
                <a16:creationId xmlns:a16="http://schemas.microsoft.com/office/drawing/2014/main" id="{875E5C54-B7BB-481E-864F-49FF18BBF1A3}"/>
              </a:ext>
            </a:extLst>
          </p:cNvPr>
          <p:cNvSpPr txBox="1"/>
          <p:nvPr/>
        </p:nvSpPr>
        <p:spPr>
          <a:xfrm>
            <a:off x="4147828" y="2398816"/>
            <a:ext cx="3404878" cy="3539430"/>
          </a:xfrm>
          <a:prstGeom prst="rect">
            <a:avLst/>
          </a:prstGeom>
          <a:noFill/>
        </p:spPr>
        <p:txBody>
          <a:bodyPr wrap="square" rtlCol="0">
            <a:spAutoFit/>
          </a:bodyPr>
          <a:lstStyle/>
          <a:p>
            <a:r>
              <a:rPr lang="en-US" sz="1400" b="1" dirty="0"/>
              <a:t>Highly recommended customer</a:t>
            </a:r>
          </a:p>
          <a:p>
            <a:endParaRPr lang="en-US" sz="1400" b="1" dirty="0"/>
          </a:p>
          <a:p>
            <a:r>
              <a:rPr lang="en-US" sz="1400" b="1" dirty="0"/>
              <a:t>Age</a:t>
            </a:r>
          </a:p>
          <a:p>
            <a:r>
              <a:rPr lang="en-US" sz="1400" dirty="0"/>
              <a:t>Dominated by productive age (20 </a:t>
            </a:r>
            <a:r>
              <a:rPr lang="en-US" sz="1400" dirty="0" err="1"/>
              <a:t>yo</a:t>
            </a:r>
            <a:r>
              <a:rPr lang="en-US" sz="1400" dirty="0"/>
              <a:t> – 40 </a:t>
            </a:r>
            <a:r>
              <a:rPr lang="en-US" sz="1400" dirty="0" err="1"/>
              <a:t>yo</a:t>
            </a:r>
            <a:r>
              <a:rPr lang="en-US" sz="1400" dirty="0"/>
              <a:t>)</a:t>
            </a:r>
          </a:p>
          <a:p>
            <a:r>
              <a:rPr lang="en-US" sz="1400" b="1" dirty="0"/>
              <a:t>Accom Own</a:t>
            </a:r>
          </a:p>
          <a:p>
            <a:r>
              <a:rPr lang="en-US" sz="1400" dirty="0"/>
              <a:t>Rented house</a:t>
            </a:r>
          </a:p>
          <a:p>
            <a:r>
              <a:rPr lang="en-US" sz="1400" b="1" dirty="0"/>
              <a:t>City Code</a:t>
            </a:r>
          </a:p>
          <a:p>
            <a:r>
              <a:rPr lang="en-US" sz="1400" dirty="0"/>
              <a:t>Mostly live in second or third biggest city</a:t>
            </a:r>
          </a:p>
          <a:p>
            <a:r>
              <a:rPr lang="en-US" sz="1400" b="1" dirty="0"/>
              <a:t>Marital Status</a:t>
            </a:r>
          </a:p>
          <a:p>
            <a:r>
              <a:rPr lang="en-US" sz="1400" dirty="0"/>
              <a:t>Single</a:t>
            </a:r>
          </a:p>
          <a:p>
            <a:r>
              <a:rPr lang="en-US" sz="1400" b="1" dirty="0"/>
              <a:t>Policy Duration</a:t>
            </a:r>
          </a:p>
          <a:p>
            <a:r>
              <a:rPr lang="en-US" sz="1400" dirty="0"/>
              <a:t>Mostly </a:t>
            </a:r>
            <a:r>
              <a:rPr lang="en-US" sz="1400" dirty="0" err="1"/>
              <a:t>inforced</a:t>
            </a:r>
            <a:r>
              <a:rPr lang="en-US" sz="1400" dirty="0"/>
              <a:t> over year 14+</a:t>
            </a:r>
          </a:p>
          <a:p>
            <a:r>
              <a:rPr lang="en-US" sz="1400" b="1" dirty="0"/>
              <a:t>Premium</a:t>
            </a:r>
          </a:p>
          <a:p>
            <a:r>
              <a:rPr lang="en-US" sz="1400" dirty="0"/>
              <a:t>Average volume on 20k-40k premium</a:t>
            </a:r>
          </a:p>
          <a:p>
            <a:endParaRPr lang="en-US" sz="1400" dirty="0"/>
          </a:p>
          <a:p>
            <a:endParaRPr lang="en-US" sz="1400" dirty="0"/>
          </a:p>
        </p:txBody>
      </p:sp>
      <p:sp>
        <p:nvSpPr>
          <p:cNvPr id="20" name="TextBox 19">
            <a:extLst>
              <a:ext uri="{FF2B5EF4-FFF2-40B4-BE49-F238E27FC236}">
                <a16:creationId xmlns:a16="http://schemas.microsoft.com/office/drawing/2014/main" id="{96631FFA-6CCB-4243-990B-508AA831CF76}"/>
              </a:ext>
            </a:extLst>
          </p:cNvPr>
          <p:cNvSpPr txBox="1"/>
          <p:nvPr/>
        </p:nvSpPr>
        <p:spPr>
          <a:xfrm>
            <a:off x="7924181" y="2398816"/>
            <a:ext cx="3404878" cy="3539430"/>
          </a:xfrm>
          <a:prstGeom prst="rect">
            <a:avLst/>
          </a:prstGeom>
          <a:noFill/>
        </p:spPr>
        <p:txBody>
          <a:bodyPr wrap="square" rtlCol="0">
            <a:spAutoFit/>
          </a:bodyPr>
          <a:lstStyle/>
          <a:p>
            <a:r>
              <a:rPr lang="en-US" sz="1400" b="1" dirty="0"/>
              <a:t>Moderate recommended customer</a:t>
            </a:r>
          </a:p>
          <a:p>
            <a:endParaRPr lang="en-US" sz="1400" b="1" dirty="0"/>
          </a:p>
          <a:p>
            <a:r>
              <a:rPr lang="en-US" sz="1400" b="1" dirty="0"/>
              <a:t>Age</a:t>
            </a:r>
          </a:p>
          <a:p>
            <a:r>
              <a:rPr lang="en-US" sz="1400" dirty="0"/>
              <a:t>Variated age (20 </a:t>
            </a:r>
            <a:r>
              <a:rPr lang="en-US" sz="1400" dirty="0" err="1"/>
              <a:t>yo</a:t>
            </a:r>
            <a:r>
              <a:rPr lang="en-US" sz="1400" dirty="0"/>
              <a:t> – 80 </a:t>
            </a:r>
            <a:r>
              <a:rPr lang="en-US" sz="1400" dirty="0" err="1"/>
              <a:t>yo</a:t>
            </a:r>
            <a:r>
              <a:rPr lang="en-US" sz="1400" dirty="0"/>
              <a:t>)</a:t>
            </a:r>
          </a:p>
          <a:p>
            <a:r>
              <a:rPr lang="en-US" sz="1400" b="1" dirty="0"/>
              <a:t>Accom Own</a:t>
            </a:r>
          </a:p>
          <a:p>
            <a:r>
              <a:rPr lang="en-US" sz="1400" dirty="0"/>
              <a:t>Most of them own house</a:t>
            </a:r>
          </a:p>
          <a:p>
            <a:r>
              <a:rPr lang="en-US" sz="1400" b="1" dirty="0"/>
              <a:t>City Code</a:t>
            </a:r>
          </a:p>
          <a:p>
            <a:r>
              <a:rPr lang="en-US" sz="1400" dirty="0"/>
              <a:t>Mostly live in biggest city</a:t>
            </a:r>
          </a:p>
          <a:p>
            <a:r>
              <a:rPr lang="en-US" sz="1400" b="1" dirty="0"/>
              <a:t>Marital Status</a:t>
            </a:r>
          </a:p>
          <a:p>
            <a:r>
              <a:rPr lang="en-US" sz="1400" dirty="0"/>
              <a:t>Married</a:t>
            </a:r>
          </a:p>
          <a:p>
            <a:r>
              <a:rPr lang="en-US" sz="1400" b="1" dirty="0"/>
              <a:t>Policy Duration</a:t>
            </a:r>
          </a:p>
          <a:p>
            <a:r>
              <a:rPr lang="en-US" sz="1400" dirty="0"/>
              <a:t>Mostly </a:t>
            </a:r>
            <a:r>
              <a:rPr lang="en-US" sz="1400" dirty="0" err="1"/>
              <a:t>inforced</a:t>
            </a:r>
            <a:r>
              <a:rPr lang="en-US" sz="1400" dirty="0"/>
              <a:t> over year 14+</a:t>
            </a:r>
          </a:p>
          <a:p>
            <a:r>
              <a:rPr lang="en-US" sz="1400" b="1" dirty="0"/>
              <a:t>Premium</a:t>
            </a:r>
          </a:p>
          <a:p>
            <a:r>
              <a:rPr lang="en-US" sz="1400" dirty="0"/>
              <a:t>Average volume on 20k-40k premium</a:t>
            </a:r>
          </a:p>
          <a:p>
            <a:endParaRPr lang="en-US" sz="1400" dirty="0"/>
          </a:p>
          <a:p>
            <a:endParaRPr lang="en-US" sz="1400" dirty="0"/>
          </a:p>
        </p:txBody>
      </p:sp>
      <p:sp>
        <p:nvSpPr>
          <p:cNvPr id="11" name="Oval 10">
            <a:extLst>
              <a:ext uri="{FF2B5EF4-FFF2-40B4-BE49-F238E27FC236}">
                <a16:creationId xmlns:a16="http://schemas.microsoft.com/office/drawing/2014/main" id="{A40C9D53-CAB3-43D6-BB27-50D4268D2055}"/>
              </a:ext>
            </a:extLst>
          </p:cNvPr>
          <p:cNvSpPr/>
          <p:nvPr/>
        </p:nvSpPr>
        <p:spPr>
          <a:xfrm>
            <a:off x="371475" y="1876301"/>
            <a:ext cx="2719449" cy="4750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Cluster 1</a:t>
            </a:r>
          </a:p>
        </p:txBody>
      </p:sp>
      <p:sp>
        <p:nvSpPr>
          <p:cNvPr id="22" name="Oval 21">
            <a:extLst>
              <a:ext uri="{FF2B5EF4-FFF2-40B4-BE49-F238E27FC236}">
                <a16:creationId xmlns:a16="http://schemas.microsoft.com/office/drawing/2014/main" id="{E0E77C4E-DA78-4D27-9774-C8D404D2BB8A}"/>
              </a:ext>
            </a:extLst>
          </p:cNvPr>
          <p:cNvSpPr/>
          <p:nvPr/>
        </p:nvSpPr>
        <p:spPr>
          <a:xfrm>
            <a:off x="4267820" y="1876301"/>
            <a:ext cx="2719449" cy="4750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Cluster 2</a:t>
            </a:r>
          </a:p>
        </p:txBody>
      </p:sp>
      <p:sp>
        <p:nvSpPr>
          <p:cNvPr id="24" name="Oval 23">
            <a:extLst>
              <a:ext uri="{FF2B5EF4-FFF2-40B4-BE49-F238E27FC236}">
                <a16:creationId xmlns:a16="http://schemas.microsoft.com/office/drawing/2014/main" id="{61E0C6C8-DECB-43A3-A30D-5E417C695AC9}"/>
              </a:ext>
            </a:extLst>
          </p:cNvPr>
          <p:cNvSpPr/>
          <p:nvPr/>
        </p:nvSpPr>
        <p:spPr>
          <a:xfrm>
            <a:off x="8164165" y="1876300"/>
            <a:ext cx="2719449" cy="47501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Cluster 3</a:t>
            </a:r>
          </a:p>
        </p:txBody>
      </p:sp>
    </p:spTree>
    <p:extLst>
      <p:ext uri="{BB962C8B-B14F-4D97-AF65-F5344CB8AC3E}">
        <p14:creationId xmlns:p14="http://schemas.microsoft.com/office/powerpoint/2010/main" val="2506969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a:xfrm>
            <a:off x="3324379" y="767561"/>
            <a:ext cx="5051775" cy="755649"/>
          </a:xfrm>
        </p:spPr>
        <p:txBody>
          <a:bodyPr/>
          <a:lstStyle/>
          <a:p>
            <a:r>
              <a:rPr lang="en-US" dirty="0"/>
              <a:t>Strength and Weakness</a:t>
            </a: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14</a:t>
            </a:fld>
            <a:endParaRPr lang="en-US" dirty="0"/>
          </a:p>
        </p:txBody>
      </p:sp>
      <p:sp>
        <p:nvSpPr>
          <p:cNvPr id="10" name="TextBox 9">
            <a:extLst>
              <a:ext uri="{FF2B5EF4-FFF2-40B4-BE49-F238E27FC236}">
                <a16:creationId xmlns:a16="http://schemas.microsoft.com/office/drawing/2014/main" id="{A1D6065E-27AE-4819-A645-FF9518EBE482}"/>
              </a:ext>
            </a:extLst>
          </p:cNvPr>
          <p:cNvSpPr txBox="1"/>
          <p:nvPr/>
        </p:nvSpPr>
        <p:spPr>
          <a:xfrm>
            <a:off x="371475" y="2398816"/>
            <a:ext cx="3404878" cy="2462213"/>
          </a:xfrm>
          <a:prstGeom prst="rect">
            <a:avLst/>
          </a:prstGeom>
          <a:noFill/>
        </p:spPr>
        <p:txBody>
          <a:bodyPr wrap="square" rtlCol="0">
            <a:spAutoFit/>
          </a:bodyPr>
          <a:lstStyle/>
          <a:p>
            <a:r>
              <a:rPr lang="en-US" sz="1400" b="1" dirty="0"/>
              <a:t>Strength :</a:t>
            </a:r>
          </a:p>
          <a:p>
            <a:pPr marL="285750" indent="-285750">
              <a:buFontTx/>
              <a:buChar char="-"/>
            </a:pPr>
            <a:r>
              <a:rPr lang="en-US" sz="1400" dirty="0"/>
              <a:t>Mostly have stable income (from owning the house/flat)</a:t>
            </a:r>
          </a:p>
          <a:p>
            <a:pPr marL="285750" indent="-285750">
              <a:buFontTx/>
              <a:buChar char="-"/>
            </a:pPr>
            <a:endParaRPr lang="en-US" sz="1400" dirty="0"/>
          </a:p>
          <a:p>
            <a:endParaRPr lang="en-US" sz="1400" dirty="0"/>
          </a:p>
          <a:p>
            <a:endParaRPr lang="en-US" sz="1400" dirty="0"/>
          </a:p>
          <a:p>
            <a:r>
              <a:rPr lang="en-US" sz="1400" b="1" dirty="0"/>
              <a:t>Weakness :</a:t>
            </a:r>
          </a:p>
          <a:p>
            <a:pPr marL="285750" indent="-285750">
              <a:buFontTx/>
              <a:buChar char="-"/>
            </a:pPr>
            <a:r>
              <a:rPr lang="en-US" sz="1400" dirty="0"/>
              <a:t>Most of them are old. The risk in this cluster to claim the benefit soon is quite high.</a:t>
            </a:r>
          </a:p>
          <a:p>
            <a:pPr marL="285750" indent="-285750">
              <a:buFontTx/>
              <a:buChar char="-"/>
            </a:pPr>
            <a:r>
              <a:rPr lang="en-US" sz="1400" dirty="0"/>
              <a:t>Most of them are single.</a:t>
            </a:r>
          </a:p>
        </p:txBody>
      </p:sp>
      <p:sp>
        <p:nvSpPr>
          <p:cNvPr id="19" name="TextBox 18">
            <a:extLst>
              <a:ext uri="{FF2B5EF4-FFF2-40B4-BE49-F238E27FC236}">
                <a16:creationId xmlns:a16="http://schemas.microsoft.com/office/drawing/2014/main" id="{875E5C54-B7BB-481E-864F-49FF18BBF1A3}"/>
              </a:ext>
            </a:extLst>
          </p:cNvPr>
          <p:cNvSpPr txBox="1"/>
          <p:nvPr/>
        </p:nvSpPr>
        <p:spPr>
          <a:xfrm>
            <a:off x="4147828" y="2398816"/>
            <a:ext cx="3404878" cy="2246769"/>
          </a:xfrm>
          <a:prstGeom prst="rect">
            <a:avLst/>
          </a:prstGeom>
          <a:noFill/>
        </p:spPr>
        <p:txBody>
          <a:bodyPr wrap="square" rtlCol="0">
            <a:spAutoFit/>
          </a:bodyPr>
          <a:lstStyle/>
          <a:p>
            <a:r>
              <a:rPr lang="en-US" sz="1400" b="1" dirty="0"/>
              <a:t>Strength :</a:t>
            </a:r>
          </a:p>
          <a:p>
            <a:pPr marL="285750" indent="-285750">
              <a:buFontTx/>
              <a:buChar char="-"/>
            </a:pPr>
            <a:r>
              <a:rPr lang="en-US" sz="1400" dirty="0"/>
              <a:t>On very productive age </a:t>
            </a:r>
          </a:p>
          <a:p>
            <a:pPr marL="285750" indent="-285750">
              <a:buFontTx/>
              <a:buChar char="-"/>
            </a:pPr>
            <a:r>
              <a:rPr lang="en-US" sz="1400" dirty="0"/>
              <a:t>Have a good income (purchasing insurance and live in big city)</a:t>
            </a:r>
          </a:p>
          <a:p>
            <a:pPr marL="285750" indent="-285750">
              <a:buFontTx/>
              <a:buChar char="-"/>
            </a:pPr>
            <a:r>
              <a:rPr lang="en-US" sz="1400" dirty="0"/>
              <a:t>Single</a:t>
            </a:r>
          </a:p>
          <a:p>
            <a:endParaRPr lang="en-US" sz="1400" dirty="0"/>
          </a:p>
          <a:p>
            <a:endParaRPr lang="en-US" sz="1400" dirty="0"/>
          </a:p>
          <a:p>
            <a:r>
              <a:rPr lang="en-US" sz="1400" b="1" dirty="0"/>
              <a:t>Weakness :</a:t>
            </a:r>
          </a:p>
          <a:p>
            <a:pPr marL="285750" indent="-285750">
              <a:buFontTx/>
              <a:buChar char="-"/>
            </a:pPr>
            <a:r>
              <a:rPr lang="en-US" sz="1400" dirty="0"/>
              <a:t>Most of them not owning house/flat</a:t>
            </a:r>
          </a:p>
          <a:p>
            <a:endParaRPr lang="en-US" sz="1400" dirty="0"/>
          </a:p>
        </p:txBody>
      </p:sp>
      <p:sp>
        <p:nvSpPr>
          <p:cNvPr id="20" name="TextBox 19">
            <a:extLst>
              <a:ext uri="{FF2B5EF4-FFF2-40B4-BE49-F238E27FC236}">
                <a16:creationId xmlns:a16="http://schemas.microsoft.com/office/drawing/2014/main" id="{96631FFA-6CCB-4243-990B-508AA831CF76}"/>
              </a:ext>
            </a:extLst>
          </p:cNvPr>
          <p:cNvSpPr txBox="1"/>
          <p:nvPr/>
        </p:nvSpPr>
        <p:spPr>
          <a:xfrm>
            <a:off x="7924181" y="2398816"/>
            <a:ext cx="3404878" cy="3108543"/>
          </a:xfrm>
          <a:prstGeom prst="rect">
            <a:avLst/>
          </a:prstGeom>
          <a:noFill/>
        </p:spPr>
        <p:txBody>
          <a:bodyPr wrap="square" rtlCol="0">
            <a:spAutoFit/>
          </a:bodyPr>
          <a:lstStyle/>
          <a:p>
            <a:r>
              <a:rPr lang="en-US" sz="1400" b="1" dirty="0"/>
              <a:t>Strength :</a:t>
            </a:r>
          </a:p>
          <a:p>
            <a:pPr marL="285750" indent="-285750">
              <a:buFontTx/>
              <a:buChar char="-"/>
            </a:pPr>
            <a:endParaRPr lang="en-US" sz="1400" dirty="0"/>
          </a:p>
          <a:p>
            <a:pPr marL="285750" indent="-285750">
              <a:buFontTx/>
              <a:buChar char="-"/>
            </a:pPr>
            <a:r>
              <a:rPr lang="en-US" sz="1400" dirty="0"/>
              <a:t>Owning House/Flat</a:t>
            </a:r>
          </a:p>
          <a:p>
            <a:pPr marL="285750" indent="-285750">
              <a:buFontTx/>
              <a:buChar char="-"/>
            </a:pPr>
            <a:r>
              <a:rPr lang="en-US" sz="1400" dirty="0"/>
              <a:t>Have a good income</a:t>
            </a:r>
          </a:p>
          <a:p>
            <a:pPr marL="285750" indent="-285750">
              <a:buFontTx/>
              <a:buChar char="-"/>
            </a:pPr>
            <a:r>
              <a:rPr lang="en-US" sz="1400" dirty="0"/>
              <a:t>Have a family </a:t>
            </a:r>
          </a:p>
          <a:p>
            <a:endParaRPr lang="en-US" sz="1400" dirty="0"/>
          </a:p>
          <a:p>
            <a:endParaRPr lang="en-US" sz="1400" dirty="0"/>
          </a:p>
          <a:p>
            <a:endParaRPr lang="en-US" sz="1400" dirty="0"/>
          </a:p>
          <a:p>
            <a:r>
              <a:rPr lang="en-US" sz="1400" b="1" dirty="0"/>
              <a:t>Weakness :</a:t>
            </a:r>
          </a:p>
          <a:p>
            <a:pPr marL="285750" indent="-285750">
              <a:buFontTx/>
              <a:buChar char="-"/>
            </a:pPr>
            <a:r>
              <a:rPr lang="en-US" sz="1400" dirty="0"/>
              <a:t>The population of this cluster is very small</a:t>
            </a:r>
          </a:p>
          <a:p>
            <a:pPr marL="285750" indent="-285750">
              <a:buFontTx/>
              <a:buChar char="-"/>
            </a:pPr>
            <a:r>
              <a:rPr lang="en-US" sz="1400" dirty="0"/>
              <a:t>Some old people that not owning the house is quite risky.</a:t>
            </a:r>
          </a:p>
          <a:p>
            <a:endParaRPr lang="en-US" sz="1400" dirty="0"/>
          </a:p>
        </p:txBody>
      </p:sp>
      <p:sp>
        <p:nvSpPr>
          <p:cNvPr id="11" name="Oval 10">
            <a:extLst>
              <a:ext uri="{FF2B5EF4-FFF2-40B4-BE49-F238E27FC236}">
                <a16:creationId xmlns:a16="http://schemas.microsoft.com/office/drawing/2014/main" id="{A40C9D53-CAB3-43D6-BB27-50D4268D2055}"/>
              </a:ext>
            </a:extLst>
          </p:cNvPr>
          <p:cNvSpPr/>
          <p:nvPr/>
        </p:nvSpPr>
        <p:spPr>
          <a:xfrm>
            <a:off x="371475" y="1876301"/>
            <a:ext cx="2719449" cy="4750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Cluster 1</a:t>
            </a:r>
          </a:p>
        </p:txBody>
      </p:sp>
      <p:sp>
        <p:nvSpPr>
          <p:cNvPr id="22" name="Oval 21">
            <a:extLst>
              <a:ext uri="{FF2B5EF4-FFF2-40B4-BE49-F238E27FC236}">
                <a16:creationId xmlns:a16="http://schemas.microsoft.com/office/drawing/2014/main" id="{E0E77C4E-DA78-4D27-9774-C8D404D2BB8A}"/>
              </a:ext>
            </a:extLst>
          </p:cNvPr>
          <p:cNvSpPr/>
          <p:nvPr/>
        </p:nvSpPr>
        <p:spPr>
          <a:xfrm>
            <a:off x="4267820" y="1876301"/>
            <a:ext cx="2719449" cy="4750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Cluster 2</a:t>
            </a:r>
          </a:p>
        </p:txBody>
      </p:sp>
      <p:sp>
        <p:nvSpPr>
          <p:cNvPr id="24" name="Oval 23">
            <a:extLst>
              <a:ext uri="{FF2B5EF4-FFF2-40B4-BE49-F238E27FC236}">
                <a16:creationId xmlns:a16="http://schemas.microsoft.com/office/drawing/2014/main" id="{61E0C6C8-DECB-43A3-A30D-5E417C695AC9}"/>
              </a:ext>
            </a:extLst>
          </p:cNvPr>
          <p:cNvSpPr/>
          <p:nvPr/>
        </p:nvSpPr>
        <p:spPr>
          <a:xfrm>
            <a:off x="8164165" y="1876300"/>
            <a:ext cx="2719449" cy="47501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Cluster 3</a:t>
            </a:r>
          </a:p>
        </p:txBody>
      </p:sp>
    </p:spTree>
    <p:extLst>
      <p:ext uri="{BB962C8B-B14F-4D97-AF65-F5344CB8AC3E}">
        <p14:creationId xmlns:p14="http://schemas.microsoft.com/office/powerpoint/2010/main" val="2421882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a:xfrm>
            <a:off x="2713278" y="588451"/>
            <a:ext cx="6273977" cy="755649"/>
          </a:xfrm>
        </p:spPr>
        <p:txBody>
          <a:bodyPr>
            <a:normAutofit fontScale="90000"/>
          </a:bodyPr>
          <a:lstStyle/>
          <a:p>
            <a:r>
              <a:rPr lang="en-US" dirty="0"/>
              <a:t>Insight for the insurance company </a:t>
            </a: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15</a:t>
            </a:fld>
            <a:endParaRPr lang="en-US" dirty="0"/>
          </a:p>
        </p:txBody>
      </p:sp>
      <p:sp>
        <p:nvSpPr>
          <p:cNvPr id="10" name="TextBox 9">
            <a:extLst>
              <a:ext uri="{FF2B5EF4-FFF2-40B4-BE49-F238E27FC236}">
                <a16:creationId xmlns:a16="http://schemas.microsoft.com/office/drawing/2014/main" id="{A1D6065E-27AE-4819-A645-FF9518EBE482}"/>
              </a:ext>
            </a:extLst>
          </p:cNvPr>
          <p:cNvSpPr txBox="1"/>
          <p:nvPr/>
        </p:nvSpPr>
        <p:spPr>
          <a:xfrm>
            <a:off x="371475" y="2398816"/>
            <a:ext cx="3404878" cy="4185761"/>
          </a:xfrm>
          <a:prstGeom prst="rect">
            <a:avLst/>
          </a:prstGeom>
          <a:noFill/>
        </p:spPr>
        <p:txBody>
          <a:bodyPr wrap="square" rtlCol="0">
            <a:spAutoFit/>
          </a:bodyPr>
          <a:lstStyle/>
          <a:p>
            <a:endParaRPr lang="en-US" sz="1400" b="1" dirty="0"/>
          </a:p>
          <a:p>
            <a:pPr marL="285750" indent="-285750">
              <a:buFontTx/>
              <a:buChar char="-"/>
            </a:pPr>
            <a:r>
              <a:rPr lang="en-US" sz="1400" dirty="0"/>
              <a:t>The risky part of this cluster is they are mostly old and single. Even though they are quite stable in term of income, but at the same condition they are very risky to get sick or even death. The insurance company (underwriter) should focus on reviewing YRT (Yearly Renewable term) policies, whether it should be renewed or not.</a:t>
            </a:r>
          </a:p>
          <a:p>
            <a:pPr marL="285750" indent="-285750">
              <a:buFontTx/>
              <a:buChar char="-"/>
            </a:pPr>
            <a:r>
              <a:rPr lang="en-US" sz="1400" dirty="0"/>
              <a:t>This cluster also still has some policy holder from productive age. The insurance company also should maintain and targeting this segment also because they has a better income than youngsters in cluster 2 (they owned the house) </a:t>
            </a:r>
          </a:p>
          <a:p>
            <a:pPr marL="285750" indent="-285750">
              <a:buFontTx/>
              <a:buChar char="-"/>
            </a:pPr>
            <a:endParaRPr lang="en-US" sz="1400" dirty="0"/>
          </a:p>
          <a:p>
            <a:pPr marL="285750" indent="-285750">
              <a:buFontTx/>
              <a:buChar char="-"/>
            </a:pPr>
            <a:endParaRPr lang="en-US" sz="1400" dirty="0"/>
          </a:p>
        </p:txBody>
      </p:sp>
      <p:sp>
        <p:nvSpPr>
          <p:cNvPr id="19" name="TextBox 18">
            <a:extLst>
              <a:ext uri="{FF2B5EF4-FFF2-40B4-BE49-F238E27FC236}">
                <a16:creationId xmlns:a16="http://schemas.microsoft.com/office/drawing/2014/main" id="{875E5C54-B7BB-481E-864F-49FF18BBF1A3}"/>
              </a:ext>
            </a:extLst>
          </p:cNvPr>
          <p:cNvSpPr txBox="1"/>
          <p:nvPr/>
        </p:nvSpPr>
        <p:spPr>
          <a:xfrm>
            <a:off x="4147828" y="2398816"/>
            <a:ext cx="3404878" cy="3323987"/>
          </a:xfrm>
          <a:prstGeom prst="rect">
            <a:avLst/>
          </a:prstGeom>
          <a:noFill/>
        </p:spPr>
        <p:txBody>
          <a:bodyPr wrap="square" rtlCol="0">
            <a:spAutoFit/>
          </a:bodyPr>
          <a:lstStyle/>
          <a:p>
            <a:endParaRPr lang="en-US" sz="1400" b="1" dirty="0"/>
          </a:p>
          <a:p>
            <a:pPr marL="285750" indent="-285750">
              <a:buFontTx/>
              <a:buChar char="-"/>
            </a:pPr>
            <a:r>
              <a:rPr lang="en-US" sz="1400" dirty="0"/>
              <a:t>This cluster has the biggest potential among other clusters. There are young, has good income, and single. Insurance company can sell them many products like medical protection, pension fund + protection, education insurance, and many more.</a:t>
            </a:r>
          </a:p>
          <a:p>
            <a:pPr marL="285750" indent="-285750">
              <a:buFontTx/>
              <a:buChar char="-"/>
            </a:pPr>
            <a:r>
              <a:rPr lang="en-US" sz="1400" dirty="0"/>
              <a:t>To maintain the policy holder that has long term insurance from this cluster, insurance company should give them credit like loyalty bonus or discounted premium for certain policy duration</a:t>
            </a:r>
          </a:p>
          <a:p>
            <a:pPr marL="285750" indent="-285750">
              <a:buFontTx/>
              <a:buChar char="-"/>
            </a:pPr>
            <a:endParaRPr lang="en-US" sz="1400" dirty="0"/>
          </a:p>
          <a:p>
            <a:pPr marL="285750" indent="-285750">
              <a:buFontTx/>
              <a:buChar char="-"/>
            </a:pPr>
            <a:endParaRPr lang="en-US" sz="1400" dirty="0"/>
          </a:p>
        </p:txBody>
      </p:sp>
      <p:sp>
        <p:nvSpPr>
          <p:cNvPr id="20" name="TextBox 19">
            <a:extLst>
              <a:ext uri="{FF2B5EF4-FFF2-40B4-BE49-F238E27FC236}">
                <a16:creationId xmlns:a16="http://schemas.microsoft.com/office/drawing/2014/main" id="{96631FFA-6CCB-4243-990B-508AA831CF76}"/>
              </a:ext>
            </a:extLst>
          </p:cNvPr>
          <p:cNvSpPr txBox="1"/>
          <p:nvPr/>
        </p:nvSpPr>
        <p:spPr>
          <a:xfrm>
            <a:off x="7924181" y="2398816"/>
            <a:ext cx="3404878" cy="3323987"/>
          </a:xfrm>
          <a:prstGeom prst="rect">
            <a:avLst/>
          </a:prstGeom>
          <a:noFill/>
        </p:spPr>
        <p:txBody>
          <a:bodyPr wrap="square" rtlCol="0">
            <a:spAutoFit/>
          </a:bodyPr>
          <a:lstStyle/>
          <a:p>
            <a:endParaRPr lang="en-US" sz="1400" b="1" dirty="0"/>
          </a:p>
          <a:p>
            <a:pPr marL="285750" indent="-285750">
              <a:buFontTx/>
              <a:buChar char="-"/>
            </a:pPr>
            <a:r>
              <a:rPr lang="en-US" sz="1400" dirty="0"/>
              <a:t>Most of peoples in this cluster are newly wed, lot of potential that insurance company can get from this cluster especially once they have a kid. Education plan insurance and Family care insurance are the two main products that insurance company should consider to target this cluster. </a:t>
            </a:r>
          </a:p>
          <a:p>
            <a:pPr marL="285750" indent="-285750">
              <a:buFontTx/>
              <a:buChar char="-"/>
            </a:pPr>
            <a:r>
              <a:rPr lang="en-US" sz="1400" dirty="0"/>
              <a:t>The insurance company can also offer the general insurance like fire insurance because this cluster mostly own the house. </a:t>
            </a:r>
          </a:p>
          <a:p>
            <a:pPr marL="285750" indent="-285750">
              <a:buFontTx/>
              <a:buChar char="-"/>
            </a:pPr>
            <a:endParaRPr lang="en-US" sz="1400" dirty="0"/>
          </a:p>
          <a:p>
            <a:pPr marL="285750" indent="-285750">
              <a:buFontTx/>
              <a:buChar char="-"/>
            </a:pPr>
            <a:endParaRPr lang="en-US" sz="1400" dirty="0"/>
          </a:p>
        </p:txBody>
      </p:sp>
      <p:sp>
        <p:nvSpPr>
          <p:cNvPr id="11" name="Oval 10">
            <a:extLst>
              <a:ext uri="{FF2B5EF4-FFF2-40B4-BE49-F238E27FC236}">
                <a16:creationId xmlns:a16="http://schemas.microsoft.com/office/drawing/2014/main" id="{A40C9D53-CAB3-43D6-BB27-50D4268D2055}"/>
              </a:ext>
            </a:extLst>
          </p:cNvPr>
          <p:cNvSpPr/>
          <p:nvPr/>
        </p:nvSpPr>
        <p:spPr>
          <a:xfrm>
            <a:off x="371475" y="1876301"/>
            <a:ext cx="2719449" cy="4750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Cluster 1</a:t>
            </a:r>
          </a:p>
        </p:txBody>
      </p:sp>
      <p:sp>
        <p:nvSpPr>
          <p:cNvPr id="22" name="Oval 21">
            <a:extLst>
              <a:ext uri="{FF2B5EF4-FFF2-40B4-BE49-F238E27FC236}">
                <a16:creationId xmlns:a16="http://schemas.microsoft.com/office/drawing/2014/main" id="{E0E77C4E-DA78-4D27-9774-C8D404D2BB8A}"/>
              </a:ext>
            </a:extLst>
          </p:cNvPr>
          <p:cNvSpPr/>
          <p:nvPr/>
        </p:nvSpPr>
        <p:spPr>
          <a:xfrm>
            <a:off x="4267820" y="1876301"/>
            <a:ext cx="2719449" cy="4750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Cluster 2</a:t>
            </a:r>
          </a:p>
        </p:txBody>
      </p:sp>
      <p:sp>
        <p:nvSpPr>
          <p:cNvPr id="24" name="Oval 23">
            <a:extLst>
              <a:ext uri="{FF2B5EF4-FFF2-40B4-BE49-F238E27FC236}">
                <a16:creationId xmlns:a16="http://schemas.microsoft.com/office/drawing/2014/main" id="{61E0C6C8-DECB-43A3-A30D-5E417C695AC9}"/>
              </a:ext>
            </a:extLst>
          </p:cNvPr>
          <p:cNvSpPr/>
          <p:nvPr/>
        </p:nvSpPr>
        <p:spPr>
          <a:xfrm>
            <a:off x="8164165" y="1876300"/>
            <a:ext cx="2719449" cy="47501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Cluster 3</a:t>
            </a:r>
          </a:p>
        </p:txBody>
      </p:sp>
    </p:spTree>
    <p:extLst>
      <p:ext uri="{BB962C8B-B14F-4D97-AF65-F5344CB8AC3E}">
        <p14:creationId xmlns:p14="http://schemas.microsoft.com/office/powerpoint/2010/main" val="2236336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Text&#10;&#10;Description automatically generated">
            <a:extLst>
              <a:ext uri="{FF2B5EF4-FFF2-40B4-BE49-F238E27FC236}">
                <a16:creationId xmlns:a16="http://schemas.microsoft.com/office/drawing/2014/main" id="{3B1986A9-AD98-4C47-A271-382A260CEDDF}"/>
              </a:ext>
            </a:extLst>
          </p:cNvPr>
          <p:cNvPicPr>
            <a:picLocks noChangeAspect="1"/>
          </p:cNvPicPr>
          <p:nvPr/>
        </p:nvPicPr>
        <p:blipFill>
          <a:blip r:embed="rId2"/>
          <a:stretch>
            <a:fillRect/>
          </a:stretch>
        </p:blipFill>
        <p:spPr>
          <a:xfrm>
            <a:off x="474218" y="68263"/>
            <a:ext cx="10581576" cy="6375400"/>
          </a:xfrm>
          <a:prstGeom prst="rect">
            <a:avLst/>
          </a:prstGeom>
          <a:noFill/>
        </p:spPr>
      </p:pic>
    </p:spTree>
    <p:extLst>
      <p:ext uri="{BB962C8B-B14F-4D97-AF65-F5344CB8AC3E}">
        <p14:creationId xmlns:p14="http://schemas.microsoft.com/office/powerpoint/2010/main" val="4042376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a:xfrm>
            <a:off x="2896035" y="-672092"/>
            <a:ext cx="6209604" cy="1551573"/>
          </a:xfrm>
        </p:spPr>
        <p:txBody>
          <a:bodyPr/>
          <a:lstStyle/>
          <a:p>
            <a:r>
              <a:rPr lang="en-US" dirty="0"/>
              <a:t>About the dataset</a:t>
            </a:r>
          </a:p>
        </p:txBody>
      </p:sp>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a:xfrm>
            <a:off x="5309296" y="1276153"/>
            <a:ext cx="5272764" cy="5228342"/>
          </a:xfrm>
        </p:spPr>
        <p:txBody>
          <a:bodyPr>
            <a:normAutofit/>
          </a:bodyPr>
          <a:lstStyle/>
          <a:p>
            <a:pPr marL="0" indent="0">
              <a:buNone/>
            </a:pPr>
            <a:r>
              <a:rPr lang="en-US" dirty="0"/>
              <a:t>	</a:t>
            </a:r>
          </a:p>
          <a:p>
            <a:pPr marL="457200" lvl="1" indent="0">
              <a:buNone/>
            </a:pPr>
            <a:r>
              <a:rPr lang="en-US" i="1" dirty="0"/>
              <a:t>Indicate the ID of each customer	</a:t>
            </a:r>
          </a:p>
          <a:p>
            <a:pPr marL="457200" lvl="1" indent="0">
              <a:buNone/>
            </a:pPr>
            <a:r>
              <a:rPr lang="en-US" i="1" dirty="0"/>
              <a:t>Individual &amp; Joint</a:t>
            </a:r>
          </a:p>
          <a:p>
            <a:pPr marL="457200" lvl="1" indent="0">
              <a:buNone/>
            </a:pPr>
            <a:r>
              <a:rPr lang="en-US" i="1" dirty="0"/>
              <a:t>Duration policy since it issued</a:t>
            </a:r>
          </a:p>
          <a:p>
            <a:pPr marL="457200" lvl="1" indent="0">
              <a:buNone/>
            </a:pPr>
            <a:r>
              <a:rPr lang="en-US" i="1" dirty="0"/>
              <a:t>Type of product</a:t>
            </a:r>
          </a:p>
          <a:p>
            <a:pPr marL="457200" lvl="1" indent="0">
              <a:buNone/>
            </a:pPr>
            <a:r>
              <a:rPr lang="en-US" i="1" dirty="0"/>
              <a:t>Category of product</a:t>
            </a:r>
          </a:p>
          <a:p>
            <a:pPr marL="457200" lvl="1" indent="0">
              <a:buNone/>
            </a:pPr>
            <a:r>
              <a:rPr lang="en-US" i="1" dirty="0"/>
              <a:t>Premium that policy holder should pay</a:t>
            </a:r>
          </a:p>
          <a:p>
            <a:pPr marL="457200" lvl="1" indent="0">
              <a:buNone/>
            </a:pPr>
            <a:r>
              <a:rPr lang="en-US" i="1" dirty="0"/>
              <a:t>Target variable</a:t>
            </a:r>
          </a:p>
          <a:p>
            <a:pPr marL="0" indent="0">
              <a:buNone/>
            </a:pPr>
            <a:endParaRPr lang="en-US" b="1" dirty="0"/>
          </a:p>
          <a:p>
            <a:pPr marL="457200" lvl="1" indent="0">
              <a:buNone/>
            </a:pPr>
            <a:r>
              <a:rPr lang="en-US" i="1" dirty="0"/>
              <a:t>The city where the policy holder live</a:t>
            </a:r>
          </a:p>
          <a:p>
            <a:pPr marL="457200" lvl="1" indent="0">
              <a:buNone/>
            </a:pPr>
            <a:r>
              <a:rPr lang="en-US" i="1" dirty="0"/>
              <a:t>The region in the city where the policy holder live</a:t>
            </a:r>
          </a:p>
          <a:p>
            <a:pPr marL="457200" lvl="1" indent="0">
              <a:buNone/>
            </a:pPr>
            <a:r>
              <a:rPr lang="en-US" i="1" dirty="0"/>
              <a:t>Home ownership status</a:t>
            </a:r>
          </a:p>
          <a:p>
            <a:pPr marL="457200" lvl="1" indent="0">
              <a:buNone/>
            </a:pPr>
            <a:r>
              <a:rPr lang="en-US" i="1" dirty="0"/>
              <a:t>Age at policy holder buy the police</a:t>
            </a:r>
          </a:p>
          <a:p>
            <a:pPr marL="457200" lvl="1" indent="0">
              <a:buNone/>
            </a:pPr>
            <a:r>
              <a:rPr lang="en-US" i="1" dirty="0"/>
              <a:t>Married or single</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2</a:t>
            </a:fld>
            <a:endParaRPr lang="en-US" dirty="0"/>
          </a:p>
        </p:txBody>
      </p:sp>
      <p:sp>
        <p:nvSpPr>
          <p:cNvPr id="8" name="Content Placeholder 6">
            <a:extLst>
              <a:ext uri="{FF2B5EF4-FFF2-40B4-BE49-F238E27FC236}">
                <a16:creationId xmlns:a16="http://schemas.microsoft.com/office/drawing/2014/main" id="{387A027E-3981-4299-98AF-CF5B708A9619}"/>
              </a:ext>
            </a:extLst>
          </p:cNvPr>
          <p:cNvSpPr txBox="1">
            <a:spLocks/>
          </p:cNvSpPr>
          <p:nvPr/>
        </p:nvSpPr>
        <p:spPr>
          <a:xfrm>
            <a:off x="1133222" y="1276153"/>
            <a:ext cx="3787570" cy="5228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bg1"/>
                </a:solidFill>
              </a:rPr>
              <a:t>Product Information</a:t>
            </a:r>
            <a:r>
              <a:rPr lang="en-US" dirty="0">
                <a:solidFill>
                  <a:schemeClr val="bg1"/>
                </a:solidFill>
              </a:rPr>
              <a:t>	</a:t>
            </a:r>
          </a:p>
          <a:p>
            <a:pPr lvl="1"/>
            <a:r>
              <a:rPr lang="en-US" i="1" dirty="0">
                <a:solidFill>
                  <a:schemeClr val="bg1"/>
                </a:solidFill>
              </a:rPr>
              <a:t>ID &amp; Customer ID	</a:t>
            </a:r>
          </a:p>
          <a:p>
            <a:pPr lvl="1"/>
            <a:r>
              <a:rPr lang="en-US" i="1" dirty="0">
                <a:solidFill>
                  <a:schemeClr val="bg1"/>
                </a:solidFill>
              </a:rPr>
              <a:t>Insurance Type</a:t>
            </a:r>
          </a:p>
          <a:p>
            <a:pPr lvl="1"/>
            <a:r>
              <a:rPr lang="en-US" i="1" dirty="0">
                <a:solidFill>
                  <a:schemeClr val="bg1"/>
                </a:solidFill>
              </a:rPr>
              <a:t>Policy Duration</a:t>
            </a:r>
          </a:p>
          <a:p>
            <a:pPr lvl="1"/>
            <a:r>
              <a:rPr lang="en-US" i="1" dirty="0">
                <a:solidFill>
                  <a:schemeClr val="bg1"/>
                </a:solidFill>
              </a:rPr>
              <a:t>Policy Type</a:t>
            </a:r>
          </a:p>
          <a:p>
            <a:pPr lvl="1"/>
            <a:r>
              <a:rPr lang="en-US" i="1" dirty="0">
                <a:solidFill>
                  <a:schemeClr val="bg1"/>
                </a:solidFill>
              </a:rPr>
              <a:t>Policy Category</a:t>
            </a:r>
          </a:p>
          <a:p>
            <a:pPr lvl="1"/>
            <a:r>
              <a:rPr lang="en-US" i="1" dirty="0">
                <a:solidFill>
                  <a:schemeClr val="bg1"/>
                </a:solidFill>
              </a:rPr>
              <a:t>Premium Amount</a:t>
            </a:r>
          </a:p>
          <a:p>
            <a:pPr lvl="1"/>
            <a:r>
              <a:rPr lang="en-US" i="1" dirty="0">
                <a:solidFill>
                  <a:schemeClr val="bg1"/>
                </a:solidFill>
              </a:rPr>
              <a:t>Response</a:t>
            </a:r>
          </a:p>
          <a:p>
            <a:r>
              <a:rPr lang="en-US" b="1" dirty="0">
                <a:solidFill>
                  <a:schemeClr val="bg1"/>
                </a:solidFill>
              </a:rPr>
              <a:t>Customer Information</a:t>
            </a:r>
          </a:p>
          <a:p>
            <a:pPr lvl="1"/>
            <a:r>
              <a:rPr lang="en-US" i="1" dirty="0">
                <a:solidFill>
                  <a:schemeClr val="bg1"/>
                </a:solidFill>
              </a:rPr>
              <a:t>City Code</a:t>
            </a:r>
          </a:p>
          <a:p>
            <a:pPr lvl="1"/>
            <a:r>
              <a:rPr lang="en-US" i="1" dirty="0">
                <a:solidFill>
                  <a:schemeClr val="bg1"/>
                </a:solidFill>
              </a:rPr>
              <a:t>Region Code</a:t>
            </a:r>
          </a:p>
          <a:p>
            <a:pPr lvl="1"/>
            <a:r>
              <a:rPr lang="en-US" i="1" dirty="0" err="1">
                <a:solidFill>
                  <a:schemeClr val="bg1"/>
                </a:solidFill>
              </a:rPr>
              <a:t>Accomodation</a:t>
            </a:r>
            <a:r>
              <a:rPr lang="en-US" i="1" dirty="0">
                <a:solidFill>
                  <a:schemeClr val="bg1"/>
                </a:solidFill>
              </a:rPr>
              <a:t> Ownership</a:t>
            </a:r>
          </a:p>
          <a:p>
            <a:pPr lvl="1"/>
            <a:r>
              <a:rPr lang="en-US" i="1" dirty="0">
                <a:solidFill>
                  <a:schemeClr val="bg1"/>
                </a:solidFill>
              </a:rPr>
              <a:t>Age at Entry</a:t>
            </a:r>
          </a:p>
          <a:p>
            <a:pPr lvl="1"/>
            <a:r>
              <a:rPr lang="en-US" i="1" dirty="0">
                <a:solidFill>
                  <a:schemeClr val="bg1"/>
                </a:solidFill>
              </a:rPr>
              <a:t>Marital Status</a:t>
            </a:r>
          </a:p>
        </p:txBody>
      </p:sp>
    </p:spTree>
    <p:extLst>
      <p:ext uri="{BB962C8B-B14F-4D97-AF65-F5344CB8AC3E}">
        <p14:creationId xmlns:p14="http://schemas.microsoft.com/office/powerpoint/2010/main" val="130031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768246-2496-4F97-8FCA-02252116FF87}"/>
              </a:ext>
            </a:extLst>
          </p:cNvPr>
          <p:cNvSpPr>
            <a:spLocks noGrp="1"/>
          </p:cNvSpPr>
          <p:nvPr>
            <p:ph type="title"/>
          </p:nvPr>
        </p:nvSpPr>
        <p:spPr>
          <a:xfrm>
            <a:off x="371475" y="260351"/>
            <a:ext cx="11520488" cy="758824"/>
          </a:xfrm>
        </p:spPr>
        <p:txBody>
          <a:bodyPr anchor="ctr">
            <a:normAutofit/>
          </a:bodyPr>
          <a:lstStyle/>
          <a:p>
            <a:r>
              <a:rPr lang="en-US" dirty="0"/>
              <a:t>Data Preprocessing</a:t>
            </a:r>
          </a:p>
        </p:txBody>
      </p:sp>
      <p:sp>
        <p:nvSpPr>
          <p:cNvPr id="2" name="Slide Number Placeholder 1">
            <a:extLst>
              <a:ext uri="{FF2B5EF4-FFF2-40B4-BE49-F238E27FC236}">
                <a16:creationId xmlns:a16="http://schemas.microsoft.com/office/drawing/2014/main" id="{7EAB17F8-59B5-4C93-9884-D30446299CA5}"/>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3</a:t>
            </a:fld>
            <a:endParaRPr lang="en-US" sz="800"/>
          </a:p>
        </p:txBody>
      </p:sp>
      <p:sp>
        <p:nvSpPr>
          <p:cNvPr id="12" name="Text Placeholder 11">
            <a:extLst>
              <a:ext uri="{FF2B5EF4-FFF2-40B4-BE49-F238E27FC236}">
                <a16:creationId xmlns:a16="http://schemas.microsoft.com/office/drawing/2014/main" id="{7D269992-EA9D-41F6-85C3-B78921847100}"/>
              </a:ext>
            </a:extLst>
          </p:cNvPr>
          <p:cNvSpPr>
            <a:spLocks noGrp="1"/>
          </p:cNvSpPr>
          <p:nvPr>
            <p:ph type="body" sz="quarter" idx="20"/>
          </p:nvPr>
        </p:nvSpPr>
        <p:spPr>
          <a:xfrm>
            <a:off x="2900245" y="1460126"/>
            <a:ext cx="3002880" cy="1974324"/>
          </a:xfrm>
        </p:spPr>
        <p:txBody>
          <a:bodyPr anchor="ctr">
            <a:normAutofit/>
          </a:bodyPr>
          <a:lstStyle/>
          <a:p>
            <a:r>
              <a:rPr lang="en-US" dirty="0"/>
              <a:t>Replacing The Null and </a:t>
            </a:r>
            <a:r>
              <a:rPr lang="en-US" dirty="0" err="1"/>
              <a:t>NaN</a:t>
            </a:r>
            <a:r>
              <a:rPr lang="en-US" dirty="0"/>
              <a:t> values with features statistic (mean, median, mode). </a:t>
            </a:r>
          </a:p>
          <a:p>
            <a:r>
              <a:rPr lang="en-US" dirty="0"/>
              <a:t>Removing the Outlier that outside the minimal and maximal quantile (Prem </a:t>
            </a:r>
            <a:r>
              <a:rPr lang="en-US" dirty="0" err="1"/>
              <a:t>Amnt</a:t>
            </a:r>
            <a:r>
              <a:rPr lang="en-US" dirty="0"/>
              <a:t>)</a:t>
            </a:r>
          </a:p>
        </p:txBody>
      </p:sp>
      <p:sp>
        <p:nvSpPr>
          <p:cNvPr id="11" name="Text Placeholder 10">
            <a:extLst>
              <a:ext uri="{FF2B5EF4-FFF2-40B4-BE49-F238E27FC236}">
                <a16:creationId xmlns:a16="http://schemas.microsoft.com/office/drawing/2014/main" id="{901B6E4D-6942-45C5-99A9-6B769E8902BD}"/>
              </a:ext>
            </a:extLst>
          </p:cNvPr>
          <p:cNvSpPr>
            <a:spLocks noGrp="1"/>
          </p:cNvSpPr>
          <p:nvPr>
            <p:ph type="body" sz="quarter" idx="27"/>
          </p:nvPr>
        </p:nvSpPr>
        <p:spPr>
          <a:xfrm>
            <a:off x="2900245" y="3999809"/>
            <a:ext cx="3002880" cy="1974324"/>
          </a:xfrm>
        </p:spPr>
        <p:txBody>
          <a:bodyPr anchor="ctr">
            <a:normAutofit/>
          </a:bodyPr>
          <a:lstStyle/>
          <a:p>
            <a:r>
              <a:rPr lang="en-US" dirty="0"/>
              <a:t>Simplify the multiple type of data that has same meaning (Ins Type)</a:t>
            </a:r>
          </a:p>
        </p:txBody>
      </p:sp>
      <p:sp>
        <p:nvSpPr>
          <p:cNvPr id="14" name="Text Placeholder 13">
            <a:extLst>
              <a:ext uri="{FF2B5EF4-FFF2-40B4-BE49-F238E27FC236}">
                <a16:creationId xmlns:a16="http://schemas.microsoft.com/office/drawing/2014/main" id="{26CD0F95-69FE-4CD4-B47D-11711D394220}"/>
              </a:ext>
            </a:extLst>
          </p:cNvPr>
          <p:cNvSpPr>
            <a:spLocks noGrp="1"/>
          </p:cNvSpPr>
          <p:nvPr>
            <p:ph type="body" sz="quarter" idx="28"/>
          </p:nvPr>
        </p:nvSpPr>
        <p:spPr>
          <a:xfrm>
            <a:off x="8719398" y="1460126"/>
            <a:ext cx="3002880" cy="1974324"/>
          </a:xfrm>
        </p:spPr>
        <p:txBody>
          <a:bodyPr anchor="ctr">
            <a:normAutofit/>
          </a:bodyPr>
          <a:lstStyle/>
          <a:p>
            <a:r>
              <a:rPr lang="en-US" dirty="0"/>
              <a:t>Doing the encoding for some object data type because the algorithm can only process the numerical values</a:t>
            </a:r>
          </a:p>
        </p:txBody>
      </p:sp>
      <p:sp>
        <p:nvSpPr>
          <p:cNvPr id="13" name="Text Placeholder 12">
            <a:extLst>
              <a:ext uri="{FF2B5EF4-FFF2-40B4-BE49-F238E27FC236}">
                <a16:creationId xmlns:a16="http://schemas.microsoft.com/office/drawing/2014/main" id="{6DFAA7E0-5467-48C2-A0A1-08FFCDD0AB29}"/>
              </a:ext>
            </a:extLst>
          </p:cNvPr>
          <p:cNvSpPr>
            <a:spLocks noGrp="1"/>
          </p:cNvSpPr>
          <p:nvPr>
            <p:ph type="body" sz="quarter" idx="29"/>
          </p:nvPr>
        </p:nvSpPr>
        <p:spPr>
          <a:xfrm>
            <a:off x="8719398" y="3999809"/>
            <a:ext cx="3002880" cy="1974324"/>
          </a:xfrm>
        </p:spPr>
        <p:txBody>
          <a:bodyPr anchor="ctr">
            <a:normAutofit/>
          </a:bodyPr>
          <a:lstStyle/>
          <a:p>
            <a:r>
              <a:rPr lang="en-US" dirty="0"/>
              <a:t>Dropping some </a:t>
            </a:r>
            <a:r>
              <a:rPr lang="en-US" dirty="0" err="1"/>
              <a:t>unncecessary</a:t>
            </a:r>
            <a:r>
              <a:rPr lang="en-US" dirty="0"/>
              <a:t> features and do the standardization on all numerical data so the clustering algorithm performance can be maximized</a:t>
            </a:r>
          </a:p>
        </p:txBody>
      </p:sp>
      <p:pic>
        <p:nvPicPr>
          <p:cNvPr id="24" name="Picture Placeholder 23">
            <a:extLst>
              <a:ext uri="{FF2B5EF4-FFF2-40B4-BE49-F238E27FC236}">
                <a16:creationId xmlns:a16="http://schemas.microsoft.com/office/drawing/2014/main" id="{F1E0AF3E-867C-4F0D-8325-9DC9A985B427}"/>
              </a:ext>
              <a:ext uri="{C183D7F6-B498-43B3-948B-1728B52AA6E4}">
                <adec:decorative xmlns:adec="http://schemas.microsoft.com/office/drawing/2017/decorative" val="1"/>
              </a:ext>
            </a:extLst>
          </p:cNvPr>
          <p:cNvPicPr>
            <a:picLocks noGrp="1" noChangeAspect="1"/>
          </p:cNvPicPr>
          <p:nvPr>
            <p:ph type="pic" sz="quarter" idx="30"/>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9367" b="9367"/>
          <a:stretch/>
        </p:blipFill>
        <p:spPr>
          <a:xfrm>
            <a:off x="615690" y="4253638"/>
            <a:ext cx="1804769" cy="1466666"/>
          </a:xfrm>
        </p:spPr>
      </p:pic>
      <p:pic>
        <p:nvPicPr>
          <p:cNvPr id="26" name="Picture Placeholder 25">
            <a:extLst>
              <a:ext uri="{FF2B5EF4-FFF2-40B4-BE49-F238E27FC236}">
                <a16:creationId xmlns:a16="http://schemas.microsoft.com/office/drawing/2014/main" id="{2AD0E03E-80ED-4CBF-B567-3E1EAB01FD41}"/>
              </a:ext>
              <a:ext uri="{C183D7F6-B498-43B3-948B-1728B52AA6E4}">
                <adec:decorative xmlns:adec="http://schemas.microsoft.com/office/drawing/2017/decorative" val="1"/>
              </a:ext>
            </a:extLst>
          </p:cNvPr>
          <p:cNvPicPr>
            <a:picLocks noGrp="1" noChangeAspect="1"/>
          </p:cNvPicPr>
          <p:nvPr>
            <p:ph type="pic" sz="quarter" idx="31"/>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9367" b="9367"/>
          <a:stretch/>
        </p:blipFill>
        <p:spPr>
          <a:xfrm>
            <a:off x="6415367" y="4253638"/>
            <a:ext cx="1804771" cy="1466666"/>
          </a:xfrm>
        </p:spPr>
      </p:pic>
      <p:pic>
        <p:nvPicPr>
          <p:cNvPr id="28" name="Picture Placeholder 27">
            <a:extLst>
              <a:ext uri="{FF2B5EF4-FFF2-40B4-BE49-F238E27FC236}">
                <a16:creationId xmlns:a16="http://schemas.microsoft.com/office/drawing/2014/main" id="{43BC7054-E269-4210-98F5-65D485066725}"/>
              </a:ext>
              <a:ext uri="{C183D7F6-B498-43B3-948B-1728B52AA6E4}">
                <adec:decorative xmlns:adec="http://schemas.microsoft.com/office/drawing/2017/decorative" val="1"/>
              </a:ext>
            </a:extLst>
          </p:cNvPr>
          <p:cNvPicPr>
            <a:picLocks noGrp="1" noChangeAspect="1"/>
          </p:cNvPicPr>
          <p:nvPr>
            <p:ph type="pic" sz="quarter" idx="32"/>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9367" b="9367"/>
          <a:stretch/>
        </p:blipFill>
        <p:spPr>
          <a:xfrm>
            <a:off x="6415367" y="1713954"/>
            <a:ext cx="1804771" cy="1466666"/>
          </a:xfrm>
        </p:spPr>
      </p:pic>
      <p:sp>
        <p:nvSpPr>
          <p:cNvPr id="10" name="TextBox 9">
            <a:extLst>
              <a:ext uri="{FF2B5EF4-FFF2-40B4-BE49-F238E27FC236}">
                <a16:creationId xmlns:a16="http://schemas.microsoft.com/office/drawing/2014/main" id="{26FE0EB3-9D16-4F02-AA65-7A1C4CEBCD3C}"/>
              </a:ext>
            </a:extLst>
          </p:cNvPr>
          <p:cNvSpPr txBox="1"/>
          <p:nvPr/>
        </p:nvSpPr>
        <p:spPr>
          <a:xfrm>
            <a:off x="801278" y="1847654"/>
            <a:ext cx="1451728" cy="369332"/>
          </a:xfrm>
          <a:prstGeom prst="rect">
            <a:avLst/>
          </a:prstGeom>
          <a:noFill/>
        </p:spPr>
        <p:txBody>
          <a:bodyPr wrap="square" rtlCol="0">
            <a:spAutoFit/>
          </a:bodyPr>
          <a:lstStyle/>
          <a:p>
            <a:endParaRPr lang="en-US" dirty="0">
              <a:latin typeface="Webdings" panose="05030102010509060703" pitchFamily="18" charset="2"/>
            </a:endParaRPr>
          </a:p>
        </p:txBody>
      </p:sp>
      <p:sp>
        <p:nvSpPr>
          <p:cNvPr id="17" name="Flowchart: Magnetic Disk 16">
            <a:extLst>
              <a:ext uri="{FF2B5EF4-FFF2-40B4-BE49-F238E27FC236}">
                <a16:creationId xmlns:a16="http://schemas.microsoft.com/office/drawing/2014/main" id="{E371298D-28D5-46FF-8B48-B8C63449D911}"/>
              </a:ext>
            </a:extLst>
          </p:cNvPr>
          <p:cNvSpPr/>
          <p:nvPr/>
        </p:nvSpPr>
        <p:spPr>
          <a:xfrm>
            <a:off x="942679" y="1843009"/>
            <a:ext cx="1140644" cy="1332966"/>
          </a:xfrm>
          <a:prstGeom prst="flowChartMagneticDisk">
            <a:avLst/>
          </a:prstGeom>
          <a:ln w="762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63063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3494C0-ABDD-4C4D-8C46-49B8F20CC7E9}"/>
              </a:ext>
            </a:extLst>
          </p:cNvPr>
          <p:cNvSpPr>
            <a:spLocks noGrp="1"/>
          </p:cNvSpPr>
          <p:nvPr>
            <p:ph type="title"/>
          </p:nvPr>
        </p:nvSpPr>
        <p:spPr>
          <a:xfrm>
            <a:off x="1008275" y="4934107"/>
            <a:ext cx="10439400" cy="1175444"/>
          </a:xfrm>
        </p:spPr>
        <p:txBody>
          <a:bodyPr/>
          <a:lstStyle/>
          <a:p>
            <a:r>
              <a:rPr lang="en-US" dirty="0"/>
              <a:t>Recommendation System</a:t>
            </a:r>
          </a:p>
        </p:txBody>
      </p:sp>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p:txBody>
          <a:bodyPr/>
          <a:lstStyle/>
          <a:p>
            <a:fld id="{03DC2DEF-D2FE-4B45-ABA4-9F153FD1C98A}" type="slidenum">
              <a:rPr lang="en-US" smtClean="0"/>
              <a:t>4</a:t>
            </a:fld>
            <a:endParaRPr lang="en-US" dirty="0"/>
          </a:p>
        </p:txBody>
      </p:sp>
      <p:pic>
        <p:nvPicPr>
          <p:cNvPr id="10" name="Picture Placeholder 16">
            <a:extLst>
              <a:ext uri="{FF2B5EF4-FFF2-40B4-BE49-F238E27FC236}">
                <a16:creationId xmlns:a16="http://schemas.microsoft.com/office/drawing/2014/main" id="{7B38F9BB-7330-42D6-80C9-8D7717FB5D14}"/>
              </a:ext>
              <a:ext uri="{C183D7F6-B498-43B3-948B-1728B52AA6E4}">
                <adec:decorative xmlns:adec="http://schemas.microsoft.com/office/drawing/2017/decorative" val="1"/>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a:fillRect/>
          </a:stretch>
        </p:blipFill>
        <p:spPr>
          <a:xfrm>
            <a:off x="1754659" y="748449"/>
            <a:ext cx="8414952" cy="4185658"/>
          </a:xfrm>
        </p:spPr>
      </p:pic>
    </p:spTree>
    <p:extLst>
      <p:ext uri="{BB962C8B-B14F-4D97-AF65-F5344CB8AC3E}">
        <p14:creationId xmlns:p14="http://schemas.microsoft.com/office/powerpoint/2010/main" val="2142773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a:xfrm>
            <a:off x="2713278" y="588451"/>
            <a:ext cx="6273977" cy="755649"/>
          </a:xfrm>
        </p:spPr>
        <p:txBody>
          <a:bodyPr>
            <a:normAutofit/>
          </a:bodyPr>
          <a:lstStyle/>
          <a:p>
            <a:r>
              <a:rPr lang="en-US" dirty="0"/>
              <a:t>DATA TREND</a:t>
            </a: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5</a:t>
            </a:fld>
            <a:endParaRPr lang="en-US" dirty="0"/>
          </a:p>
        </p:txBody>
      </p:sp>
      <p:pic>
        <p:nvPicPr>
          <p:cNvPr id="4" name="Picture 3" descr="Chart&#10;&#10;Description automatically generated">
            <a:extLst>
              <a:ext uri="{FF2B5EF4-FFF2-40B4-BE49-F238E27FC236}">
                <a16:creationId xmlns:a16="http://schemas.microsoft.com/office/drawing/2014/main" id="{A83F3721-62A9-439B-8FC6-84BB024A8668}"/>
              </a:ext>
            </a:extLst>
          </p:cNvPr>
          <p:cNvPicPr>
            <a:picLocks noChangeAspect="1"/>
          </p:cNvPicPr>
          <p:nvPr/>
        </p:nvPicPr>
        <p:blipFill>
          <a:blip r:embed="rId2"/>
          <a:stretch>
            <a:fillRect/>
          </a:stretch>
        </p:blipFill>
        <p:spPr>
          <a:xfrm>
            <a:off x="6224138" y="2686639"/>
            <a:ext cx="2898694" cy="2898694"/>
          </a:xfrm>
          <a:prstGeom prst="rect">
            <a:avLst/>
          </a:prstGeom>
        </p:spPr>
      </p:pic>
      <p:pic>
        <p:nvPicPr>
          <p:cNvPr id="6" name="Picture 5" descr="Chart, bar chart&#10;&#10;Description automatically generated">
            <a:extLst>
              <a:ext uri="{FF2B5EF4-FFF2-40B4-BE49-F238E27FC236}">
                <a16:creationId xmlns:a16="http://schemas.microsoft.com/office/drawing/2014/main" id="{C6D88299-5BF9-43AC-A635-B482EA79351B}"/>
              </a:ext>
            </a:extLst>
          </p:cNvPr>
          <p:cNvPicPr>
            <a:picLocks noChangeAspect="1"/>
          </p:cNvPicPr>
          <p:nvPr/>
        </p:nvPicPr>
        <p:blipFill>
          <a:blip r:embed="rId3"/>
          <a:stretch>
            <a:fillRect/>
          </a:stretch>
        </p:blipFill>
        <p:spPr>
          <a:xfrm>
            <a:off x="170474" y="2686639"/>
            <a:ext cx="2898694" cy="2898694"/>
          </a:xfrm>
          <a:prstGeom prst="rect">
            <a:avLst/>
          </a:prstGeom>
        </p:spPr>
      </p:pic>
      <p:pic>
        <p:nvPicPr>
          <p:cNvPr id="8" name="Picture 7" descr="Chart, bar chart&#10;&#10;Description automatically generated">
            <a:extLst>
              <a:ext uri="{FF2B5EF4-FFF2-40B4-BE49-F238E27FC236}">
                <a16:creationId xmlns:a16="http://schemas.microsoft.com/office/drawing/2014/main" id="{CB0E1B92-FD96-4B12-A95A-C7385970238C}"/>
              </a:ext>
            </a:extLst>
          </p:cNvPr>
          <p:cNvPicPr>
            <a:picLocks noChangeAspect="1"/>
          </p:cNvPicPr>
          <p:nvPr/>
        </p:nvPicPr>
        <p:blipFill>
          <a:blip r:embed="rId4"/>
          <a:stretch>
            <a:fillRect/>
          </a:stretch>
        </p:blipFill>
        <p:spPr>
          <a:xfrm>
            <a:off x="3197306" y="2686639"/>
            <a:ext cx="2898694" cy="2898694"/>
          </a:xfrm>
          <a:prstGeom prst="rect">
            <a:avLst/>
          </a:prstGeom>
        </p:spPr>
      </p:pic>
      <p:pic>
        <p:nvPicPr>
          <p:cNvPr id="13" name="Picture 12" descr="Chart, bar chart&#10;&#10;Description automatically generated">
            <a:extLst>
              <a:ext uri="{FF2B5EF4-FFF2-40B4-BE49-F238E27FC236}">
                <a16:creationId xmlns:a16="http://schemas.microsoft.com/office/drawing/2014/main" id="{6CA66E3D-2369-463A-889A-CB859DD98622}"/>
              </a:ext>
            </a:extLst>
          </p:cNvPr>
          <p:cNvPicPr>
            <a:picLocks noChangeAspect="1"/>
          </p:cNvPicPr>
          <p:nvPr/>
        </p:nvPicPr>
        <p:blipFill>
          <a:blip r:embed="rId5"/>
          <a:stretch>
            <a:fillRect/>
          </a:stretch>
        </p:blipFill>
        <p:spPr>
          <a:xfrm>
            <a:off x="9296584" y="2686638"/>
            <a:ext cx="2724942" cy="2898693"/>
          </a:xfrm>
          <a:prstGeom prst="rect">
            <a:avLst/>
          </a:prstGeom>
        </p:spPr>
      </p:pic>
    </p:spTree>
    <p:extLst>
      <p:ext uri="{BB962C8B-B14F-4D97-AF65-F5344CB8AC3E}">
        <p14:creationId xmlns:p14="http://schemas.microsoft.com/office/powerpoint/2010/main" val="704374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a:xfrm>
            <a:off x="2713278" y="588451"/>
            <a:ext cx="6273977" cy="755649"/>
          </a:xfrm>
        </p:spPr>
        <p:txBody>
          <a:bodyPr>
            <a:normAutofit/>
          </a:bodyPr>
          <a:lstStyle/>
          <a:p>
            <a:r>
              <a:rPr lang="en-US" dirty="0"/>
              <a:t>COSINE SIMILARITY</a:t>
            </a: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6</a:t>
            </a:fld>
            <a:endParaRPr lang="en-US" dirty="0"/>
          </a:p>
        </p:txBody>
      </p:sp>
      <p:pic>
        <p:nvPicPr>
          <p:cNvPr id="1026" name="Picture 2" descr="Cosine similarity formula | Download Scientific Diagram">
            <a:extLst>
              <a:ext uri="{FF2B5EF4-FFF2-40B4-BE49-F238E27FC236}">
                <a16:creationId xmlns:a16="http://schemas.microsoft.com/office/drawing/2014/main" id="{A8AA56E6-0C81-4EB2-944E-B3834036A9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690" y="3429000"/>
            <a:ext cx="4067175" cy="1123950"/>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4" descr="Code implementation of calculating the similarity between tensor s  according to Euclidean distance and cosine similarity">
            <a:extLst>
              <a:ext uri="{FF2B5EF4-FFF2-40B4-BE49-F238E27FC236}">
                <a16:creationId xmlns:a16="http://schemas.microsoft.com/office/drawing/2014/main" id="{953BD1C5-C58A-41B1-9EC7-4ECAC1582D9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descr="Chart, line chart&#10;&#10;Description automatically generated">
            <a:extLst>
              <a:ext uri="{FF2B5EF4-FFF2-40B4-BE49-F238E27FC236}">
                <a16:creationId xmlns:a16="http://schemas.microsoft.com/office/drawing/2014/main" id="{717C8CB1-2D50-4B5F-B01F-4A0EC3D9B4F5}"/>
              </a:ext>
            </a:extLst>
          </p:cNvPr>
          <p:cNvPicPr>
            <a:picLocks noChangeAspect="1"/>
          </p:cNvPicPr>
          <p:nvPr/>
        </p:nvPicPr>
        <p:blipFill>
          <a:blip r:embed="rId3"/>
          <a:stretch>
            <a:fillRect/>
          </a:stretch>
        </p:blipFill>
        <p:spPr>
          <a:xfrm>
            <a:off x="5568316" y="2414241"/>
            <a:ext cx="5950584" cy="3855308"/>
          </a:xfrm>
          <a:prstGeom prst="rect">
            <a:avLst/>
          </a:prstGeom>
        </p:spPr>
      </p:pic>
    </p:spTree>
    <p:extLst>
      <p:ext uri="{BB962C8B-B14F-4D97-AF65-F5344CB8AC3E}">
        <p14:creationId xmlns:p14="http://schemas.microsoft.com/office/powerpoint/2010/main" val="2927830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a:extLst>
              <a:ext uri="{FF2B5EF4-FFF2-40B4-BE49-F238E27FC236}">
                <a16:creationId xmlns:a16="http://schemas.microsoft.com/office/drawing/2014/main" id="{40955DF4-43AA-4BD2-90B7-AFFF79093549}"/>
              </a:ext>
            </a:extLst>
          </p:cNvPr>
          <p:cNvSpPr>
            <a:spLocks noGrp="1"/>
          </p:cNvSpPr>
          <p:nvPr>
            <p:ph type="title"/>
          </p:nvPr>
        </p:nvSpPr>
        <p:spPr>
          <a:xfrm>
            <a:off x="2713278" y="588451"/>
            <a:ext cx="6273977" cy="755649"/>
          </a:xfrm>
        </p:spPr>
        <p:txBody>
          <a:bodyPr>
            <a:normAutofit/>
          </a:bodyPr>
          <a:lstStyle/>
          <a:p>
            <a:r>
              <a:rPr lang="en-US" dirty="0"/>
              <a:t>RECOMMENDATION ENGINE</a:t>
            </a:r>
          </a:p>
        </p:txBody>
      </p:sp>
      <p:graphicFrame>
        <p:nvGraphicFramePr>
          <p:cNvPr id="12" name="Diagram 11">
            <a:extLst>
              <a:ext uri="{FF2B5EF4-FFF2-40B4-BE49-F238E27FC236}">
                <a16:creationId xmlns:a16="http://schemas.microsoft.com/office/drawing/2014/main" id="{03838835-23D5-4401-80BB-8F57A1779515}"/>
              </a:ext>
            </a:extLst>
          </p:cNvPr>
          <p:cNvGraphicFramePr/>
          <p:nvPr>
            <p:extLst>
              <p:ext uri="{D42A27DB-BD31-4B8C-83A1-F6EECF244321}">
                <p14:modId xmlns:p14="http://schemas.microsoft.com/office/powerpoint/2010/main" val="3829033836"/>
              </p:ext>
            </p:extLst>
          </p:nvPr>
        </p:nvGraphicFramePr>
        <p:xfrm>
          <a:off x="820132" y="757373"/>
          <a:ext cx="9869864" cy="56905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8946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3494C0-ABDD-4C4D-8C46-49B8F20CC7E9}"/>
              </a:ext>
            </a:extLst>
          </p:cNvPr>
          <p:cNvSpPr>
            <a:spLocks noGrp="1"/>
          </p:cNvSpPr>
          <p:nvPr>
            <p:ph type="title"/>
          </p:nvPr>
        </p:nvSpPr>
        <p:spPr>
          <a:xfrm>
            <a:off x="1008275" y="4934107"/>
            <a:ext cx="10439400" cy="1175444"/>
          </a:xfrm>
        </p:spPr>
        <p:txBody>
          <a:bodyPr/>
          <a:lstStyle/>
          <a:p>
            <a:r>
              <a:rPr lang="en-US" dirty="0"/>
              <a:t>Clustering</a:t>
            </a:r>
          </a:p>
        </p:txBody>
      </p:sp>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p:txBody>
          <a:bodyPr/>
          <a:lstStyle/>
          <a:p>
            <a:fld id="{03DC2DEF-D2FE-4B45-ABA4-9F153FD1C98A}" type="slidenum">
              <a:rPr lang="en-US" smtClean="0"/>
              <a:t>8</a:t>
            </a:fld>
            <a:endParaRPr lang="en-US" dirty="0"/>
          </a:p>
        </p:txBody>
      </p:sp>
      <p:pic>
        <p:nvPicPr>
          <p:cNvPr id="10" name="Picture Placeholder 16">
            <a:extLst>
              <a:ext uri="{FF2B5EF4-FFF2-40B4-BE49-F238E27FC236}">
                <a16:creationId xmlns:a16="http://schemas.microsoft.com/office/drawing/2014/main" id="{7B38F9BB-7330-42D6-80C9-8D7717FB5D14}"/>
              </a:ext>
              <a:ext uri="{C183D7F6-B498-43B3-948B-1728B52AA6E4}">
                <adec:decorative xmlns:adec="http://schemas.microsoft.com/office/drawing/2017/decorative" val="1"/>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a:fillRect/>
          </a:stretch>
        </p:blipFill>
        <p:spPr>
          <a:xfrm>
            <a:off x="1754659" y="748449"/>
            <a:ext cx="8414952" cy="4185658"/>
          </a:xfrm>
        </p:spPr>
      </p:pic>
    </p:spTree>
    <p:extLst>
      <p:ext uri="{BB962C8B-B14F-4D97-AF65-F5344CB8AC3E}">
        <p14:creationId xmlns:p14="http://schemas.microsoft.com/office/powerpoint/2010/main" val="3462884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C00B059-8249-401E-BECD-DC838B36F9FB}"/>
              </a:ext>
            </a:extLst>
          </p:cNvPr>
          <p:cNvSpPr>
            <a:spLocks noGrp="1"/>
          </p:cNvSpPr>
          <p:nvPr>
            <p:ph type="title"/>
          </p:nvPr>
        </p:nvSpPr>
        <p:spPr/>
        <p:txBody>
          <a:bodyPr/>
          <a:lstStyle/>
          <a:p>
            <a:r>
              <a:rPr lang="en-US" dirty="0"/>
              <a:t>Clustering Algorithm</a:t>
            </a:r>
          </a:p>
        </p:txBody>
      </p:sp>
      <p:sp>
        <p:nvSpPr>
          <p:cNvPr id="3" name="Slide Number Placeholder 2">
            <a:extLst>
              <a:ext uri="{FF2B5EF4-FFF2-40B4-BE49-F238E27FC236}">
                <a16:creationId xmlns:a16="http://schemas.microsoft.com/office/drawing/2014/main" id="{581E71C2-3FC1-41C1-8255-33A1AC802247}"/>
              </a:ext>
            </a:extLst>
          </p:cNvPr>
          <p:cNvSpPr>
            <a:spLocks noGrp="1"/>
          </p:cNvSpPr>
          <p:nvPr>
            <p:ph type="sldNum" sz="quarter" idx="12"/>
          </p:nvPr>
        </p:nvSpPr>
        <p:spPr/>
        <p:txBody>
          <a:bodyPr/>
          <a:lstStyle/>
          <a:p>
            <a:fld id="{03DC2DEF-D2FE-4B45-ABA4-9F153FD1C98A}" type="slidenum">
              <a:rPr lang="en-US" smtClean="0"/>
              <a:t>9</a:t>
            </a:fld>
            <a:endParaRPr lang="en-US" dirty="0"/>
          </a:p>
        </p:txBody>
      </p:sp>
      <p:sp>
        <p:nvSpPr>
          <p:cNvPr id="18" name="Text Placeholder 17">
            <a:extLst>
              <a:ext uri="{FF2B5EF4-FFF2-40B4-BE49-F238E27FC236}">
                <a16:creationId xmlns:a16="http://schemas.microsoft.com/office/drawing/2014/main" id="{ED42596E-DB09-43F7-A053-18CEB2DDE639}"/>
              </a:ext>
            </a:extLst>
          </p:cNvPr>
          <p:cNvSpPr>
            <a:spLocks noGrp="1"/>
          </p:cNvSpPr>
          <p:nvPr>
            <p:ph type="body" sz="quarter" idx="14"/>
          </p:nvPr>
        </p:nvSpPr>
        <p:spPr>
          <a:xfrm>
            <a:off x="622170" y="2007909"/>
            <a:ext cx="3723587" cy="3996016"/>
          </a:xfrm>
        </p:spPr>
        <p:txBody>
          <a:bodyPr/>
          <a:lstStyle/>
          <a:p>
            <a:pPr marL="0" indent="0" algn="ctr">
              <a:buNone/>
            </a:pPr>
            <a:r>
              <a:rPr lang="en-US" b="1" u="sng" dirty="0"/>
              <a:t>K – Nearest </a:t>
            </a:r>
            <a:r>
              <a:rPr lang="en-US" b="1" u="sng" dirty="0" err="1"/>
              <a:t>Neighbour</a:t>
            </a:r>
            <a:endParaRPr lang="en-US" b="1" u="sng" dirty="0"/>
          </a:p>
          <a:p>
            <a:r>
              <a:rPr lang="en-US" b="1" dirty="0"/>
              <a:t>The algorithm learn from the past experience (supervised)</a:t>
            </a:r>
          </a:p>
          <a:p>
            <a:r>
              <a:rPr lang="en-US" b="1" dirty="0"/>
              <a:t>Classification and Regression problem</a:t>
            </a:r>
          </a:p>
          <a:p>
            <a:r>
              <a:rPr lang="en-US" b="1" dirty="0"/>
              <a:t>Require label</a:t>
            </a:r>
          </a:p>
          <a:p>
            <a:endParaRPr lang="en-US" b="1" dirty="0"/>
          </a:p>
          <a:p>
            <a:endParaRPr lang="en-US" b="1" dirty="0"/>
          </a:p>
        </p:txBody>
      </p:sp>
      <p:sp>
        <p:nvSpPr>
          <p:cNvPr id="4" name="Chart Placeholder 3">
            <a:extLst>
              <a:ext uri="{FF2B5EF4-FFF2-40B4-BE49-F238E27FC236}">
                <a16:creationId xmlns:a16="http://schemas.microsoft.com/office/drawing/2014/main" id="{C8864F1B-B662-4162-A545-A0B5CE5697CB}"/>
              </a:ext>
            </a:extLst>
          </p:cNvPr>
          <p:cNvSpPr>
            <a:spLocks noGrp="1"/>
          </p:cNvSpPr>
          <p:nvPr>
            <p:ph type="chart" sz="quarter" idx="13"/>
          </p:nvPr>
        </p:nvSpPr>
        <p:spPr>
          <a:xfrm>
            <a:off x="4920792" y="1243806"/>
            <a:ext cx="4430598" cy="4967287"/>
          </a:xfrm>
          <a:ln>
            <a:solidFill>
              <a:schemeClr val="accent4"/>
            </a:solidFill>
          </a:ln>
        </p:spPr>
      </p:sp>
      <p:sp>
        <p:nvSpPr>
          <p:cNvPr id="8" name="Text Placeholder 17">
            <a:extLst>
              <a:ext uri="{FF2B5EF4-FFF2-40B4-BE49-F238E27FC236}">
                <a16:creationId xmlns:a16="http://schemas.microsoft.com/office/drawing/2014/main" id="{EB72B1CC-5751-442F-919D-68F670E15D42}"/>
              </a:ext>
            </a:extLst>
          </p:cNvPr>
          <p:cNvSpPr txBox="1">
            <a:spLocks/>
          </p:cNvSpPr>
          <p:nvPr/>
        </p:nvSpPr>
        <p:spPr>
          <a:xfrm>
            <a:off x="5076007" y="1450975"/>
            <a:ext cx="4120168" cy="45529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our </a:t>
            </a:r>
          </a:p>
        </p:txBody>
      </p:sp>
      <p:sp>
        <p:nvSpPr>
          <p:cNvPr id="9" name="Text Placeholder 17">
            <a:extLst>
              <a:ext uri="{FF2B5EF4-FFF2-40B4-BE49-F238E27FC236}">
                <a16:creationId xmlns:a16="http://schemas.microsoft.com/office/drawing/2014/main" id="{BAEF4CE7-3047-4D62-930B-F18F1EA69F37}"/>
              </a:ext>
            </a:extLst>
          </p:cNvPr>
          <p:cNvSpPr txBox="1">
            <a:spLocks/>
          </p:cNvSpPr>
          <p:nvPr/>
        </p:nvSpPr>
        <p:spPr>
          <a:xfrm>
            <a:off x="5076007" y="2007909"/>
            <a:ext cx="4120168" cy="39764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b="1" u="sng" dirty="0">
                <a:solidFill>
                  <a:schemeClr val="tx1"/>
                </a:solidFill>
              </a:rPr>
              <a:t>K – Means</a:t>
            </a:r>
          </a:p>
          <a:p>
            <a:r>
              <a:rPr lang="en-US" b="1" dirty="0">
                <a:solidFill>
                  <a:schemeClr val="tx1"/>
                </a:solidFill>
              </a:rPr>
              <a:t>The algorithm </a:t>
            </a:r>
            <a:r>
              <a:rPr lang="en-US" b="1" dirty="0" err="1">
                <a:solidFill>
                  <a:schemeClr val="tx1"/>
                </a:solidFill>
              </a:rPr>
              <a:t>doest</a:t>
            </a:r>
            <a:r>
              <a:rPr lang="en-US" b="1" dirty="0">
                <a:solidFill>
                  <a:schemeClr val="tx1"/>
                </a:solidFill>
              </a:rPr>
              <a:t> learn from the past experience (unsupervised)</a:t>
            </a:r>
          </a:p>
          <a:p>
            <a:r>
              <a:rPr lang="en-US" b="1" dirty="0">
                <a:solidFill>
                  <a:schemeClr val="tx1"/>
                </a:solidFill>
              </a:rPr>
              <a:t>Clustering (segmentation) Analysis and Data mining</a:t>
            </a:r>
          </a:p>
          <a:p>
            <a:r>
              <a:rPr lang="en-US" b="1" dirty="0">
                <a:solidFill>
                  <a:schemeClr val="tx1"/>
                </a:solidFill>
              </a:rPr>
              <a:t>No label required</a:t>
            </a:r>
          </a:p>
          <a:p>
            <a:endParaRPr lang="en-US" b="1" dirty="0">
              <a:solidFill>
                <a:schemeClr val="tx1"/>
              </a:solidFill>
            </a:endParaRPr>
          </a:p>
        </p:txBody>
      </p:sp>
    </p:spTree>
    <p:extLst>
      <p:ext uri="{BB962C8B-B14F-4D97-AF65-F5344CB8AC3E}">
        <p14:creationId xmlns:p14="http://schemas.microsoft.com/office/powerpoint/2010/main" val="2900026269"/>
      </p:ext>
    </p:extLst>
  </p:cSld>
  <p:clrMapOvr>
    <a:masterClrMapping/>
  </p:clrMapOvr>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itle goes here" id="{A4715F0E-2373-46DF-8650-9CD6D2E73FF4}" vid="{7AE24D49-249C-4823-B15D-D301F3E63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bold block presentation</Template>
  <TotalTime>2270</TotalTime>
  <Words>827</Words>
  <Application>Microsoft Office PowerPoint</Application>
  <PresentationFormat>Widescreen</PresentationFormat>
  <Paragraphs>174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Webdings</vt:lpstr>
      <vt:lpstr>Office Theme</vt:lpstr>
      <vt:lpstr>Unsupervised Learning for Clustering and  Recommendation system on insurance dataset</vt:lpstr>
      <vt:lpstr>About the dataset</vt:lpstr>
      <vt:lpstr>Data Preprocessing</vt:lpstr>
      <vt:lpstr>Recommendation System</vt:lpstr>
      <vt:lpstr>DATA TREND</vt:lpstr>
      <vt:lpstr>COSINE SIMILARITY</vt:lpstr>
      <vt:lpstr>RECOMMENDATION ENGINE</vt:lpstr>
      <vt:lpstr>Clustering</vt:lpstr>
      <vt:lpstr>Clustering Algorithm</vt:lpstr>
      <vt:lpstr>PowerPoint Presentation</vt:lpstr>
      <vt:lpstr>PowerPoint Presentation</vt:lpstr>
      <vt:lpstr>Segmentation Analysis</vt:lpstr>
      <vt:lpstr>Segmentation Analysis</vt:lpstr>
      <vt:lpstr>Strength and Weakness</vt:lpstr>
      <vt:lpstr>Insight for the insurance company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and Recommendation system on insurance dataset</dc:title>
  <dc:creator>IchwanSyahputra, Baginda</dc:creator>
  <cp:lastModifiedBy>IchwanSyahputra, Baginda</cp:lastModifiedBy>
  <cp:revision>68</cp:revision>
  <dcterms:created xsi:type="dcterms:W3CDTF">2022-08-21T13:01:25Z</dcterms:created>
  <dcterms:modified xsi:type="dcterms:W3CDTF">2022-08-23T02:52:08Z</dcterms:modified>
</cp:coreProperties>
</file>