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2" r:id="rId2"/>
    <p:sldId id="296" r:id="rId3"/>
    <p:sldId id="284" r:id="rId4"/>
    <p:sldId id="285" r:id="rId5"/>
    <p:sldId id="300" r:id="rId6"/>
    <p:sldId id="286" r:id="rId7"/>
    <p:sldId id="287" r:id="rId8"/>
    <p:sldId id="265" r:id="rId9"/>
    <p:sldId id="271" r:id="rId10"/>
    <p:sldId id="288" r:id="rId11"/>
    <p:sldId id="291" r:id="rId12"/>
    <p:sldId id="290" r:id="rId13"/>
    <p:sldId id="292" r:id="rId14"/>
    <p:sldId id="293" r:id="rId15"/>
    <p:sldId id="298" r:id="rId16"/>
    <p:sldId id="299" r:id="rId17"/>
    <p:sldId id="303" r:id="rId18"/>
    <p:sldId id="304" r:id="rId19"/>
    <p:sldId id="294" r:id="rId20"/>
    <p:sldId id="295" r:id="rId21"/>
    <p:sldId id="305" r:id="rId22"/>
    <p:sldId id="301" r:id="rId23"/>
    <p:sldId id="30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3029" autoAdjust="0"/>
  </p:normalViewPr>
  <p:slideViewPr>
    <p:cSldViewPr>
      <p:cViewPr>
        <p:scale>
          <a:sx n="95" d="100"/>
          <a:sy n="95" d="100"/>
        </p:scale>
        <p:origin x="-209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79EBB7-C773-4B94-8F26-CE83B2420A11}" type="datetimeFigureOut">
              <a:rPr lang="en-US" smtClean="0"/>
              <a:t>6/6/2016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84F359-D2BC-4807-BA54-FE36A8168AF0}" type="slidenum">
              <a:rPr lang="en-US" smtClean="0"/>
              <a:t>‹#›</a:t>
            </a:fld>
            <a:endParaRPr lang="en-US"/>
          </a:p>
        </p:txBody>
      </p:sp>
    </p:spTree>
    <p:extLst>
      <p:ext uri="{BB962C8B-B14F-4D97-AF65-F5344CB8AC3E}">
        <p14:creationId xmlns:p14="http://schemas.microsoft.com/office/powerpoint/2010/main" val="2431235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4F359-D2BC-4807-BA54-FE36A8168AF0}" type="slidenum">
              <a:rPr lang="en-US" smtClean="0"/>
              <a:t>20</a:t>
            </a:fld>
            <a:endParaRPr lang="en-US"/>
          </a:p>
        </p:txBody>
      </p:sp>
    </p:spTree>
    <p:extLst>
      <p:ext uri="{BB962C8B-B14F-4D97-AF65-F5344CB8AC3E}">
        <p14:creationId xmlns:p14="http://schemas.microsoft.com/office/powerpoint/2010/main" val="3929886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2F796E-A4FA-4BA4-A1C2-91071C25703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123655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F796E-A4FA-4BA4-A1C2-91071C25703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224673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F796E-A4FA-4BA4-A1C2-91071C25703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145378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F796E-A4FA-4BA4-A1C2-91071C25703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286423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F796E-A4FA-4BA4-A1C2-91071C257032}"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36230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2F796E-A4FA-4BA4-A1C2-91071C257032}"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1592508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F796E-A4FA-4BA4-A1C2-91071C257032}"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357391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2F796E-A4FA-4BA4-A1C2-91071C257032}"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218026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F796E-A4FA-4BA4-A1C2-91071C257032}"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71820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F796E-A4FA-4BA4-A1C2-91071C257032}"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82689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F796E-A4FA-4BA4-A1C2-91071C257032}"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9AA21-2B1E-4D2C-B3EB-7E45E0BD9F7D}" type="slidenum">
              <a:rPr lang="en-US" smtClean="0"/>
              <a:t>‹#›</a:t>
            </a:fld>
            <a:endParaRPr lang="en-US"/>
          </a:p>
        </p:txBody>
      </p:sp>
    </p:spTree>
    <p:extLst>
      <p:ext uri="{BB962C8B-B14F-4D97-AF65-F5344CB8AC3E}">
        <p14:creationId xmlns:p14="http://schemas.microsoft.com/office/powerpoint/2010/main" val="331042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F796E-A4FA-4BA4-A1C2-91071C257032}" type="datetimeFigureOut">
              <a:rPr lang="en-US" smtClean="0"/>
              <a:t>6/6/2016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9AA21-2B1E-4D2C-B3EB-7E45E0BD9F7D}" type="slidenum">
              <a:rPr lang="en-US" smtClean="0"/>
              <a:t>‹#›</a:t>
            </a:fld>
            <a:endParaRPr lang="en-US"/>
          </a:p>
        </p:txBody>
      </p:sp>
    </p:spTree>
    <p:extLst>
      <p:ext uri="{BB962C8B-B14F-4D97-AF65-F5344CB8AC3E}">
        <p14:creationId xmlns:p14="http://schemas.microsoft.com/office/powerpoint/2010/main" val="416078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hyperlink" Target="http://www.confluent.io/blog/how-to-build-a-scalable-etl-pipeline-with-kafka-conne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data.seattle.gov/Public-Safety/Seattle-Police-Department-Police-Report-Incident/7ais-f98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ata.seattle.gov/Public-Safety/Seattle-Police-Department-911-Incident-Response/3k2p-39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eat_(police)" TargetMode="External"/><Relationship Id="rId2" Type="http://schemas.openxmlformats.org/officeDocument/2006/relationships/hyperlink" Target="https://en.wikipedia.org/wiki/Mass-casualty_incid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eb6.seattle.gov/mnm/policereports.aspx" TargetMode="External"/><Relationship Id="rId2" Type="http://schemas.openxmlformats.org/officeDocument/2006/relationships/hyperlink" Target="http://web6.seattle.gov/mnm/incidentresponse.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confluent.io/blog/how-to-build-a-scalable-etl-pipeline-with-kafka-conn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Seattle Police Department</a:t>
            </a:r>
            <a:br>
              <a:rPr lang="en-US" dirty="0" smtClean="0"/>
            </a:br>
            <a:r>
              <a:rPr lang="en-US" dirty="0" smtClean="0"/>
              <a:t>Data </a:t>
            </a:r>
            <a:r>
              <a:rPr lang="en-US" dirty="0" smtClean="0"/>
              <a:t>Pipeline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University of Washington Data Pipes</a:t>
            </a:r>
          </a:p>
          <a:p>
            <a:r>
              <a:rPr lang="en-US" dirty="0" smtClean="0"/>
              <a:t>Assignment 4 - </a:t>
            </a:r>
            <a:r>
              <a:rPr lang="en-US" b="1" dirty="0"/>
              <a:t>Low </a:t>
            </a:r>
            <a:r>
              <a:rPr lang="en-US" b="1" dirty="0" smtClean="0"/>
              <a:t>Latency</a:t>
            </a:r>
          </a:p>
          <a:p>
            <a:r>
              <a:rPr lang="en-US" dirty="0" smtClean="0"/>
              <a:t>Option</a:t>
            </a:r>
            <a:endParaRPr lang="en-US" dirty="0" smtClean="0"/>
          </a:p>
          <a:p>
            <a:r>
              <a:rPr lang="en-US" dirty="0" smtClean="0">
                <a:solidFill>
                  <a:srgbClr val="FF0000"/>
                </a:solidFill>
              </a:rPr>
              <a:t>Team 5 – </a:t>
            </a:r>
            <a:r>
              <a:rPr lang="en-US" dirty="0" smtClean="0">
                <a:solidFill>
                  <a:srgbClr val="FF0000"/>
                </a:solidFill>
              </a:rPr>
              <a:t>Fred </a:t>
            </a:r>
            <a:r>
              <a:rPr lang="en-US" dirty="0" smtClean="0">
                <a:solidFill>
                  <a:srgbClr val="FF0000"/>
                </a:solidFill>
              </a:rPr>
              <a:t>Yu, Barb Dawdy, Abhishek </a:t>
            </a:r>
            <a:r>
              <a:rPr lang="en-US" dirty="0" smtClean="0">
                <a:solidFill>
                  <a:srgbClr val="FF0000"/>
                </a:solidFill>
              </a:rPr>
              <a:t>Agrawal</a:t>
            </a:r>
            <a:endParaRPr lang="en-US" dirty="0">
              <a:solidFill>
                <a:srgbClr val="FF0000"/>
              </a:solidFill>
            </a:endParaRPr>
          </a:p>
        </p:txBody>
      </p:sp>
    </p:spTree>
    <p:extLst>
      <p:ext uri="{BB962C8B-B14F-4D97-AF65-F5344CB8AC3E}">
        <p14:creationId xmlns:p14="http://schemas.microsoft.com/office/powerpoint/2010/main" val="169691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Process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7241" y="1600200"/>
            <a:ext cx="406951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encrypted-tbn3.gstatic.com/images?q=tbn:ANd9GcSmYHdUhp1jodYijOoJK3WuDMNKhKaod9EXrhYSNqhGy-RRyzV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371600"/>
            <a:ext cx="15240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seattle.gov/police/images/footerShiel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02" y="1492599"/>
            <a:ext cx="6762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819400"/>
            <a:ext cx="985838"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own Arrow 3"/>
          <p:cNvSpPr/>
          <p:nvPr/>
        </p:nvSpPr>
        <p:spPr>
          <a:xfrm rot="5400000">
            <a:off x="6660801" y="1416399"/>
            <a:ext cx="546798" cy="914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6200000">
            <a:off x="1576178" y="1260336"/>
            <a:ext cx="546798" cy="12192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2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normAutofit/>
          </a:bodyPr>
          <a:lstStyle/>
          <a:p>
            <a:pPr>
              <a:buClr>
                <a:srgbClr val="00B050"/>
              </a:buClr>
              <a:buFont typeface="Wingdings" panose="05000000000000000000" pitchFamily="2" charset="2"/>
              <a:buChar char="ü"/>
            </a:pPr>
            <a:r>
              <a:rPr lang="en-US" dirty="0" smtClean="0"/>
              <a:t>Decide on Project Data Source</a:t>
            </a:r>
          </a:p>
          <a:p>
            <a:pPr>
              <a:buClr>
                <a:srgbClr val="00B050"/>
              </a:buClr>
              <a:buFont typeface="Wingdings" panose="05000000000000000000" pitchFamily="2" charset="2"/>
              <a:buChar char="ü"/>
            </a:pPr>
            <a:r>
              <a:rPr lang="en-US" dirty="0" smtClean="0"/>
              <a:t>Decide on Metrics for A, B and Join/</a:t>
            </a:r>
            <a:r>
              <a:rPr lang="en-US" dirty="0" err="1" smtClean="0"/>
              <a:t>Cogroup</a:t>
            </a:r>
            <a:endParaRPr lang="en-US" dirty="0" smtClean="0"/>
          </a:p>
          <a:p>
            <a:pPr>
              <a:buClr>
                <a:srgbClr val="00B050"/>
              </a:buClr>
              <a:buFont typeface="Wingdings" panose="05000000000000000000" pitchFamily="2" charset="2"/>
              <a:buChar char="ü"/>
            </a:pPr>
            <a:r>
              <a:rPr lang="en-US" dirty="0" smtClean="0"/>
              <a:t>Get Tools Working</a:t>
            </a:r>
          </a:p>
          <a:p>
            <a:pPr lvl="1">
              <a:buClr>
                <a:srgbClr val="00B050"/>
              </a:buClr>
              <a:buFont typeface="Wingdings" panose="05000000000000000000" pitchFamily="2" charset="2"/>
              <a:buChar char="ü"/>
            </a:pPr>
            <a:r>
              <a:rPr lang="en-US" dirty="0" smtClean="0"/>
              <a:t>Vagrant</a:t>
            </a:r>
          </a:p>
          <a:p>
            <a:pPr lvl="1">
              <a:buClr>
                <a:srgbClr val="00B050"/>
              </a:buClr>
              <a:buFont typeface="Wingdings" panose="05000000000000000000" pitchFamily="2" charset="2"/>
              <a:buChar char="ü"/>
            </a:pPr>
            <a:r>
              <a:rPr lang="en-US" dirty="0" smtClean="0"/>
              <a:t>Get initial Kafka JDBC working per instructions</a:t>
            </a:r>
          </a:p>
          <a:p>
            <a:pPr lvl="2"/>
            <a:r>
              <a:rPr lang="en-US" dirty="0">
                <a:hlinkClick r:id="rId2"/>
              </a:rPr>
              <a:t>http://</a:t>
            </a:r>
            <a:r>
              <a:rPr lang="en-US" dirty="0" smtClean="0">
                <a:hlinkClick r:id="rId2"/>
              </a:rPr>
              <a:t>www.confluent.io/blog/how-to-build-a-scalable-etl-pipeline-with-kafka-connect</a:t>
            </a:r>
            <a:endParaRPr lang="en-US" dirty="0" smtClean="0"/>
          </a:p>
          <a:p>
            <a:pPr lvl="1">
              <a:buClr>
                <a:srgbClr val="00B050"/>
              </a:buClr>
              <a:buFont typeface="Wingdings" panose="05000000000000000000" pitchFamily="2" charset="2"/>
              <a:buChar char="ü"/>
            </a:pPr>
            <a:r>
              <a:rPr lang="en-US" dirty="0" smtClean="0"/>
              <a:t>Spark </a:t>
            </a:r>
            <a:r>
              <a:rPr lang="en-US" dirty="0" smtClean="0"/>
              <a:t>(v1.6.1 for Hadoop 2.6) </a:t>
            </a:r>
            <a:r>
              <a:rPr lang="en-US" dirty="0" smtClean="0"/>
              <a:t>installed in Vagrant</a:t>
            </a:r>
          </a:p>
        </p:txBody>
      </p:sp>
    </p:spTree>
    <p:extLst>
      <p:ext uri="{BB962C8B-B14F-4D97-AF65-F5344CB8AC3E}">
        <p14:creationId xmlns:p14="http://schemas.microsoft.com/office/powerpoint/2010/main" val="368414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Source </a:t>
            </a:r>
            <a:r>
              <a:rPr lang="en-US" dirty="0" smtClean="0"/>
              <a:t>A – SPD Reports for 2016</a:t>
            </a:r>
            <a:endParaRPr lang="en-US" dirty="0" smtClean="0"/>
          </a:p>
          <a:p>
            <a:pPr lvl="1">
              <a:buClr>
                <a:srgbClr val="00B050"/>
              </a:buClr>
              <a:buFont typeface="Wingdings" panose="05000000000000000000" pitchFamily="2" charset="2"/>
              <a:buChar char="ü"/>
            </a:pPr>
            <a:r>
              <a:rPr lang="en-US" dirty="0" smtClean="0"/>
              <a:t>Setup MySQL in Vagrant with new Table and Kafka topic</a:t>
            </a:r>
          </a:p>
          <a:p>
            <a:pPr lvl="1">
              <a:buClr>
                <a:srgbClr val="00B050"/>
              </a:buClr>
              <a:buFont typeface="Wingdings" panose="05000000000000000000" pitchFamily="2" charset="2"/>
              <a:buChar char="ü"/>
            </a:pPr>
            <a:r>
              <a:rPr lang="en-US" dirty="0" smtClean="0"/>
              <a:t>Clean and Transform SPD Report data from 2016</a:t>
            </a:r>
          </a:p>
          <a:p>
            <a:pPr lvl="1">
              <a:buClr>
                <a:srgbClr val="00B050"/>
              </a:buClr>
              <a:buFont typeface="Wingdings" panose="05000000000000000000" pitchFamily="2" charset="2"/>
              <a:buChar char="ü"/>
            </a:pPr>
            <a:r>
              <a:rPr lang="en-US" dirty="0" smtClean="0"/>
              <a:t>Load MySQL SPD Report data from 2016</a:t>
            </a:r>
          </a:p>
          <a:p>
            <a:pPr lvl="1">
              <a:buFont typeface="Arial" panose="020B0604020202020204" pitchFamily="34" charset="0"/>
              <a:buChar char="•"/>
            </a:pPr>
            <a:r>
              <a:rPr lang="en-US" dirty="0" smtClean="0"/>
              <a:t>Load into Kafka and </a:t>
            </a:r>
            <a:r>
              <a:rPr lang="en-US" dirty="0" smtClean="0"/>
              <a:t>Hive</a:t>
            </a:r>
          </a:p>
          <a:p>
            <a:pPr lvl="2">
              <a:buClr>
                <a:srgbClr val="00B050"/>
              </a:buClr>
              <a:buFont typeface="Wingdings" panose="05000000000000000000" pitchFamily="2" charset="2"/>
              <a:buChar char="ü"/>
            </a:pPr>
            <a:r>
              <a:rPr lang="en-US" dirty="0" smtClean="0"/>
              <a:t>Sample working</a:t>
            </a:r>
          </a:p>
          <a:p>
            <a:pPr lvl="2"/>
            <a:r>
              <a:rPr lang="en-US" dirty="0" smtClean="0"/>
              <a:t>SPD Reports</a:t>
            </a:r>
            <a:endParaRPr lang="en-US" dirty="0" smtClean="0"/>
          </a:p>
          <a:p>
            <a:pPr lvl="1">
              <a:buFont typeface="Arial" panose="020B0604020202020204" pitchFamily="34" charset="0"/>
              <a:buChar char="•"/>
            </a:pPr>
            <a:r>
              <a:rPr lang="en-US" dirty="0" smtClean="0"/>
              <a:t>Hive Context for </a:t>
            </a:r>
            <a:r>
              <a:rPr lang="en-US" dirty="0" err="1" smtClean="0"/>
              <a:t>SPD_Report</a:t>
            </a:r>
            <a:r>
              <a:rPr lang="en-US" dirty="0" smtClean="0"/>
              <a:t> data in Spark Steaming</a:t>
            </a:r>
          </a:p>
          <a:p>
            <a:pPr lvl="1">
              <a:buFont typeface="Arial" panose="020B0604020202020204" pitchFamily="34" charset="0"/>
              <a:buChar char="•"/>
            </a:pPr>
            <a:r>
              <a:rPr lang="en-US" dirty="0" smtClean="0"/>
              <a:t>Run Metric A2 – number of offence types by </a:t>
            </a:r>
            <a:r>
              <a:rPr lang="en-US" dirty="0" smtClean="0"/>
              <a:t>date (4 hour time frame) </a:t>
            </a:r>
            <a:r>
              <a:rPr lang="en-US" dirty="0" smtClean="0"/>
              <a:t>and zone/beat</a:t>
            </a:r>
          </a:p>
          <a:p>
            <a:pPr lvl="1"/>
            <a:endParaRPr lang="en-US" dirty="0"/>
          </a:p>
        </p:txBody>
      </p:sp>
    </p:spTree>
    <p:extLst>
      <p:ext uri="{BB962C8B-B14F-4D97-AF65-F5344CB8AC3E}">
        <p14:creationId xmlns:p14="http://schemas.microsoft.com/office/powerpoint/2010/main" val="390887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Source </a:t>
            </a:r>
            <a:r>
              <a:rPr lang="en-US" dirty="0" smtClean="0"/>
              <a:t>B – 911 Calls</a:t>
            </a:r>
            <a:endParaRPr lang="en-US" dirty="0" smtClean="0"/>
          </a:p>
          <a:p>
            <a:pPr lvl="1">
              <a:buClr>
                <a:srgbClr val="00B050"/>
              </a:buClr>
              <a:buFont typeface="Wingdings" panose="05000000000000000000" pitchFamily="2" charset="2"/>
              <a:buChar char="ü"/>
            </a:pPr>
            <a:r>
              <a:rPr lang="en-US" dirty="0" smtClean="0"/>
              <a:t>Update Hello Steams to work with the SPD 911 JSON data</a:t>
            </a:r>
          </a:p>
          <a:p>
            <a:pPr lvl="1">
              <a:buClr>
                <a:srgbClr val="00B050"/>
              </a:buClr>
              <a:buFont typeface="Wingdings" panose="05000000000000000000" pitchFamily="2" charset="2"/>
              <a:buChar char="ü"/>
            </a:pPr>
            <a:r>
              <a:rPr lang="en-US" dirty="0" smtClean="0"/>
              <a:t>Setup Hello Streams with 911 JSON data and Kafka topic</a:t>
            </a:r>
          </a:p>
          <a:p>
            <a:pPr lvl="1">
              <a:buFont typeface="Arial" panose="020B0604020202020204" pitchFamily="34" charset="0"/>
              <a:buChar char="•"/>
            </a:pPr>
            <a:r>
              <a:rPr lang="en-US" dirty="0" smtClean="0"/>
              <a:t>Kafka consumer and producer running for 911 </a:t>
            </a:r>
            <a:r>
              <a:rPr lang="en-US" dirty="0" smtClean="0"/>
              <a:t>data</a:t>
            </a:r>
          </a:p>
          <a:p>
            <a:pPr lvl="2"/>
            <a:r>
              <a:rPr lang="en-US" dirty="0" smtClean="0"/>
              <a:t>Producer Code</a:t>
            </a:r>
          </a:p>
          <a:p>
            <a:pPr lvl="2"/>
            <a:r>
              <a:rPr lang="en-US" dirty="0" smtClean="0"/>
              <a:t>Consumer Code which also process Data Source A as Hive Context</a:t>
            </a:r>
            <a:endParaRPr lang="en-US" dirty="0" smtClean="0"/>
          </a:p>
          <a:p>
            <a:pPr lvl="1">
              <a:buFont typeface="Arial" panose="020B0604020202020204" pitchFamily="34" charset="0"/>
              <a:buChar char="•"/>
            </a:pPr>
            <a:r>
              <a:rPr lang="en-US" dirty="0" smtClean="0"/>
              <a:t>Spark Context 911 data in Spark Steaming</a:t>
            </a:r>
          </a:p>
          <a:p>
            <a:pPr lvl="1">
              <a:buFont typeface="Arial" panose="020B0604020202020204" pitchFamily="34" charset="0"/>
              <a:buChar char="•"/>
            </a:pPr>
            <a:r>
              <a:rPr lang="en-US" dirty="0" smtClean="0"/>
              <a:t>Run Metric B3 – number of </a:t>
            </a:r>
            <a:r>
              <a:rPr lang="en-US" dirty="0" smtClean="0"/>
              <a:t>calls by Date/Time (4 hour range) for </a:t>
            </a:r>
            <a:r>
              <a:rPr lang="en-US" dirty="0" smtClean="0"/>
              <a:t>zone/beat</a:t>
            </a:r>
          </a:p>
          <a:p>
            <a:pPr lvl="1"/>
            <a:endParaRPr lang="en-US" dirty="0"/>
          </a:p>
        </p:txBody>
      </p:sp>
    </p:spTree>
    <p:extLst>
      <p:ext uri="{BB962C8B-B14F-4D97-AF65-F5344CB8AC3E}">
        <p14:creationId xmlns:p14="http://schemas.microsoft.com/office/powerpoint/2010/main" val="372187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normAutofit/>
          </a:bodyPr>
          <a:lstStyle/>
          <a:p>
            <a:r>
              <a:rPr lang="en-US" dirty="0" smtClean="0"/>
              <a:t>Metric A5 or Join/</a:t>
            </a:r>
            <a:r>
              <a:rPr lang="en-US" dirty="0" err="1" smtClean="0"/>
              <a:t>Cogroup</a:t>
            </a:r>
            <a:endParaRPr lang="en-US" dirty="0" smtClean="0"/>
          </a:p>
          <a:p>
            <a:pPr lvl="1">
              <a:buClr>
                <a:srgbClr val="00B050"/>
              </a:buClr>
              <a:buFont typeface="Wingdings" panose="05000000000000000000" pitchFamily="2" charset="2"/>
              <a:buChar char="ü"/>
            </a:pPr>
            <a:r>
              <a:rPr lang="en-US" dirty="0" smtClean="0"/>
              <a:t>Plan data fields to group</a:t>
            </a:r>
          </a:p>
          <a:p>
            <a:pPr lvl="1">
              <a:buFont typeface="Arial" panose="020B0604020202020204" pitchFamily="34" charset="0"/>
              <a:buChar char="•"/>
            </a:pPr>
            <a:r>
              <a:rPr lang="en-US" dirty="0" smtClean="0"/>
              <a:t>Spark Streaming baskets to </a:t>
            </a:r>
            <a:r>
              <a:rPr lang="en-US" dirty="0" err="1" smtClean="0"/>
              <a:t>Cogroup</a:t>
            </a:r>
            <a:r>
              <a:rPr lang="en-US" dirty="0" smtClean="0"/>
              <a:t> or join </a:t>
            </a:r>
            <a:r>
              <a:rPr lang="en-US" dirty="0" smtClean="0"/>
              <a:t>data in Python</a:t>
            </a:r>
            <a:endParaRPr lang="en-US" dirty="0" smtClean="0"/>
          </a:p>
          <a:p>
            <a:pPr lvl="1">
              <a:buFont typeface="Arial" panose="020B0604020202020204" pitchFamily="34" charset="0"/>
              <a:buChar char="•"/>
            </a:pPr>
            <a:r>
              <a:rPr lang="en-US" dirty="0" smtClean="0"/>
              <a:t>Run Metric A5 – number of </a:t>
            </a:r>
            <a:r>
              <a:rPr lang="en-US" dirty="0" smtClean="0"/>
              <a:t>Offences </a:t>
            </a:r>
            <a:r>
              <a:rPr lang="en-US" dirty="0" smtClean="0"/>
              <a:t>by </a:t>
            </a:r>
            <a:r>
              <a:rPr lang="en-US" dirty="0" smtClean="0"/>
              <a:t>Date Time (4 </a:t>
            </a:r>
            <a:r>
              <a:rPr lang="en-US" dirty="0" err="1" smtClean="0"/>
              <a:t>hr</a:t>
            </a:r>
            <a:r>
              <a:rPr lang="en-US" dirty="0" smtClean="0"/>
              <a:t> range) </a:t>
            </a:r>
            <a:r>
              <a:rPr lang="en-US" dirty="0" smtClean="0"/>
              <a:t>and </a:t>
            </a:r>
            <a:r>
              <a:rPr lang="en-US" dirty="0" smtClean="0"/>
              <a:t>zone beat </a:t>
            </a:r>
            <a:r>
              <a:rPr lang="en-US" dirty="0" smtClean="0"/>
              <a:t>for SPD 911 and SPD Reports</a:t>
            </a:r>
          </a:p>
          <a:p>
            <a:pPr lvl="1"/>
            <a:endParaRPr lang="en-US" dirty="0"/>
          </a:p>
        </p:txBody>
      </p:sp>
    </p:spTree>
    <p:extLst>
      <p:ext uri="{BB962C8B-B14F-4D97-AF65-F5344CB8AC3E}">
        <p14:creationId xmlns:p14="http://schemas.microsoft.com/office/powerpoint/2010/main" val="380782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dirty="0" smtClean="0"/>
              <a:t>Output</a:t>
            </a:r>
            <a:endParaRPr lang="en-US" dirty="0"/>
          </a:p>
        </p:txBody>
      </p:sp>
      <p:sp>
        <p:nvSpPr>
          <p:cNvPr id="3" name="Content Placeholder 2"/>
          <p:cNvSpPr>
            <a:spLocks noGrp="1"/>
          </p:cNvSpPr>
          <p:nvPr>
            <p:ph type="subTitle" idx="1"/>
          </p:nvPr>
        </p:nvSpPr>
        <p:spPr>
          <a:xfrm>
            <a:off x="1524000" y="2514600"/>
            <a:ext cx="6400800" cy="2819400"/>
          </a:xfrm>
        </p:spPr>
        <p:txBody>
          <a:bodyPr>
            <a:normAutofit lnSpcReduction="10000"/>
          </a:bodyPr>
          <a:lstStyle/>
          <a:p>
            <a:r>
              <a:rPr lang="en-US" dirty="0" smtClean="0"/>
              <a:t>It is OK to not have things working or be perfect.</a:t>
            </a:r>
          </a:p>
          <a:p>
            <a:endParaRPr lang="en-US" dirty="0" smtClean="0"/>
          </a:p>
          <a:p>
            <a:endParaRPr lang="en-US" dirty="0" smtClean="0"/>
          </a:p>
          <a:p>
            <a:r>
              <a:rPr lang="en-US" dirty="0" smtClean="0"/>
              <a:t>We had Challenges….</a:t>
            </a:r>
            <a:endParaRPr lang="en-US" dirty="0"/>
          </a:p>
        </p:txBody>
      </p:sp>
    </p:spTree>
    <p:extLst>
      <p:ext uri="{BB962C8B-B14F-4D97-AF65-F5344CB8AC3E}">
        <p14:creationId xmlns:p14="http://schemas.microsoft.com/office/powerpoint/2010/main" val="374183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Vagrant Install issues and learning file setups and other client changes</a:t>
            </a:r>
          </a:p>
          <a:p>
            <a:r>
              <a:rPr lang="en-US" dirty="0" smtClean="0"/>
              <a:t>Vagrant corrupted when </a:t>
            </a:r>
            <a:r>
              <a:rPr lang="en-US" dirty="0" err="1" smtClean="0"/>
              <a:t>pyspark</a:t>
            </a:r>
            <a:r>
              <a:rPr lang="en-US" dirty="0" smtClean="0"/>
              <a:t> ran out of memory causing destroy and VM creation again- “Couldn't </a:t>
            </a:r>
            <a:r>
              <a:rPr lang="en-US" dirty="0"/>
              <a:t>remount RDWR because of unprocessed orphan </a:t>
            </a:r>
            <a:r>
              <a:rPr lang="en-US" dirty="0" err="1" smtClean="0"/>
              <a:t>inode</a:t>
            </a:r>
            <a:r>
              <a:rPr lang="en-US" dirty="0" smtClean="0"/>
              <a:t> list”</a:t>
            </a:r>
          </a:p>
          <a:p>
            <a:r>
              <a:rPr lang="en-US" dirty="0"/>
              <a:t>Explored alternate methods to work with a Data Pipeline like </a:t>
            </a:r>
            <a:r>
              <a:rPr lang="en-US" dirty="0" err="1" smtClean="0"/>
              <a:t>Bottledwater</a:t>
            </a:r>
            <a:r>
              <a:rPr lang="en-US" dirty="0" smtClean="0"/>
              <a:t> but encountered issues</a:t>
            </a:r>
          </a:p>
          <a:p>
            <a:r>
              <a:rPr lang="en-US" dirty="0" smtClean="0"/>
              <a:t>Needing to understand how to run </a:t>
            </a:r>
            <a:r>
              <a:rPr lang="en-US" dirty="0"/>
              <a:t>K</a:t>
            </a:r>
            <a:r>
              <a:rPr lang="en-US" dirty="0" smtClean="0"/>
              <a:t>afka in vagrant to setup new topics.</a:t>
            </a:r>
          </a:p>
          <a:p>
            <a:r>
              <a:rPr lang="en-US" dirty="0" err="1" smtClean="0"/>
              <a:t>Pyspark</a:t>
            </a:r>
            <a:r>
              <a:rPr lang="en-US" dirty="0" smtClean="0"/>
              <a:t> and spark-shell out of memory issues even when memory increased in </a:t>
            </a:r>
            <a:r>
              <a:rPr lang="en-US" dirty="0" err="1"/>
              <a:t>VagrantFile</a:t>
            </a:r>
            <a:r>
              <a:rPr lang="en-US" dirty="0"/>
              <a:t> </a:t>
            </a:r>
            <a:endParaRPr lang="en-US" dirty="0" smtClean="0"/>
          </a:p>
        </p:txBody>
      </p:sp>
    </p:spTree>
    <p:extLst>
      <p:ext uri="{BB962C8B-B14F-4D97-AF65-F5344CB8AC3E}">
        <p14:creationId xmlns:p14="http://schemas.microsoft.com/office/powerpoint/2010/main" val="40345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Hive sometimes hanging up in vagrant with very small amounts of data (we think this is vagrant memory issues even though we all increased memory for vagrant in the </a:t>
            </a:r>
            <a:r>
              <a:rPr lang="en-US" dirty="0" err="1" smtClean="0"/>
              <a:t>VagrantFile</a:t>
            </a:r>
            <a:r>
              <a:rPr lang="en-US" dirty="0" smtClean="0"/>
              <a:t> setup)</a:t>
            </a:r>
          </a:p>
          <a:p>
            <a:r>
              <a:rPr lang="en-US" dirty="0"/>
              <a:t>Transforming sample to use our data didn’t work though we changed all the required configuration in </a:t>
            </a:r>
            <a:r>
              <a:rPr lang="en-US" dirty="0" err="1"/>
              <a:t>mysql</a:t>
            </a:r>
            <a:r>
              <a:rPr lang="en-US" dirty="0"/>
              <a:t>, </a:t>
            </a:r>
            <a:r>
              <a:rPr lang="en-US" dirty="0" err="1"/>
              <a:t>hfs</a:t>
            </a:r>
            <a:r>
              <a:rPr lang="en-US" dirty="0"/>
              <a:t> etc</a:t>
            </a:r>
            <a:r>
              <a:rPr lang="en-US" dirty="0" smtClean="0"/>
              <a:t>.</a:t>
            </a:r>
          </a:p>
          <a:p>
            <a:r>
              <a:rPr lang="en-US" dirty="0" smtClean="0"/>
              <a:t>Learn other Kafka and Vagrant commands to work in Vagrant with the tools this took time</a:t>
            </a:r>
          </a:p>
          <a:p>
            <a:r>
              <a:rPr lang="en-US" dirty="0" smtClean="0"/>
              <a:t>Various other posts by Team 5 to Canvas.</a:t>
            </a:r>
            <a:endParaRPr lang="en-US" dirty="0"/>
          </a:p>
        </p:txBody>
      </p:sp>
    </p:spTree>
    <p:extLst>
      <p:ext uri="{BB962C8B-B14F-4D97-AF65-F5344CB8AC3E}">
        <p14:creationId xmlns:p14="http://schemas.microsoft.com/office/powerpoint/2010/main" val="136468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Learned the process of setting up VMs and getting basic tools running to work with a Dat</a:t>
            </a:r>
            <a:r>
              <a:rPr lang="en-US" dirty="0" smtClean="0"/>
              <a:t>a Pipeline. </a:t>
            </a:r>
          </a:p>
          <a:p>
            <a:r>
              <a:rPr lang="en-US" dirty="0"/>
              <a:t>Various technologies available to build an efficient data </a:t>
            </a:r>
            <a:r>
              <a:rPr lang="en-US" dirty="0" smtClean="0"/>
              <a:t>pipeline</a:t>
            </a:r>
          </a:p>
          <a:p>
            <a:r>
              <a:rPr lang="en-US" dirty="0" smtClean="0"/>
              <a:t>How a Kafka Producer and Consumer work</a:t>
            </a:r>
          </a:p>
        </p:txBody>
      </p:sp>
    </p:spTree>
    <p:extLst>
      <p:ext uri="{BB962C8B-B14F-4D97-AF65-F5344CB8AC3E}">
        <p14:creationId xmlns:p14="http://schemas.microsoft.com/office/powerpoint/2010/main" val="63756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761999"/>
          </a:xfrm>
        </p:spPr>
        <p:txBody>
          <a:bodyPr>
            <a:normAutofit fontScale="90000"/>
          </a:bodyPr>
          <a:lstStyle/>
          <a:p>
            <a:r>
              <a:rPr lang="en-US" dirty="0" smtClean="0"/>
              <a:t>Summary</a:t>
            </a:r>
            <a:endParaRPr lang="en-US" dirty="0"/>
          </a:p>
        </p:txBody>
      </p:sp>
      <p:sp>
        <p:nvSpPr>
          <p:cNvPr id="3" name="Content Placeholder 2"/>
          <p:cNvSpPr>
            <a:spLocks noGrp="1"/>
          </p:cNvSpPr>
          <p:nvPr>
            <p:ph type="subTitle" idx="1"/>
          </p:nvPr>
        </p:nvSpPr>
        <p:spPr>
          <a:xfrm>
            <a:off x="1371600" y="2590800"/>
            <a:ext cx="6400800" cy="1752600"/>
          </a:xfrm>
        </p:spPr>
        <p:txBody>
          <a:bodyPr/>
          <a:lstStyle/>
          <a:p>
            <a:pPr marL="0" indent="0" algn="ctr">
              <a:buNone/>
            </a:pPr>
            <a:r>
              <a:rPr lang="en-US" dirty="0" smtClean="0">
                <a:solidFill>
                  <a:schemeClr val="tx1"/>
                </a:solidFill>
              </a:rPr>
              <a:t>Learned what a Data Pipeline is and how streaming data can be used to improve decision making process.</a:t>
            </a:r>
            <a:endParaRPr lang="en-US" dirty="0">
              <a:solidFill>
                <a:schemeClr val="tx1"/>
              </a:solidFill>
            </a:endParaRPr>
          </a:p>
        </p:txBody>
      </p:sp>
    </p:spTree>
    <p:extLst>
      <p:ext uri="{BB962C8B-B14F-4D97-AF65-F5344CB8AC3E}">
        <p14:creationId xmlns:p14="http://schemas.microsoft.com/office/powerpoint/2010/main" val="141205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Brain Storming</a:t>
            </a:r>
            <a:endParaRPr lang="en-US" dirty="0"/>
          </a:p>
        </p:txBody>
      </p:sp>
      <p:sp>
        <p:nvSpPr>
          <p:cNvPr id="3" name="Content Placeholder 2"/>
          <p:cNvSpPr>
            <a:spLocks noGrp="1"/>
          </p:cNvSpPr>
          <p:nvPr>
            <p:ph idx="1"/>
          </p:nvPr>
        </p:nvSpPr>
        <p:spPr/>
        <p:txBody>
          <a:bodyPr>
            <a:normAutofit fontScale="70000" lnSpcReduction="20000"/>
          </a:bodyPr>
          <a:lstStyle/>
          <a:p>
            <a:r>
              <a:rPr lang="en-US" sz="4000" dirty="0" smtClean="0"/>
              <a:t>Use of Seattle </a:t>
            </a:r>
            <a:r>
              <a:rPr lang="en-US" sz="4000" dirty="0" smtClean="0"/>
              <a:t>Police Department </a:t>
            </a:r>
            <a:r>
              <a:rPr lang="en-US" sz="4000" dirty="0" smtClean="0"/>
              <a:t>(SPD) </a:t>
            </a:r>
            <a:r>
              <a:rPr lang="en-US" sz="4000" dirty="0" smtClean="0"/>
              <a:t>reports </a:t>
            </a:r>
            <a:r>
              <a:rPr lang="en-US" sz="4000" dirty="0" smtClean="0"/>
              <a:t>and </a:t>
            </a:r>
            <a:r>
              <a:rPr lang="en-US" sz="4000" dirty="0" smtClean="0"/>
              <a:t>911 data to be more proactive in assigning resources and redeploying of </a:t>
            </a:r>
            <a:r>
              <a:rPr lang="en-US" sz="4000" dirty="0" smtClean="0"/>
              <a:t>resources.</a:t>
            </a:r>
            <a:endParaRPr lang="en-US" sz="4000" dirty="0" smtClean="0"/>
          </a:p>
          <a:p>
            <a:r>
              <a:rPr lang="en-US" dirty="0" smtClean="0"/>
              <a:t>Since </a:t>
            </a:r>
            <a:r>
              <a:rPr lang="en-US" dirty="0"/>
              <a:t>current resources for each </a:t>
            </a:r>
            <a:r>
              <a:rPr lang="en-US" dirty="0" smtClean="0"/>
              <a:t>“zone beat” </a:t>
            </a:r>
            <a:r>
              <a:rPr lang="en-US" dirty="0"/>
              <a:t>area are not known we are just showing where there is </a:t>
            </a:r>
            <a:r>
              <a:rPr lang="en-US" dirty="0" smtClean="0"/>
              <a:t>a data </a:t>
            </a:r>
            <a:r>
              <a:rPr lang="en-US" dirty="0"/>
              <a:t>stream of crime happening and </a:t>
            </a:r>
            <a:r>
              <a:rPr lang="en-US" dirty="0" smtClean="0"/>
              <a:t>severity.  </a:t>
            </a:r>
            <a:r>
              <a:rPr lang="en-US" dirty="0"/>
              <a:t>W</a:t>
            </a:r>
            <a:r>
              <a:rPr lang="en-US" dirty="0" smtClean="0"/>
              <a:t>e </a:t>
            </a:r>
            <a:r>
              <a:rPr lang="en-US" dirty="0"/>
              <a:t>do not know the </a:t>
            </a:r>
            <a:r>
              <a:rPr lang="en-US" dirty="0" smtClean="0"/>
              <a:t>resources </a:t>
            </a:r>
            <a:r>
              <a:rPr lang="en-US" dirty="0"/>
              <a:t>available in neighboring areas (mutual aid) that can be deployed so </a:t>
            </a:r>
            <a:r>
              <a:rPr lang="en-US" dirty="0" smtClean="0"/>
              <a:t>goal of the metrics </a:t>
            </a:r>
            <a:r>
              <a:rPr lang="en-US" dirty="0"/>
              <a:t>help show where </a:t>
            </a:r>
            <a:r>
              <a:rPr lang="en-US" dirty="0" smtClean="0"/>
              <a:t>resources </a:t>
            </a:r>
            <a:r>
              <a:rPr lang="en-US" dirty="0"/>
              <a:t>are </a:t>
            </a:r>
            <a:r>
              <a:rPr lang="en-US" dirty="0" smtClean="0"/>
              <a:t>needed</a:t>
            </a:r>
          </a:p>
          <a:p>
            <a:r>
              <a:rPr lang="en-US" dirty="0" smtClean="0"/>
              <a:t>Future Ideas</a:t>
            </a:r>
            <a:endParaRPr lang="en-US" dirty="0"/>
          </a:p>
          <a:p>
            <a:pPr lvl="1"/>
            <a:r>
              <a:rPr lang="en-US" dirty="0"/>
              <a:t>Maybe rules on </a:t>
            </a:r>
            <a:r>
              <a:rPr lang="en-US" dirty="0" smtClean="0"/>
              <a:t>streaming </a:t>
            </a:r>
            <a:r>
              <a:rPr lang="en-US" dirty="0"/>
              <a:t>data coming to call </a:t>
            </a:r>
            <a:r>
              <a:rPr lang="en-US" dirty="0" smtClean="0"/>
              <a:t>Police Officers </a:t>
            </a:r>
            <a:r>
              <a:rPr lang="en-US" dirty="0"/>
              <a:t>back into office if needed if threshold limit of offences </a:t>
            </a:r>
            <a:r>
              <a:rPr lang="en-US" dirty="0" smtClean="0"/>
              <a:t>reached for </a:t>
            </a:r>
            <a:r>
              <a:rPr lang="en-US" dirty="0" smtClean="0"/>
              <a:t>zone beat area</a:t>
            </a:r>
          </a:p>
          <a:p>
            <a:pPr lvl="1"/>
            <a:r>
              <a:rPr lang="en-US" dirty="0" smtClean="0"/>
              <a:t>Ideas on redirecting civilians away from areas closed off or with dangerous crimes in progress via cell phones and online apps besides using SPD.</a:t>
            </a:r>
            <a:endParaRPr lang="en-US" dirty="0"/>
          </a:p>
        </p:txBody>
      </p:sp>
    </p:spTree>
    <p:extLst>
      <p:ext uri="{BB962C8B-B14F-4D97-AF65-F5344CB8AC3E}">
        <p14:creationId xmlns:p14="http://schemas.microsoft.com/office/powerpoint/2010/main" val="1536692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a:t>Future data like </a:t>
            </a:r>
            <a:r>
              <a:rPr lang="en-US" dirty="0" smtClean="0"/>
              <a:t>Twitter</a:t>
            </a:r>
            <a:r>
              <a:rPr lang="en-US" dirty="0"/>
              <a:t>, Facebook and other social media type feeds could be </a:t>
            </a:r>
            <a:r>
              <a:rPr lang="en-US" dirty="0" smtClean="0"/>
              <a:t>monitored for crime in progress or resource needs.</a:t>
            </a:r>
          </a:p>
          <a:p>
            <a:r>
              <a:rPr lang="en-US" dirty="0" smtClean="0"/>
              <a:t>Thresholds for proactive deployment of resources</a:t>
            </a:r>
            <a:r>
              <a:rPr lang="en-US" dirty="0" smtClean="0"/>
              <a:t>.</a:t>
            </a:r>
          </a:p>
          <a:p>
            <a:r>
              <a:rPr lang="en-US" dirty="0" smtClean="0"/>
              <a:t>Use of streaming crime and fire data to reroute people to safer locations or warn/no entry on access to neighborhood areas.</a:t>
            </a:r>
            <a:endParaRPr lang="en-US" dirty="0"/>
          </a:p>
        </p:txBody>
      </p:sp>
    </p:spTree>
    <p:extLst>
      <p:ext uri="{BB962C8B-B14F-4D97-AF65-F5344CB8AC3E}">
        <p14:creationId xmlns:p14="http://schemas.microsoft.com/office/powerpoint/2010/main" val="133496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Additional Information</a:t>
            </a: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425361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Seattle PD Report Data</a:t>
            </a:r>
            <a:br>
              <a:rPr lang="en-US" dirty="0" smtClean="0"/>
            </a:br>
            <a:r>
              <a:rPr lang="en-US" sz="2200" dirty="0" smtClean="0"/>
              <a:t>Entity </a:t>
            </a:r>
            <a:r>
              <a:rPr lang="en-US" sz="2200" dirty="0" smtClean="0"/>
              <a:t>A</a:t>
            </a:r>
            <a:br>
              <a:rPr lang="en-US" sz="2200" dirty="0" smtClean="0"/>
            </a:br>
            <a:r>
              <a:rPr lang="en-US" sz="2200" dirty="0" smtClean="0"/>
              <a:t>Additional Details</a:t>
            </a:r>
            <a:endParaRPr lang="en-US" sz="3600" dirty="0"/>
          </a:p>
        </p:txBody>
      </p:sp>
      <p:sp>
        <p:nvSpPr>
          <p:cNvPr id="3" name="Content Placeholder 2"/>
          <p:cNvSpPr>
            <a:spLocks noGrp="1"/>
          </p:cNvSpPr>
          <p:nvPr>
            <p:ph idx="1"/>
          </p:nvPr>
        </p:nvSpPr>
        <p:spPr/>
        <p:txBody>
          <a:bodyPr>
            <a:normAutofit fontScale="92500"/>
          </a:bodyPr>
          <a:lstStyle/>
          <a:p>
            <a:r>
              <a:rPr lang="en-US" dirty="0" smtClean="0"/>
              <a:t>Contained many fields including; Offence Type, Offence Code, Summary of Offence Date/Time, Hundred Block Location, District, Zone Beat, etc.</a:t>
            </a:r>
          </a:p>
          <a:p>
            <a:pPr lvl="1"/>
            <a:r>
              <a:rPr lang="en-US" sz="2600" dirty="0">
                <a:hlinkClick r:id="rId2"/>
              </a:rPr>
              <a:t>https://</a:t>
            </a:r>
            <a:r>
              <a:rPr lang="en-US" sz="2600" dirty="0" smtClean="0">
                <a:hlinkClick r:id="rId2"/>
              </a:rPr>
              <a:t>data.seattle.gov/Public-Safety/Seattle-Police-Department-Police-Report-Incident/7ais-f98f</a:t>
            </a:r>
            <a:r>
              <a:rPr lang="en-US" sz="2600" dirty="0" smtClean="0"/>
              <a:t>  </a:t>
            </a:r>
          </a:p>
          <a:p>
            <a:r>
              <a:rPr lang="en-US" dirty="0" smtClean="0"/>
              <a:t>Date/Time, </a:t>
            </a:r>
            <a:r>
              <a:rPr lang="en-US" dirty="0"/>
              <a:t>Summary of Offence, and </a:t>
            </a:r>
            <a:r>
              <a:rPr lang="en-US" dirty="0" smtClean="0"/>
              <a:t>Zone Beat</a:t>
            </a:r>
          </a:p>
          <a:p>
            <a:r>
              <a:rPr lang="en-US" dirty="0" smtClean="0"/>
              <a:t>2016 data only used</a:t>
            </a:r>
          </a:p>
          <a:p>
            <a:r>
              <a:rPr lang="en-US" dirty="0" smtClean="0"/>
              <a:t>CSV format loaded into MySQL RDBMS</a:t>
            </a:r>
          </a:p>
        </p:txBody>
      </p:sp>
    </p:spTree>
    <p:extLst>
      <p:ext uri="{BB962C8B-B14F-4D97-AF65-F5344CB8AC3E}">
        <p14:creationId xmlns:p14="http://schemas.microsoft.com/office/powerpoint/2010/main" val="115992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Seattle PD </a:t>
            </a:r>
            <a:r>
              <a:rPr lang="en-US" dirty="0" smtClean="0"/>
              <a:t>911 Data</a:t>
            </a:r>
            <a:r>
              <a:rPr lang="en-US" dirty="0"/>
              <a:t/>
            </a:r>
            <a:br>
              <a:rPr lang="en-US" dirty="0"/>
            </a:br>
            <a:r>
              <a:rPr lang="en-US" sz="2200" dirty="0"/>
              <a:t>Entity </a:t>
            </a:r>
            <a:r>
              <a:rPr lang="en-US" sz="2200" dirty="0" smtClean="0"/>
              <a:t>B</a:t>
            </a:r>
            <a:br>
              <a:rPr lang="en-US" sz="2200" dirty="0" smtClean="0"/>
            </a:br>
            <a:r>
              <a:rPr lang="en-US" sz="2200" dirty="0" smtClean="0"/>
              <a:t>Additional Details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Contained many fields including; </a:t>
            </a:r>
            <a:r>
              <a:rPr lang="en-US" dirty="0" smtClean="0"/>
              <a:t>Event Clearance Description, Initial Type Group, Initial Type Description, Event Clearance Date/Time</a:t>
            </a:r>
            <a:r>
              <a:rPr lang="en-US" dirty="0"/>
              <a:t>, Hundred Block Location, District, Zone Beat, etc.</a:t>
            </a:r>
          </a:p>
          <a:p>
            <a:pPr lvl="1"/>
            <a:r>
              <a:rPr lang="en-US" sz="2600" dirty="0">
                <a:hlinkClick r:id="rId2"/>
              </a:rPr>
              <a:t>https://</a:t>
            </a:r>
            <a:r>
              <a:rPr lang="en-US" sz="2600" dirty="0" smtClean="0">
                <a:hlinkClick r:id="rId2"/>
              </a:rPr>
              <a:t>data.seattle.gov/Public-Safety/Seattle-Police-Department-911-Incident-Response/3k2p-39jp</a:t>
            </a:r>
            <a:endParaRPr lang="en-US" sz="2600" dirty="0" smtClean="0"/>
          </a:p>
          <a:p>
            <a:pPr lvl="1"/>
            <a:endParaRPr lang="en-US" sz="2600" dirty="0"/>
          </a:p>
          <a:p>
            <a:r>
              <a:rPr lang="en-US" dirty="0" smtClean="0"/>
              <a:t>Event </a:t>
            </a:r>
            <a:r>
              <a:rPr lang="en-US" dirty="0"/>
              <a:t>Clearance Date/Time</a:t>
            </a:r>
            <a:r>
              <a:rPr lang="en-US" dirty="0" smtClean="0"/>
              <a:t>, </a:t>
            </a:r>
            <a:r>
              <a:rPr lang="en-US" dirty="0"/>
              <a:t>Initial Type Description</a:t>
            </a:r>
            <a:r>
              <a:rPr lang="en-US" dirty="0" smtClean="0"/>
              <a:t>, and Zone Beat</a:t>
            </a:r>
          </a:p>
          <a:p>
            <a:r>
              <a:rPr lang="en-US" dirty="0" smtClean="0"/>
              <a:t>Latest 48 hours data </a:t>
            </a:r>
            <a:r>
              <a:rPr lang="en-US" dirty="0"/>
              <a:t>only used</a:t>
            </a:r>
          </a:p>
          <a:p>
            <a:r>
              <a:rPr lang="en-US" dirty="0" smtClean="0"/>
              <a:t>JSON file processed with python hello streams</a:t>
            </a:r>
          </a:p>
          <a:p>
            <a:pPr marL="0" indent="0">
              <a:buNone/>
            </a:pPr>
            <a:endParaRPr lang="en-US" dirty="0" smtClean="0"/>
          </a:p>
        </p:txBody>
      </p:sp>
    </p:spTree>
    <p:extLst>
      <p:ext uri="{BB962C8B-B14F-4D97-AF65-F5344CB8AC3E}">
        <p14:creationId xmlns:p14="http://schemas.microsoft.com/office/powerpoint/2010/main" val="115360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for Business Use</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dirty="0" smtClean="0"/>
              <a:t>911 dispatches many resources including Police, Fire, EMS, Power, Mutual Aid Departments, Search and Rescue, Hazmat, Medical Air Support and in some communities US Forest Service, Rope Rescue, County Agents and Federal Agencies such as OSHA.</a:t>
            </a:r>
          </a:p>
          <a:p>
            <a:endParaRPr lang="en-US" dirty="0" smtClean="0"/>
          </a:p>
          <a:p>
            <a:r>
              <a:rPr lang="en-US" dirty="0" smtClean="0"/>
              <a:t>Deployment of resources is reactive to a 911 call and with incident like Mass Casualty Incident (MCI) calls can overwhelm 911 and other services.</a:t>
            </a:r>
          </a:p>
          <a:p>
            <a:pPr lvl="1"/>
            <a:r>
              <a:rPr lang="en-US" dirty="0">
                <a:hlinkClick r:id="rId2"/>
              </a:rPr>
              <a:t>https://</a:t>
            </a:r>
            <a:r>
              <a:rPr lang="en-US" dirty="0" smtClean="0">
                <a:hlinkClick r:id="rId2"/>
              </a:rPr>
              <a:t>en.wikipedia.org/wiki/Mass-casualty_incident</a:t>
            </a:r>
            <a:r>
              <a:rPr lang="en-US" dirty="0" smtClean="0"/>
              <a:t> </a:t>
            </a:r>
          </a:p>
          <a:p>
            <a:pPr lvl="1"/>
            <a:endParaRPr lang="en-US" dirty="0" smtClean="0"/>
          </a:p>
          <a:p>
            <a:r>
              <a:rPr lang="en-US" dirty="0" smtClean="0"/>
              <a:t>Current City hotspots seen in streaming data could be used during police briefings to assign police zone beat and other resources if </a:t>
            </a:r>
            <a:r>
              <a:rPr lang="en-US" dirty="0"/>
              <a:t>ongoing crime </a:t>
            </a:r>
            <a:r>
              <a:rPr lang="en-US" dirty="0" smtClean="0"/>
              <a:t>patterns are shown.</a:t>
            </a:r>
          </a:p>
          <a:p>
            <a:pPr marL="0" indent="0">
              <a:buNone/>
            </a:pPr>
            <a:endParaRPr lang="en-US" dirty="0" smtClean="0"/>
          </a:p>
          <a:p>
            <a:r>
              <a:rPr lang="en-US" dirty="0" smtClean="0"/>
              <a:t>Police </a:t>
            </a:r>
            <a:r>
              <a:rPr lang="en-US" dirty="0" smtClean="0"/>
              <a:t>Beat (or Zone Beat) </a:t>
            </a:r>
            <a:r>
              <a:rPr lang="en-US" dirty="0" smtClean="0"/>
              <a:t>is </a:t>
            </a:r>
            <a:r>
              <a:rPr lang="en-US" dirty="0"/>
              <a:t>the territory and time that a police </a:t>
            </a:r>
            <a:r>
              <a:rPr lang="en-US" dirty="0" smtClean="0"/>
              <a:t>officer patrols (</a:t>
            </a:r>
            <a:r>
              <a:rPr lang="en-US" dirty="0"/>
              <a:t>patrol </a:t>
            </a:r>
            <a:r>
              <a:rPr lang="en-US" dirty="0" smtClean="0"/>
              <a:t>sectors)</a:t>
            </a:r>
          </a:p>
          <a:p>
            <a:pPr lvl="1"/>
            <a:r>
              <a:rPr lang="en-US" dirty="0">
                <a:hlinkClick r:id="rId3"/>
              </a:rPr>
              <a:t>https://en.wikipedia.org/wiki/Beat_(police</a:t>
            </a:r>
            <a:r>
              <a:rPr lang="en-US" dirty="0" smtClean="0">
                <a:hlinkClick r:id="rId3"/>
              </a:rPr>
              <a:t>)</a:t>
            </a:r>
            <a:r>
              <a:rPr lang="en-US" dirty="0" smtClean="0"/>
              <a:t> </a:t>
            </a:r>
          </a:p>
          <a:p>
            <a:pPr lvl="1"/>
            <a:r>
              <a:rPr lang="en-US" dirty="0" smtClean="0"/>
              <a:t>Besides 911 calls police work </a:t>
            </a:r>
            <a:r>
              <a:rPr lang="en-US" dirty="0" smtClean="0"/>
              <a:t>crimes in progress, warrants</a:t>
            </a:r>
            <a:r>
              <a:rPr lang="en-US" dirty="0" smtClean="0"/>
              <a:t>, traffic, DUI stops, investigations, mutual aid etc.</a:t>
            </a:r>
            <a:endParaRPr lang="en-US" dirty="0"/>
          </a:p>
        </p:txBody>
      </p:sp>
    </p:spTree>
    <p:extLst>
      <p:ext uri="{BB962C8B-B14F-4D97-AF65-F5344CB8AC3E}">
        <p14:creationId xmlns:p14="http://schemas.microsoft.com/office/powerpoint/2010/main" val="168032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a:bodyPr>
          <a:lstStyle/>
          <a:p>
            <a:pPr marL="0" indent="0">
              <a:buNone/>
            </a:pPr>
            <a:r>
              <a:rPr lang="en-US" dirty="0"/>
              <a:t>Design and build a data pipeline from start to finish for a business problem</a:t>
            </a:r>
          </a:p>
          <a:p>
            <a:r>
              <a:rPr lang="en-US" sz="2800" dirty="0" smtClean="0"/>
              <a:t>Best fit deployment of resources and appropriate response to Police Calls in Seattle.</a:t>
            </a:r>
          </a:p>
          <a:p>
            <a:pPr lvl="1"/>
            <a:r>
              <a:rPr lang="en-US" sz="2400" dirty="0" smtClean="0"/>
              <a:t>Deploying </a:t>
            </a:r>
            <a:r>
              <a:rPr lang="en-US" sz="2400" dirty="0"/>
              <a:t>appropriate resources to </a:t>
            </a:r>
            <a:r>
              <a:rPr lang="en-US" sz="2400" dirty="0" smtClean="0"/>
              <a:t>area (beat, zone or districts) based </a:t>
            </a:r>
            <a:r>
              <a:rPr lang="en-US" sz="2400" dirty="0"/>
              <a:t>on </a:t>
            </a:r>
            <a:r>
              <a:rPr lang="en-US" sz="2400" dirty="0" smtClean="0"/>
              <a:t>need, call/report type, location and threshold of 911 calls and police reports from the location. </a:t>
            </a:r>
          </a:p>
          <a:p>
            <a:pPr lvl="1"/>
            <a:r>
              <a:rPr lang="en-US" sz="2400" dirty="0" smtClean="0"/>
              <a:t>Deploying appropriate resources due to trends seen in data (</a:t>
            </a:r>
            <a:r>
              <a:rPr lang="en-US" sz="2400" dirty="0"/>
              <a:t>ongoing crime </a:t>
            </a:r>
            <a:r>
              <a:rPr lang="en-US" sz="2400" dirty="0" smtClean="0"/>
              <a:t>patterns).</a:t>
            </a:r>
          </a:p>
        </p:txBody>
      </p:sp>
    </p:spTree>
    <p:extLst>
      <p:ext uri="{BB962C8B-B14F-4D97-AF65-F5344CB8AC3E}">
        <p14:creationId xmlns:p14="http://schemas.microsoft.com/office/powerpoint/2010/main" val="319547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Metrics for Low Latency</a:t>
            </a:r>
            <a:endParaRPr lang="en-US" dirty="0"/>
          </a:p>
        </p:txBody>
      </p:sp>
      <p:sp>
        <p:nvSpPr>
          <p:cNvPr id="3" name="Content Placeholder 2"/>
          <p:cNvSpPr>
            <a:spLocks noGrp="1"/>
          </p:cNvSpPr>
          <p:nvPr>
            <p:ph idx="1"/>
          </p:nvPr>
        </p:nvSpPr>
        <p:spPr/>
        <p:txBody>
          <a:bodyPr>
            <a:normAutofit fontScale="85000" lnSpcReduction="20000"/>
          </a:bodyPr>
          <a:lstStyle/>
          <a:p>
            <a:pPr marL="457200" lvl="1" indent="0">
              <a:buNone/>
            </a:pPr>
            <a:endParaRPr lang="en-US" dirty="0"/>
          </a:p>
          <a:p>
            <a:r>
              <a:rPr lang="en-US" dirty="0"/>
              <a:t>A2) </a:t>
            </a:r>
            <a:r>
              <a:rPr lang="en-US" dirty="0" smtClean="0"/>
              <a:t> From SPD Reports count Offences for 4 hour time frame </a:t>
            </a:r>
            <a:r>
              <a:rPr lang="en-US" dirty="0" smtClean="0"/>
              <a:t>on a </a:t>
            </a:r>
            <a:r>
              <a:rPr lang="en-US" dirty="0" smtClean="0"/>
              <a:t>date in zone beat</a:t>
            </a:r>
          </a:p>
          <a:p>
            <a:r>
              <a:rPr lang="en-US" dirty="0" smtClean="0"/>
              <a:t>A5) Margin of Error</a:t>
            </a:r>
            <a:endParaRPr lang="en-US" dirty="0"/>
          </a:p>
          <a:p>
            <a:pPr lvl="1"/>
            <a:r>
              <a:rPr lang="en-US" dirty="0" smtClean="0"/>
              <a:t>With high 911 call Volume (resource issues), Variety (specialized resource issue) and Velocity (911 line lines jammed) that the application can still track the Zone Beat hot might be a skew of the offences zone beat hot spot by up to 10%</a:t>
            </a:r>
          </a:p>
          <a:p>
            <a:r>
              <a:rPr lang="en-US" dirty="0" smtClean="0"/>
              <a:t>B3) Join Metric</a:t>
            </a:r>
            <a:endParaRPr lang="en-US" dirty="0"/>
          </a:p>
          <a:p>
            <a:pPr lvl="1"/>
            <a:r>
              <a:rPr lang="en-US" dirty="0" smtClean="0"/>
              <a:t>Offence count for date and time for a 4 hour range in a zone beat for SPD Reports and SPD 911</a:t>
            </a:r>
            <a:endParaRPr lang="en-US" dirty="0"/>
          </a:p>
          <a:p>
            <a:endParaRPr lang="en-US" dirty="0"/>
          </a:p>
        </p:txBody>
      </p:sp>
    </p:spTree>
    <p:extLst>
      <p:ext uri="{BB962C8B-B14F-4D97-AF65-F5344CB8AC3E}">
        <p14:creationId xmlns:p14="http://schemas.microsoft.com/office/powerpoint/2010/main" val="296607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Streaming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Seattle Police Department (SPD)</a:t>
            </a:r>
          </a:p>
          <a:p>
            <a:pPr lvl="1"/>
            <a:r>
              <a:rPr lang="en-US" dirty="0" smtClean="0"/>
              <a:t>911 calls for </a:t>
            </a:r>
            <a:r>
              <a:rPr lang="en-US" dirty="0"/>
              <a:t>Police services </a:t>
            </a:r>
            <a:r>
              <a:rPr lang="en-US" dirty="0" smtClean="0"/>
              <a:t>(JSON file) </a:t>
            </a:r>
            <a:endParaRPr lang="en-US" dirty="0" smtClean="0"/>
          </a:p>
          <a:p>
            <a:pPr marL="857250" lvl="2" indent="0">
              <a:buNone/>
            </a:pPr>
            <a:r>
              <a:rPr lang="en-US" sz="2000" dirty="0" smtClean="0"/>
              <a:t>911 reports in last 48 hours were used. </a:t>
            </a:r>
            <a:r>
              <a:rPr lang="en-US" sz="2000" dirty="0" smtClean="0">
                <a:hlinkClick r:id="rId2"/>
              </a:rPr>
              <a:t>http://web6.seattle.gov/mnm/incidentresponse.aspx</a:t>
            </a:r>
            <a:r>
              <a:rPr lang="en-US" sz="2000" dirty="0" smtClean="0"/>
              <a:t> </a:t>
            </a:r>
          </a:p>
          <a:p>
            <a:pPr marL="857250" lvl="2" indent="0">
              <a:buNone/>
            </a:pPr>
            <a:endParaRPr lang="en-US" sz="2000" dirty="0" smtClean="0"/>
          </a:p>
          <a:p>
            <a:pPr lvl="1"/>
            <a:r>
              <a:rPr lang="en-US" dirty="0" smtClean="0"/>
              <a:t>SPD reports (CSV file) </a:t>
            </a:r>
          </a:p>
          <a:p>
            <a:pPr marL="857250" lvl="2" indent="0">
              <a:buNone/>
            </a:pPr>
            <a:r>
              <a:rPr lang="en-US" sz="2000" dirty="0" smtClean="0"/>
              <a:t>Current </a:t>
            </a:r>
            <a:r>
              <a:rPr lang="en-US" sz="2000" dirty="0"/>
              <a:t>data for 2016 SPD Reports </a:t>
            </a:r>
            <a:r>
              <a:rPr lang="en-US" sz="2000" dirty="0" smtClean="0">
                <a:hlinkClick r:id="rId3"/>
              </a:rPr>
              <a:t>http</a:t>
            </a:r>
            <a:r>
              <a:rPr lang="en-US" sz="2000" dirty="0" smtClean="0">
                <a:hlinkClick r:id="rId3"/>
              </a:rPr>
              <a:t>://web6.seattle.gov/mnm/policereports.aspx</a:t>
            </a:r>
            <a:r>
              <a:rPr lang="en-US" sz="2000" dirty="0" smtClean="0"/>
              <a:t> </a:t>
            </a:r>
          </a:p>
          <a:p>
            <a:pPr lvl="1"/>
            <a:endParaRPr lang="en-US" sz="2400" dirty="0" smtClean="0"/>
          </a:p>
          <a:p>
            <a:pPr lvl="1"/>
            <a:endParaRPr lang="en-US" sz="2400" dirty="0" smtClean="0"/>
          </a:p>
          <a:p>
            <a:r>
              <a:rPr lang="en-US" dirty="0" smtClean="0"/>
              <a:t>Future </a:t>
            </a:r>
            <a:r>
              <a:rPr lang="en-US" dirty="0" smtClean="0"/>
              <a:t>Data </a:t>
            </a:r>
            <a:r>
              <a:rPr lang="en-US" dirty="0" smtClean="0"/>
              <a:t>like twitter, Facebook and other social media type feeds could be monitored.</a:t>
            </a:r>
          </a:p>
          <a:p>
            <a:pPr lvl="1"/>
            <a:endParaRPr lang="en-US" sz="2400" dirty="0"/>
          </a:p>
          <a:p>
            <a:pPr marL="457200" lvl="1" indent="0">
              <a:buNone/>
            </a:pPr>
            <a:endParaRPr lang="en-US" sz="2400" dirty="0" smtClean="0"/>
          </a:p>
          <a:p>
            <a:pPr lvl="1"/>
            <a:endParaRPr lang="en-US" dirty="0"/>
          </a:p>
        </p:txBody>
      </p:sp>
    </p:spTree>
    <p:extLst>
      <p:ext uri="{BB962C8B-B14F-4D97-AF65-F5344CB8AC3E}">
        <p14:creationId xmlns:p14="http://schemas.microsoft.com/office/powerpoint/2010/main" val="391318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0"/>
            <a:ext cx="8985306"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291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dirty="0" smtClean="0"/>
              <a:t>The Tools</a:t>
            </a:r>
            <a:r>
              <a:rPr lang="en-US" dirty="0"/>
              <a:t> </a:t>
            </a:r>
            <a:r>
              <a:rPr lang="en-US" dirty="0" smtClean="0"/>
              <a:t>and Technology</a:t>
            </a:r>
            <a:endParaRPr lang="en-US" dirty="0"/>
          </a:p>
        </p:txBody>
      </p:sp>
      <p:sp>
        <p:nvSpPr>
          <p:cNvPr id="3" name="Content Placeholder 2"/>
          <p:cNvSpPr>
            <a:spLocks noGrp="1"/>
          </p:cNvSpPr>
          <p:nvPr>
            <p:ph idx="1"/>
          </p:nvPr>
        </p:nvSpPr>
        <p:spPr/>
        <p:txBody>
          <a:bodyPr>
            <a:normAutofit/>
          </a:bodyPr>
          <a:lstStyle/>
          <a:p>
            <a:r>
              <a:rPr lang="en-US" dirty="0" smtClean="0"/>
              <a:t>Kafka with JDBC</a:t>
            </a:r>
          </a:p>
          <a:p>
            <a:r>
              <a:rPr lang="en-US" dirty="0" smtClean="0"/>
              <a:t>MySQL</a:t>
            </a:r>
          </a:p>
          <a:p>
            <a:r>
              <a:rPr lang="en-US" dirty="0" smtClean="0"/>
              <a:t>HDFS</a:t>
            </a:r>
            <a:endParaRPr lang="en-US" dirty="0" smtClean="0"/>
          </a:p>
          <a:p>
            <a:r>
              <a:rPr lang="en-US" dirty="0" smtClean="0"/>
              <a:t>Hive</a:t>
            </a:r>
          </a:p>
          <a:p>
            <a:r>
              <a:rPr lang="en-US" dirty="0" smtClean="0"/>
              <a:t>Spark </a:t>
            </a:r>
            <a:r>
              <a:rPr lang="en-US" dirty="0" smtClean="0"/>
              <a:t>Streaming</a:t>
            </a:r>
          </a:p>
          <a:p>
            <a:endParaRPr lang="en-US" dirty="0"/>
          </a:p>
          <a:p>
            <a:pPr lvl="1"/>
            <a:r>
              <a:rPr lang="en-US" dirty="0">
                <a:hlinkClick r:id="rId2"/>
              </a:rPr>
              <a:t>http://</a:t>
            </a:r>
            <a:r>
              <a:rPr lang="en-US" dirty="0" smtClean="0">
                <a:hlinkClick r:id="rId2"/>
              </a:rPr>
              <a:t>www.confluent.io/blog/how-to-build-a-scalable-etl-pipeline-with-kafka-connect</a:t>
            </a:r>
            <a:r>
              <a:rPr lang="en-US" dirty="0" smtClean="0"/>
              <a:t> </a:t>
            </a:r>
            <a:endParaRPr lang="en-US" dirty="0" smtClean="0"/>
          </a:p>
          <a:p>
            <a:endParaRPr lang="en-US" dirty="0" smtClean="0"/>
          </a:p>
        </p:txBody>
      </p:sp>
    </p:spTree>
    <p:extLst>
      <p:ext uri="{BB962C8B-B14F-4D97-AF65-F5344CB8AC3E}">
        <p14:creationId xmlns:p14="http://schemas.microsoft.com/office/powerpoint/2010/main" val="314680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Workflow for Low Latency</a:t>
            </a:r>
            <a:endParaRPr lang="en-US" dirty="0"/>
          </a:p>
        </p:txBody>
      </p:sp>
      <p:sp>
        <p:nvSpPr>
          <p:cNvPr id="4" name="Rectangle 3"/>
          <p:cNvSpPr/>
          <p:nvPr/>
        </p:nvSpPr>
        <p:spPr>
          <a:xfrm>
            <a:off x="228600" y="1447800"/>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a:t>
            </a:r>
          </a:p>
          <a:p>
            <a:pPr algn="ctr"/>
            <a:r>
              <a:rPr lang="en-US" dirty="0" smtClean="0"/>
              <a:t>SPD Reports</a:t>
            </a:r>
            <a:endParaRPr lang="en-US" dirty="0"/>
          </a:p>
        </p:txBody>
      </p:sp>
      <p:sp>
        <p:nvSpPr>
          <p:cNvPr id="5" name="Rectangle 4"/>
          <p:cNvSpPr/>
          <p:nvPr/>
        </p:nvSpPr>
        <p:spPr>
          <a:xfrm>
            <a:off x="609600" y="6477000"/>
            <a:ext cx="304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6" name="Rectangle 5"/>
          <p:cNvSpPr/>
          <p:nvPr/>
        </p:nvSpPr>
        <p:spPr>
          <a:xfrm>
            <a:off x="2286000" y="1524000"/>
            <a:ext cx="3276600" cy="2133600"/>
          </a:xfrm>
          <a:prstGeom prst="rect">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Kafka Connect</a:t>
            </a:r>
          </a:p>
          <a:p>
            <a:pPr algn="ctr"/>
            <a:r>
              <a:rPr lang="en-US" dirty="0" smtClean="0"/>
              <a:t>Topic</a:t>
            </a:r>
          </a:p>
          <a:p>
            <a:pPr algn="ctr"/>
            <a:r>
              <a:rPr lang="en-US" dirty="0" err="1" smtClean="0"/>
              <a:t>SPD_Report</a:t>
            </a:r>
            <a:endParaRPr lang="en-US" dirty="0" smtClean="0"/>
          </a:p>
        </p:txBody>
      </p:sp>
      <p:sp>
        <p:nvSpPr>
          <p:cNvPr id="7" name="Rectangle 6"/>
          <p:cNvSpPr/>
          <p:nvPr/>
        </p:nvSpPr>
        <p:spPr>
          <a:xfrm>
            <a:off x="5943600" y="22098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US" dirty="0"/>
          </a:p>
        </p:txBody>
      </p:sp>
      <p:sp>
        <p:nvSpPr>
          <p:cNvPr id="8" name="Rectangle 7"/>
          <p:cNvSpPr/>
          <p:nvPr/>
        </p:nvSpPr>
        <p:spPr>
          <a:xfrm>
            <a:off x="7625862" y="22098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Hive</a:t>
            </a:r>
            <a:endParaRPr lang="en-US" dirty="0"/>
          </a:p>
        </p:txBody>
      </p:sp>
      <p:cxnSp>
        <p:nvCxnSpPr>
          <p:cNvPr id="24" name="Straight Arrow Connector 23"/>
          <p:cNvCxnSpPr>
            <a:stCxn id="6" idx="3"/>
            <a:endCxn id="7" idx="1"/>
          </p:cNvCxnSpPr>
          <p:nvPr/>
        </p:nvCxnSpPr>
        <p:spPr>
          <a:xfrm>
            <a:off x="5562600" y="2590800"/>
            <a:ext cx="381000"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8" idx="1"/>
          </p:cNvCxnSpPr>
          <p:nvPr/>
        </p:nvCxnSpPr>
        <p:spPr>
          <a:xfrm>
            <a:off x="7162800" y="2590800"/>
            <a:ext cx="463062"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28600" y="4495800"/>
            <a:ext cx="1447800" cy="9144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SPD 911</a:t>
            </a:r>
          </a:p>
          <a:p>
            <a:pPr algn="ctr"/>
            <a:r>
              <a:rPr lang="en-US" dirty="0" smtClean="0"/>
              <a:t>Producer</a:t>
            </a:r>
            <a:endParaRPr lang="en-US" dirty="0"/>
          </a:p>
        </p:txBody>
      </p:sp>
      <p:sp>
        <p:nvSpPr>
          <p:cNvPr id="34" name="Rectangle 33"/>
          <p:cNvSpPr/>
          <p:nvPr/>
        </p:nvSpPr>
        <p:spPr>
          <a:xfrm>
            <a:off x="2286000" y="3657600"/>
            <a:ext cx="3276600" cy="21336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Kafka Connect</a:t>
            </a:r>
          </a:p>
          <a:p>
            <a:pPr algn="ctr"/>
            <a:r>
              <a:rPr lang="en-US" dirty="0" smtClean="0"/>
              <a:t>Topic</a:t>
            </a:r>
          </a:p>
          <a:p>
            <a:pPr algn="ctr"/>
            <a:r>
              <a:rPr lang="en-US" dirty="0" smtClean="0"/>
              <a:t>SPD_911</a:t>
            </a:r>
            <a:endParaRPr lang="en-US" dirty="0"/>
          </a:p>
        </p:txBody>
      </p:sp>
      <p:sp>
        <p:nvSpPr>
          <p:cNvPr id="36" name="Rectangle 35"/>
          <p:cNvSpPr/>
          <p:nvPr/>
        </p:nvSpPr>
        <p:spPr>
          <a:xfrm>
            <a:off x="6670431" y="4267200"/>
            <a:ext cx="1447800" cy="9144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p>
          <a:p>
            <a:pPr algn="ctr"/>
            <a:r>
              <a:rPr lang="en-US" dirty="0" smtClean="0"/>
              <a:t>A2, A5, B3</a:t>
            </a:r>
            <a:endParaRPr lang="en-US" dirty="0"/>
          </a:p>
        </p:txBody>
      </p:sp>
      <p:sp>
        <p:nvSpPr>
          <p:cNvPr id="37" name="Rectangle 36"/>
          <p:cNvSpPr/>
          <p:nvPr/>
        </p:nvSpPr>
        <p:spPr>
          <a:xfrm>
            <a:off x="1143000" y="6477000"/>
            <a:ext cx="304800" cy="2286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US" dirty="0"/>
          </a:p>
        </p:txBody>
      </p:sp>
      <p:cxnSp>
        <p:nvCxnSpPr>
          <p:cNvPr id="38" name="Straight Arrow Connector 37"/>
          <p:cNvCxnSpPr>
            <a:stCxn id="34" idx="3"/>
            <a:endCxn id="36" idx="1"/>
          </p:cNvCxnSpPr>
          <p:nvPr/>
        </p:nvCxnSpPr>
        <p:spPr>
          <a:xfrm>
            <a:off x="5562600" y="4724400"/>
            <a:ext cx="1107831" cy="0"/>
          </a:xfrm>
          <a:prstGeom prst="straightConnector1">
            <a:avLst/>
          </a:prstGeom>
          <a:ln w="508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2"/>
            <a:endCxn id="36" idx="0"/>
          </p:cNvCxnSpPr>
          <p:nvPr/>
        </p:nvCxnSpPr>
        <p:spPr>
          <a:xfrm flipH="1">
            <a:off x="7394331" y="2971800"/>
            <a:ext cx="841131" cy="12954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0" idx="3"/>
            <a:endCxn id="34" idx="1"/>
          </p:cNvCxnSpPr>
          <p:nvPr/>
        </p:nvCxnSpPr>
        <p:spPr>
          <a:xfrm flipV="1">
            <a:off x="1676400" y="4724400"/>
            <a:ext cx="609600" cy="228600"/>
          </a:xfrm>
          <a:prstGeom prst="straightConnector1">
            <a:avLst/>
          </a:prstGeom>
          <a:ln w="508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3"/>
            <a:endCxn id="6" idx="1"/>
          </p:cNvCxnSpPr>
          <p:nvPr/>
        </p:nvCxnSpPr>
        <p:spPr>
          <a:xfrm>
            <a:off x="1676400" y="1905000"/>
            <a:ext cx="609600" cy="6858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670431" y="5701184"/>
            <a:ext cx="1447800" cy="91440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Metric</a:t>
            </a:r>
            <a:endParaRPr lang="en-US" dirty="0"/>
          </a:p>
        </p:txBody>
      </p:sp>
      <p:cxnSp>
        <p:nvCxnSpPr>
          <p:cNvPr id="51" name="Straight Arrow Connector 50"/>
          <p:cNvCxnSpPr>
            <a:stCxn id="36" idx="2"/>
            <a:endCxn id="50" idx="0"/>
          </p:cNvCxnSpPr>
          <p:nvPr/>
        </p:nvCxnSpPr>
        <p:spPr>
          <a:xfrm>
            <a:off x="7394331" y="5181600"/>
            <a:ext cx="0" cy="519584"/>
          </a:xfrm>
          <a:prstGeom prst="straightConnector1">
            <a:avLst/>
          </a:prstGeom>
          <a:ln w="508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72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6404</TotalTime>
  <Words>1238</Words>
  <Application>Microsoft Office PowerPoint</Application>
  <PresentationFormat>On-screen Show (4:3)</PresentationFormat>
  <Paragraphs>146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Seattle Police Department Data Pipeline</vt:lpstr>
      <vt:lpstr>Initial Brain Storming</vt:lpstr>
      <vt:lpstr>Background for Business Use</vt:lpstr>
      <vt:lpstr>Goals</vt:lpstr>
      <vt:lpstr>The Metrics for Low Latency</vt:lpstr>
      <vt:lpstr>Sample Streaming Data</vt:lpstr>
      <vt:lpstr>PowerPoint Presentation</vt:lpstr>
      <vt:lpstr>The Tools and Technology</vt:lpstr>
      <vt:lpstr>The Workflow for Low Latency</vt:lpstr>
      <vt:lpstr>Data and Process</vt:lpstr>
      <vt:lpstr>Project Plan</vt:lpstr>
      <vt:lpstr>Project Plan</vt:lpstr>
      <vt:lpstr>Project Plan</vt:lpstr>
      <vt:lpstr>Project Plan</vt:lpstr>
      <vt:lpstr>Output</vt:lpstr>
      <vt:lpstr>Challenges</vt:lpstr>
      <vt:lpstr>Challenges</vt:lpstr>
      <vt:lpstr>Lessons Learned</vt:lpstr>
      <vt:lpstr>Summary</vt:lpstr>
      <vt:lpstr>Future</vt:lpstr>
      <vt:lpstr>Additional Information</vt:lpstr>
      <vt:lpstr>Seattle PD Report Data Entity A Additional Details</vt:lpstr>
      <vt:lpstr>Seattle PD 911 Data Entity B Additional Details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Time Trailer YouTube Views top movie trailers by views from YouTube</dc:title>
  <dc:creator>Barbara</dc:creator>
  <cp:lastModifiedBy>Barbara</cp:lastModifiedBy>
  <cp:revision>87</cp:revision>
  <dcterms:created xsi:type="dcterms:W3CDTF">2016-03-08T02:20:54Z</dcterms:created>
  <dcterms:modified xsi:type="dcterms:W3CDTF">2016-06-08T23:29:11Z</dcterms:modified>
</cp:coreProperties>
</file>