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8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40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886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6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47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415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5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05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55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38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7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5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8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2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5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1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D7B6-D966-4DFF-8896-A30C4305A443}" type="datetimeFigureOut">
              <a:rPr lang="es-ES" smtClean="0"/>
              <a:t>30/09/2023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6469-FAFE-42A2-958C-486A9BBE169F}" type="slidenum">
              <a:rPr lang="es-ES" smtClean="0"/>
              <a:t>‹N›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86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os.gob.es/es/catalogo/a05003423-trafico-aereo-comercial-de-pasajeros-aviones-y-mercancias-por-aeropuertos-por-islas-de-canarias-y-periodo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4F779-C4CD-661E-2958-334E220CB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Trabajo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F53F4-5274-F17F-B2E4-512CA4DE9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235" y="3257986"/>
            <a:ext cx="9078628" cy="2569607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Base de Datos No Relacionales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Grado en Ciencia e Ingeniería de Datos</a:t>
            </a:r>
          </a:p>
          <a:p>
            <a:r>
              <a:rPr lang="es-ES" dirty="0">
                <a:solidFill>
                  <a:srgbClr val="FFFFFF"/>
                </a:solidFill>
              </a:rPr>
              <a:t>Universidad de Las Palmas de Gran Canaria</a:t>
            </a:r>
          </a:p>
        </p:txBody>
      </p:sp>
    </p:spTree>
    <p:extLst>
      <p:ext uri="{BB962C8B-B14F-4D97-AF65-F5344CB8AC3E}">
        <p14:creationId xmlns:p14="http://schemas.microsoft.com/office/powerpoint/2010/main" val="26240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E795-1BFA-3C53-BAE5-9CE100F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6FF95-9B8D-EEBD-3D43-2D2620E2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CREATE TABLE IF NOT EXISTS aviones(aeropuerto </a:t>
            </a:r>
            <a:r>
              <a:rPr lang="es-ES" dirty="0" err="1"/>
              <a:t>text</a:t>
            </a:r>
            <a:r>
              <a:rPr lang="es-ES" dirty="0"/>
              <a:t>, ano </a:t>
            </a:r>
            <a:r>
              <a:rPr lang="es-ES" dirty="0" err="1"/>
              <a:t>int</a:t>
            </a:r>
            <a:r>
              <a:rPr lang="es-ES" dirty="0"/>
              <a:t>, mes </a:t>
            </a:r>
            <a:r>
              <a:rPr lang="es-ES" dirty="0" err="1"/>
              <a:t>int</a:t>
            </a:r>
            <a:r>
              <a:rPr lang="es-ES" dirty="0"/>
              <a:t>, valor </a:t>
            </a:r>
            <a:r>
              <a:rPr lang="es-ES" dirty="0" err="1"/>
              <a:t>int</a:t>
            </a:r>
            <a:r>
              <a:rPr lang="es-ES" dirty="0"/>
              <a:t>, PRIMARY KEY (aeropuerto, ano, mes));</a:t>
            </a:r>
          </a:p>
          <a:p>
            <a:r>
              <a:rPr lang="es-ES" dirty="0"/>
              <a:t>INSERT INTO aviones(aeropuerto, ano, mes, valor) VALUES (‘Tenerife Norte’, 2005, 10, 198267);</a:t>
            </a:r>
          </a:p>
          <a:p>
            <a:r>
              <a:rPr lang="es-ES" dirty="0"/>
              <a:t>SELECT COUNT(*) FROM aviones;</a:t>
            </a:r>
          </a:p>
          <a:p>
            <a:r>
              <a:rPr lang="es-ES" dirty="0"/>
              <a:t>SELECT DISTINCT aeropuerto FROM aviones;</a:t>
            </a:r>
          </a:p>
          <a:p>
            <a:r>
              <a:rPr lang="en-US" dirty="0"/>
              <a:t>SELECT valor FROM </a:t>
            </a:r>
            <a:r>
              <a:rPr lang="en-US" dirty="0" err="1"/>
              <a:t>aviones</a:t>
            </a:r>
            <a:r>
              <a:rPr lang="en-US" dirty="0"/>
              <a:t> WHERE </a:t>
            </a:r>
            <a:r>
              <a:rPr lang="en-US" dirty="0" err="1"/>
              <a:t>aeropuerto</a:t>
            </a:r>
            <a:r>
              <a:rPr lang="en-US" dirty="0"/>
              <a:t>=‘Tenerife Norte' AND </a:t>
            </a:r>
            <a:r>
              <a:rPr lang="en-US" dirty="0" err="1"/>
              <a:t>ano</a:t>
            </a:r>
            <a:r>
              <a:rPr lang="en-US" dirty="0"/>
              <a:t>&gt;=2000 AND </a:t>
            </a:r>
            <a:r>
              <a:rPr lang="en-US" dirty="0" err="1"/>
              <a:t>ano</a:t>
            </a:r>
            <a:r>
              <a:rPr lang="en-US" dirty="0"/>
              <a:t>&lt;=2019;</a:t>
            </a:r>
          </a:p>
          <a:p>
            <a:r>
              <a:rPr lang="es-ES" dirty="0"/>
              <a:t>SELECT valor FROM aviones WHERE aeropuerto='Canarias' AND ano&gt;=2000 AND ano&lt;=2019;</a:t>
            </a:r>
          </a:p>
        </p:txBody>
      </p:sp>
    </p:spTree>
    <p:extLst>
      <p:ext uri="{BB962C8B-B14F-4D97-AF65-F5344CB8AC3E}">
        <p14:creationId xmlns:p14="http://schemas.microsoft.com/office/powerpoint/2010/main" val="39560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8D27-FA1B-AA53-C12B-DB91E16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115D1-4B62-6F03-B437-650FBAD5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02" y="1638301"/>
            <a:ext cx="11283798" cy="4155007"/>
          </a:xfrm>
        </p:spPr>
        <p:txBody>
          <a:bodyPr/>
          <a:lstStyle/>
          <a:p>
            <a:pPr marL="606425" marR="1706245" indent="189230" algn="just">
              <a:lnSpc>
                <a:spcPct val="97000"/>
              </a:lnSpc>
              <a:spcBef>
                <a:spcPts val="585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trab</a:t>
            </a:r>
            <a:r>
              <a:rPr lang="es-E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realizar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alisis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afico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viones,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</a:t>
            </a:r>
            <a:r>
              <a:rPr lang="es-E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jeros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mercancías de los aeropuertos de las Islas Canarias, haciendo uso de un sistema</a:t>
            </a:r>
            <a:r>
              <a:rPr lang="es-ES" sz="1800" spc="-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gestión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bases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datos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relacionales,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este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caso,</a:t>
            </a:r>
            <a:r>
              <a:rPr lang="es-E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usaremos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s-E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datos</a:t>
            </a:r>
            <a:r>
              <a:rPr lang="es-E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</a:t>
            </a:r>
            <a:r>
              <a:rPr lang="es-E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columnas.</a:t>
            </a:r>
          </a:p>
          <a:p>
            <a:pPr marL="606425" marR="1706245" indent="189230" algn="just">
              <a:lnSpc>
                <a:spcPct val="97000"/>
              </a:lnSpc>
              <a:spcBef>
                <a:spcPts val="585"/>
              </a:spcBef>
              <a:spcAft>
                <a:spcPts val="0"/>
              </a:spcAft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</a:rPr>
              <a:t>Fuente de los datos: https://datos.canarias.es/catalogos/general/dataset/trafico-aereo-comercial-de-pasajeros-aviones-y-mercancias-por-aeropuertos-por-islas-de-canarias2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6425" marR="1706245" indent="189230" algn="just">
              <a:lnSpc>
                <a:spcPct val="97000"/>
              </a:lnSpc>
              <a:spcBef>
                <a:spcPts val="585"/>
              </a:spcBef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Nuestro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s-E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jeti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calcular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</a:t>
            </a:r>
            <a:r>
              <a:rPr lang="es-E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elaci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tre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mero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viones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</a:t>
            </a:r>
            <a:r>
              <a:rPr lang="es-E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</a:t>
            </a:r>
            <a:r>
              <a:rPr lang="es-E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jeros,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spc="-11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s-ES" sz="1800" spc="-39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ı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como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tre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este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viones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toneladas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800" spc="-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mercan</a:t>
            </a:r>
            <a:r>
              <a:rPr lang="es-ES" sz="1800" spc="-11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s-ES" sz="1800" spc="-39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ıa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para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cada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aerop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to.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Adem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queremos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comparar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grafico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regresi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linear de</a:t>
            </a:r>
            <a:r>
              <a:rPr lang="es-E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valores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absolutos</a:t>
            </a:r>
            <a:r>
              <a:rPr lang="es-E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tres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indicadores</a:t>
            </a:r>
            <a:r>
              <a:rPr lang="es-E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todos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aeropuertos</a:t>
            </a:r>
            <a:r>
              <a:rPr lang="es-E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juntos.</a:t>
            </a:r>
          </a:p>
          <a:p>
            <a:pPr marL="606425" marR="1706245" indent="189230" algn="just">
              <a:lnSpc>
                <a:spcPct val="97000"/>
              </a:lnSpc>
              <a:spcBef>
                <a:spcPts val="585"/>
              </a:spcBef>
              <a:spcAft>
                <a:spcPts val="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8C84C2-FC47-D694-3D32-534DCC0D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87" y="4125652"/>
            <a:ext cx="3745663" cy="24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9ABC-CD12-F611-9485-06D7E64C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7A778-7DFB-2B18-02E5-2E8A7B58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305675" cy="4024125"/>
          </a:xfrm>
        </p:spPr>
        <p:txBody>
          <a:bodyPr>
            <a:norm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conjunto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datos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vamos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trabajar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encuentra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s-E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es-ES" sz="1800" spc="-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tos </a:t>
            </a:r>
            <a:r>
              <a:rPr lang="es-E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abiertos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 </a:t>
            </a:r>
            <a:r>
              <a:rPr lang="es-E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Gobierno </a:t>
            </a:r>
            <a:r>
              <a:rPr lang="es-E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España, </a:t>
            </a:r>
            <a:r>
              <a:rPr lang="es-E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demos </a:t>
            </a:r>
            <a:r>
              <a:rPr lang="es-E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acceder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siguie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  enlace: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https://datos.gob.es/es/catalogo/a05003423-trafico-aereo-comercial-de-pasajeros-aviones-y-mercancias-por-aeropuertos-por-islas-de-canarias-y-periodos1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Apa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Cassand</a:t>
            </a:r>
            <a:r>
              <a:rPr lang="es-E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gestión</a:t>
            </a:r>
            <a:r>
              <a:rPr lang="es-E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bases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datos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distribuidas</a:t>
            </a:r>
            <a:r>
              <a:rPr lang="es-E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código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abierto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5" dirty="0">
                <a:latin typeface="Calibri" panose="020F0502020204030204" pitchFamily="34" charset="0"/>
                <a:ea typeface="Calibri" panose="020F0502020204030204" pitchFamily="34" charset="0"/>
              </a:rPr>
              <a:t>diseñado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manejar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tidades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datos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s-E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ltiples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servidores,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</a:t>
            </a:r>
            <a:r>
              <a:rPr lang="es-E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orcionando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alta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</a:t>
            </a:r>
            <a:r>
              <a:rPr lang="es-E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onibilidad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escalabilidad.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Cassandra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</a:t>
            </a:r>
            <a:r>
              <a:rPr lang="es-ES" sz="1800" spc="-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diseñado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manejar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conju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tos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masi</a:t>
            </a:r>
            <a:r>
              <a:rPr lang="es-E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os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datos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distribuidos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steres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hardware de bajo costo o infraestructura en la nube. Ofrece una arquitectura</a:t>
            </a:r>
            <a:r>
              <a:rPr lang="es-E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altamente</a:t>
            </a:r>
            <a:r>
              <a:rPr lang="es-E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descentralizada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tolerante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fallos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proporciona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escalabilidad</a:t>
            </a:r>
            <a:r>
              <a:rPr lang="es-E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tanto para operaciones de escritura como de lectura. Se destaca por su capacidad</a:t>
            </a:r>
            <a:r>
              <a:rPr lang="es-E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manejar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spc="-3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</a:t>
            </a:r>
            <a:r>
              <a:rPr lang="es-ES" sz="1800" spc="-5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s-ES" sz="18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´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menes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s-E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eraciones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lectura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escritura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</a:t>
            </a:r>
            <a:r>
              <a:rPr lang="es-E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s-E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 latencia.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49E8AC-8946-0468-D40B-E3880C3F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06" y="2060415"/>
            <a:ext cx="3203294" cy="21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E795-1BFA-3C53-BAE5-9CE100F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cassandra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6FF95-9B8D-EEBD-3D43-2D2620E2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nuestro caso, hemos realizado la instalación en una máquina virtual </a:t>
            </a:r>
            <a:r>
              <a:rPr lang="es-ES" dirty="0" err="1"/>
              <a:t>Cen</a:t>
            </a:r>
            <a:r>
              <a:rPr lang="es-ES" dirty="0"/>
              <a:t>- </a:t>
            </a:r>
            <a:r>
              <a:rPr lang="es-ES" dirty="0" err="1"/>
              <a:t>tOS</a:t>
            </a:r>
            <a:r>
              <a:rPr lang="es-ES" dirty="0"/>
              <a:t> 7. Para instalar Cassandra es necesario seguir los siguientes pasos:</a:t>
            </a:r>
          </a:p>
          <a:p>
            <a:r>
              <a:rPr lang="es-ES" dirty="0"/>
              <a:t>Habilitación de la </a:t>
            </a:r>
            <a:r>
              <a:rPr lang="es-ES" dirty="0" err="1"/>
              <a:t>repository</a:t>
            </a:r>
            <a:r>
              <a:rPr lang="es-ES" dirty="0"/>
              <a:t> : Creando el fichero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yum.repos.d</a:t>
            </a:r>
            <a:r>
              <a:rPr lang="es-ES" dirty="0"/>
              <a:t>/</a:t>
            </a:r>
            <a:r>
              <a:rPr lang="es-ES" dirty="0" err="1"/>
              <a:t>cassandra.repo</a:t>
            </a:r>
            <a:r>
              <a:rPr lang="es-ES" dirty="0"/>
              <a:t> y ejecutando el comando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cassandra</a:t>
            </a:r>
            <a:endParaRPr lang="es-ES" dirty="0"/>
          </a:p>
          <a:p>
            <a:r>
              <a:rPr lang="es-ES" dirty="0" err="1"/>
              <a:t>systemctl</a:t>
            </a:r>
            <a:r>
              <a:rPr lang="es-ES" dirty="0"/>
              <a:t> </a:t>
            </a:r>
            <a:r>
              <a:rPr lang="es-ES" dirty="0" err="1"/>
              <a:t>enable</a:t>
            </a:r>
            <a:r>
              <a:rPr lang="es-ES" dirty="0"/>
              <a:t> </a:t>
            </a:r>
            <a:r>
              <a:rPr lang="es-ES" dirty="0" err="1"/>
              <a:t>cassandra</a:t>
            </a:r>
            <a:endParaRPr lang="es-ES" dirty="0"/>
          </a:p>
          <a:p>
            <a:r>
              <a:rPr lang="es-ES" dirty="0" err="1"/>
              <a:t>systemctl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cassandra</a:t>
            </a:r>
          </a:p>
          <a:p>
            <a:r>
              <a:rPr lang="es-ES" dirty="0"/>
              <a:t>Si  realizas  correctamente  los  pasos  descritos,  </a:t>
            </a:r>
            <a:r>
              <a:rPr lang="es-ES" dirty="0" err="1"/>
              <a:t>Cassandra</a:t>
            </a:r>
            <a:r>
              <a:rPr lang="es-ES" dirty="0"/>
              <a:t>  está  listo  y  se  puede conectar a la base de datos usando el comando </a:t>
            </a:r>
            <a:r>
              <a:rPr lang="es-ES" dirty="0" err="1"/>
              <a:t>cqlsh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(Todo desde el terminal)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3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D35FF-0C9D-A904-9E27-5529BF41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Inserci</a:t>
            </a:r>
            <a:r>
              <a:rPr lang="es-ES" dirty="0" err="1"/>
              <a:t>ón</a:t>
            </a:r>
            <a:r>
              <a:rPr lang="es-ES" dirty="0"/>
              <a:t> de los datos</a:t>
            </a:r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C3BEEBB-9165-57BF-5481-5E4EE3B9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1"/>
            <a:ext cx="4704219" cy="402431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FDDA2E-0361-9CFF-3868-A0F5F58B499B}"/>
              </a:ext>
            </a:extLst>
          </p:cNvPr>
          <p:cNvSpPr txBox="1"/>
          <p:nvPr/>
        </p:nvSpPr>
        <p:spPr>
          <a:xfrm>
            <a:off x="5667374" y="2105026"/>
            <a:ext cx="5838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conjunto de datos descargado contiene datos como valores absolutos y tasos de variancia, solo se han insertado los valores absolutos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Controlo que el valor exista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 del aeropuerto sin el prefijo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Periodo guardado como a</a:t>
            </a:r>
            <a:r>
              <a:rPr lang="it-IT" dirty="0"/>
              <a:t>ño y mes separados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Selección</a:t>
            </a:r>
            <a:r>
              <a:rPr lang="it-IT" dirty="0"/>
              <a:t> de la tabla donde </a:t>
            </a:r>
            <a:r>
              <a:rPr lang="it-IT" dirty="0" err="1"/>
              <a:t>insertar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Comprobación</a:t>
            </a:r>
            <a:r>
              <a:rPr lang="it-IT" dirty="0"/>
              <a:t> </a:t>
            </a:r>
            <a:r>
              <a:rPr lang="it-IT" dirty="0" err="1"/>
              <a:t>número</a:t>
            </a:r>
            <a:r>
              <a:rPr lang="it-IT" dirty="0"/>
              <a:t> de </a:t>
            </a:r>
            <a:r>
              <a:rPr lang="it-IT" dirty="0" err="1"/>
              <a:t>registros</a:t>
            </a:r>
            <a:r>
              <a:rPr lang="it-IT" dirty="0"/>
              <a:t> </a:t>
            </a:r>
            <a:r>
              <a:rPr lang="it-IT" dirty="0" err="1"/>
              <a:t>insertados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3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DED35FF-0C9D-A904-9E27-5529BF41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</a:t>
            </a: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correlaciones</a:t>
            </a:r>
            <a:endParaRPr lang="en-US" sz="32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FDDA2E-0361-9CFF-3868-A0F5F58B499B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Creación lista de aeropuertos y eliminación registros agregados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Búsqueda datos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Creación grafico (transparencia siguiente)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C3BEEBB-9165-57BF-5481-5E4EE3B9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72699" y="1220181"/>
            <a:ext cx="6533501" cy="45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8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12F7DD0-3A0F-9819-C550-1FC873AB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0" y="1736725"/>
            <a:ext cx="11728000" cy="465455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E101C8-3F61-71E4-3640-432A5F9B1290}"/>
              </a:ext>
            </a:extLst>
          </p:cNvPr>
          <p:cNvSpPr txBox="1"/>
          <p:nvPr/>
        </p:nvSpPr>
        <p:spPr>
          <a:xfrm>
            <a:off x="1252330" y="1003535"/>
            <a:ext cx="1103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</a:t>
            </a:r>
            <a:r>
              <a:rPr lang="es-ES" dirty="0" err="1"/>
              <a:t>mayoria</a:t>
            </a:r>
            <a:r>
              <a:rPr lang="es-ES" dirty="0"/>
              <a:t> de los aeropuerto numero de aviones y de </a:t>
            </a:r>
            <a:r>
              <a:rPr lang="es-ES" dirty="0" err="1"/>
              <a:t>pasarejos</a:t>
            </a:r>
            <a:r>
              <a:rPr lang="es-ES" dirty="0"/>
              <a:t> son fuertemente </a:t>
            </a:r>
            <a:r>
              <a:rPr lang="es-ES" dirty="0" err="1"/>
              <a:t>correlados</a:t>
            </a:r>
            <a:r>
              <a:rPr lang="es-ES" dirty="0"/>
              <a:t> No se puede decir lo mismo del numero de aviones y la cantidad de </a:t>
            </a:r>
            <a:r>
              <a:rPr lang="es-ES" dirty="0" err="1"/>
              <a:t>mercancia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09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D35FF-0C9D-A904-9E27-5529BF41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</a:t>
            </a: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regresi</a:t>
            </a:r>
            <a:r>
              <a:rPr lang="es-ES" sz="3200" dirty="0" err="1"/>
              <a:t>ón</a:t>
            </a:r>
            <a:r>
              <a:rPr lang="es-ES" sz="3200" dirty="0"/>
              <a:t> lineal</a:t>
            </a:r>
            <a:endParaRPr lang="en-US" sz="32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FDDA2E-0361-9CFF-3868-A0F5F58B499B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Creación sucesión temporal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Búsqueda datos agregados de todas las islas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Creación grafico (transparencia siguiente)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C3BEEBB-9165-57BF-5481-5E4EE3B9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2699" y="1258281"/>
            <a:ext cx="6533501" cy="45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12F7DD0-3A0F-9819-C550-1FC873AB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000" y="1736725"/>
            <a:ext cx="11728000" cy="465455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203279-DEAD-076C-01E3-2BEEE48EC865}"/>
              </a:ext>
            </a:extLst>
          </p:cNvPr>
          <p:cNvSpPr txBox="1"/>
          <p:nvPr/>
        </p:nvSpPr>
        <p:spPr>
          <a:xfrm>
            <a:off x="2348073" y="1242391"/>
            <a:ext cx="961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r>
              <a:rPr lang="it-IT" dirty="0"/>
              <a:t>ú</a:t>
            </a:r>
            <a:r>
              <a:rPr lang="es-ES" dirty="0"/>
              <a:t>mero de aviones y pasajeros van subiendo cada año, lo contrario las </a:t>
            </a:r>
            <a:r>
              <a:rPr lang="es-ES" dirty="0" err="1"/>
              <a:t>mercancias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07604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650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Estela de condensación</vt:lpstr>
      <vt:lpstr>Trabajo final</vt:lpstr>
      <vt:lpstr>Introducción</vt:lpstr>
      <vt:lpstr>Herramientas usadas</vt:lpstr>
      <vt:lpstr>Instalación de cassandra</vt:lpstr>
      <vt:lpstr>Inserción de los datos</vt:lpstr>
      <vt:lpstr>Cálculo de correlaciones</vt:lpstr>
      <vt:lpstr>Presentazione standard di PowerPoint</vt:lpstr>
      <vt:lpstr>Cálculo de regresión lineal</vt:lpstr>
      <vt:lpstr>Presentazione standard di PowerPoint</vt:lpstr>
      <vt:lpstr>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Javier Orlando García Suárez</dc:creator>
  <cp:lastModifiedBy>FILIPPO BARBIERI</cp:lastModifiedBy>
  <cp:revision>3</cp:revision>
  <dcterms:created xsi:type="dcterms:W3CDTF">2023-05-22T19:59:34Z</dcterms:created>
  <dcterms:modified xsi:type="dcterms:W3CDTF">2023-09-30T14:46:47Z</dcterms:modified>
</cp:coreProperties>
</file>