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90" r:id="rId5"/>
    <p:sldId id="258" r:id="rId6"/>
    <p:sldId id="257" r:id="rId7"/>
    <p:sldId id="259" r:id="rId8"/>
    <p:sldId id="268" r:id="rId9"/>
    <p:sldId id="292" r:id="rId10"/>
    <p:sldId id="291" r:id="rId11"/>
    <p:sldId id="280" r:id="rId12"/>
    <p:sldId id="260" r:id="rId13"/>
    <p:sldId id="293" r:id="rId14"/>
    <p:sldId id="294" r:id="rId15"/>
    <p:sldId id="282" r:id="rId16"/>
    <p:sldId id="295" r:id="rId17"/>
    <p:sldId id="284" r:id="rId18"/>
    <p:sldId id="289" r:id="rId19"/>
    <p:sldId id="261" r:id="rId20"/>
    <p:sldId id="262" r:id="rId21"/>
    <p:sldId id="286" r:id="rId22"/>
    <p:sldId id="285" r:id="rId23"/>
    <p:sldId id="297" r:id="rId24"/>
    <p:sldId id="296" r:id="rId25"/>
    <p:sldId id="298" r:id="rId26"/>
    <p:sldId id="271" r:id="rId27"/>
    <p:sldId id="277" r:id="rId28"/>
    <p:sldId id="272" r:id="rId29"/>
    <p:sldId id="299" r:id="rId30"/>
    <p:sldId id="273" r:id="rId31"/>
    <p:sldId id="274"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8" d="100"/>
          <a:sy n="48" d="100"/>
        </p:scale>
        <p:origin x="67"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0000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694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315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553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71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53933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618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2401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81536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89045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7FB3-A316-402C-99FC-ECFF33919AD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51281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7FB3-A316-402C-99FC-ECFF33919AD8}"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4340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A7FB3-A316-402C-99FC-ECFF33919AD8}"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88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7FB3-A316-402C-99FC-ECFF33919AD8}"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232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6640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76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0A7FB3-A316-402C-99FC-ECFF33919AD8}" type="datetimeFigureOut">
              <a:rPr lang="en-US" smtClean="0"/>
              <a:t>4/13/2019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058026-69C9-4427-836F-CDD20387657F}" type="slidenum">
              <a:rPr lang="en-US" smtClean="0"/>
              <a:t>‹#›</a:t>
            </a:fld>
            <a:endParaRPr lang="en-US"/>
          </a:p>
        </p:txBody>
      </p:sp>
    </p:spTree>
    <p:extLst>
      <p:ext uri="{BB962C8B-B14F-4D97-AF65-F5344CB8AC3E}">
        <p14:creationId xmlns:p14="http://schemas.microsoft.com/office/powerpoint/2010/main" val="148560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nrel.gov/docs/transportation/alt-fuel-stations-v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nrel.gov/docs/transportation/transportation-incentives-laws-v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csusa.org/clean-vehicles/vehicles-air-pollution-and-human-health/cars-trucks-air-pollution" TargetMode="External"/><Relationship Id="rId2" Type="http://schemas.openxmlformats.org/officeDocument/2006/relationships/hyperlink" Target="https://airnow.gov/index.cfm?action=aqi_brochur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airnow.gov/index.cfm?action=aqibasics.aqi"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gif"/><Relationship Id="rId4" Type="http://schemas.openxmlformats.org/officeDocument/2006/relationships/image" Target="../media/image21.gif"/></Relationships>
</file>

<file path=ppt/slides/_rels/slide31.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a:xfrm>
            <a:off x="1015068" y="2404534"/>
            <a:ext cx="8258935" cy="1646302"/>
          </a:xfrm>
        </p:spPr>
        <p:txBody>
          <a:bodyPr/>
          <a:lstStyle/>
          <a:p>
            <a:r>
              <a:rPr lang="en-US" sz="4400" dirty="0"/>
              <a:t>Analyzing the Growth of Hybrid and Electric Vehicles in the U.S.</a:t>
            </a:r>
          </a:p>
        </p:txBody>
      </p:sp>
      <p:sp>
        <p:nvSpPr>
          <p:cNvPr id="3" name="Subtitle 2">
            <a:extLst>
              <a:ext uri="{FF2B5EF4-FFF2-40B4-BE49-F238E27FC236}">
                <a16:creationId xmlns:a16="http://schemas.microsoft.com/office/drawing/2014/main" id="{50ACCC6B-2038-4C0A-A8FC-7D21F2B98A24}"/>
              </a:ext>
            </a:extLst>
          </p:cNvPr>
          <p:cNvSpPr>
            <a:spLocks noGrp="1"/>
          </p:cNvSpPr>
          <p:nvPr>
            <p:ph type="subTitle" idx="1"/>
          </p:nvPr>
        </p:nvSpPr>
        <p:spPr/>
        <p:txBody>
          <a:bodyPr/>
          <a:lstStyle/>
          <a:p>
            <a:r>
              <a:rPr lang="en-US" dirty="0"/>
              <a:t>Daniel </a:t>
            </a:r>
            <a:r>
              <a:rPr lang="en-US" dirty="0" err="1"/>
              <a:t>Mihok</a:t>
            </a:r>
            <a:r>
              <a:rPr lang="en-US" dirty="0"/>
              <a:t>, Erin Cunningham, Jae Lee, </a:t>
            </a:r>
            <a:r>
              <a:rPr lang="en-US" dirty="0" err="1"/>
              <a:t>Sirish</a:t>
            </a:r>
            <a:r>
              <a:rPr lang="en-US" dirty="0"/>
              <a:t> </a:t>
            </a:r>
            <a:r>
              <a:rPr lang="en-US" dirty="0" err="1"/>
              <a:t>Kanukunta</a:t>
            </a:r>
            <a:r>
              <a:rPr lang="en-US" dirty="0"/>
              <a:t> </a:t>
            </a:r>
          </a:p>
        </p:txBody>
      </p:sp>
    </p:spTree>
    <p:extLst>
      <p:ext uri="{BB962C8B-B14F-4D97-AF65-F5344CB8AC3E}">
        <p14:creationId xmlns:p14="http://schemas.microsoft.com/office/powerpoint/2010/main" val="181935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A9FC-FCE1-4AC6-915F-4209B9093494}"/>
              </a:ext>
            </a:extLst>
          </p:cNvPr>
          <p:cNvSpPr>
            <a:spLocks noGrp="1"/>
          </p:cNvSpPr>
          <p:nvPr>
            <p:ph type="title"/>
          </p:nvPr>
        </p:nvSpPr>
        <p:spPr/>
        <p:txBody>
          <a:bodyPr/>
          <a:lstStyle/>
          <a:p>
            <a:r>
              <a:rPr lang="en-US" dirty="0"/>
              <a:t>Internal Market Factors</a:t>
            </a:r>
          </a:p>
        </p:txBody>
      </p:sp>
      <p:sp>
        <p:nvSpPr>
          <p:cNvPr id="3" name="Content Placeholder 2">
            <a:extLst>
              <a:ext uri="{FF2B5EF4-FFF2-40B4-BE49-F238E27FC236}">
                <a16:creationId xmlns:a16="http://schemas.microsoft.com/office/drawing/2014/main" id="{0342D3E7-2E83-4D2D-89C6-0C725F0B6518}"/>
              </a:ext>
            </a:extLst>
          </p:cNvPr>
          <p:cNvSpPr>
            <a:spLocks noGrp="1"/>
          </p:cNvSpPr>
          <p:nvPr>
            <p:ph idx="1"/>
          </p:nvPr>
        </p:nvSpPr>
        <p:spPr/>
        <p:txBody>
          <a:bodyPr/>
          <a:lstStyle/>
          <a:p>
            <a:r>
              <a:rPr lang="en-US" dirty="0"/>
              <a:t>Do we see increased competition within the electric vehicle market with the growth in sales?</a:t>
            </a:r>
          </a:p>
          <a:p>
            <a:endParaRPr lang="en-US" dirty="0"/>
          </a:p>
          <a:p>
            <a:r>
              <a:rPr lang="en-US" dirty="0"/>
              <a:t>Which car makers have the biggest impact on sales?</a:t>
            </a:r>
          </a:p>
          <a:p>
            <a:endParaRPr lang="en-US" dirty="0"/>
          </a:p>
          <a:p>
            <a:r>
              <a:rPr lang="en-US" dirty="0"/>
              <a:t>Data - </a:t>
            </a:r>
          </a:p>
        </p:txBody>
      </p:sp>
    </p:spTree>
    <p:extLst>
      <p:ext uri="{BB962C8B-B14F-4D97-AF65-F5344CB8AC3E}">
        <p14:creationId xmlns:p14="http://schemas.microsoft.com/office/powerpoint/2010/main" val="2257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4809-D103-574C-8253-CDA835BC430E}"/>
              </a:ext>
            </a:extLst>
          </p:cNvPr>
          <p:cNvSpPr>
            <a:spLocks noGrp="1"/>
          </p:cNvSpPr>
          <p:nvPr>
            <p:ph type="title"/>
          </p:nvPr>
        </p:nvSpPr>
        <p:spPr/>
        <p:txBody>
          <a:bodyPr/>
          <a:lstStyle/>
          <a:p>
            <a:r>
              <a:rPr lang="en-US" dirty="0"/>
              <a:t>Electric Vehicle Sales by Brand</a:t>
            </a:r>
          </a:p>
        </p:txBody>
      </p:sp>
      <p:pic>
        <p:nvPicPr>
          <p:cNvPr id="5" name="Content Placeholder 4">
            <a:extLst>
              <a:ext uri="{FF2B5EF4-FFF2-40B4-BE49-F238E27FC236}">
                <a16:creationId xmlns:a16="http://schemas.microsoft.com/office/drawing/2014/main" id="{5FE49816-1446-2D44-ADE4-EFD5FF3DBF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46"/>
          <a:stretch/>
        </p:blipFill>
        <p:spPr>
          <a:xfrm>
            <a:off x="353864" y="1587623"/>
            <a:ext cx="9243607" cy="4367814"/>
          </a:xfrm>
        </p:spPr>
      </p:pic>
    </p:spTree>
    <p:extLst>
      <p:ext uri="{BB962C8B-B14F-4D97-AF65-F5344CB8AC3E}">
        <p14:creationId xmlns:p14="http://schemas.microsoft.com/office/powerpoint/2010/main" val="296664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3362AB-6A27-421A-B51C-A23CC47371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161"/>
          <a:stretch/>
        </p:blipFill>
        <p:spPr>
          <a:xfrm>
            <a:off x="1542257" y="1922635"/>
            <a:ext cx="7104593" cy="4586670"/>
          </a:xfrm>
        </p:spPr>
      </p:pic>
      <p:sp>
        <p:nvSpPr>
          <p:cNvPr id="8" name="Title 1">
            <a:extLst>
              <a:ext uri="{FF2B5EF4-FFF2-40B4-BE49-F238E27FC236}">
                <a16:creationId xmlns:a16="http://schemas.microsoft.com/office/drawing/2014/main" id="{7DDA2CDB-F0AC-43E9-A07E-46D72F978CF3}"/>
              </a:ext>
            </a:extLst>
          </p:cNvPr>
          <p:cNvSpPr>
            <a:spLocks noGrp="1"/>
          </p:cNvSpPr>
          <p:nvPr>
            <p:ph type="title"/>
          </p:nvPr>
        </p:nvSpPr>
        <p:spPr>
          <a:xfrm>
            <a:off x="677863" y="609600"/>
            <a:ext cx="8596312" cy="1320800"/>
          </a:xfrm>
        </p:spPr>
        <p:txBody>
          <a:bodyPr/>
          <a:lstStyle/>
          <a:p>
            <a:r>
              <a:rPr lang="en-US" dirty="0"/>
              <a:t>HEV and PEV Model Debuted by Year</a:t>
            </a:r>
          </a:p>
        </p:txBody>
      </p:sp>
    </p:spTree>
    <p:extLst>
      <p:ext uri="{BB962C8B-B14F-4D97-AF65-F5344CB8AC3E}">
        <p14:creationId xmlns:p14="http://schemas.microsoft.com/office/powerpoint/2010/main" val="2525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0285-63C8-4A2E-B29C-7E92ABE009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F547DE-D171-433E-BD11-94DCAD5F0E9A}"/>
              </a:ext>
            </a:extLst>
          </p:cNvPr>
          <p:cNvSpPr>
            <a:spLocks noGrp="1"/>
          </p:cNvSpPr>
          <p:nvPr>
            <p:ph idx="1"/>
          </p:nvPr>
        </p:nvSpPr>
        <p:spPr/>
        <p:txBody>
          <a:bodyPr/>
          <a:lstStyle/>
          <a:p>
            <a:r>
              <a:rPr lang="en-US" dirty="0"/>
              <a:t>There is an increase in the number of brands producing PEV vehicles that increases with sales. </a:t>
            </a:r>
          </a:p>
          <a:p>
            <a:r>
              <a:rPr lang="en-US" dirty="0"/>
              <a:t>As sales of PEV vehicles rise, we see the introduction of luxury car makers into the market.</a:t>
            </a:r>
          </a:p>
          <a:p>
            <a:r>
              <a:rPr lang="en-US" dirty="0"/>
              <a:t>There is a decrease in the release of new HEV vehicles that correlates with the volatility in hybrid vehicle sales. </a:t>
            </a:r>
          </a:p>
        </p:txBody>
      </p:sp>
    </p:spTree>
    <p:extLst>
      <p:ext uri="{BB962C8B-B14F-4D97-AF65-F5344CB8AC3E}">
        <p14:creationId xmlns:p14="http://schemas.microsoft.com/office/powerpoint/2010/main" val="342406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8E1D-35D9-4BF0-A46C-4B13999514AD}"/>
              </a:ext>
            </a:extLst>
          </p:cNvPr>
          <p:cNvSpPr>
            <a:spLocks noGrp="1"/>
          </p:cNvSpPr>
          <p:nvPr>
            <p:ph type="title"/>
          </p:nvPr>
        </p:nvSpPr>
        <p:spPr/>
        <p:txBody>
          <a:bodyPr/>
          <a:lstStyle/>
          <a:p>
            <a:r>
              <a:rPr lang="en-US" dirty="0"/>
              <a:t>External Market Factors – Gas Prices</a:t>
            </a:r>
          </a:p>
        </p:txBody>
      </p:sp>
      <p:pic>
        <p:nvPicPr>
          <p:cNvPr id="4" name="Content Placeholder 4">
            <a:extLst>
              <a:ext uri="{FF2B5EF4-FFF2-40B4-BE49-F238E27FC236}">
                <a16:creationId xmlns:a16="http://schemas.microsoft.com/office/drawing/2014/main" id="{FE87658C-D3DB-40CB-828A-5AF5162B0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10408"/>
            <a:ext cx="8596312" cy="3581796"/>
          </a:xfrm>
        </p:spPr>
      </p:pic>
      <p:sp>
        <p:nvSpPr>
          <p:cNvPr id="5" name="TextBox 4">
            <a:extLst>
              <a:ext uri="{FF2B5EF4-FFF2-40B4-BE49-F238E27FC236}">
                <a16:creationId xmlns:a16="http://schemas.microsoft.com/office/drawing/2014/main" id="{0669D6AA-A132-40BD-A72B-062E051E59B9}"/>
              </a:ext>
            </a:extLst>
          </p:cNvPr>
          <p:cNvSpPr txBox="1"/>
          <p:nvPr/>
        </p:nvSpPr>
        <p:spPr>
          <a:xfrm>
            <a:off x="768968" y="1607234"/>
            <a:ext cx="8413400" cy="646331"/>
          </a:xfrm>
          <a:prstGeom prst="rect">
            <a:avLst/>
          </a:prstGeom>
          <a:noFill/>
        </p:spPr>
        <p:txBody>
          <a:bodyPr wrap="square" rtlCol="0">
            <a:spAutoFit/>
          </a:bodyPr>
          <a:lstStyle/>
          <a:p>
            <a:pPr marL="285750" indent="-285750">
              <a:buFontTx/>
              <a:buChar char="-"/>
            </a:pPr>
            <a:r>
              <a:rPr lang="en-US" dirty="0"/>
              <a:t>Sales of Hybrid Vehicles appears to be heavily linked to gasoline prices.</a:t>
            </a:r>
          </a:p>
          <a:p>
            <a:pPr marL="285750" indent="-285750">
              <a:buFontTx/>
              <a:buChar char="-"/>
            </a:pPr>
            <a:r>
              <a:rPr lang="en-US" dirty="0"/>
              <a:t>Electric Vehicle sales were more resilient to changes in gasoline prices.</a:t>
            </a:r>
          </a:p>
        </p:txBody>
      </p:sp>
    </p:spTree>
    <p:extLst>
      <p:ext uri="{BB962C8B-B14F-4D97-AF65-F5344CB8AC3E}">
        <p14:creationId xmlns:p14="http://schemas.microsoft.com/office/powerpoint/2010/main" val="295492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C43C-9236-4146-98EF-ED6351E8B4A6}"/>
              </a:ext>
            </a:extLst>
          </p:cNvPr>
          <p:cNvSpPr>
            <a:spLocks noGrp="1"/>
          </p:cNvSpPr>
          <p:nvPr>
            <p:ph type="title"/>
          </p:nvPr>
        </p:nvSpPr>
        <p:spPr>
          <a:xfrm>
            <a:off x="677334" y="582967"/>
            <a:ext cx="8596668" cy="988381"/>
          </a:xfrm>
        </p:spPr>
        <p:txBody>
          <a:bodyPr>
            <a:normAutofit fontScale="90000"/>
          </a:bodyPr>
          <a:lstStyle/>
          <a:p>
            <a:r>
              <a:rPr lang="en-US" dirty="0"/>
              <a:t>External Market Factors – Charging Infrastructure</a:t>
            </a:r>
          </a:p>
        </p:txBody>
      </p:sp>
      <p:sp>
        <p:nvSpPr>
          <p:cNvPr id="10" name="Content Placeholder 2">
            <a:extLst>
              <a:ext uri="{FF2B5EF4-FFF2-40B4-BE49-F238E27FC236}">
                <a16:creationId xmlns:a16="http://schemas.microsoft.com/office/drawing/2014/main" id="{A640F93D-227D-4EE7-AC95-88F137D30E1E}"/>
              </a:ext>
            </a:extLst>
          </p:cNvPr>
          <p:cNvSpPr txBox="1">
            <a:spLocks/>
          </p:cNvSpPr>
          <p:nvPr/>
        </p:nvSpPr>
        <p:spPr>
          <a:xfrm>
            <a:off x="5548544" y="1979721"/>
            <a:ext cx="4145872" cy="3893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a:t>What is “Range Anxiety”?</a:t>
            </a:r>
          </a:p>
          <a:p>
            <a:r>
              <a:rPr lang="en-US" sz="2000" dirty="0"/>
              <a:t>Most people only drive an average of 50 miles per day</a:t>
            </a:r>
          </a:p>
          <a:p>
            <a:r>
              <a:rPr lang="en-US" sz="2000" dirty="0"/>
              <a:t>The average miles per battery charge is 200.</a:t>
            </a:r>
          </a:p>
          <a:p>
            <a:r>
              <a:rPr lang="en-US" sz="2000" dirty="0"/>
              <a:t>So what’s the big deal?</a:t>
            </a:r>
          </a:p>
          <a:p>
            <a:endParaRPr lang="en-US" dirty="0"/>
          </a:p>
        </p:txBody>
      </p:sp>
      <p:pic>
        <p:nvPicPr>
          <p:cNvPr id="7" name="Content Placeholder 4">
            <a:extLst>
              <a:ext uri="{FF2B5EF4-FFF2-40B4-BE49-F238E27FC236}">
                <a16:creationId xmlns:a16="http://schemas.microsoft.com/office/drawing/2014/main" id="{313C99C6-304B-4EFE-9AB3-43C1BBCAA22A}"/>
              </a:ext>
            </a:extLst>
          </p:cNvPr>
          <p:cNvPicPr>
            <a:picLocks noChangeAspect="1"/>
          </p:cNvPicPr>
          <p:nvPr/>
        </p:nvPicPr>
        <p:blipFill rotWithShape="1">
          <a:blip r:embed="rId2">
            <a:extLst>
              <a:ext uri="{28A0092B-C50C-407E-A947-70E740481C1C}">
                <a14:useLocalDpi xmlns:a14="http://schemas.microsoft.com/office/drawing/2010/main" val="0"/>
              </a:ext>
            </a:extLst>
          </a:blip>
          <a:srcRect t="16611" b="15001"/>
          <a:stretch/>
        </p:blipFill>
        <p:spPr>
          <a:xfrm>
            <a:off x="1137960" y="1571348"/>
            <a:ext cx="3870920" cy="4719299"/>
          </a:xfrm>
          <a:prstGeom prst="rect">
            <a:avLst/>
          </a:prstGeom>
        </p:spPr>
      </p:pic>
    </p:spTree>
    <p:extLst>
      <p:ext uri="{BB962C8B-B14F-4D97-AF65-F5344CB8AC3E}">
        <p14:creationId xmlns:p14="http://schemas.microsoft.com/office/powerpoint/2010/main" val="266841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B4CD-11F0-45D4-8D43-85C3CFBB04E4}"/>
              </a:ext>
            </a:extLst>
          </p:cNvPr>
          <p:cNvSpPr>
            <a:spLocks noGrp="1"/>
          </p:cNvSpPr>
          <p:nvPr>
            <p:ph type="title"/>
          </p:nvPr>
        </p:nvSpPr>
        <p:spPr/>
        <p:txBody>
          <a:bodyPr/>
          <a:lstStyle/>
          <a:p>
            <a:r>
              <a:rPr lang="en-US" dirty="0"/>
              <a:t>External Market Factors – Charging Infrastructure</a:t>
            </a:r>
          </a:p>
        </p:txBody>
      </p:sp>
      <p:pic>
        <p:nvPicPr>
          <p:cNvPr id="4" name="Content Placeholder 3">
            <a:extLst>
              <a:ext uri="{FF2B5EF4-FFF2-40B4-BE49-F238E27FC236}">
                <a16:creationId xmlns:a16="http://schemas.microsoft.com/office/drawing/2014/main" id="{4728C59C-052D-4B8B-8C2F-F9331A363C3E}"/>
              </a:ext>
            </a:extLst>
          </p:cNvPr>
          <p:cNvPicPr>
            <a:picLocks noGrp="1" noChangeAspect="1"/>
          </p:cNvPicPr>
          <p:nvPr>
            <p:ph idx="1"/>
          </p:nvPr>
        </p:nvPicPr>
        <p:blipFill>
          <a:blip r:embed="rId2"/>
          <a:stretch>
            <a:fillRect/>
          </a:stretch>
        </p:blipFill>
        <p:spPr>
          <a:xfrm>
            <a:off x="677335" y="2116201"/>
            <a:ext cx="5212918" cy="3461640"/>
          </a:xfrm>
          <a:prstGeom prst="rect">
            <a:avLst/>
          </a:prstGeom>
        </p:spPr>
      </p:pic>
      <p:sp>
        <p:nvSpPr>
          <p:cNvPr id="9" name="Content Placeholder 2">
            <a:extLst>
              <a:ext uri="{FF2B5EF4-FFF2-40B4-BE49-F238E27FC236}">
                <a16:creationId xmlns:a16="http://schemas.microsoft.com/office/drawing/2014/main" id="{165CEF20-51FA-4A4A-85D3-4863C0F1020B}"/>
              </a:ext>
            </a:extLst>
          </p:cNvPr>
          <p:cNvSpPr txBox="1">
            <a:spLocks/>
          </p:cNvSpPr>
          <p:nvPr/>
        </p:nvSpPr>
        <p:spPr>
          <a:xfrm>
            <a:off x="6096000" y="2670601"/>
            <a:ext cx="3804162" cy="18505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“Range Anxiety” is considered a hurdle to electric vehicle adoption, do we see a correlation between PEV and the spread of charging stations?</a:t>
            </a:r>
          </a:p>
        </p:txBody>
      </p:sp>
    </p:spTree>
    <p:extLst>
      <p:ext uri="{BB962C8B-B14F-4D97-AF65-F5344CB8AC3E}">
        <p14:creationId xmlns:p14="http://schemas.microsoft.com/office/powerpoint/2010/main" val="99857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D4B-56C5-4A80-A12D-43FDF9977D14}"/>
              </a:ext>
            </a:extLst>
          </p:cNvPr>
          <p:cNvSpPr>
            <a:spLocks noGrp="1"/>
          </p:cNvSpPr>
          <p:nvPr>
            <p:ph type="title"/>
          </p:nvPr>
        </p:nvSpPr>
        <p:spPr/>
        <p:txBody>
          <a:bodyPr/>
          <a:lstStyle/>
          <a:p>
            <a:r>
              <a:rPr lang="en-US" dirty="0"/>
              <a:t>Gathering and Cleaning Data</a:t>
            </a:r>
          </a:p>
        </p:txBody>
      </p:sp>
      <p:sp>
        <p:nvSpPr>
          <p:cNvPr id="3" name="Content Placeholder 2">
            <a:extLst>
              <a:ext uri="{FF2B5EF4-FFF2-40B4-BE49-F238E27FC236}">
                <a16:creationId xmlns:a16="http://schemas.microsoft.com/office/drawing/2014/main" id="{1B9E2DC4-14C2-42A7-89C1-06FD370EC602}"/>
              </a:ext>
            </a:extLst>
          </p:cNvPr>
          <p:cNvSpPr>
            <a:spLocks noGrp="1"/>
          </p:cNvSpPr>
          <p:nvPr>
            <p:ph idx="1"/>
          </p:nvPr>
        </p:nvSpPr>
        <p:spPr>
          <a:xfrm>
            <a:off x="677334" y="2160589"/>
            <a:ext cx="9549742" cy="3880773"/>
          </a:xfrm>
        </p:spPr>
        <p:txBody>
          <a:bodyPr/>
          <a:lstStyle/>
          <a:p>
            <a:r>
              <a:rPr lang="en-US" dirty="0"/>
              <a:t>National Renewable Energy Laboratory API for Alternative Fuel Stations </a:t>
            </a:r>
            <a:r>
              <a:rPr lang="en-US" dirty="0">
                <a:hlinkClick r:id="rId2"/>
              </a:rPr>
              <a:t>https://developer.nrel.gov/docs/transportation/alt-fuel-stations-v1/</a:t>
            </a:r>
            <a:endParaRPr lang="en-US" dirty="0"/>
          </a:p>
          <a:p>
            <a:r>
              <a:rPr lang="en-US" dirty="0"/>
              <a:t>Parameters </a:t>
            </a:r>
          </a:p>
          <a:p>
            <a:pPr lvl="1"/>
            <a:r>
              <a:rPr lang="en-US" dirty="0"/>
              <a:t>Type of Fuel Station (Electric Only)</a:t>
            </a:r>
          </a:p>
          <a:p>
            <a:r>
              <a:rPr lang="en-US" dirty="0"/>
              <a:t>Data Pulled State-By-State</a:t>
            </a:r>
          </a:p>
          <a:p>
            <a:pPr lvl="1"/>
            <a:r>
              <a:rPr lang="en-US" dirty="0"/>
              <a:t>Pulled state abbreviations from the python library “US”</a:t>
            </a:r>
          </a:p>
          <a:p>
            <a:pPr lvl="1"/>
            <a:r>
              <a:rPr lang="en-US" dirty="0"/>
              <a:t>Fields gathered - Date Opened, Access Type, Lat, Long, State</a:t>
            </a:r>
          </a:p>
          <a:p>
            <a:pPr marL="457200" lvl="1" indent="0">
              <a:buNone/>
            </a:pPr>
            <a:endParaRPr lang="en-US" dirty="0"/>
          </a:p>
          <a:p>
            <a:pPr marL="457200" lvl="1"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48674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9A3-57F8-4E7F-9D44-B07389531EFE}"/>
              </a:ext>
            </a:extLst>
          </p:cNvPr>
          <p:cNvSpPr>
            <a:spLocks noGrp="1"/>
          </p:cNvSpPr>
          <p:nvPr>
            <p:ph type="title"/>
          </p:nvPr>
        </p:nvSpPr>
        <p:spPr/>
        <p:txBody>
          <a:bodyPr/>
          <a:lstStyle/>
          <a:p>
            <a:r>
              <a:rPr lang="en-US" dirty="0"/>
              <a:t>API Call Example</a:t>
            </a:r>
          </a:p>
        </p:txBody>
      </p:sp>
      <p:pic>
        <p:nvPicPr>
          <p:cNvPr id="4" name="Content Placeholder 3">
            <a:extLst>
              <a:ext uri="{FF2B5EF4-FFF2-40B4-BE49-F238E27FC236}">
                <a16:creationId xmlns:a16="http://schemas.microsoft.com/office/drawing/2014/main" id="{5F5D18DF-650E-4CB2-882E-75BB69DA2C34}"/>
              </a:ext>
            </a:extLst>
          </p:cNvPr>
          <p:cNvPicPr>
            <a:picLocks noGrp="1" noChangeAspect="1"/>
          </p:cNvPicPr>
          <p:nvPr>
            <p:ph idx="1"/>
          </p:nvPr>
        </p:nvPicPr>
        <p:blipFill>
          <a:blip r:embed="rId2"/>
          <a:stretch>
            <a:fillRect/>
          </a:stretch>
        </p:blipFill>
        <p:spPr>
          <a:xfrm>
            <a:off x="0" y="0"/>
            <a:ext cx="12493438" cy="6858000"/>
          </a:xfrm>
          <a:prstGeom prst="rect">
            <a:avLst/>
          </a:prstGeom>
        </p:spPr>
      </p:pic>
    </p:spTree>
    <p:extLst>
      <p:ext uri="{BB962C8B-B14F-4D97-AF65-F5344CB8AC3E}">
        <p14:creationId xmlns:p14="http://schemas.microsoft.com/office/powerpoint/2010/main" val="176333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DFD729-14D3-4FC7-937B-950F0311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33" y="170888"/>
            <a:ext cx="7746889" cy="5164592"/>
          </a:xfrm>
        </p:spPr>
      </p:pic>
      <p:pic>
        <p:nvPicPr>
          <p:cNvPr id="4" name="Content Placeholder 4">
            <a:extLst>
              <a:ext uri="{FF2B5EF4-FFF2-40B4-BE49-F238E27FC236}">
                <a16:creationId xmlns:a16="http://schemas.microsoft.com/office/drawing/2014/main" id="{1C9EFD59-6CE3-42BF-8014-00C302B6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86" y="3767356"/>
            <a:ext cx="4551511" cy="2984112"/>
          </a:xfrm>
          <a:prstGeom prst="rect">
            <a:avLst/>
          </a:prstGeom>
        </p:spPr>
      </p:pic>
    </p:spTree>
    <p:extLst>
      <p:ext uri="{BB962C8B-B14F-4D97-AF65-F5344CB8AC3E}">
        <p14:creationId xmlns:p14="http://schemas.microsoft.com/office/powerpoint/2010/main" val="185598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4066-7DA1-4FDB-B5B4-5FCA180CDB3A}"/>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CCE29D34-71FB-4891-AE17-F6149F4EECFE}"/>
              </a:ext>
            </a:extLst>
          </p:cNvPr>
          <p:cNvSpPr>
            <a:spLocks noGrp="1"/>
          </p:cNvSpPr>
          <p:nvPr>
            <p:ph idx="1"/>
          </p:nvPr>
        </p:nvSpPr>
        <p:spPr>
          <a:xfrm>
            <a:off x="677334" y="1881187"/>
            <a:ext cx="3571418" cy="4160176"/>
          </a:xfrm>
        </p:spPr>
        <p:txBody>
          <a:bodyPr/>
          <a:lstStyle/>
          <a:p>
            <a:r>
              <a:rPr lang="en-US" dirty="0"/>
              <a:t>Global Warming </a:t>
            </a:r>
          </a:p>
          <a:p>
            <a:pPr lvl="1"/>
            <a:endParaRPr lang="en-US" dirty="0"/>
          </a:p>
          <a:p>
            <a:pPr marL="0" indent="0">
              <a:buNone/>
            </a:pPr>
            <a:endParaRPr lang="en-US" dirty="0"/>
          </a:p>
          <a:p>
            <a:r>
              <a:rPr lang="en-US" dirty="0"/>
              <a:t>Electric Vehicle “Hype” </a:t>
            </a:r>
          </a:p>
          <a:p>
            <a:pPr marL="457200" lvl="1" indent="0">
              <a:buNone/>
            </a:pPr>
            <a:endParaRPr lang="en-US" dirty="0"/>
          </a:p>
          <a:p>
            <a:endParaRPr lang="en-US" dirty="0"/>
          </a:p>
          <a:p>
            <a:endParaRPr lang="en-US" dirty="0"/>
          </a:p>
          <a:p>
            <a:endParaRPr lang="en-US" dirty="0"/>
          </a:p>
        </p:txBody>
      </p:sp>
      <p:pic>
        <p:nvPicPr>
          <p:cNvPr id="1026" name="Picture 2" descr="Related image">
            <a:extLst>
              <a:ext uri="{FF2B5EF4-FFF2-40B4-BE49-F238E27FC236}">
                <a16:creationId xmlns:a16="http://schemas.microsoft.com/office/drawing/2014/main" id="{B9B72C9D-6194-449E-A375-CA81F3092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752" y="1881187"/>
            <a:ext cx="51149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7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EC4D6-6FE6-43EC-B0B2-E42162773AFD}"/>
              </a:ext>
            </a:extLst>
          </p:cNvPr>
          <p:cNvSpPr>
            <a:spLocks noGrp="1"/>
          </p:cNvSpPr>
          <p:nvPr>
            <p:ph type="title"/>
          </p:nvPr>
        </p:nvSpPr>
        <p:spPr>
          <a:xfrm>
            <a:off x="677334" y="609600"/>
            <a:ext cx="8596668" cy="793072"/>
          </a:xfrm>
        </p:spPr>
        <p:txBody>
          <a:bodyPr/>
          <a:lstStyle/>
          <a:p>
            <a:r>
              <a:rPr lang="en-US" dirty="0"/>
              <a:t>Electric Charging Density in the U.S.</a:t>
            </a:r>
          </a:p>
        </p:txBody>
      </p:sp>
      <p:pic>
        <p:nvPicPr>
          <p:cNvPr id="3" name="Picture 2">
            <a:extLst>
              <a:ext uri="{FF2B5EF4-FFF2-40B4-BE49-F238E27FC236}">
                <a16:creationId xmlns:a16="http://schemas.microsoft.com/office/drawing/2014/main" id="{C3FC814F-3536-4FA9-B8E1-40549F83A9A3}"/>
              </a:ext>
            </a:extLst>
          </p:cNvPr>
          <p:cNvPicPr>
            <a:picLocks noChangeAspect="1"/>
          </p:cNvPicPr>
          <p:nvPr/>
        </p:nvPicPr>
        <p:blipFill>
          <a:blip r:embed="rId2"/>
          <a:stretch>
            <a:fillRect/>
          </a:stretch>
        </p:blipFill>
        <p:spPr>
          <a:xfrm>
            <a:off x="1232343" y="1333500"/>
            <a:ext cx="7486650" cy="4191000"/>
          </a:xfrm>
          <a:prstGeom prst="rect">
            <a:avLst/>
          </a:prstGeom>
        </p:spPr>
      </p:pic>
      <p:sp>
        <p:nvSpPr>
          <p:cNvPr id="8" name="Content Placeholder 2">
            <a:extLst>
              <a:ext uri="{FF2B5EF4-FFF2-40B4-BE49-F238E27FC236}">
                <a16:creationId xmlns:a16="http://schemas.microsoft.com/office/drawing/2014/main" id="{DCF7DB5F-CFE1-4CB2-AAAA-B0001DC3D5D1}"/>
              </a:ext>
            </a:extLst>
          </p:cNvPr>
          <p:cNvSpPr txBox="1">
            <a:spLocks/>
          </p:cNvSpPr>
          <p:nvPr/>
        </p:nvSpPr>
        <p:spPr>
          <a:xfrm>
            <a:off x="1083075" y="5708343"/>
            <a:ext cx="8078680" cy="94547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en-US" sz="2000" dirty="0"/>
              <a:t>Approximate BEV driving coverage enabled by providing DCFC stations along the U.S. Interstate System from NREL Report on Station Infrastructure</a:t>
            </a:r>
          </a:p>
        </p:txBody>
      </p:sp>
    </p:spTree>
    <p:extLst>
      <p:ext uri="{BB962C8B-B14F-4D97-AF65-F5344CB8AC3E}">
        <p14:creationId xmlns:p14="http://schemas.microsoft.com/office/powerpoint/2010/main" val="282293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E445-4C6B-41A6-8054-73192ADCFCEE}"/>
              </a:ext>
            </a:extLst>
          </p:cNvPr>
          <p:cNvSpPr>
            <a:spLocks noGrp="1"/>
          </p:cNvSpPr>
          <p:nvPr>
            <p:ph type="title"/>
          </p:nvPr>
        </p:nvSpPr>
        <p:spPr/>
        <p:txBody>
          <a:bodyPr/>
          <a:lstStyle/>
          <a:p>
            <a:r>
              <a:rPr lang="en-US" dirty="0"/>
              <a:t>Electric Charging Density in the U.S.</a:t>
            </a:r>
          </a:p>
        </p:txBody>
      </p:sp>
      <p:sp>
        <p:nvSpPr>
          <p:cNvPr id="3" name="Content Placeholder 2">
            <a:extLst>
              <a:ext uri="{FF2B5EF4-FFF2-40B4-BE49-F238E27FC236}">
                <a16:creationId xmlns:a16="http://schemas.microsoft.com/office/drawing/2014/main" id="{E41C0CDC-C682-45BF-A06C-34325AFF2418}"/>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0766F10-1767-4928-898B-39FACD7D2578}"/>
              </a:ext>
            </a:extLst>
          </p:cNvPr>
          <p:cNvPicPr>
            <a:picLocks noChangeAspect="1"/>
          </p:cNvPicPr>
          <p:nvPr/>
        </p:nvPicPr>
        <p:blipFill rotWithShape="1">
          <a:blip r:embed="rId2">
            <a:extLst>
              <a:ext uri="{28A0092B-C50C-407E-A947-70E740481C1C}">
                <a14:useLocalDpi xmlns:a14="http://schemas.microsoft.com/office/drawing/2010/main" val="0"/>
              </a:ext>
            </a:extLst>
          </a:blip>
          <a:srcRect l="12030" r="16570"/>
          <a:stretch/>
        </p:blipFill>
        <p:spPr>
          <a:xfrm>
            <a:off x="915447" y="1498981"/>
            <a:ext cx="8596668" cy="4749419"/>
          </a:xfrm>
          <a:prstGeom prst="rect">
            <a:avLst/>
          </a:prstGeom>
        </p:spPr>
      </p:pic>
    </p:spTree>
    <p:extLst>
      <p:ext uri="{BB962C8B-B14F-4D97-AF65-F5344CB8AC3E}">
        <p14:creationId xmlns:p14="http://schemas.microsoft.com/office/powerpoint/2010/main" val="8252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57C-337B-4C8D-BAC4-30E27C7A5680}"/>
              </a:ext>
            </a:extLst>
          </p:cNvPr>
          <p:cNvSpPr>
            <a:spLocks noGrp="1"/>
          </p:cNvSpPr>
          <p:nvPr>
            <p:ph type="title"/>
          </p:nvPr>
        </p:nvSpPr>
        <p:spPr/>
        <p:txBody>
          <a:bodyPr/>
          <a:lstStyle/>
          <a:p>
            <a:r>
              <a:rPr lang="en-US" dirty="0"/>
              <a:t>Electric Charging Infrastructure in the U.S.</a:t>
            </a:r>
          </a:p>
        </p:txBody>
      </p:sp>
      <p:sp>
        <p:nvSpPr>
          <p:cNvPr id="3" name="Content Placeholder 2">
            <a:extLst>
              <a:ext uri="{FF2B5EF4-FFF2-40B4-BE49-F238E27FC236}">
                <a16:creationId xmlns:a16="http://schemas.microsoft.com/office/drawing/2014/main" id="{36FB75B0-AC1A-4239-BA92-EB3611538CBA}"/>
              </a:ext>
            </a:extLst>
          </p:cNvPr>
          <p:cNvSpPr>
            <a:spLocks noGrp="1"/>
          </p:cNvSpPr>
          <p:nvPr>
            <p:ph idx="1"/>
          </p:nvPr>
        </p:nvSpPr>
        <p:spPr>
          <a:xfrm>
            <a:off x="677334" y="2160589"/>
            <a:ext cx="8596668" cy="3630611"/>
          </a:xfrm>
        </p:spPr>
        <p:txBody>
          <a:bodyPr>
            <a:normAutofit/>
          </a:bodyPr>
          <a:lstStyle/>
          <a:p>
            <a:r>
              <a:rPr lang="en-US" dirty="0"/>
              <a:t>We see an increase in stations opened that does track with PEV sales.</a:t>
            </a:r>
          </a:p>
          <a:p>
            <a:r>
              <a:rPr lang="en-US" dirty="0"/>
              <a:t>Station openings slightly lead sales. </a:t>
            </a:r>
          </a:p>
          <a:p>
            <a:pPr lvl="1"/>
            <a:r>
              <a:rPr lang="en-US" dirty="0"/>
              <a:t>Largest jump in openings occurs in 2010 – 2011, where PEV sales begin to take off.</a:t>
            </a:r>
          </a:p>
          <a:p>
            <a:pPr lvl="1"/>
            <a:r>
              <a:rPr lang="en-US" dirty="0"/>
              <a:t>Largest increase in stations opened track to the years that the Nissan Leaf and Chevy Volt were introduced (2010 and 2011 respectively) and peaks at the introduction of the Tesla Model S (2012) and again at the introduction of the Model 3 (2016), suggesting station openings are effected by sales and enthusiasm around new car models.</a:t>
            </a:r>
          </a:p>
          <a:p>
            <a:r>
              <a:rPr lang="en-US" dirty="0"/>
              <a:t>Current station density is not high enough to connect most areas of the country outside of dense urban areas and the Eastern Seaboard. </a:t>
            </a:r>
          </a:p>
          <a:p>
            <a:pPr marL="0"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5067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7F76-319F-49A8-B1A7-4B2FEFE45BEE}"/>
              </a:ext>
            </a:extLst>
          </p:cNvPr>
          <p:cNvSpPr>
            <a:spLocks noGrp="1"/>
          </p:cNvSpPr>
          <p:nvPr>
            <p:ph type="title"/>
          </p:nvPr>
        </p:nvSpPr>
        <p:spPr/>
        <p:txBody>
          <a:bodyPr/>
          <a:lstStyle/>
          <a:p>
            <a:r>
              <a:rPr lang="en-US" dirty="0"/>
              <a:t>External Market Factors – State and Federal Incentives and Regulation</a:t>
            </a:r>
          </a:p>
        </p:txBody>
      </p:sp>
      <p:sp>
        <p:nvSpPr>
          <p:cNvPr id="3" name="Content Placeholder 2">
            <a:extLst>
              <a:ext uri="{FF2B5EF4-FFF2-40B4-BE49-F238E27FC236}">
                <a16:creationId xmlns:a16="http://schemas.microsoft.com/office/drawing/2014/main" id="{1E83FD51-5E0D-4EEC-8863-AE9BB00383AB}"/>
              </a:ext>
            </a:extLst>
          </p:cNvPr>
          <p:cNvSpPr>
            <a:spLocks noGrp="1"/>
          </p:cNvSpPr>
          <p:nvPr>
            <p:ph idx="1"/>
          </p:nvPr>
        </p:nvSpPr>
        <p:spPr/>
        <p:txBody>
          <a:bodyPr/>
          <a:lstStyle/>
          <a:p>
            <a:r>
              <a:rPr lang="en-US" dirty="0"/>
              <a:t>Are sales of electric vehicles effected by incentives (such as tax breaks)?</a:t>
            </a:r>
          </a:p>
          <a:p>
            <a:endParaRPr lang="en-US" dirty="0"/>
          </a:p>
          <a:p>
            <a:r>
              <a:rPr lang="en-US" dirty="0"/>
              <a:t>National Renewable Energy Laboratory API for Alternative Fuel Stations </a:t>
            </a:r>
            <a:r>
              <a:rPr lang="en-US" u="sng" dirty="0">
                <a:hlinkClick r:id="rId2"/>
              </a:rPr>
              <a:t>https://developer.nrel.gov/docs/transportation/transportation-incentives-laws-v1/</a:t>
            </a:r>
            <a:endParaRPr lang="en-US" u="sng" dirty="0"/>
          </a:p>
          <a:p>
            <a:r>
              <a:rPr lang="en-US" dirty="0"/>
              <a:t>Parameters</a:t>
            </a:r>
          </a:p>
          <a:p>
            <a:pPr lvl="1"/>
            <a:r>
              <a:rPr lang="en-US" dirty="0"/>
              <a:t>Electric, Plug in Electric, or Hybrid Vehicles </a:t>
            </a:r>
          </a:p>
          <a:p>
            <a:pPr lvl="1"/>
            <a:r>
              <a:rPr lang="en-US" dirty="0"/>
              <a:t>Must include provisions that effect individuals (IND parameter key)</a:t>
            </a:r>
          </a:p>
          <a:p>
            <a:pPr lvl="1"/>
            <a:endParaRPr lang="en-US" dirty="0"/>
          </a:p>
          <a:p>
            <a:endParaRPr lang="en-US" dirty="0"/>
          </a:p>
          <a:p>
            <a:endParaRPr lang="en-US" dirty="0"/>
          </a:p>
        </p:txBody>
      </p:sp>
    </p:spTree>
    <p:extLst>
      <p:ext uri="{BB962C8B-B14F-4D97-AF65-F5344CB8AC3E}">
        <p14:creationId xmlns:p14="http://schemas.microsoft.com/office/powerpoint/2010/main" val="12860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0A1E-4DF4-4EC3-9EDA-D1E64A643E54}"/>
              </a:ext>
            </a:extLst>
          </p:cNvPr>
          <p:cNvSpPr>
            <a:spLocks noGrp="1"/>
          </p:cNvSpPr>
          <p:nvPr>
            <p:ph type="title"/>
          </p:nvPr>
        </p:nvSpPr>
        <p:spPr/>
        <p:txBody>
          <a:bodyPr/>
          <a:lstStyle/>
          <a:p>
            <a:r>
              <a:rPr lang="en-US" dirty="0"/>
              <a:t>State and Federal Exemptions for Electric and Hybrid Vehicles</a:t>
            </a:r>
          </a:p>
        </p:txBody>
      </p:sp>
      <p:pic>
        <p:nvPicPr>
          <p:cNvPr id="4" name="Content Placeholder 7">
            <a:extLst>
              <a:ext uri="{FF2B5EF4-FFF2-40B4-BE49-F238E27FC236}">
                <a16:creationId xmlns:a16="http://schemas.microsoft.com/office/drawing/2014/main" id="{7DE1A20B-25B0-4966-AC97-C7A5FEC97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59" y="1727200"/>
            <a:ext cx="7264401" cy="4842934"/>
          </a:xfrm>
          <a:prstGeom prst="rect">
            <a:avLst/>
          </a:prstGeom>
        </p:spPr>
      </p:pic>
    </p:spTree>
    <p:extLst>
      <p:ext uri="{BB962C8B-B14F-4D97-AF65-F5344CB8AC3E}">
        <p14:creationId xmlns:p14="http://schemas.microsoft.com/office/powerpoint/2010/main" val="70547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FD76-E15C-4B1C-9FF8-8B4DBCB5CD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C4A7CB-4614-4161-BF47-3547851FE87C}"/>
              </a:ext>
            </a:extLst>
          </p:cNvPr>
          <p:cNvSpPr>
            <a:spLocks noGrp="1"/>
          </p:cNvSpPr>
          <p:nvPr>
            <p:ph idx="1"/>
          </p:nvPr>
        </p:nvSpPr>
        <p:spPr/>
        <p:txBody>
          <a:bodyPr/>
          <a:lstStyle/>
          <a:p>
            <a:r>
              <a:rPr lang="en-US" dirty="0"/>
              <a:t>There is a rise in incentives passed at the state and federal level and the rise in PEV sales.</a:t>
            </a:r>
          </a:p>
          <a:p>
            <a:r>
              <a:rPr lang="en-US" dirty="0"/>
              <a:t>There are some limits to the data. </a:t>
            </a:r>
          </a:p>
        </p:txBody>
      </p:sp>
    </p:spTree>
    <p:extLst>
      <p:ext uri="{BB962C8B-B14F-4D97-AF65-F5344CB8AC3E}">
        <p14:creationId xmlns:p14="http://schemas.microsoft.com/office/powerpoint/2010/main" val="333723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4FA4-F4F6-45D2-94F4-E99D2C750DF1}"/>
              </a:ext>
            </a:extLst>
          </p:cNvPr>
          <p:cNvSpPr>
            <a:spLocks noGrp="1"/>
          </p:cNvSpPr>
          <p:nvPr>
            <p:ph type="title"/>
          </p:nvPr>
        </p:nvSpPr>
        <p:spPr/>
        <p:txBody>
          <a:bodyPr/>
          <a:lstStyle/>
          <a:p>
            <a:r>
              <a:rPr lang="en-US" dirty="0"/>
              <a:t>Four Major Air Pollutants &amp; AQI</a:t>
            </a:r>
          </a:p>
        </p:txBody>
      </p:sp>
      <p:sp>
        <p:nvSpPr>
          <p:cNvPr id="3" name="Content Placeholder 2">
            <a:extLst>
              <a:ext uri="{FF2B5EF4-FFF2-40B4-BE49-F238E27FC236}">
                <a16:creationId xmlns:a16="http://schemas.microsoft.com/office/drawing/2014/main" id="{D2970F6B-3415-4044-95B5-C0FD3C0B5BB8}"/>
              </a:ext>
            </a:extLst>
          </p:cNvPr>
          <p:cNvSpPr>
            <a:spLocks noGrp="1"/>
          </p:cNvSpPr>
          <p:nvPr>
            <p:ph idx="1"/>
          </p:nvPr>
        </p:nvSpPr>
        <p:spPr>
          <a:xfrm>
            <a:off x="677334" y="1330079"/>
            <a:ext cx="8596668" cy="3880773"/>
          </a:xfrm>
        </p:spPr>
        <p:txBody>
          <a:bodyPr>
            <a:normAutofit fontScale="85000" lnSpcReduction="20000"/>
          </a:bodyPr>
          <a:lstStyle/>
          <a:p>
            <a:r>
              <a:rPr lang="en-US" dirty="0"/>
              <a:t>Nitrogen Dioxide (NO2)</a:t>
            </a:r>
          </a:p>
          <a:p>
            <a:pPr lvl="1"/>
            <a:r>
              <a:rPr lang="en-US" dirty="0"/>
              <a:t>Form Ozone and can cause lung irritation</a:t>
            </a:r>
          </a:p>
          <a:p>
            <a:r>
              <a:rPr lang="en-US" dirty="0"/>
              <a:t>Sulphur Dioxide (SO2)</a:t>
            </a:r>
          </a:p>
          <a:p>
            <a:pPr lvl="1"/>
            <a:r>
              <a:rPr lang="en-US" dirty="0"/>
              <a:t>Product of burning sulfur-containing fuels</a:t>
            </a:r>
          </a:p>
          <a:p>
            <a:r>
              <a:rPr lang="en-US" dirty="0"/>
              <a:t>Carbon Monoxide (CO)</a:t>
            </a:r>
          </a:p>
          <a:p>
            <a:pPr lvl="1"/>
            <a:r>
              <a:rPr lang="en-US" dirty="0"/>
              <a:t>Formed by the combustion of fossil fuels.  When inhaled, blocks oxygen from the brain, heart, and other vital organs</a:t>
            </a:r>
          </a:p>
          <a:p>
            <a:r>
              <a:rPr lang="en-US" dirty="0"/>
              <a:t>Ozone (O3)</a:t>
            </a:r>
          </a:p>
          <a:p>
            <a:pPr lvl="1"/>
            <a:r>
              <a:rPr lang="en-US" dirty="0"/>
              <a:t>Main component of smog and is the </a:t>
            </a:r>
            <a:r>
              <a:rPr lang="en-US" b="1" dirty="0">
                <a:solidFill>
                  <a:srgbClr val="FF0000"/>
                </a:solidFill>
              </a:rPr>
              <a:t>product of sunlight and emissions from sources such as motor vehicles and industry</a:t>
            </a:r>
          </a:p>
          <a:p>
            <a:r>
              <a:rPr lang="en-US" b="1" dirty="0">
                <a:solidFill>
                  <a:schemeClr val="tx1"/>
                </a:solidFill>
              </a:rPr>
              <a:t>Air Quality Index (AQI)</a:t>
            </a:r>
          </a:p>
          <a:p>
            <a:pPr lvl="1"/>
            <a:r>
              <a:rPr lang="en-US" dirty="0">
                <a:solidFill>
                  <a:schemeClr val="tx1"/>
                </a:solidFill>
              </a:rPr>
              <a:t>The higher the AQI value, the greater the level of air pollution.  </a:t>
            </a:r>
          </a:p>
          <a:p>
            <a:pPr lvl="1"/>
            <a:r>
              <a:rPr lang="en-US" dirty="0">
                <a:solidFill>
                  <a:schemeClr val="tx1"/>
                </a:solidFill>
              </a:rPr>
              <a:t>AQI values are generated for each of the major pollutants, and the </a:t>
            </a:r>
            <a:r>
              <a:rPr lang="en-US" b="1" dirty="0">
                <a:solidFill>
                  <a:schemeClr val="accent5"/>
                </a:solidFill>
              </a:rPr>
              <a:t>highest</a:t>
            </a:r>
            <a:r>
              <a:rPr lang="en-US" dirty="0">
                <a:solidFill>
                  <a:schemeClr val="tx1"/>
                </a:solidFill>
              </a:rPr>
              <a:t> value is reported daily as an indicator of air quality for that day</a:t>
            </a:r>
          </a:p>
        </p:txBody>
      </p:sp>
      <p:sp>
        <p:nvSpPr>
          <p:cNvPr id="4" name="TextBox 3">
            <a:extLst>
              <a:ext uri="{FF2B5EF4-FFF2-40B4-BE49-F238E27FC236}">
                <a16:creationId xmlns:a16="http://schemas.microsoft.com/office/drawing/2014/main" id="{F2AD386D-CE85-4706-984F-C5DB9B51425A}"/>
              </a:ext>
            </a:extLst>
          </p:cNvPr>
          <p:cNvSpPr txBox="1"/>
          <p:nvPr/>
        </p:nvSpPr>
        <p:spPr>
          <a:xfrm>
            <a:off x="477506" y="6137762"/>
            <a:ext cx="11236987" cy="646331"/>
          </a:xfrm>
          <a:prstGeom prst="rect">
            <a:avLst/>
          </a:prstGeom>
          <a:noFill/>
        </p:spPr>
        <p:txBody>
          <a:bodyPr wrap="none" rtlCol="0">
            <a:spAutoFit/>
          </a:bodyPr>
          <a:lstStyle/>
          <a:p>
            <a:r>
              <a:rPr lang="en-US" dirty="0"/>
              <a:t>Source: </a:t>
            </a:r>
            <a:r>
              <a:rPr lang="en-US" dirty="0">
                <a:hlinkClick r:id="rId2"/>
              </a:rPr>
              <a:t>https://airnow.gov/index.cfm?action=aqi_brochure.index</a:t>
            </a:r>
            <a:endParaRPr lang="en-US" dirty="0"/>
          </a:p>
          <a:p>
            <a:r>
              <a:rPr lang="en-US" dirty="0">
                <a:hlinkClick r:id="rId3"/>
              </a:rPr>
              <a:t>https://www.ucsusa.org/clean-vehicles/vehicles-air-pollution-and-human-health/cars-trucks-air-pollution</a:t>
            </a:r>
            <a:endParaRPr lang="en-US" dirty="0"/>
          </a:p>
        </p:txBody>
      </p:sp>
    </p:spTree>
    <p:extLst>
      <p:ext uri="{BB962C8B-B14F-4D97-AF65-F5344CB8AC3E}">
        <p14:creationId xmlns:p14="http://schemas.microsoft.com/office/powerpoint/2010/main" val="233395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DF61-D443-46B4-8853-6216FBEBC082}"/>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DECCC88-8DF0-4508-9084-6EB00371806F}"/>
              </a:ext>
            </a:extLst>
          </p:cNvPr>
          <p:cNvSpPr>
            <a:spLocks noGrp="1"/>
          </p:cNvSpPr>
          <p:nvPr>
            <p:ph idx="1"/>
          </p:nvPr>
        </p:nvSpPr>
        <p:spPr>
          <a:xfrm>
            <a:off x="677334" y="1488613"/>
            <a:ext cx="8596668" cy="3880773"/>
          </a:xfrm>
        </p:spPr>
        <p:txBody>
          <a:bodyPr/>
          <a:lstStyle/>
          <a:p>
            <a:r>
              <a:rPr lang="en-US" dirty="0"/>
              <a:t>US Air Pollution data (2000-2016) via Kaggle</a:t>
            </a:r>
          </a:p>
          <a:p>
            <a:r>
              <a:rPr lang="en-US" dirty="0"/>
              <a:t>Read CSV into a pandas </a:t>
            </a:r>
            <a:r>
              <a:rPr lang="en-US" dirty="0" err="1"/>
              <a:t>DataFrame</a:t>
            </a:r>
            <a:endParaRPr lang="en-US" dirty="0"/>
          </a:p>
          <a:p>
            <a:r>
              <a:rPr lang="en-US" dirty="0"/>
              <a:t>Get rid of unnecessary data</a:t>
            </a:r>
          </a:p>
          <a:p>
            <a:r>
              <a:rPr lang="en-US" dirty="0"/>
              <a:t>Handle multiple records for same day (measured in morning and afternoon)</a:t>
            </a:r>
          </a:p>
          <a:p>
            <a:r>
              <a:rPr lang="en-US" dirty="0"/>
              <a:t>Separate data by Year, and return max AQI value for each pollutant by Year</a:t>
            </a:r>
          </a:p>
          <a:p>
            <a:r>
              <a:rPr lang="en-US" dirty="0"/>
              <a:t>Using </a:t>
            </a:r>
            <a:r>
              <a:rPr lang="en-US" dirty="0" err="1"/>
              <a:t>Cartopy</a:t>
            </a:r>
            <a:r>
              <a:rPr lang="en-US" dirty="0"/>
              <a:t>, create a US Map Figure while color coding shape based on AQI value for a given year</a:t>
            </a:r>
          </a:p>
          <a:p>
            <a:r>
              <a:rPr lang="en-US" dirty="0"/>
              <a:t>Using matplotlib, leverage </a:t>
            </a:r>
            <a:r>
              <a:rPr lang="en-US" dirty="0" err="1"/>
              <a:t>FuncAnimation</a:t>
            </a:r>
            <a:r>
              <a:rPr lang="en-US" dirty="0"/>
              <a:t> to create animation that shows Max AQI values for each year from 2000-2016</a:t>
            </a:r>
          </a:p>
          <a:p>
            <a:r>
              <a:rPr lang="en-US" dirty="0"/>
              <a:t>Repeat for each air pollutant</a:t>
            </a:r>
          </a:p>
          <a:p>
            <a:endParaRPr lang="en-US" dirty="0"/>
          </a:p>
        </p:txBody>
      </p:sp>
    </p:spTree>
    <p:extLst>
      <p:ext uri="{BB962C8B-B14F-4D97-AF65-F5344CB8AC3E}">
        <p14:creationId xmlns:p14="http://schemas.microsoft.com/office/powerpoint/2010/main" val="4294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0873-6823-417F-8027-82E07C2753F4}"/>
              </a:ext>
            </a:extLst>
          </p:cNvPr>
          <p:cNvSpPr>
            <a:spLocks noGrp="1"/>
          </p:cNvSpPr>
          <p:nvPr>
            <p:ph type="title"/>
          </p:nvPr>
        </p:nvSpPr>
        <p:spPr/>
        <p:txBody>
          <a:bodyPr/>
          <a:lstStyle/>
          <a:p>
            <a:r>
              <a:rPr lang="en-US" dirty="0"/>
              <a:t>Air Quality Index (AQI) by State &amp; Pollutant</a:t>
            </a:r>
          </a:p>
        </p:txBody>
      </p:sp>
      <p:pic>
        <p:nvPicPr>
          <p:cNvPr id="4" name="Content Placeholder 3">
            <a:extLst>
              <a:ext uri="{FF2B5EF4-FFF2-40B4-BE49-F238E27FC236}">
                <a16:creationId xmlns:a16="http://schemas.microsoft.com/office/drawing/2014/main" id="{FA1F5858-072E-425D-8533-C307446D32BD}"/>
              </a:ext>
            </a:extLst>
          </p:cNvPr>
          <p:cNvPicPr>
            <a:picLocks noGrp="1" noChangeAspect="1"/>
          </p:cNvPicPr>
          <p:nvPr>
            <p:ph idx="1"/>
          </p:nvPr>
        </p:nvPicPr>
        <p:blipFill>
          <a:blip r:embed="rId2"/>
          <a:stretch>
            <a:fillRect/>
          </a:stretch>
        </p:blipFill>
        <p:spPr>
          <a:xfrm>
            <a:off x="677334" y="2085975"/>
            <a:ext cx="4600575" cy="2686050"/>
          </a:xfrm>
          <a:prstGeom prst="rect">
            <a:avLst/>
          </a:prstGeom>
        </p:spPr>
      </p:pic>
      <p:pic>
        <p:nvPicPr>
          <p:cNvPr id="5" name="Picture 4">
            <a:extLst>
              <a:ext uri="{FF2B5EF4-FFF2-40B4-BE49-F238E27FC236}">
                <a16:creationId xmlns:a16="http://schemas.microsoft.com/office/drawing/2014/main" id="{F23F1E55-2A80-4556-8948-3C253977DE84}"/>
              </a:ext>
            </a:extLst>
          </p:cNvPr>
          <p:cNvPicPr>
            <a:picLocks noChangeAspect="1"/>
          </p:cNvPicPr>
          <p:nvPr/>
        </p:nvPicPr>
        <p:blipFill>
          <a:blip r:embed="rId3"/>
          <a:stretch>
            <a:fillRect/>
          </a:stretch>
        </p:blipFill>
        <p:spPr>
          <a:xfrm>
            <a:off x="5752182" y="1914525"/>
            <a:ext cx="6257925" cy="2857500"/>
          </a:xfrm>
          <a:prstGeom prst="rect">
            <a:avLst/>
          </a:prstGeom>
        </p:spPr>
      </p:pic>
      <p:sp>
        <p:nvSpPr>
          <p:cNvPr id="6" name="TextBox 5">
            <a:extLst>
              <a:ext uri="{FF2B5EF4-FFF2-40B4-BE49-F238E27FC236}">
                <a16:creationId xmlns:a16="http://schemas.microsoft.com/office/drawing/2014/main" id="{09686A58-8900-4A75-A276-34F8FC99885E}"/>
              </a:ext>
            </a:extLst>
          </p:cNvPr>
          <p:cNvSpPr txBox="1"/>
          <p:nvPr/>
        </p:nvSpPr>
        <p:spPr>
          <a:xfrm>
            <a:off x="2106400" y="6488668"/>
            <a:ext cx="6343018" cy="369332"/>
          </a:xfrm>
          <a:prstGeom prst="rect">
            <a:avLst/>
          </a:prstGeom>
          <a:noFill/>
        </p:spPr>
        <p:txBody>
          <a:bodyPr wrap="none" rtlCol="0">
            <a:spAutoFit/>
          </a:bodyPr>
          <a:lstStyle/>
          <a:p>
            <a:r>
              <a:rPr lang="en-US" dirty="0"/>
              <a:t>Source: </a:t>
            </a:r>
            <a:r>
              <a:rPr lang="en-US" dirty="0">
                <a:hlinkClick r:id="rId4"/>
              </a:rPr>
              <a:t>https://airnow.gov/index.cfm?action=aqibasics.aqi</a:t>
            </a:r>
            <a:endParaRPr lang="en-US" dirty="0"/>
          </a:p>
        </p:txBody>
      </p:sp>
    </p:spTree>
    <p:extLst>
      <p:ext uri="{BB962C8B-B14F-4D97-AF65-F5344CB8AC3E}">
        <p14:creationId xmlns:p14="http://schemas.microsoft.com/office/powerpoint/2010/main" val="363484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E2FD-328E-4E61-BBB4-31052CCEF18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E3349A6-CBD9-4F6A-B1C3-E6CF197D798D}"/>
              </a:ext>
            </a:extLst>
          </p:cNvPr>
          <p:cNvPicPr>
            <a:picLocks noChangeAspect="1"/>
          </p:cNvPicPr>
          <p:nvPr/>
        </p:nvPicPr>
        <p:blipFill>
          <a:blip r:embed="rId2"/>
          <a:stretch>
            <a:fillRect/>
          </a:stretch>
        </p:blipFill>
        <p:spPr>
          <a:xfrm>
            <a:off x="297401" y="0"/>
            <a:ext cx="11597198" cy="6858000"/>
          </a:xfrm>
          <a:prstGeom prst="rect">
            <a:avLst/>
          </a:prstGeom>
        </p:spPr>
      </p:pic>
    </p:spTree>
    <p:extLst>
      <p:ext uri="{BB962C8B-B14F-4D97-AF65-F5344CB8AC3E}">
        <p14:creationId xmlns:p14="http://schemas.microsoft.com/office/powerpoint/2010/main" val="133471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432-2154-4C58-A66A-E16DC15663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D8A547-BA4D-4C0F-A46B-7499FE4AF5CD}"/>
              </a:ext>
            </a:extLst>
          </p:cNvPr>
          <p:cNvSpPr>
            <a:spLocks noGrp="1"/>
          </p:cNvSpPr>
          <p:nvPr>
            <p:ph idx="1"/>
          </p:nvPr>
        </p:nvSpPr>
        <p:spPr/>
        <p:txBody>
          <a:bodyPr/>
          <a:lstStyle/>
          <a:p>
            <a:r>
              <a:rPr lang="en-US" dirty="0"/>
              <a:t>What is the market share of Plug-in Electric (PEV) and Hybrid Vehicles (HEV) and how does it compare to gas powered cars over time?</a:t>
            </a:r>
          </a:p>
          <a:p>
            <a:pPr lvl="1"/>
            <a:r>
              <a:rPr lang="en-US" dirty="0"/>
              <a:t>Is there an increase or decrease in overall sales of PEVs and HEVs?</a:t>
            </a:r>
          </a:p>
          <a:p>
            <a:r>
              <a:rPr lang="en-US" dirty="0"/>
              <a:t>What factors affect sales of electric vehicles?</a:t>
            </a:r>
          </a:p>
          <a:p>
            <a:pPr lvl="1"/>
            <a:r>
              <a:rPr lang="en-US" dirty="0"/>
              <a:t>Internal Market Factors</a:t>
            </a:r>
          </a:p>
          <a:p>
            <a:pPr lvl="1"/>
            <a:r>
              <a:rPr lang="en-US" dirty="0"/>
              <a:t>External Market Factors</a:t>
            </a:r>
          </a:p>
          <a:p>
            <a:r>
              <a:rPr lang="en-US" dirty="0"/>
              <a:t>Is there a correlation between electric vehicle adoption and air pollution levels?</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8081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69E5-ADAE-472B-8B69-54E5F2A22A40}"/>
              </a:ext>
            </a:extLst>
          </p:cNvPr>
          <p:cNvSpPr>
            <a:spLocks noGrp="1"/>
          </p:cNvSpPr>
          <p:nvPr>
            <p:ph type="title"/>
          </p:nvPr>
        </p:nvSpPr>
        <p:spPr/>
        <p:txBody>
          <a:bodyPr/>
          <a:lstStyle/>
          <a:p>
            <a:r>
              <a:rPr lang="en-US" dirty="0"/>
              <a:t>Findings</a:t>
            </a:r>
          </a:p>
        </p:txBody>
      </p:sp>
      <p:pic>
        <p:nvPicPr>
          <p:cNvPr id="5" name="Picture 4">
            <a:extLst>
              <a:ext uri="{FF2B5EF4-FFF2-40B4-BE49-F238E27FC236}">
                <a16:creationId xmlns:a16="http://schemas.microsoft.com/office/drawing/2014/main" id="{C65D030C-8A4B-40AF-964B-61B493471E2F}"/>
              </a:ext>
            </a:extLst>
          </p:cNvPr>
          <p:cNvPicPr>
            <a:picLocks noChangeAspect="1"/>
          </p:cNvPicPr>
          <p:nvPr/>
        </p:nvPicPr>
        <p:blipFill>
          <a:blip r:embed="rId2"/>
          <a:stretch>
            <a:fillRect/>
          </a:stretch>
        </p:blipFill>
        <p:spPr>
          <a:xfrm>
            <a:off x="677334" y="1201722"/>
            <a:ext cx="4114800" cy="2743200"/>
          </a:xfrm>
          <a:prstGeom prst="rect">
            <a:avLst/>
          </a:prstGeom>
          <a:ln>
            <a:noFill/>
          </a:ln>
        </p:spPr>
      </p:pic>
      <p:pic>
        <p:nvPicPr>
          <p:cNvPr id="7" name="Picture 6">
            <a:extLst>
              <a:ext uri="{FF2B5EF4-FFF2-40B4-BE49-F238E27FC236}">
                <a16:creationId xmlns:a16="http://schemas.microsoft.com/office/drawing/2014/main" id="{9A28F3F0-8CAC-4739-BC46-9007D09539F1}"/>
              </a:ext>
            </a:extLst>
          </p:cNvPr>
          <p:cNvPicPr>
            <a:picLocks noChangeAspect="1"/>
          </p:cNvPicPr>
          <p:nvPr/>
        </p:nvPicPr>
        <p:blipFill>
          <a:blip r:embed="rId3"/>
          <a:stretch>
            <a:fillRect/>
          </a:stretch>
        </p:blipFill>
        <p:spPr>
          <a:xfrm>
            <a:off x="5159202" y="1201722"/>
            <a:ext cx="4114800" cy="2743200"/>
          </a:xfrm>
          <a:prstGeom prst="rect">
            <a:avLst/>
          </a:prstGeom>
        </p:spPr>
      </p:pic>
      <p:pic>
        <p:nvPicPr>
          <p:cNvPr id="9" name="Picture 8">
            <a:extLst>
              <a:ext uri="{FF2B5EF4-FFF2-40B4-BE49-F238E27FC236}">
                <a16:creationId xmlns:a16="http://schemas.microsoft.com/office/drawing/2014/main" id="{6500BEDD-B836-40C3-A39B-36912BEC9CE3}"/>
              </a:ext>
            </a:extLst>
          </p:cNvPr>
          <p:cNvPicPr>
            <a:picLocks noChangeAspect="1"/>
          </p:cNvPicPr>
          <p:nvPr/>
        </p:nvPicPr>
        <p:blipFill>
          <a:blip r:embed="rId4"/>
          <a:stretch>
            <a:fillRect/>
          </a:stretch>
        </p:blipFill>
        <p:spPr>
          <a:xfrm>
            <a:off x="677334" y="3760365"/>
            <a:ext cx="4114800" cy="2743200"/>
          </a:xfrm>
          <a:prstGeom prst="rect">
            <a:avLst/>
          </a:prstGeom>
        </p:spPr>
      </p:pic>
      <p:pic>
        <p:nvPicPr>
          <p:cNvPr id="11" name="Picture 10">
            <a:extLst>
              <a:ext uri="{FF2B5EF4-FFF2-40B4-BE49-F238E27FC236}">
                <a16:creationId xmlns:a16="http://schemas.microsoft.com/office/drawing/2014/main" id="{0B50C005-2AF4-40CA-A437-F3061239AC29}"/>
              </a:ext>
            </a:extLst>
          </p:cNvPr>
          <p:cNvPicPr>
            <a:picLocks noChangeAspect="1"/>
          </p:cNvPicPr>
          <p:nvPr/>
        </p:nvPicPr>
        <p:blipFill>
          <a:blip r:embed="rId5"/>
          <a:stretch>
            <a:fillRect/>
          </a:stretch>
        </p:blipFill>
        <p:spPr>
          <a:xfrm>
            <a:off x="5159202" y="3760365"/>
            <a:ext cx="4114800" cy="2743200"/>
          </a:xfrm>
          <a:prstGeom prst="rect">
            <a:avLst/>
          </a:prstGeom>
        </p:spPr>
      </p:pic>
      <p:sp>
        <p:nvSpPr>
          <p:cNvPr id="12" name="Rectangle 11">
            <a:extLst>
              <a:ext uri="{FF2B5EF4-FFF2-40B4-BE49-F238E27FC236}">
                <a16:creationId xmlns:a16="http://schemas.microsoft.com/office/drawing/2014/main" id="{5EA9D497-A5BF-42AD-B3A0-16E933F3A116}"/>
              </a:ext>
            </a:extLst>
          </p:cNvPr>
          <p:cNvSpPr/>
          <p:nvPr/>
        </p:nvSpPr>
        <p:spPr>
          <a:xfrm>
            <a:off x="677334" y="1201722"/>
            <a:ext cx="4114800" cy="2472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BB6A836-9C14-4989-B119-EF6D6A597B65}"/>
              </a:ext>
            </a:extLst>
          </p:cNvPr>
          <p:cNvPicPr>
            <a:picLocks noChangeAspect="1"/>
          </p:cNvPicPr>
          <p:nvPr/>
        </p:nvPicPr>
        <p:blipFill>
          <a:blip r:embed="rId6"/>
          <a:stretch>
            <a:fillRect/>
          </a:stretch>
        </p:blipFill>
        <p:spPr>
          <a:xfrm>
            <a:off x="8525086" y="0"/>
            <a:ext cx="3666914" cy="1674390"/>
          </a:xfrm>
          <a:prstGeom prst="rect">
            <a:avLst/>
          </a:prstGeom>
        </p:spPr>
      </p:pic>
    </p:spTree>
    <p:extLst>
      <p:ext uri="{BB962C8B-B14F-4D97-AF65-F5344CB8AC3E}">
        <p14:creationId xmlns:p14="http://schemas.microsoft.com/office/powerpoint/2010/main" val="156229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B3A1-1C18-4E15-8302-ECB3385F1CA4}"/>
              </a:ext>
            </a:extLst>
          </p:cNvPr>
          <p:cNvSpPr>
            <a:spLocks noGrp="1"/>
          </p:cNvSpPr>
          <p:nvPr>
            <p:ph type="title"/>
          </p:nvPr>
        </p:nvSpPr>
        <p:spPr/>
        <p:txBody>
          <a:bodyPr/>
          <a:lstStyle/>
          <a:p>
            <a:r>
              <a:rPr lang="en-US" dirty="0"/>
              <a:t>US Vehicle-Miles Trend</a:t>
            </a:r>
          </a:p>
        </p:txBody>
      </p:sp>
      <p:pic>
        <p:nvPicPr>
          <p:cNvPr id="5" name="Content Placeholder 4">
            <a:extLst>
              <a:ext uri="{FF2B5EF4-FFF2-40B4-BE49-F238E27FC236}">
                <a16:creationId xmlns:a16="http://schemas.microsoft.com/office/drawing/2014/main" id="{783DE995-2505-4458-AD4D-959BE65A5247}"/>
              </a:ext>
            </a:extLst>
          </p:cNvPr>
          <p:cNvPicPr>
            <a:picLocks noGrp="1" noChangeAspect="1"/>
          </p:cNvPicPr>
          <p:nvPr>
            <p:ph idx="1"/>
          </p:nvPr>
        </p:nvPicPr>
        <p:blipFill>
          <a:blip r:embed="rId2"/>
          <a:stretch>
            <a:fillRect/>
          </a:stretch>
        </p:blipFill>
        <p:spPr>
          <a:xfrm>
            <a:off x="608350" y="1846510"/>
            <a:ext cx="5487650" cy="3658433"/>
          </a:xfrm>
        </p:spPr>
      </p:pic>
      <p:sp>
        <p:nvSpPr>
          <p:cNvPr id="6" name="TextBox 5">
            <a:extLst>
              <a:ext uri="{FF2B5EF4-FFF2-40B4-BE49-F238E27FC236}">
                <a16:creationId xmlns:a16="http://schemas.microsoft.com/office/drawing/2014/main" id="{23BF74BE-A3F2-4935-A3C3-70A60DEC502A}"/>
              </a:ext>
            </a:extLst>
          </p:cNvPr>
          <p:cNvSpPr txBox="1"/>
          <p:nvPr/>
        </p:nvSpPr>
        <p:spPr>
          <a:xfrm>
            <a:off x="5645791" y="2106065"/>
            <a:ext cx="43622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Miles traveled via ground vehicles (highway) within the US has increased steadily since 2000</a:t>
            </a:r>
          </a:p>
          <a:p>
            <a:pPr marL="285750" indent="-285750">
              <a:buFont typeface="Arial" panose="020B0604020202020204" pitchFamily="34" charset="0"/>
              <a:buChar char="•"/>
            </a:pPr>
            <a:r>
              <a:rPr lang="en-US" dirty="0"/>
              <a:t>This indicates a negative correlation between air pollution levels and vehicle miles traveled – </a:t>
            </a:r>
            <a:r>
              <a:rPr lang="en-US" b="1" dirty="0"/>
              <a:t>does this make sense?</a:t>
            </a:r>
          </a:p>
          <a:p>
            <a:pPr marL="285750" indent="-285750">
              <a:buFont typeface="Arial" panose="020B0604020202020204" pitchFamily="34" charset="0"/>
              <a:buChar char="•"/>
            </a:pPr>
            <a:r>
              <a:rPr lang="en-US" dirty="0"/>
              <a:t>Based off this analysis, our next inference would be that the growth of Hybrid/EV sales is dropping pollution levels despite a growth in miles traveled via ground vehicles</a:t>
            </a:r>
          </a:p>
        </p:txBody>
      </p:sp>
      <p:sp>
        <p:nvSpPr>
          <p:cNvPr id="7" name="TextBox 6">
            <a:extLst>
              <a:ext uri="{FF2B5EF4-FFF2-40B4-BE49-F238E27FC236}">
                <a16:creationId xmlns:a16="http://schemas.microsoft.com/office/drawing/2014/main" id="{6861BBBF-99E1-4A2C-993F-A01F02DA527F}"/>
              </a:ext>
            </a:extLst>
          </p:cNvPr>
          <p:cNvSpPr txBox="1"/>
          <p:nvPr/>
        </p:nvSpPr>
        <p:spPr>
          <a:xfrm>
            <a:off x="2038525" y="6372521"/>
            <a:ext cx="6460038" cy="369332"/>
          </a:xfrm>
          <a:prstGeom prst="rect">
            <a:avLst/>
          </a:prstGeom>
          <a:noFill/>
        </p:spPr>
        <p:txBody>
          <a:bodyPr wrap="none" rtlCol="0">
            <a:spAutoFit/>
          </a:bodyPr>
          <a:lstStyle/>
          <a:p>
            <a:r>
              <a:rPr lang="en-US" dirty="0"/>
              <a:t>Data source: </a:t>
            </a:r>
            <a:r>
              <a:rPr lang="en-US" dirty="0">
                <a:hlinkClick r:id="rId3"/>
              </a:rPr>
              <a:t>https://www.bts.gov/content/us-vehicle-miles</a:t>
            </a:r>
            <a:endParaRPr lang="en-US" dirty="0"/>
          </a:p>
        </p:txBody>
      </p:sp>
    </p:spTree>
    <p:extLst>
      <p:ext uri="{BB962C8B-B14F-4D97-AF65-F5344CB8AC3E}">
        <p14:creationId xmlns:p14="http://schemas.microsoft.com/office/powerpoint/2010/main" val="62692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6231-4583-4AC7-A701-EFC099707208}"/>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D4C4395-BB2E-44B8-AC8F-6D82FF144DF8}"/>
              </a:ext>
            </a:extLst>
          </p:cNvPr>
          <p:cNvSpPr>
            <a:spLocks noGrp="1"/>
          </p:cNvSpPr>
          <p:nvPr>
            <p:ph idx="1"/>
          </p:nvPr>
        </p:nvSpPr>
        <p:spPr>
          <a:xfrm>
            <a:off x="677334" y="1584961"/>
            <a:ext cx="8934026" cy="4456402"/>
          </a:xfrm>
        </p:spPr>
        <p:txBody>
          <a:bodyPr>
            <a:normAutofit lnSpcReduction="10000"/>
          </a:bodyPr>
          <a:lstStyle/>
          <a:p>
            <a:r>
              <a:rPr lang="en-US" dirty="0"/>
              <a:t>There is an increase in sales and market share of Plug-in Electric vehicles, while sales of Hybrid vehicles seem to be in </a:t>
            </a:r>
            <a:r>
              <a:rPr lang="en-US"/>
              <a:t>decline.</a:t>
            </a:r>
          </a:p>
          <a:p>
            <a:r>
              <a:rPr lang="en-US"/>
              <a:t>Internal </a:t>
            </a:r>
            <a:r>
              <a:rPr lang="en-US" dirty="0"/>
              <a:t>market factors </a:t>
            </a:r>
          </a:p>
          <a:p>
            <a:pPr lvl="1"/>
            <a:r>
              <a:rPr lang="en-US" dirty="0"/>
              <a:t>There is an expansion of offerings by US and Global car makers in the PEV market, driven in part by enthusiasm surrounding particular brands, such as Tesla.</a:t>
            </a:r>
          </a:p>
          <a:p>
            <a:r>
              <a:rPr lang="en-US" dirty="0"/>
              <a:t>External market factors</a:t>
            </a:r>
          </a:p>
          <a:p>
            <a:pPr lvl="1"/>
            <a:r>
              <a:rPr lang="en-US" dirty="0"/>
              <a:t>Gas prices have a large impact in HEV sales and almost no impact on PEV sales, suggesting PEV buyers are driven by other factors.</a:t>
            </a:r>
          </a:p>
          <a:p>
            <a:pPr lvl="1"/>
            <a:r>
              <a:rPr lang="en-US" dirty="0"/>
              <a:t>The availability of electric charging stations is on the rise, but mostly in the Eastern US, California and Urban centers. </a:t>
            </a:r>
          </a:p>
          <a:p>
            <a:pPr lvl="1"/>
            <a:r>
              <a:rPr lang="en-US" dirty="0"/>
              <a:t>Incentives track to the increase in sales, but it is inconclusive as to which types of incentives have the largest impact.</a:t>
            </a:r>
          </a:p>
          <a:p>
            <a:pPr lvl="1"/>
            <a:r>
              <a:rPr lang="en-US" dirty="0"/>
              <a:t>The Air Quality index of the US has improved along with the increase in electric vehicles sales, despite the fact that Americans are driving more miles overall. </a:t>
            </a:r>
          </a:p>
        </p:txBody>
      </p:sp>
    </p:spTree>
    <p:extLst>
      <p:ext uri="{BB962C8B-B14F-4D97-AF65-F5344CB8AC3E}">
        <p14:creationId xmlns:p14="http://schemas.microsoft.com/office/powerpoint/2010/main" val="100295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872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39A-413A-485F-89FC-8A8269327A0A}"/>
              </a:ext>
            </a:extLst>
          </p:cNvPr>
          <p:cNvSpPr>
            <a:spLocks noGrp="1"/>
          </p:cNvSpPr>
          <p:nvPr>
            <p:ph type="title"/>
          </p:nvPr>
        </p:nvSpPr>
        <p:spPr/>
        <p:txBody>
          <a:bodyPr/>
          <a:lstStyle/>
          <a:p>
            <a:r>
              <a:rPr lang="en-US" dirty="0"/>
              <a:t>Market Share and Sales Growth of Electric Vehicles</a:t>
            </a:r>
          </a:p>
        </p:txBody>
      </p:sp>
      <p:sp>
        <p:nvSpPr>
          <p:cNvPr id="3" name="Content Placeholder 2">
            <a:extLst>
              <a:ext uri="{FF2B5EF4-FFF2-40B4-BE49-F238E27FC236}">
                <a16:creationId xmlns:a16="http://schemas.microsoft.com/office/drawing/2014/main" id="{815E26F2-F5C9-42AB-ADD8-6247B02D27C0}"/>
              </a:ext>
            </a:extLst>
          </p:cNvPr>
          <p:cNvSpPr>
            <a:spLocks noGrp="1"/>
          </p:cNvSpPr>
          <p:nvPr>
            <p:ph idx="1"/>
          </p:nvPr>
        </p:nvSpPr>
        <p:spPr/>
        <p:txBody>
          <a:bodyPr/>
          <a:lstStyle/>
          <a:p>
            <a:r>
              <a:rPr lang="en-US" dirty="0"/>
              <a:t>Do we see an increase in sales and market share of electric vehicles?</a:t>
            </a:r>
          </a:p>
          <a:p>
            <a:endParaRPr lang="en-US" dirty="0"/>
          </a:p>
          <a:p>
            <a:r>
              <a:rPr lang="en-US" dirty="0"/>
              <a:t>Data provided by:</a:t>
            </a:r>
          </a:p>
          <a:p>
            <a:pPr lvl="1"/>
            <a:r>
              <a:rPr lang="en-US" dirty="0"/>
              <a:t>D.O.E. Oak Ridge National Laboratory</a:t>
            </a:r>
          </a:p>
          <a:p>
            <a:pPr lvl="1"/>
            <a:r>
              <a:rPr lang="en-US" dirty="0"/>
              <a:t>U.S. Energy Information Administration</a:t>
            </a:r>
          </a:p>
          <a:p>
            <a:pPr marL="0" indent="0">
              <a:buNone/>
            </a:pPr>
            <a:endParaRPr lang="en-US" dirty="0"/>
          </a:p>
          <a:p>
            <a:r>
              <a:rPr lang="en-US" dirty="0"/>
              <a:t>Data cleaned and visualized using Pandas and Matplotlib</a:t>
            </a:r>
          </a:p>
        </p:txBody>
      </p:sp>
    </p:spTree>
    <p:extLst>
      <p:ext uri="{BB962C8B-B14F-4D97-AF65-F5344CB8AC3E}">
        <p14:creationId xmlns:p14="http://schemas.microsoft.com/office/powerpoint/2010/main" val="10316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D41C02-496E-4EAD-8354-CA8CA6457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20" t="4214" r="10353" b="12428"/>
          <a:stretch/>
        </p:blipFill>
        <p:spPr>
          <a:xfrm>
            <a:off x="280972" y="1285043"/>
            <a:ext cx="9249994" cy="4287913"/>
          </a:xfrm>
        </p:spPr>
      </p:pic>
      <p:sp>
        <p:nvSpPr>
          <p:cNvPr id="2" name="Title 1">
            <a:extLst>
              <a:ext uri="{FF2B5EF4-FFF2-40B4-BE49-F238E27FC236}">
                <a16:creationId xmlns:a16="http://schemas.microsoft.com/office/drawing/2014/main" id="{574F119C-EEA3-4EB2-BE31-F79ACAB60D87}"/>
              </a:ext>
            </a:extLst>
          </p:cNvPr>
          <p:cNvSpPr>
            <a:spLocks noGrp="1"/>
          </p:cNvSpPr>
          <p:nvPr>
            <p:ph type="title"/>
          </p:nvPr>
        </p:nvSpPr>
        <p:spPr/>
        <p:txBody>
          <a:bodyPr>
            <a:normAutofit/>
          </a:bodyPr>
          <a:lstStyle/>
          <a:p>
            <a:r>
              <a:rPr lang="en-US" sz="3200" dirty="0"/>
              <a:t>Growth of Hybrid and Electric Vehicle Sales:</a:t>
            </a:r>
          </a:p>
        </p:txBody>
      </p:sp>
    </p:spTree>
    <p:extLst>
      <p:ext uri="{BB962C8B-B14F-4D97-AF65-F5344CB8AC3E}">
        <p14:creationId xmlns:p14="http://schemas.microsoft.com/office/powerpoint/2010/main" val="923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41A6-B028-4A94-A7A7-965AC92EB870}"/>
              </a:ext>
            </a:extLst>
          </p:cNvPr>
          <p:cNvSpPr>
            <a:spLocks noGrp="1"/>
          </p:cNvSpPr>
          <p:nvPr>
            <p:ph type="title"/>
          </p:nvPr>
        </p:nvSpPr>
        <p:spPr>
          <a:xfrm>
            <a:off x="668945" y="609600"/>
            <a:ext cx="8596668" cy="1320800"/>
          </a:xfrm>
        </p:spPr>
        <p:txBody>
          <a:bodyPr>
            <a:normAutofit/>
          </a:bodyPr>
          <a:lstStyle/>
          <a:p>
            <a:r>
              <a:rPr lang="en-US" sz="3200" dirty="0"/>
              <a:t>Growth of Hybrid and Electric Vehicle Sales:</a:t>
            </a:r>
          </a:p>
        </p:txBody>
      </p:sp>
      <p:pic>
        <p:nvPicPr>
          <p:cNvPr id="4" name="Picture 3">
            <a:extLst>
              <a:ext uri="{FF2B5EF4-FFF2-40B4-BE49-F238E27FC236}">
                <a16:creationId xmlns:a16="http://schemas.microsoft.com/office/drawing/2014/main" id="{D8CE468F-74EF-45A9-B9EA-52413BB2DDF4}"/>
              </a:ext>
            </a:extLst>
          </p:cNvPr>
          <p:cNvPicPr>
            <a:picLocks noChangeAspect="1"/>
          </p:cNvPicPr>
          <p:nvPr/>
        </p:nvPicPr>
        <p:blipFill rotWithShape="1">
          <a:blip r:embed="rId2">
            <a:extLst>
              <a:ext uri="{28A0092B-C50C-407E-A947-70E740481C1C}">
                <a14:useLocalDpi xmlns:a14="http://schemas.microsoft.com/office/drawing/2010/main" val="0"/>
              </a:ext>
            </a:extLst>
          </a:blip>
          <a:srcRect l="13733" t="3032" r="10163" b="11183"/>
          <a:stretch/>
        </p:blipFill>
        <p:spPr>
          <a:xfrm>
            <a:off x="153619" y="1224243"/>
            <a:ext cx="9388603" cy="4409514"/>
          </a:xfrm>
          <a:prstGeom prst="rect">
            <a:avLst/>
          </a:prstGeom>
        </p:spPr>
      </p:pic>
    </p:spTree>
    <p:extLst>
      <p:ext uri="{BB962C8B-B14F-4D97-AF65-F5344CB8AC3E}">
        <p14:creationId xmlns:p14="http://schemas.microsoft.com/office/powerpoint/2010/main" val="9863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F6E-7F6B-40D7-992F-1FC0E7B75B2A}"/>
              </a:ext>
            </a:extLst>
          </p:cNvPr>
          <p:cNvSpPr>
            <a:spLocks noGrp="1"/>
          </p:cNvSpPr>
          <p:nvPr>
            <p:ph type="title"/>
          </p:nvPr>
        </p:nvSpPr>
        <p:spPr/>
        <p:txBody>
          <a:bodyPr>
            <a:normAutofit/>
          </a:bodyPr>
          <a:lstStyle/>
          <a:p>
            <a:r>
              <a:rPr lang="en-US" sz="3200" dirty="0"/>
              <a:t>Growth of Hybrid and Electric Vehicle Sales:</a:t>
            </a:r>
          </a:p>
        </p:txBody>
      </p:sp>
      <p:pic>
        <p:nvPicPr>
          <p:cNvPr id="5" name="Content Placeholder 4">
            <a:extLst>
              <a:ext uri="{FF2B5EF4-FFF2-40B4-BE49-F238E27FC236}">
                <a16:creationId xmlns:a16="http://schemas.microsoft.com/office/drawing/2014/main" id="{DF67755E-62B3-4412-90A0-0EF93C3121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94" t="6053" r="12608" b="14138"/>
          <a:stretch/>
        </p:blipFill>
        <p:spPr>
          <a:xfrm>
            <a:off x="274199" y="1364942"/>
            <a:ext cx="8999803" cy="4128116"/>
          </a:xfrm>
        </p:spPr>
      </p:pic>
    </p:spTree>
    <p:extLst>
      <p:ext uri="{BB962C8B-B14F-4D97-AF65-F5344CB8AC3E}">
        <p14:creationId xmlns:p14="http://schemas.microsoft.com/office/powerpoint/2010/main" val="365331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AED-8C96-4912-9727-F6B9CB260A40}"/>
              </a:ext>
            </a:extLst>
          </p:cNvPr>
          <p:cNvSpPr>
            <a:spLocks noGrp="1"/>
          </p:cNvSpPr>
          <p:nvPr>
            <p:ph type="title"/>
          </p:nvPr>
        </p:nvSpPr>
        <p:spPr>
          <a:xfrm>
            <a:off x="234892" y="562062"/>
            <a:ext cx="9039110" cy="1368338"/>
          </a:xfrm>
        </p:spPr>
        <p:txBody>
          <a:bodyPr>
            <a:normAutofit/>
          </a:bodyPr>
          <a:lstStyle/>
          <a:p>
            <a:r>
              <a:rPr lang="en-US" sz="3200" dirty="0"/>
              <a:t>Comparing Sales of Hybrid vs Electric Vehicles:</a:t>
            </a:r>
          </a:p>
        </p:txBody>
      </p:sp>
      <p:pic>
        <p:nvPicPr>
          <p:cNvPr id="5" name="Content Placeholder 4">
            <a:extLst>
              <a:ext uri="{FF2B5EF4-FFF2-40B4-BE49-F238E27FC236}">
                <a16:creationId xmlns:a16="http://schemas.microsoft.com/office/drawing/2014/main" id="{2852360B-DCA0-4FE9-B1BF-9D5BEC18CE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0" t="3414" r="6372"/>
          <a:stretch/>
        </p:blipFill>
        <p:spPr>
          <a:xfrm>
            <a:off x="967667" y="1242875"/>
            <a:ext cx="8008412" cy="5535226"/>
          </a:xfrm>
        </p:spPr>
      </p:pic>
    </p:spTree>
    <p:extLst>
      <p:ext uri="{BB962C8B-B14F-4D97-AF65-F5344CB8AC3E}">
        <p14:creationId xmlns:p14="http://schemas.microsoft.com/office/powerpoint/2010/main" val="19634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49F-B966-4D58-8EFD-2E889BB81E9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F1DCB36-60D8-4577-8125-686472341A87}"/>
              </a:ext>
            </a:extLst>
          </p:cNvPr>
          <p:cNvSpPr>
            <a:spLocks noGrp="1"/>
          </p:cNvSpPr>
          <p:nvPr>
            <p:ph idx="1"/>
          </p:nvPr>
        </p:nvSpPr>
        <p:spPr/>
        <p:txBody>
          <a:bodyPr/>
          <a:lstStyle/>
          <a:p>
            <a:r>
              <a:rPr lang="en-US" dirty="0"/>
              <a:t>We see a small increase in the market share of electric vehicles over time. .</a:t>
            </a:r>
          </a:p>
          <a:p>
            <a:r>
              <a:rPr lang="en-US" dirty="0"/>
              <a:t>Hybrid vehicles have instable growth patterns, while Plug-in Electric vehicles have had steady, consistent growth since 2010.</a:t>
            </a:r>
          </a:p>
          <a:p>
            <a:r>
              <a:rPr lang="en-US" dirty="0"/>
              <a:t>Growth points in electric vehicles seem to correlate to debuts in particular models (2010/2011 – Nissan Leaf and Chevy Volt) (2012 – Tesla Model S) (2016-Tesla Model 3).</a:t>
            </a:r>
          </a:p>
          <a:p>
            <a:endParaRPr lang="en-US" dirty="0"/>
          </a:p>
        </p:txBody>
      </p:sp>
    </p:spTree>
    <p:extLst>
      <p:ext uri="{BB962C8B-B14F-4D97-AF65-F5344CB8AC3E}">
        <p14:creationId xmlns:p14="http://schemas.microsoft.com/office/powerpoint/2010/main" val="3308006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351</TotalTime>
  <Words>1341</Words>
  <Application>Microsoft Office PowerPoint</Application>
  <PresentationFormat>Widescreen</PresentationFormat>
  <Paragraphs>129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Analyzing the Growth of Hybrid and Electric Vehicles in the U.S.</vt:lpstr>
      <vt:lpstr>Motivations</vt:lpstr>
      <vt:lpstr>Questions</vt:lpstr>
      <vt:lpstr>Market Share and Sales Growth of Electric Vehicles</vt:lpstr>
      <vt:lpstr>Growth of Hybrid and Electric Vehicle Sales:</vt:lpstr>
      <vt:lpstr>Growth of Hybrid and Electric Vehicle Sales:</vt:lpstr>
      <vt:lpstr>Growth of Hybrid and Electric Vehicle Sales:</vt:lpstr>
      <vt:lpstr>Comparing Sales of Hybrid vs Electric Vehicles:</vt:lpstr>
      <vt:lpstr>Summary</vt:lpstr>
      <vt:lpstr>Internal Market Factors</vt:lpstr>
      <vt:lpstr>Electric Vehicle Sales by Brand</vt:lpstr>
      <vt:lpstr>HEV and PEV Model Debuted by Year</vt:lpstr>
      <vt:lpstr>Summary</vt:lpstr>
      <vt:lpstr>External Market Factors – Gas Prices</vt:lpstr>
      <vt:lpstr>External Market Factors – Charging Infrastructure</vt:lpstr>
      <vt:lpstr>External Market Factors – Charging Infrastructure</vt:lpstr>
      <vt:lpstr>Gathering and Cleaning Data</vt:lpstr>
      <vt:lpstr>API Call Example</vt:lpstr>
      <vt:lpstr>PowerPoint Presentation</vt:lpstr>
      <vt:lpstr>Electric Charging Density in the U.S.</vt:lpstr>
      <vt:lpstr>Electric Charging Density in the U.S.</vt:lpstr>
      <vt:lpstr>Electric Charging Infrastructure in the U.S.</vt:lpstr>
      <vt:lpstr>External Market Factors – State and Federal Incentives and Regulation</vt:lpstr>
      <vt:lpstr>State and Federal Exemptions for Electric and Hybrid Vehicles</vt:lpstr>
      <vt:lpstr>Summary</vt:lpstr>
      <vt:lpstr>Four Major Air Pollutants &amp; AQI</vt:lpstr>
      <vt:lpstr>Data Cleanup &amp; Exploration</vt:lpstr>
      <vt:lpstr>Air Quality Index (AQI) by State &amp; Pollutant</vt:lpstr>
      <vt:lpstr>PowerPoint Presentation</vt:lpstr>
      <vt:lpstr>Findings</vt:lpstr>
      <vt:lpstr>US Vehicle-Miles Trend</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Cunningham</dc:creator>
  <cp:lastModifiedBy>Erin Cunningham</cp:lastModifiedBy>
  <cp:revision>34</cp:revision>
  <dcterms:created xsi:type="dcterms:W3CDTF">2019-04-11T21:47:44Z</dcterms:created>
  <dcterms:modified xsi:type="dcterms:W3CDTF">2019-04-13T13:26:34Z</dcterms:modified>
</cp:coreProperties>
</file>