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7" r:id="rId5"/>
    <p:sldId id="258" r:id="rId6"/>
    <p:sldId id="257" r:id="rId7"/>
    <p:sldId id="259" r:id="rId8"/>
    <p:sldId id="268" r:id="rId9"/>
    <p:sldId id="267" r:id="rId10"/>
    <p:sldId id="260" r:id="rId11"/>
    <p:sldId id="261" r:id="rId12"/>
    <p:sldId id="263" r:id="rId13"/>
    <p:sldId id="262" r:id="rId14"/>
    <p:sldId id="264" r:id="rId15"/>
    <p:sldId id="265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151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3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712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85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2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4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usa.org/clean-vehicles/vehicles-air-pollution-and-human-health/cars-trucks-air-pollution" TargetMode="External"/><Relationship Id="rId2" Type="http://schemas.openxmlformats.org/officeDocument/2006/relationships/hyperlink" Target="https://airnow.gov/index.cfm?action=aqi_brochure.inde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rnow.gov/index.cfm?action=aqibasics.aq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ts.gov/content/us-vehicle-mile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ogun3/uspollution/version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42BA-58D2-468F-A973-6EA5A69E6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068" y="2404534"/>
            <a:ext cx="8258935" cy="1646302"/>
          </a:xfrm>
        </p:spPr>
        <p:txBody>
          <a:bodyPr/>
          <a:lstStyle/>
          <a:p>
            <a:r>
              <a:rPr lang="en-US" sz="4400" dirty="0"/>
              <a:t>Analyzing the Growth of Hybrid and Electric Vehicles 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CCC6B-2038-4C0A-A8FC-7D21F2B98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Mihok</a:t>
            </a:r>
            <a:r>
              <a:rPr lang="en-US" dirty="0"/>
              <a:t>, Erin Cunningham, Jae Lee, </a:t>
            </a:r>
            <a:r>
              <a:rPr lang="en-US" dirty="0" err="1"/>
              <a:t>Sirish</a:t>
            </a:r>
            <a:r>
              <a:rPr lang="en-US" dirty="0"/>
              <a:t> </a:t>
            </a:r>
            <a:r>
              <a:rPr lang="en-US" dirty="0" err="1"/>
              <a:t>Kanukunta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35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D015-EEB7-44D6-9A8B-E5B1D275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A0EDE-77F2-4981-849F-C23D3450E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94" y="623574"/>
            <a:ext cx="9830611" cy="5610851"/>
          </a:xfrm>
        </p:spPr>
      </p:pic>
    </p:spTree>
    <p:extLst>
      <p:ext uri="{BB962C8B-B14F-4D97-AF65-F5344CB8AC3E}">
        <p14:creationId xmlns:p14="http://schemas.microsoft.com/office/powerpoint/2010/main" val="252598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986A-2B16-4D98-8296-3807E41C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FD729-14D3-4FC7-937B-950F03115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27" y="129465"/>
            <a:ext cx="9898604" cy="6599069"/>
          </a:xfrm>
        </p:spPr>
      </p:pic>
    </p:spTree>
    <p:extLst>
      <p:ext uri="{BB962C8B-B14F-4D97-AF65-F5344CB8AC3E}">
        <p14:creationId xmlns:p14="http://schemas.microsoft.com/office/powerpoint/2010/main" val="185598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1093-2703-4C82-9B8F-C3E838AF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EC511-B753-4FA0-AD33-2FC81B57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" r="7719"/>
          <a:stretch/>
        </p:blipFill>
        <p:spPr>
          <a:xfrm>
            <a:off x="100523" y="365125"/>
            <a:ext cx="12091477" cy="5889207"/>
          </a:xfrm>
        </p:spPr>
      </p:pic>
    </p:spTree>
    <p:extLst>
      <p:ext uri="{BB962C8B-B14F-4D97-AF65-F5344CB8AC3E}">
        <p14:creationId xmlns:p14="http://schemas.microsoft.com/office/powerpoint/2010/main" val="248464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997F-1367-4C96-8D30-497D7641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A793F-E88C-4635-9220-34537C580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" y="1248967"/>
            <a:ext cx="11799528" cy="4654527"/>
          </a:xfrm>
        </p:spPr>
      </p:pic>
    </p:spTree>
    <p:extLst>
      <p:ext uri="{BB962C8B-B14F-4D97-AF65-F5344CB8AC3E}">
        <p14:creationId xmlns:p14="http://schemas.microsoft.com/office/powerpoint/2010/main" val="282293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D9FD-3A23-487B-8B40-D87F39F7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863B3-F97A-4C67-AF6E-D10447A85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7" y="365125"/>
            <a:ext cx="11725826" cy="6246110"/>
          </a:xfrm>
        </p:spPr>
      </p:pic>
    </p:spTree>
    <p:extLst>
      <p:ext uri="{BB962C8B-B14F-4D97-AF65-F5344CB8AC3E}">
        <p14:creationId xmlns:p14="http://schemas.microsoft.com/office/powerpoint/2010/main" val="139174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F998-36B8-42BB-84F2-840D49E7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09C36-8FB5-4E06-BEAB-624D606DC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5" r="16876"/>
          <a:stretch/>
        </p:blipFill>
        <p:spPr>
          <a:xfrm>
            <a:off x="152399" y="125879"/>
            <a:ext cx="6467475" cy="366712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1729295-0D8A-4B70-AF08-9429A3224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" t="3735" r="8425" b="6112"/>
          <a:stretch/>
        </p:blipFill>
        <p:spPr>
          <a:xfrm>
            <a:off x="5376459" y="2806699"/>
            <a:ext cx="6664271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3DCC-6F59-4BE2-A889-9A7B1703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15B56-CC34-42D4-9D17-AB9C4B86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8081"/>
          <a:stretch/>
        </p:blipFill>
        <p:spPr>
          <a:xfrm>
            <a:off x="152994" y="650240"/>
            <a:ext cx="11812758" cy="5648960"/>
          </a:xfrm>
        </p:spPr>
      </p:pic>
    </p:spTree>
    <p:extLst>
      <p:ext uri="{BB962C8B-B14F-4D97-AF65-F5344CB8AC3E}">
        <p14:creationId xmlns:p14="http://schemas.microsoft.com/office/powerpoint/2010/main" val="1382909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4447-B520-4A5D-BAF7-1104054A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0B86D-8317-473D-9FB6-94823344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6" r="8637"/>
          <a:stretch/>
        </p:blipFill>
        <p:spPr>
          <a:xfrm>
            <a:off x="2479" y="670560"/>
            <a:ext cx="12187042" cy="5822315"/>
          </a:xfrm>
        </p:spPr>
      </p:pic>
    </p:spTree>
    <p:extLst>
      <p:ext uri="{BB962C8B-B14F-4D97-AF65-F5344CB8AC3E}">
        <p14:creationId xmlns:p14="http://schemas.microsoft.com/office/powerpoint/2010/main" val="301084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FA4-F4F6-45D2-94F4-E99D2C75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Major Air Pollutants &amp; AQI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F6B-3415-4044-95B5-C0FD3C0B5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079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Nitrogen Dioxide (NO2)</a:t>
            </a:r>
          </a:p>
          <a:p>
            <a:pPr lvl="1"/>
            <a:r>
              <a:rPr lang="en-US" dirty="0"/>
              <a:t>Form Ozone and can cause lung irritation</a:t>
            </a:r>
          </a:p>
          <a:p>
            <a:r>
              <a:rPr lang="en-US" dirty="0"/>
              <a:t>Sulphur Dioxide (SO2)</a:t>
            </a:r>
          </a:p>
          <a:p>
            <a:pPr lvl="1"/>
            <a:r>
              <a:rPr lang="en-US" dirty="0"/>
              <a:t>Product of burning sulfur-containing fuels</a:t>
            </a:r>
          </a:p>
          <a:p>
            <a:r>
              <a:rPr lang="en-US" dirty="0"/>
              <a:t>Carbon Monoxide (CO)</a:t>
            </a:r>
          </a:p>
          <a:p>
            <a:pPr lvl="1"/>
            <a:r>
              <a:rPr lang="en-US" dirty="0"/>
              <a:t>Formed by the combustion of fossil fuels.  When inhaled, blocks oxygen from the brain, heart, and other vital organs</a:t>
            </a:r>
          </a:p>
          <a:p>
            <a:r>
              <a:rPr lang="en-US" dirty="0"/>
              <a:t>Ozone (O3)</a:t>
            </a:r>
          </a:p>
          <a:p>
            <a:pPr lvl="1"/>
            <a:r>
              <a:rPr lang="en-US" dirty="0"/>
              <a:t>Main component of smog and is the </a:t>
            </a:r>
            <a:r>
              <a:rPr lang="en-US" b="1" dirty="0">
                <a:solidFill>
                  <a:srgbClr val="FF0000"/>
                </a:solidFill>
              </a:rPr>
              <a:t>product of sunlight and emissions from sources such as motor vehicles and industry</a:t>
            </a:r>
          </a:p>
          <a:p>
            <a:r>
              <a:rPr lang="en-US" b="1" dirty="0">
                <a:solidFill>
                  <a:schemeClr val="tx1"/>
                </a:solidFill>
              </a:rPr>
              <a:t>Air Quality Index (AQI)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higher the AQI value, the greater the level of air pollution. 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AQI values are generated for each of the major pollutants, and the </a:t>
            </a:r>
            <a:r>
              <a:rPr lang="en-US" b="1" dirty="0">
                <a:solidFill>
                  <a:schemeClr val="accent5"/>
                </a:solidFill>
              </a:rPr>
              <a:t>highest</a:t>
            </a:r>
            <a:r>
              <a:rPr lang="en-US" dirty="0">
                <a:solidFill>
                  <a:schemeClr val="tx1"/>
                </a:solidFill>
              </a:rPr>
              <a:t> value is reported daily as an indicator of air quality for that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D386D-CE85-4706-984F-C5DB9B51425A}"/>
              </a:ext>
            </a:extLst>
          </p:cNvPr>
          <p:cNvSpPr txBox="1"/>
          <p:nvPr/>
        </p:nvSpPr>
        <p:spPr>
          <a:xfrm>
            <a:off x="477506" y="6137762"/>
            <a:ext cx="112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https://airnow.gov/index.cfm?action=aqi_brochure.index</a:t>
            </a:r>
            <a:endParaRPr lang="en-US" dirty="0"/>
          </a:p>
          <a:p>
            <a:r>
              <a:rPr lang="en-US" dirty="0">
                <a:hlinkClick r:id="rId3"/>
              </a:rPr>
              <a:t>https://www.ucsusa.org/clean-vehicles/vehicles-air-pollution-and-human-health/cars-trucks-air-pollution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2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0873-6823-417F-8027-82E07C27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Quality Index (AQI) by State &amp; Pollutant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F5858-072E-425D-8533-C307446D3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85975"/>
            <a:ext cx="4600575" cy="2686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F1E55-2A80-4556-8948-3C253977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182" y="1914525"/>
            <a:ext cx="6257925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86A58-8900-4A75-A276-34F8FC99885E}"/>
              </a:ext>
            </a:extLst>
          </p:cNvPr>
          <p:cNvSpPr txBox="1"/>
          <p:nvPr/>
        </p:nvSpPr>
        <p:spPr>
          <a:xfrm>
            <a:off x="2106400" y="6488668"/>
            <a:ext cx="634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https://airnow.gov/index.cfm?action=aqibasics.aqi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4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4066-7DA1-4FDB-B5B4-5FCA180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9D34-71FB-4891-AE17-F6149F4E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analysis of Hybrid and Electric Vehicle market shares</a:t>
            </a:r>
          </a:p>
          <a:p>
            <a:r>
              <a:rPr lang="en-US" dirty="0"/>
              <a:t>How do green initiatives vary from state to state?</a:t>
            </a:r>
          </a:p>
          <a:p>
            <a:r>
              <a:rPr lang="en-US" dirty="0"/>
              <a:t>With the growth in purchases of electric vehicles, how has air pollution been impacted?</a:t>
            </a:r>
          </a:p>
        </p:txBody>
      </p:sp>
    </p:spTree>
    <p:extLst>
      <p:ext uri="{BB962C8B-B14F-4D97-AF65-F5344CB8AC3E}">
        <p14:creationId xmlns:p14="http://schemas.microsoft.com/office/powerpoint/2010/main" val="320517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69E5-ADAE-472B-8B69-54E5F2A2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D030C-8A4B-40AF-964B-61B493471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01722"/>
            <a:ext cx="4114800" cy="27432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8F3F0-8CAC-4739-BC46-9007D0953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202" y="1201722"/>
            <a:ext cx="41148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00BEDD-B836-40C3-A39B-36912BEC9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60365"/>
            <a:ext cx="41148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50C005-2AF4-40CA-A437-F3061239A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202" y="3760365"/>
            <a:ext cx="4114800" cy="2743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A9D497-A5BF-42AD-B3A0-16E933F3A116}"/>
              </a:ext>
            </a:extLst>
          </p:cNvPr>
          <p:cNvSpPr/>
          <p:nvPr/>
        </p:nvSpPr>
        <p:spPr>
          <a:xfrm>
            <a:off x="677334" y="1201722"/>
            <a:ext cx="4114800" cy="2472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6A836-9C14-4989-B119-EF6D6A597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5086" y="0"/>
            <a:ext cx="3666914" cy="16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9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B3A1-1C18-4E15-8302-ECB3385F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Vehicle-Miles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DE995-2505-4458-AD4D-959BE65A5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350" y="1846510"/>
            <a:ext cx="5487650" cy="3658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F74BE-A3F2-4935-A3C3-70A60DEC502A}"/>
              </a:ext>
            </a:extLst>
          </p:cNvPr>
          <p:cNvSpPr txBox="1"/>
          <p:nvPr/>
        </p:nvSpPr>
        <p:spPr>
          <a:xfrm>
            <a:off x="5645791" y="2106065"/>
            <a:ext cx="4362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 traveled via ground vehicles (highway) within the US has increased steadily since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a negative correlation between air pollution levels and vehicle miles traveled – </a:t>
            </a:r>
            <a:r>
              <a:rPr lang="en-US" b="1" dirty="0"/>
              <a:t>does this make sense?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off this analysis, our next inference would be that the growth of Hybrid/EV sales is dropping pollution levels despite a growth in miles traveled via ground vehicles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1BBBF-99E1-4A2C-993F-A01F02DA527F}"/>
              </a:ext>
            </a:extLst>
          </p:cNvPr>
          <p:cNvSpPr txBox="1"/>
          <p:nvPr/>
        </p:nvSpPr>
        <p:spPr>
          <a:xfrm>
            <a:off x="2038525" y="6372521"/>
            <a:ext cx="646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source: </a:t>
            </a:r>
            <a:r>
              <a:rPr lang="en-US" dirty="0">
                <a:hlinkClick r:id="rId3"/>
              </a:rPr>
              <a:t>https://www.bts.gov/content/us-vehicle-miles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22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6231-4583-4AC7-A701-EFC09970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4395-BB2E-44B8-AC8F-6D82FF14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52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42BA-58D2-468F-A973-6EA5A69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728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3432-2154-4C58-A66A-E16DC156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A547-BA4D-4C0F-A46B-7499FE4A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analysis of Electric Vehicle (EV) Market share</a:t>
            </a:r>
          </a:p>
          <a:p>
            <a:r>
              <a:rPr lang="en-US" dirty="0"/>
              <a:t>With the growth in purchases of electric vehicles, how has air pollution been impacted?</a:t>
            </a:r>
          </a:p>
          <a:p>
            <a:endParaRPr lang="en-US" dirty="0"/>
          </a:p>
          <a:p>
            <a:r>
              <a:rPr lang="en-US" dirty="0"/>
              <a:t>Data sourced from Kaggle “U.S. Pollution Data” (</a:t>
            </a:r>
            <a:r>
              <a:rPr lang="en-US" dirty="0">
                <a:hlinkClick r:id="rId2"/>
              </a:rPr>
              <a:t>https://www.kaggle.com/sogun3/uspollution/version/1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1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DF61-D443-46B4-8853-6216FBEB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CC88-8DF0-4508-9084-6EB00371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Read csv into a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Get rid of unnecessary data</a:t>
            </a:r>
          </a:p>
          <a:p>
            <a:r>
              <a:rPr lang="en-US" dirty="0"/>
              <a:t>Handle multiple records for same day (measured in morning and afternoon)</a:t>
            </a:r>
          </a:p>
          <a:p>
            <a:r>
              <a:rPr lang="en-US" dirty="0"/>
              <a:t>Separate data by Year, and return max AQI value for each pollutant by Year</a:t>
            </a:r>
          </a:p>
          <a:p>
            <a:r>
              <a:rPr lang="en-US" dirty="0"/>
              <a:t>Using </a:t>
            </a:r>
            <a:r>
              <a:rPr lang="en-US" dirty="0" err="1"/>
              <a:t>Cartopy</a:t>
            </a:r>
            <a:r>
              <a:rPr lang="en-US" dirty="0"/>
              <a:t>, create a US Map Figure while color coding shape based on AQI value for a given year</a:t>
            </a:r>
          </a:p>
          <a:p>
            <a:r>
              <a:rPr lang="en-US" dirty="0"/>
              <a:t>Using matplotlib, leverage </a:t>
            </a:r>
            <a:r>
              <a:rPr lang="en-US" dirty="0" err="1"/>
              <a:t>FuncAnimation</a:t>
            </a:r>
            <a:r>
              <a:rPr lang="en-US" dirty="0"/>
              <a:t> to create animation that shows Max AQI values for each year from 2000-2016</a:t>
            </a:r>
          </a:p>
          <a:p>
            <a:r>
              <a:rPr lang="en-US" dirty="0"/>
              <a:t>Repeat for each air pollutant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2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119C-EEA3-4EB2-BE31-F79ACAB6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Growth of Hybrid and Electric Vehicle Sales: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41C02-496E-4EAD-8354-CA8CA6457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9" y="2268463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9239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41A6-B028-4A94-A7A7-965AC92E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Growth of Hybrid and Electric Vehicle Sales: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5FC64-3A88-49B3-8BA2-66FC9947D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7" y="2285241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9863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F6E-7F6B-40D7-992F-1FC0E7B7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Growth of Hybrid and Electric Vehicle Sales: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7755E-62B3-4412-90A0-0EF93C312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8" y="2260074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365331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0AED-8C96-4912-9727-F6B9CB26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" y="562062"/>
            <a:ext cx="9039110" cy="1368338"/>
          </a:xfrm>
        </p:spPr>
        <p:txBody>
          <a:bodyPr>
            <a:normAutofit/>
          </a:bodyPr>
          <a:lstStyle/>
          <a:p>
            <a:r>
              <a:rPr lang="en-US" sz="3200" dirty="0"/>
              <a:t>Comparing Sales of Hybrid vs Electric Vehicles: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2360B-DCA0-4FE9-B1BF-9D5BEC18C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6" y="1889998"/>
            <a:ext cx="7577434" cy="49680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886B13-621B-468A-9F02-6FD505AEC26E}"/>
              </a:ext>
            </a:extLst>
          </p:cNvPr>
          <p:cNvSpPr txBox="1"/>
          <p:nvPr/>
        </p:nvSpPr>
        <p:spPr>
          <a:xfrm>
            <a:off x="780213" y="1561068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 sales trends vary in this way?</a:t>
            </a:r>
          </a:p>
        </p:txBody>
      </p:sp>
    </p:spTree>
    <p:extLst>
      <p:ext uri="{BB962C8B-B14F-4D97-AF65-F5344CB8AC3E}">
        <p14:creationId xmlns:p14="http://schemas.microsoft.com/office/powerpoint/2010/main" val="196342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C880-1F23-4B21-BF8B-8F83C578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Impacting Sales: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5B6EC-F102-41D3-8E7B-B9FC45CD8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9" y="2709644"/>
            <a:ext cx="8807953" cy="366998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127AAC-048D-4E1E-82AB-102E28695E11}"/>
              </a:ext>
            </a:extLst>
          </p:cNvPr>
          <p:cNvSpPr txBox="1"/>
          <p:nvPr/>
        </p:nvSpPr>
        <p:spPr>
          <a:xfrm>
            <a:off x="677334" y="1509315"/>
            <a:ext cx="5377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Sales of Hybrid Vehicles appears to be heavily linked to gasoline prices.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Electric Vehicle sales were more resilient to changes in gasoline prices.</a:t>
            </a:r>
          </a:p>
        </p:txBody>
      </p:sp>
    </p:spTree>
    <p:extLst>
      <p:ext uri="{BB962C8B-B14F-4D97-AF65-F5344CB8AC3E}">
        <p14:creationId xmlns:p14="http://schemas.microsoft.com/office/powerpoint/2010/main" val="2348836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552</Words>
  <Application>Microsoft Office PowerPoint</Application>
  <PresentationFormat>Widescreen</PresentationFormat>
  <Paragraphs>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Analyzing the Growth of Hybrid and Electric Vehicles in the U.S.</vt:lpstr>
      <vt:lpstr>Motivation &amp; Summary</vt:lpstr>
      <vt:lpstr>Questions &amp; Data</vt:lpstr>
      <vt:lpstr>Data Cleanup &amp; Exploration</vt:lpstr>
      <vt:lpstr>Growth of Hybrid and Electric Vehicle Sales:</vt:lpstr>
      <vt:lpstr>Growth of Hybrid and Electric Vehicle Sales:</vt:lpstr>
      <vt:lpstr>Growth of Hybrid and Electric Vehicle Sales:</vt:lpstr>
      <vt:lpstr>Comparing Sales of Hybrid vs Electric Vehicles:</vt:lpstr>
      <vt:lpstr>Factors Impacting Sales: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 Major Air Pollutants &amp; AQI</vt:lpstr>
      <vt:lpstr>Air Quality Index (AQI) by State &amp; Pollutant</vt:lpstr>
      <vt:lpstr>Findings</vt:lpstr>
      <vt:lpstr>US Vehicle-Miles Trend</vt:lpstr>
      <vt:lpstr>Post Mortem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Cunningham</dc:creator>
  <cp:lastModifiedBy>Danny Mihok</cp:lastModifiedBy>
  <cp:revision>5</cp:revision>
  <dcterms:created xsi:type="dcterms:W3CDTF">2019-04-11T21:47:44Z</dcterms:created>
  <dcterms:modified xsi:type="dcterms:W3CDTF">2019-04-11T22:51:24Z</dcterms:modified>
</cp:coreProperties>
</file>