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5" r:id="rId5"/>
    <p:sldId id="266" r:id="rId6"/>
    <p:sldId id="264" r:id="rId7"/>
    <p:sldId id="259" r:id="rId8"/>
    <p:sldId id="267" r:id="rId9"/>
    <p:sldId id="263" r:id="rId10"/>
  </p:sldIdLst>
  <p:sldSz cx="14630400" cy="8229600"/>
  <p:notesSz cx="8229600" cy="14630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490181-5ED3-47E4-BA4C-77E9C1FE59BE}" name="Diego Martins Diniz" initials="DD" userId="f40989e5df357a6b" providerId="Windows Live"/>
  <p188:author id="{0ABA9A99-480F-BF6F-20AD-6FD1349F1F02}" name="Barbara Ramos" initials="BR" userId="f3e2d0d35577c50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AAA"/>
    <a:srgbClr val="8FB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CEE5E-798C-4416-B813-7F52785D738C}" v="2" dt="2023-11-28T23:48:11.449"/>
    <p1510:client id="{5B9B5516-3CF0-4FF3-83E2-DBD94682EC30}" v="7" dt="2023-12-11T20:24:25.702"/>
    <p1510:client id="{644AB4DD-BDD8-4269-A80F-8525B056A5AD}" v="164" dt="2023-12-11T16:28:30.418"/>
    <p1510:client id="{AD006C09-AE97-4E58-B254-6554FAB425C0}" v="49" dt="2023-11-30T23:29:34.470"/>
    <p1510:client id="{C421FAF0-B919-420D-B52E-1D04567DEF8E}" v="426" dt="2023-12-11T23:24:41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Image Placeholder 1">
            <a:extLst>
              <a:ext uri="{FF2B5EF4-FFF2-40B4-BE49-F238E27FC236}">
                <a16:creationId xmlns:a16="http://schemas.microsoft.com/office/drawing/2014/main" id="{34B4C106-C398-E5A3-B29C-E5EECC4F1E3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Notes Placeholder 2">
            <a:extLst>
              <a:ext uri="{FF2B5EF4-FFF2-40B4-BE49-F238E27FC236}">
                <a16:creationId xmlns:a16="http://schemas.microsoft.com/office/drawing/2014/main" id="{13878FA6-5474-CE17-E9DA-BC5CB3528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pt-BR"/>
          </a:p>
        </p:txBody>
      </p:sp>
      <p:sp>
        <p:nvSpPr>
          <p:cNvPr id="2052" name="Slide Number Placeholder 3">
            <a:extLst>
              <a:ext uri="{FF2B5EF4-FFF2-40B4-BE49-F238E27FC236}">
                <a16:creationId xmlns:a16="http://schemas.microsoft.com/office/drawing/2014/main" id="{2EA693A6-CBEF-A2EE-B8B7-22AC441BF57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28999739-086A-4B88-8041-B31AD767BA64}" type="slidenum">
              <a:rPr lang="en-US" altLang="pt-BR"/>
              <a:pPr eaLnBrk="1" hangingPunct="1"/>
              <a:t>1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7549D44D-D02D-FAC8-0326-825B0BB0571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5F3E23EB-A977-ED64-7B2A-AC94526CF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pt-BR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879CEDE8-C8D2-7DED-6A61-0A515BB730E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970A4C76-FD3E-41A5-B320-D7498D6D20BB}" type="slidenum">
              <a:rPr lang="en-US" altLang="pt-BR"/>
              <a:pPr eaLnBrk="1" hangingPunct="1"/>
              <a:t>2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EF77EF7-D7CF-D391-4DE2-0EA543CB85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BA3DC1A-BC6A-5B23-B79D-546AD1FCC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pt-BR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004BE6C-B0E5-ABCE-C98D-860EDC533D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91B2FE25-E349-48AA-AC23-F3148FA32E03}" type="slidenum">
              <a:rPr lang="en-US" altLang="pt-BR"/>
              <a:pPr eaLnBrk="1" hangingPunct="1"/>
              <a:t>3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65777C6-ECC7-CB5A-2BF8-F45A880C56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E9641BA-867E-7BC8-76EB-046B56662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pt-BR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C46CC74-821F-B2C9-D2E4-1E28321C5AA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2D607A2C-D7C3-4F09-AEF7-011295F6D682}" type="slidenum">
              <a:rPr lang="en-US" altLang="pt-BR"/>
              <a:pPr eaLnBrk="1" hangingPunct="1"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6332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65777C6-ECC7-CB5A-2BF8-F45A880C56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E9641BA-867E-7BC8-76EB-046B56662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pt-BR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C46CC74-821F-B2C9-D2E4-1E28321C5AA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2D607A2C-D7C3-4F09-AEF7-011295F6D682}" type="slidenum">
              <a:rPr lang="en-US" altLang="pt-BR"/>
              <a:pPr eaLnBrk="1" hangingPunct="1"/>
              <a:t>7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B00646D0-2F51-7D65-88FE-D417627E58C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7DE9329-F548-B119-B828-9829F28E8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pt-BR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C5D72B6-C586-5E65-ACE0-E4A1D955B8C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D7FDC695-FE29-404C-8625-57A40828955B}" type="slidenum">
              <a:rPr lang="en-US" altLang="pt-BR"/>
              <a:pPr eaLnBrk="1" hangingPunct="1"/>
              <a:t>9</a:t>
            </a:fld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2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3569F-9071-2BAE-FC35-BED059627E0C}"/>
              </a:ext>
            </a:extLst>
          </p:cNvPr>
          <p:cNvSpPr/>
          <p:nvPr/>
        </p:nvSpPr>
        <p:spPr>
          <a:xfrm>
            <a:off x="223838" y="-258763"/>
            <a:ext cx="14182725" cy="976313"/>
          </a:xfrm>
          <a:prstGeom prst="roundRect">
            <a:avLst/>
          </a:prstGeom>
          <a:solidFill>
            <a:srgbClr val="8FB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7" name="Imagem 10" descr="Ícone&#10;&#10;Descrição gerada automaticamente">
            <a:extLst>
              <a:ext uri="{FF2B5EF4-FFF2-40B4-BE49-F238E27FC236}">
                <a16:creationId xmlns:a16="http://schemas.microsoft.com/office/drawing/2014/main" id="{A5F176A7-355A-9BAF-E72C-17DA9DCF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1492250"/>
            <a:ext cx="5475288" cy="54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2">
            <a:extLst>
              <a:ext uri="{FF2B5EF4-FFF2-40B4-BE49-F238E27FC236}">
                <a16:creationId xmlns:a16="http://schemas.microsoft.com/office/drawing/2014/main" id="{FE99CCEA-89D6-AF28-DEC1-6F058AF6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397250"/>
            <a:ext cx="105537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6563"/>
              </a:lnSpc>
            </a:pPr>
            <a:r>
              <a:rPr lang="en-US" altLang="pt-BR" sz="66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Relacionamento </a:t>
            </a:r>
          </a:p>
          <a:p>
            <a:pPr eaLnBrk="1" hangingPunct="1">
              <a:lnSpc>
                <a:spcPts val="6563"/>
              </a:lnSpc>
            </a:pPr>
            <a:r>
              <a:rPr lang="en-US" altLang="pt-BR" sz="66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entre classes</a:t>
            </a:r>
            <a:endParaRPr lang="en-US" altLang="pt-BR" sz="6600">
              <a:solidFill>
                <a:srgbClr val="4F8AAA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29" name="Text 3">
            <a:extLst>
              <a:ext uri="{FF2B5EF4-FFF2-40B4-BE49-F238E27FC236}">
                <a16:creationId xmlns:a16="http://schemas.microsoft.com/office/drawing/2014/main" id="{104978F4-7059-2B68-10FA-B00043413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7391400"/>
            <a:ext cx="96964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pt-BR" sz="2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Grupo 02       </a:t>
            </a:r>
            <a:r>
              <a:rPr lang="en-US" altLang="pt-BR" sz="2400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Barbara – Carlos Eduardo – Diego – Milena – William </a:t>
            </a:r>
          </a:p>
        </p:txBody>
      </p:sp>
      <p:sp>
        <p:nvSpPr>
          <p:cNvPr id="1030" name="Text 3">
            <a:extLst>
              <a:ext uri="{FF2B5EF4-FFF2-40B4-BE49-F238E27FC236}">
                <a16:creationId xmlns:a16="http://schemas.microsoft.com/office/drawing/2014/main" id="{1386D816-6ADE-3319-B1CD-F275CC8A6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19075"/>
            <a:ext cx="96964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800"/>
              </a:lnSpc>
            </a:pPr>
            <a:r>
              <a:rPr lang="en-US" altLang="pt-BR" sz="3200" b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TSP – 2° Semestre – POO 1 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CE1FBC1-C50F-2EB8-4E75-7ED3CF61532A}"/>
              </a:ext>
            </a:extLst>
          </p:cNvPr>
          <p:cNvSpPr/>
          <p:nvPr/>
        </p:nvSpPr>
        <p:spPr>
          <a:xfrm>
            <a:off x="-566738" y="8010525"/>
            <a:ext cx="16319501" cy="976313"/>
          </a:xfrm>
          <a:prstGeom prst="roundRect">
            <a:avLst/>
          </a:prstGeom>
          <a:solidFill>
            <a:srgbClr val="8FB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 1" descr="preencoded.png">
            <a:extLst>
              <a:ext uri="{FF2B5EF4-FFF2-40B4-BE49-F238E27FC236}">
                <a16:creationId xmlns:a16="http://schemas.microsoft.com/office/drawing/2014/main" id="{0D96351E-8DE2-BE32-37B1-E8F75E8F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5113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1">
            <a:extLst>
              <a:ext uri="{FF2B5EF4-FFF2-40B4-BE49-F238E27FC236}">
                <a16:creationId xmlns:a16="http://schemas.microsoft.com/office/drawing/2014/main" id="{D9167AA0-14E0-2F74-4EE5-FD5C5A5F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77838"/>
            <a:ext cx="64468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5463"/>
              </a:lnSpc>
            </a:pPr>
            <a:r>
              <a:rPr lang="en-US" altLang="pt-BR" sz="5400" b="1" dirty="0" err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Conceitos</a:t>
            </a:r>
            <a:r>
              <a:rPr lang="en-US" altLang="pt-BR" sz="5400" b="1" dirty="0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5400" b="1" dirty="0" err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básicos</a:t>
            </a:r>
            <a:endParaRPr lang="en-US" altLang="pt-BR" sz="5400" b="1" dirty="0">
              <a:solidFill>
                <a:srgbClr val="4F8AAA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076" name="Text 2">
            <a:extLst>
              <a:ext uri="{FF2B5EF4-FFF2-40B4-BE49-F238E27FC236}">
                <a16:creationId xmlns:a16="http://schemas.microsoft.com/office/drawing/2014/main" id="{873E73A2-734A-8EF1-F1EF-C746A78B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1712913"/>
            <a:ext cx="71437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pt-BR" sz="22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</a:t>
            </a:r>
            <a:r>
              <a:rPr lang="en-US" altLang="pt-BR" sz="22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relacionamento</a:t>
            </a:r>
            <a:r>
              <a:rPr lang="en-US" altLang="pt-BR" sz="22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entre classes é </a:t>
            </a:r>
            <a:r>
              <a:rPr lang="en-US" altLang="pt-BR" sz="22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uma</a:t>
            </a:r>
            <a:r>
              <a:rPr lang="en-US" altLang="pt-BR" sz="22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altLang="pt-BR" sz="22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principais</a:t>
            </a:r>
            <a:r>
              <a:rPr lang="en-US" altLang="pt-BR" sz="22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2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</a:t>
            </a:r>
            <a:r>
              <a:rPr lang="en-US" altLang="pt-BR" sz="22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altLang="pt-BR" sz="22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programação</a:t>
            </a:r>
            <a:r>
              <a:rPr lang="en-US" altLang="pt-BR" sz="22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2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orientada</a:t>
            </a:r>
            <a:r>
              <a:rPr lang="en-US" altLang="pt-BR" sz="22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 </a:t>
            </a:r>
            <a:r>
              <a:rPr lang="en-US" altLang="pt-BR" sz="22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objetos</a:t>
            </a:r>
            <a:r>
              <a:rPr lang="en-US" altLang="pt-BR" sz="22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pt-BR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077" name="Shape 3">
            <a:extLst>
              <a:ext uri="{FF2B5EF4-FFF2-40B4-BE49-F238E27FC236}">
                <a16:creationId xmlns:a16="http://schemas.microsoft.com/office/drawing/2014/main" id="{9FF749CF-3F7C-C672-CFDE-283C73A2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1462088"/>
            <a:ext cx="44450" cy="1211262"/>
          </a:xfrm>
          <a:prstGeom prst="rect">
            <a:avLst/>
          </a:prstGeom>
          <a:solidFill>
            <a:srgbClr val="007E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078" name="Text 4">
            <a:extLst>
              <a:ext uri="{FF2B5EF4-FFF2-40B4-BE49-F238E27FC236}">
                <a16:creationId xmlns:a16="http://schemas.microsoft.com/office/drawing/2014/main" id="{8AF9FBA3-D295-6EBB-BEDA-D418A27C3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2789238"/>
            <a:ext cx="7229475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Uma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classe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é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uma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estrutura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que define um conjunto de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atributos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métodos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que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podem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ser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utilizados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para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criar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objetos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O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relacionamento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entre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essas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classes é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definido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pela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maneira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como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elas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são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conectadas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seja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por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herança, composição, agregação, associação, dependência e generalização.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Essa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conexão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é fundamental para a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criação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códigos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mais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organizados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reutilizáveis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com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maior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4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qualidade</a:t>
            </a:r>
            <a:r>
              <a:rPr lang="en-US" altLang="pt-BR" sz="24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pt-BR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13D33635-227D-1C42-EA45-5E43A16DC51E}"/>
              </a:ext>
            </a:extLst>
          </p:cNvPr>
          <p:cNvSpPr/>
          <p:nvPr/>
        </p:nvSpPr>
        <p:spPr>
          <a:xfrm>
            <a:off x="2378869" y="467808"/>
            <a:ext cx="10081006" cy="1272251"/>
          </a:xfrm>
          <a:prstGeom prst="rect">
            <a:avLst/>
          </a:prstGeom>
          <a:noFill/>
          <a:ln/>
        </p:spPr>
        <p:txBody>
          <a:bodyPr wrap="none" lIns="91440" tIns="45720" rIns="91440" bIns="45720" anchor="t"/>
          <a:lstStyle/>
          <a:p>
            <a:pPr algn="ctr" eaLnBrk="1" fontAlgn="auto" hangingPunct="1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err="1">
                <a:solidFill>
                  <a:srgbClr val="4F8AAA"/>
                </a:solidFill>
                <a:latin typeface="Ebrima"/>
                <a:ea typeface="Ebrima"/>
                <a:cs typeface="Ebrima"/>
              </a:rPr>
              <a:t>Importância</a:t>
            </a:r>
            <a:r>
              <a:rPr lang="en-US" sz="4800" b="1" dirty="0">
                <a:solidFill>
                  <a:srgbClr val="4F8AAA"/>
                </a:solidFill>
                <a:latin typeface="Ebrima"/>
                <a:ea typeface="Ebrima"/>
                <a:cs typeface="Ebrima"/>
              </a:rPr>
              <a:t> do </a:t>
            </a:r>
            <a:r>
              <a:rPr lang="en-US" sz="4800" b="1" dirty="0" err="1">
                <a:solidFill>
                  <a:srgbClr val="4F8AAA"/>
                </a:solidFill>
                <a:latin typeface="Ebrima"/>
                <a:ea typeface="Ebrima"/>
                <a:cs typeface="Ebrima"/>
              </a:rPr>
              <a:t>Relacionamento</a:t>
            </a:r>
            <a:r>
              <a:rPr lang="en-US" sz="4800" b="1" dirty="0">
                <a:solidFill>
                  <a:srgbClr val="4F8AAA"/>
                </a:solidFill>
                <a:latin typeface="Ebrima"/>
                <a:ea typeface="Ebrima"/>
                <a:cs typeface="Ebrima"/>
              </a:rPr>
              <a:t> </a:t>
            </a:r>
            <a:endParaRPr lang="en-US" sz="4800" b="1" dirty="0">
              <a:solidFill>
                <a:srgbClr val="4F8AAA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 eaLnBrk="1" fontAlgn="auto" hangingPunct="1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rgbClr val="4F8AAA"/>
                </a:solidFill>
                <a:latin typeface="Ebrima"/>
                <a:ea typeface="Ebrima"/>
                <a:cs typeface="Ebrima"/>
              </a:rPr>
              <a:t>Entre Classes </a:t>
            </a:r>
            <a:r>
              <a:rPr lang="en-US" sz="4800" b="1" dirty="0" err="1">
                <a:solidFill>
                  <a:srgbClr val="4F8AAA"/>
                </a:solidFill>
                <a:latin typeface="Ebrima"/>
                <a:ea typeface="Ebrima"/>
                <a:cs typeface="Ebrima"/>
              </a:rPr>
              <a:t>na</a:t>
            </a:r>
            <a:r>
              <a:rPr lang="en-US" sz="4800" b="1" dirty="0">
                <a:solidFill>
                  <a:srgbClr val="4F8AAA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4800" b="1" dirty="0" err="1">
                <a:solidFill>
                  <a:srgbClr val="4F8AAA"/>
                </a:solidFill>
                <a:latin typeface="Ebrima"/>
                <a:ea typeface="Ebrima"/>
                <a:cs typeface="Ebrima"/>
              </a:rPr>
              <a:t>Programação</a:t>
            </a:r>
            <a:endParaRPr lang="en-US" sz="4800" b="1" dirty="0">
              <a:solidFill>
                <a:srgbClr val="4F8AAA"/>
              </a:solidFill>
              <a:latin typeface="Ebrima"/>
              <a:ea typeface="Ebrima"/>
              <a:cs typeface="Ebrima"/>
            </a:endParaRPr>
          </a:p>
        </p:txBody>
      </p:sp>
      <p:sp>
        <p:nvSpPr>
          <p:cNvPr id="5123" name="Shape 2">
            <a:extLst>
              <a:ext uri="{FF2B5EF4-FFF2-40B4-BE49-F238E27FC236}">
                <a16:creationId xmlns:a16="http://schemas.microsoft.com/office/drawing/2014/main" id="{96F3DC62-79B1-55E6-6461-4BC9295A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473325"/>
            <a:ext cx="466725" cy="465138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2859">
            <a:solidFill>
              <a:srgbClr val="99DD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5819147-CBEF-9C52-D036-2C0D46FFE4BA}"/>
              </a:ext>
            </a:extLst>
          </p:cNvPr>
          <p:cNvSpPr/>
          <p:nvPr/>
        </p:nvSpPr>
        <p:spPr>
          <a:xfrm>
            <a:off x="1052513" y="2511425"/>
            <a:ext cx="128587" cy="388938"/>
          </a:xfrm>
          <a:prstGeom prst="rect">
            <a:avLst/>
          </a:prstGeom>
          <a:noFill/>
          <a:ln/>
        </p:spPr>
        <p:txBody>
          <a:bodyPr wrap="none"/>
          <a:lstStyle/>
          <a:p>
            <a:pPr algn="ctr" eaLnBrk="1" fontAlgn="auto" hangingPunct="1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48" b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endParaRPr lang="en-US" sz="2448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25" name="Text 4">
            <a:extLst>
              <a:ext uri="{FF2B5EF4-FFF2-40B4-BE49-F238E27FC236}">
                <a16:creationId xmlns:a16="http://schemas.microsoft.com/office/drawing/2014/main" id="{28C87CEA-2900-D869-CE66-155A0192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106738"/>
            <a:ext cx="31654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50"/>
              </a:lnSpc>
            </a:pP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Aprimora</a:t>
            </a:r>
            <a:r>
              <a:rPr lang="en-US" altLang="pt-BR" sz="2200" b="1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 </a:t>
            </a: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reutilização</a:t>
            </a:r>
            <a:r>
              <a:rPr lang="en-US" altLang="pt-BR" sz="2200" b="1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código</a:t>
            </a:r>
            <a:endParaRPr lang="en-US" altLang="pt-BR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26" name="Text 5">
            <a:extLst>
              <a:ext uri="{FF2B5EF4-FFF2-40B4-BE49-F238E27FC236}">
                <a16:creationId xmlns:a16="http://schemas.microsoft.com/office/drawing/2014/main" id="{A3D755DC-46D8-DFBF-CD62-8F8EC136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4294188"/>
            <a:ext cx="3330575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2613"/>
              </a:lnSpc>
            </a:pP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Classes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relacionadas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tornam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código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mais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modular,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permitindo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que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diferentes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partes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possam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ser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aproveitadas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precisar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reescrever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mesmo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trecho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várias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vezes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pt-B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27" name="Shape 6">
            <a:extLst>
              <a:ext uri="{FF2B5EF4-FFF2-40B4-BE49-F238E27FC236}">
                <a16:creationId xmlns:a16="http://schemas.microsoft.com/office/drawing/2014/main" id="{420B7F36-BCEE-5A59-D4C0-92149D03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2479675"/>
            <a:ext cx="466725" cy="465138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2859">
            <a:solidFill>
              <a:srgbClr val="99DD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C991905B-49BE-FA79-BFDF-D59A9362F9E2}"/>
              </a:ext>
            </a:extLst>
          </p:cNvPr>
          <p:cNvSpPr/>
          <p:nvPr/>
        </p:nvSpPr>
        <p:spPr>
          <a:xfrm>
            <a:off x="5359400" y="2517775"/>
            <a:ext cx="184150" cy="388938"/>
          </a:xfrm>
          <a:prstGeom prst="rect">
            <a:avLst/>
          </a:prstGeom>
          <a:noFill/>
          <a:ln/>
        </p:spPr>
        <p:txBody>
          <a:bodyPr wrap="none"/>
          <a:lstStyle/>
          <a:p>
            <a:pPr algn="ctr" eaLnBrk="1" fontAlgn="auto" hangingPunct="1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48" b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en-US" sz="2448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29" name="Text 8">
            <a:extLst>
              <a:ext uri="{FF2B5EF4-FFF2-40B4-BE49-F238E27FC236}">
                <a16:creationId xmlns:a16="http://schemas.microsoft.com/office/drawing/2014/main" id="{10BFFAEB-9C0F-D417-CFD9-23AD93B3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117850"/>
            <a:ext cx="355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50"/>
              </a:lnSpc>
            </a:pP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Facilita</a:t>
            </a:r>
            <a:r>
              <a:rPr lang="en-US" altLang="pt-BR" sz="2200" b="1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 </a:t>
            </a: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manutenção</a:t>
            </a:r>
            <a:r>
              <a:rPr lang="en-US" altLang="pt-BR" sz="2200" b="1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</a:t>
            </a: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extensibilidade</a:t>
            </a:r>
            <a:r>
              <a:rPr lang="en-US" altLang="pt-BR" sz="2200" b="1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do </a:t>
            </a: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</a:t>
            </a:r>
            <a:endParaRPr lang="en-US" altLang="pt-BR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30" name="Text 9">
            <a:extLst>
              <a:ext uri="{FF2B5EF4-FFF2-40B4-BE49-F238E27FC236}">
                <a16:creationId xmlns:a16="http://schemas.microsoft.com/office/drawing/2014/main" id="{A4BBBB23-1528-0EB8-65F1-1E7D15FBD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4289425"/>
            <a:ext cx="3681412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2613"/>
              </a:lnSpc>
            </a:pP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Relacionamentos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definidos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fazem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com que as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alterações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necessárias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para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atualizar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estender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sejam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mais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fáceis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encontrar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de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implementar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economizando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tempo e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evitando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erros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desnecessários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pt-B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31" name="Shape 10">
            <a:extLst>
              <a:ext uri="{FF2B5EF4-FFF2-40B4-BE49-F238E27FC236}">
                <a16:creationId xmlns:a16="http://schemas.microsoft.com/office/drawing/2014/main" id="{4F63E2EF-4B15-340F-87A3-1DB087CB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088" y="2473325"/>
            <a:ext cx="466725" cy="46672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2859">
            <a:solidFill>
              <a:srgbClr val="99DD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065745AD-5078-6A6D-8489-672174FF4FD2}"/>
              </a:ext>
            </a:extLst>
          </p:cNvPr>
          <p:cNvSpPr/>
          <p:nvPr/>
        </p:nvSpPr>
        <p:spPr>
          <a:xfrm>
            <a:off x="9858375" y="2513013"/>
            <a:ext cx="182563" cy="388937"/>
          </a:xfrm>
          <a:prstGeom prst="rect">
            <a:avLst/>
          </a:prstGeom>
          <a:noFill/>
          <a:ln/>
        </p:spPr>
        <p:txBody>
          <a:bodyPr wrap="none"/>
          <a:lstStyle/>
          <a:p>
            <a:pPr algn="ctr" eaLnBrk="1" fontAlgn="auto" hangingPunct="1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48" b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en-US" sz="2448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33" name="Text 12">
            <a:extLst>
              <a:ext uri="{FF2B5EF4-FFF2-40B4-BE49-F238E27FC236}">
                <a16:creationId xmlns:a16="http://schemas.microsoft.com/office/drawing/2014/main" id="{92263475-485C-C4C5-AC17-2B879280F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738" y="3101975"/>
            <a:ext cx="3349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50"/>
              </a:lnSpc>
            </a:pP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Melhora</a:t>
            </a:r>
            <a:r>
              <a:rPr lang="en-US" altLang="pt-BR" sz="2200" b="1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 </a:t>
            </a: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organização</a:t>
            </a:r>
            <a:r>
              <a:rPr lang="en-US" altLang="pt-BR" sz="2200" b="1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do </a:t>
            </a:r>
            <a:r>
              <a:rPr lang="en-US" altLang="pt-BR" sz="2200" b="1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código</a:t>
            </a:r>
            <a:endParaRPr lang="en-US" altLang="pt-BR" sz="2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34" name="Text 13">
            <a:extLst>
              <a:ext uri="{FF2B5EF4-FFF2-40B4-BE49-F238E27FC236}">
                <a16:creationId xmlns:a16="http://schemas.microsoft.com/office/drawing/2014/main" id="{0F192C50-A393-6629-B67A-B295A867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738" y="4356100"/>
            <a:ext cx="3370262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2613"/>
              </a:lnSpc>
            </a:pP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relacionamento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entre classes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permite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que o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código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seja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organizado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forma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mais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clara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lógica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facilitando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compreensão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manutenção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longo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do tempo,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por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você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por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outros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desenvolvedores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pt-B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B319E14-9CAA-8B30-EFF9-6A65F6A51CB8}"/>
              </a:ext>
            </a:extLst>
          </p:cNvPr>
          <p:cNvSpPr/>
          <p:nvPr/>
        </p:nvSpPr>
        <p:spPr>
          <a:xfrm>
            <a:off x="223838" y="7886700"/>
            <a:ext cx="14182725" cy="977900"/>
          </a:xfrm>
          <a:prstGeom prst="roundRect">
            <a:avLst/>
          </a:prstGeom>
          <a:solidFill>
            <a:srgbClr val="8FB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5136" name="Imagem 19" descr="Diagrama&#10;&#10;Descrição gerada automaticamente">
            <a:extLst>
              <a:ext uri="{FF2B5EF4-FFF2-40B4-BE49-F238E27FC236}">
                <a16:creationId xmlns:a16="http://schemas.microsoft.com/office/drawing/2014/main" id="{5CADB6AF-02D8-F20A-D532-BC59061F9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470773"/>
            <a:ext cx="1452562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6896EBFD-712B-F8F6-D9EB-5870C4C5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65" y="139579"/>
            <a:ext cx="99409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5463"/>
              </a:lnSpc>
            </a:pPr>
            <a:r>
              <a:rPr lang="en-US" altLang="pt-BR" sz="5400" b="1" err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</a:t>
            </a:r>
            <a:r>
              <a:rPr lang="en-US" altLang="pt-BR" sz="5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Relacionamento </a:t>
            </a:r>
          </a:p>
          <a:p>
            <a:pPr algn="ctr" eaLnBrk="1" hangingPunct="1">
              <a:lnSpc>
                <a:spcPts val="5463"/>
              </a:lnSpc>
            </a:pPr>
            <a:r>
              <a:rPr lang="en-US" altLang="pt-BR" sz="5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Entre Classes</a:t>
            </a:r>
          </a:p>
        </p:txBody>
      </p:sp>
      <p:pic>
        <p:nvPicPr>
          <p:cNvPr id="7" name="Imagem 12" descr="Ícone&#10;&#10;Descrição gerada automaticamente">
            <a:extLst>
              <a:ext uri="{FF2B5EF4-FFF2-40B4-BE49-F238E27FC236}">
                <a16:creationId xmlns:a16="http://schemas.microsoft.com/office/drawing/2014/main" id="{BF801C85-7206-6147-F746-5C242827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27" y="44329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258582CF-3E65-970B-64C4-BD5B33A8B1CB}"/>
              </a:ext>
            </a:extLst>
          </p:cNvPr>
          <p:cNvSpPr/>
          <p:nvPr/>
        </p:nvSpPr>
        <p:spPr>
          <a:xfrm>
            <a:off x="1769708" y="1904232"/>
            <a:ext cx="11200355" cy="493713"/>
          </a:xfrm>
          <a:prstGeom prst="rect">
            <a:avLst/>
          </a:prstGeom>
          <a:solidFill>
            <a:srgbClr val="8FB6CB"/>
          </a:solidFill>
          <a:ln/>
        </p:spPr>
        <p:txBody>
          <a:bodyPr wrap="none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24" b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Herança</a:t>
            </a:r>
            <a:endParaRPr lang="en-US" sz="2624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2A155F0-FAF3-1602-458F-62A4F51DA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708" y="2542407"/>
            <a:ext cx="1120035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ts val="2800"/>
              </a:lnSpc>
            </a:pP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Herança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é a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relação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entre as classes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que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uma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assume as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outra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chamada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classe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pai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2000" dirty="0" err="1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superclasse</a:t>
            </a:r>
            <a:r>
              <a:rPr lang="en-US" altLang="pt-BR" sz="2000" dirty="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pt-B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" name="Imagem 1" descr="Texto, Carta&#10;&#10;Descrição gerada automaticamente">
            <a:extLst>
              <a:ext uri="{FF2B5EF4-FFF2-40B4-BE49-F238E27FC236}">
                <a16:creationId xmlns:a16="http://schemas.microsoft.com/office/drawing/2014/main" id="{6D9002D5-E4EB-0872-4ACB-05F166602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80" y="3557240"/>
            <a:ext cx="5447267" cy="1815258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3C345F3-6AF5-5024-8F12-DBDBFE7D2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708" y="5374449"/>
            <a:ext cx="6581430" cy="2230227"/>
          </a:xfrm>
          <a:prstGeom prst="rect">
            <a:avLst/>
          </a:prstGeom>
        </p:spPr>
      </p:pic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1CB3C3AD-6967-F35D-43A7-287AF0845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002" y="3557240"/>
            <a:ext cx="5426725" cy="205280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61BD06B-5A96-2B78-91EA-A955626A5976}"/>
              </a:ext>
            </a:extLst>
          </p:cNvPr>
          <p:cNvCxnSpPr/>
          <p:nvPr/>
        </p:nvCxnSpPr>
        <p:spPr>
          <a:xfrm>
            <a:off x="7458847" y="3544938"/>
            <a:ext cx="22033" cy="404542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85605C90-536A-136D-C3DE-825371104F16}"/>
              </a:ext>
            </a:extLst>
          </p:cNvPr>
          <p:cNvSpPr/>
          <p:nvPr/>
        </p:nvSpPr>
        <p:spPr>
          <a:xfrm>
            <a:off x="1873926" y="1882114"/>
            <a:ext cx="11175013" cy="493713"/>
          </a:xfrm>
          <a:prstGeom prst="rect">
            <a:avLst/>
          </a:prstGeom>
          <a:solidFill>
            <a:srgbClr val="8FB6CB"/>
          </a:solidFill>
          <a:ln/>
        </p:spPr>
        <p:txBody>
          <a:bodyPr wrap="none" lIns="91440" tIns="45720" rIns="91440" bIns="45720" anchor="t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err="1">
                <a:solidFill>
                  <a:srgbClr val="000000"/>
                </a:solidFill>
                <a:latin typeface="Ebrima"/>
                <a:ea typeface="Ebrima"/>
                <a:cs typeface="Ebrima"/>
              </a:rPr>
              <a:t>Generalização</a:t>
            </a:r>
            <a:endParaRPr lang="en-US" sz="2600" b="1" err="1">
              <a:latin typeface="Ebrima"/>
              <a:ea typeface="Ebrima"/>
              <a:cs typeface="Ebrima"/>
            </a:endParaRP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53B4A9A1-FFE8-C567-AD7C-302596F71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227" y="2612886"/>
            <a:ext cx="11269799" cy="165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Relacionamento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onde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uma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classe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mais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geral (superclasse) é especializada por uma classe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mais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específica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(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subclasse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).</a:t>
            </a:r>
            <a:endParaRPr lang="en-US"/>
          </a:p>
          <a:p>
            <a:pPr algn="just"/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Relacionamento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: Uma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classe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mais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específica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é um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tipo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especializado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de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uma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classe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mais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geral</a:t>
            </a:r>
            <a:r>
              <a:rPr lang="en-US" sz="200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.</a:t>
            </a:r>
            <a:endParaRPr lang="en-US">
              <a:latin typeface="Ebrima"/>
              <a:ea typeface="Ebrima"/>
              <a:cs typeface="Ebrima"/>
            </a:endParaRPr>
          </a:p>
          <a:p>
            <a:pPr algn="just">
              <a:lnSpc>
                <a:spcPts val="2800"/>
              </a:lnSpc>
            </a:pPr>
            <a:br>
              <a:rPr lang="en-US"/>
            </a:br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6896EBFD-712B-F8F6-D9EB-5870C4C5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65" y="139579"/>
            <a:ext cx="99409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5463"/>
              </a:lnSpc>
            </a:pPr>
            <a:r>
              <a:rPr lang="en-US" altLang="pt-BR" sz="5400" b="1" err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</a:t>
            </a:r>
            <a:r>
              <a:rPr lang="en-US" altLang="pt-BR" sz="5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Relacionamento </a:t>
            </a:r>
          </a:p>
          <a:p>
            <a:pPr algn="ctr" eaLnBrk="1" hangingPunct="1">
              <a:lnSpc>
                <a:spcPts val="5463"/>
              </a:lnSpc>
            </a:pPr>
            <a:r>
              <a:rPr lang="en-US" altLang="pt-BR" sz="5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Entre Classes</a:t>
            </a:r>
          </a:p>
        </p:txBody>
      </p:sp>
      <p:pic>
        <p:nvPicPr>
          <p:cNvPr id="7" name="Imagem 12" descr="Ícone&#10;&#10;Descrição gerada automaticamente">
            <a:extLst>
              <a:ext uri="{FF2B5EF4-FFF2-40B4-BE49-F238E27FC236}">
                <a16:creationId xmlns:a16="http://schemas.microsoft.com/office/drawing/2014/main" id="{BF801C85-7206-6147-F746-5C242827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27" y="44329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C0E5F6E-6754-93B6-838D-2AF74F16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02" y="4114800"/>
            <a:ext cx="7783990" cy="27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1">
            <a:extLst>
              <a:ext uri="{FF2B5EF4-FFF2-40B4-BE49-F238E27FC236}">
                <a16:creationId xmlns:a16="http://schemas.microsoft.com/office/drawing/2014/main" id="{ED384EEE-1205-B693-380D-B2079EC7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65" y="139579"/>
            <a:ext cx="99409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5463"/>
              </a:lnSpc>
            </a:pPr>
            <a:r>
              <a:rPr lang="en-US" altLang="pt-BR" sz="5400" b="1" err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</a:t>
            </a:r>
            <a:r>
              <a:rPr lang="en-US" altLang="pt-BR" sz="5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Relacionamento </a:t>
            </a:r>
          </a:p>
          <a:p>
            <a:pPr algn="ctr" eaLnBrk="1" hangingPunct="1">
              <a:lnSpc>
                <a:spcPts val="5463"/>
              </a:lnSpc>
            </a:pPr>
            <a:r>
              <a:rPr lang="en-US" altLang="pt-BR" sz="5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Entre Classes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7C51C90-F4FE-0ABF-BEB4-ECD3B0E74619}"/>
              </a:ext>
            </a:extLst>
          </p:cNvPr>
          <p:cNvSpPr/>
          <p:nvPr/>
        </p:nvSpPr>
        <p:spPr>
          <a:xfrm>
            <a:off x="1675887" y="1866910"/>
            <a:ext cx="11698066" cy="493713"/>
          </a:xfrm>
          <a:prstGeom prst="rect">
            <a:avLst/>
          </a:prstGeom>
          <a:solidFill>
            <a:srgbClr val="8FB6CB"/>
          </a:solidFill>
          <a:ln/>
        </p:spPr>
        <p:txBody>
          <a:bodyPr wrap="none" lIns="91440" tIns="45720" rIns="91440" bIns="45720" anchor="t"/>
          <a:lstStyle/>
          <a:p>
            <a:pPr algn="ctr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err="1">
                <a:solidFill>
                  <a:srgbClr val="000000"/>
                </a:solidFill>
                <a:latin typeface="Ebrima"/>
                <a:ea typeface="Ebrima"/>
                <a:cs typeface="Ebrima"/>
              </a:rPr>
              <a:t>Dependência</a:t>
            </a:r>
            <a:endParaRPr lang="pt-BR" err="1"/>
          </a:p>
        </p:txBody>
      </p:sp>
      <p:sp>
        <p:nvSpPr>
          <p:cNvPr id="7172" name="Text 3">
            <a:extLst>
              <a:ext uri="{FF2B5EF4-FFF2-40B4-BE49-F238E27FC236}">
                <a16:creationId xmlns:a16="http://schemas.microsoft.com/office/drawing/2014/main" id="{204FBA89-0651-DE71-353C-88C14D98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86" y="2517116"/>
            <a:ext cx="11698065" cy="175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Indica que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uma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classe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depende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outra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, mas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sem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uma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relação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direta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composição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,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agregação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ou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associação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.</a:t>
            </a:r>
            <a:endParaRPr lang="pt-BR" dirty="0"/>
          </a:p>
          <a:p>
            <a:pPr algn="just"/>
            <a:b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</a:b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Uma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classe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depende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outra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para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realizar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uma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ação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.</a:t>
            </a:r>
            <a:endParaRPr lang="en-US" dirty="0">
              <a:latin typeface="Ebrima"/>
              <a:ea typeface="Ebrima"/>
              <a:cs typeface="Ebrima"/>
            </a:endParaRPr>
          </a:p>
          <a:p>
            <a:pPr algn="just">
              <a:lnSpc>
                <a:spcPts val="28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7177" name="Imagem 12" descr="Ícone&#10;&#10;Descrição gerada automaticamente">
            <a:extLst>
              <a:ext uri="{FF2B5EF4-FFF2-40B4-BE49-F238E27FC236}">
                <a16:creationId xmlns:a16="http://schemas.microsoft.com/office/drawing/2014/main" id="{4BBAE322-3A42-899A-E649-C3FBCC1B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27" y="44329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EC72BC1-B7DC-7A57-C0FE-7DECD83E0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760" y="4719276"/>
            <a:ext cx="5179651" cy="1934898"/>
          </a:xfrm>
          <a:prstGeom prst="rect">
            <a:avLst/>
          </a:prstGeom>
        </p:spPr>
      </p:pic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319EAF0-6348-37E9-919B-661DDCC38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86" y="4482176"/>
            <a:ext cx="6754912" cy="36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531E5DD-A711-7515-FABC-C3880938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29" y="3379356"/>
            <a:ext cx="7528124" cy="2183635"/>
          </a:xfrm>
          <a:prstGeom prst="rect">
            <a:avLst/>
          </a:prstGeom>
        </p:spPr>
      </p:pic>
      <p:sp>
        <p:nvSpPr>
          <p:cNvPr id="7170" name="Text 1">
            <a:extLst>
              <a:ext uri="{FF2B5EF4-FFF2-40B4-BE49-F238E27FC236}">
                <a16:creationId xmlns:a16="http://schemas.microsoft.com/office/drawing/2014/main" id="{ED384EEE-1205-B693-380D-B2079EC7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290" y="197453"/>
            <a:ext cx="99409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5463"/>
              </a:lnSpc>
            </a:pPr>
            <a:r>
              <a:rPr lang="en-US" altLang="pt-BR" sz="5400" b="1" err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</a:t>
            </a:r>
            <a:r>
              <a:rPr lang="en-US" altLang="pt-BR" sz="5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Relacionamento </a:t>
            </a:r>
          </a:p>
          <a:p>
            <a:pPr algn="ctr" eaLnBrk="1" hangingPunct="1">
              <a:lnSpc>
                <a:spcPts val="5463"/>
              </a:lnSpc>
            </a:pPr>
            <a:r>
              <a:rPr lang="en-US" altLang="pt-BR" sz="5400" b="1">
                <a:solidFill>
                  <a:srgbClr val="4F8AAA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Entre Classes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66EA1D3-3865-D934-62FB-15932A35AEDB}"/>
              </a:ext>
            </a:extLst>
          </p:cNvPr>
          <p:cNvSpPr/>
          <p:nvPr/>
        </p:nvSpPr>
        <p:spPr>
          <a:xfrm>
            <a:off x="7641171" y="5310955"/>
            <a:ext cx="5808126" cy="493713"/>
          </a:xfrm>
          <a:prstGeom prst="rect">
            <a:avLst/>
          </a:prstGeom>
          <a:solidFill>
            <a:srgbClr val="4F8AAA"/>
          </a:solidFill>
          <a:ln/>
        </p:spPr>
        <p:txBody>
          <a:bodyPr wrap="none"/>
          <a:lstStyle/>
          <a:p>
            <a:pPr algn="ctr" eaLnBrk="1" fontAlgn="auto" hangingPunct="1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24" b="1">
                <a:solidFill>
                  <a:srgbClr val="FFFFFF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Composição</a:t>
            </a:r>
            <a:endParaRPr lang="en-US" sz="2624">
              <a:solidFill>
                <a:srgbClr val="FFFFFF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174" name="Text 5">
            <a:extLst>
              <a:ext uri="{FF2B5EF4-FFF2-40B4-BE49-F238E27FC236}">
                <a16:creationId xmlns:a16="http://schemas.microsoft.com/office/drawing/2014/main" id="{374C381A-6C3E-1886-CC76-ED71F818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728" y="5752359"/>
            <a:ext cx="5644506" cy="181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2800"/>
              </a:lnSpc>
            </a:pPr>
            <a:r>
              <a:rPr lang="en-US" altLang="pt-BR" sz="200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Composição é a relação entre as classes em que uma classe contém outras classes como partes essenciais para seu funcionamento.</a:t>
            </a:r>
            <a:endParaRPr lang="en-US" altLang="pt-BR" sz="2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7703A35-7247-2C25-76E7-C495BEA4BF0D}"/>
              </a:ext>
            </a:extLst>
          </p:cNvPr>
          <p:cNvSpPr/>
          <p:nvPr/>
        </p:nvSpPr>
        <p:spPr>
          <a:xfrm>
            <a:off x="1048672" y="5310956"/>
            <a:ext cx="6184511" cy="493713"/>
          </a:xfrm>
          <a:prstGeom prst="rect">
            <a:avLst/>
          </a:prstGeom>
          <a:solidFill>
            <a:srgbClr val="4F8AAA"/>
          </a:solidFill>
          <a:ln/>
        </p:spPr>
        <p:txBody>
          <a:bodyPr wrap="none"/>
          <a:lstStyle/>
          <a:p>
            <a:pPr algn="ctr" eaLnBrk="1" fontAlgn="auto" hangingPunct="1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24" b="1">
                <a:solidFill>
                  <a:srgbClr val="FFFFFF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Agregação</a:t>
            </a:r>
            <a:endParaRPr lang="en-US" sz="2624">
              <a:solidFill>
                <a:srgbClr val="FFFFFF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176" name="Text 7">
            <a:extLst>
              <a:ext uri="{FF2B5EF4-FFF2-40B4-BE49-F238E27FC236}">
                <a16:creationId xmlns:a16="http://schemas.microsoft.com/office/drawing/2014/main" id="{B6AEA670-E5F6-3FE4-C477-F8F583410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76" y="5809675"/>
            <a:ext cx="6241786" cy="272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2800"/>
              </a:lnSpc>
            </a:pPr>
            <a:r>
              <a:rPr lang="en-US" altLang="pt-BR" sz="2000">
                <a:solidFill>
                  <a:srgbClr val="27252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Agregação é a relação entre as classes em que uma classe é composta por outras classes que podem existir fora da estrutura da classe principal.</a:t>
            </a:r>
            <a:endParaRPr lang="en-US" altLang="pt-BR" sz="2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177" name="Imagem 12" descr="Ícone&#10;&#10;Descrição gerada automaticamente">
            <a:extLst>
              <a:ext uri="{FF2B5EF4-FFF2-40B4-BE49-F238E27FC236}">
                <a16:creationId xmlns:a16="http://schemas.microsoft.com/office/drawing/2014/main" id="{4BBAE322-3A42-899A-E649-C3FBCC1B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52" y="102203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70A21264-3A78-C36D-A4CA-ACDE9AEF2D3C}"/>
              </a:ext>
            </a:extLst>
          </p:cNvPr>
          <p:cNvSpPr/>
          <p:nvPr/>
        </p:nvSpPr>
        <p:spPr>
          <a:xfrm>
            <a:off x="1107634" y="1754097"/>
            <a:ext cx="12298136" cy="493713"/>
          </a:xfrm>
          <a:prstGeom prst="rect">
            <a:avLst/>
          </a:prstGeom>
          <a:solidFill>
            <a:srgbClr val="8FB6CB"/>
          </a:solidFill>
          <a:ln/>
        </p:spPr>
        <p:txBody>
          <a:bodyPr wrap="none" lIns="91440" tIns="45720" rIns="91440" bIns="45720" anchor="t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err="1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Associação</a:t>
            </a:r>
            <a:endParaRPr lang="en-US" sz="2624" err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25D33118-DE78-AA2A-C3AC-9EB547C05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933" y="2253832"/>
            <a:ext cx="12298136" cy="134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</a:pP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Associação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 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descreve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o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relacionamento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entre duas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ou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mais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classes e indica que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essas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classes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estão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alguma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forma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conectadas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. A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associação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é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uma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maneira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expressar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a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interação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entre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objetos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como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eles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colaboram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para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realizar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tarefas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. Dois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tipo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relacionamento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que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derivam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associação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Ebrima"/>
                <a:ea typeface="Ebrima"/>
                <a:cs typeface="Ebrima"/>
              </a:rPr>
              <a:t>são</a:t>
            </a:r>
            <a:r>
              <a:rPr lang="en-US" sz="2000" dirty="0">
                <a:solidFill>
                  <a:srgbClr val="272525"/>
                </a:solidFill>
                <a:latin typeface="Ebrima"/>
                <a:ea typeface="Ebrima"/>
                <a:cs typeface="Ebrima"/>
              </a:rPr>
              <a:t>: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C46EDA-F83E-5CA1-B0B3-8D519471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693" y="6986287"/>
            <a:ext cx="5862456" cy="1039792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27EAE7B-B65D-8074-C45B-C21D53512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716" y="6981042"/>
            <a:ext cx="6903093" cy="96214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093CD16-9540-BA54-8B04-B47A3B69BFB6}"/>
              </a:ext>
            </a:extLst>
          </p:cNvPr>
          <p:cNvCxnSpPr/>
          <p:nvPr/>
        </p:nvCxnSpPr>
        <p:spPr>
          <a:xfrm>
            <a:off x="7429624" y="5294511"/>
            <a:ext cx="0" cy="264627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30399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55" y="0"/>
            <a:ext cx="146303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BBF53A5-FF0C-0E53-4503-A53C97B9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457" y="1342724"/>
            <a:ext cx="5738489" cy="32198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pt-BR" sz="4800" b="1" kern="1200" dirty="0" err="1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Mão</a:t>
            </a:r>
            <a:r>
              <a:rPr lang="en-US" altLang="pt-BR" sz="4800" b="1" kern="1200" dirty="0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4800" b="1" kern="1200" dirty="0" err="1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na</a:t>
            </a:r>
            <a:r>
              <a:rPr lang="en-US" altLang="pt-BR" sz="4800" b="1" kern="1200" dirty="0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pt-BR" sz="4800" b="1" kern="1200" dirty="0" err="1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massa</a:t>
            </a:r>
            <a:r>
              <a:rPr lang="en-US" altLang="pt-BR" sz="4800" b="1" kern="1200" dirty="0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...</a:t>
            </a:r>
            <a:endParaRPr lang="en-US" sz="4800" kern="1200" dirty="0">
              <a:solidFill>
                <a:schemeClr val="tx2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211680" y="204368"/>
            <a:ext cx="3017938" cy="2609200"/>
            <a:chOff x="-305" y="-4155"/>
            <a:chExt cx="2514948" cy="2174333"/>
          </a:xfrm>
        </p:grpSpPr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27656DB-B3A4-53B4-0246-C331364F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60" y="1342724"/>
            <a:ext cx="5544151" cy="5544151"/>
          </a:xfrm>
          <a:prstGeom prst="rect">
            <a:avLst/>
          </a:prstGeom>
        </p:spPr>
      </p:pic>
      <p:grpSp>
        <p:nvGrpSpPr>
          <p:cNvPr id="30" name="Group 2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956661" y="5472882"/>
            <a:ext cx="3673737" cy="2756716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2E716492-CCC0-0DE0-E281-69F10435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251695" y="4918401"/>
            <a:ext cx="654841" cy="6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8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Imagem 8" descr="Ícone&#10;&#10;Descrição gerada automaticamente">
            <a:extLst>
              <a:ext uri="{FF2B5EF4-FFF2-40B4-BE49-F238E27FC236}">
                <a16:creationId xmlns:a16="http://schemas.microsoft.com/office/drawing/2014/main" id="{EB59725A-6D5D-DA19-2EF8-FD8F0AB1D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2201863"/>
            <a:ext cx="1184275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Image 1" descr="preencoded.png">
            <a:extLst>
              <a:ext uri="{FF2B5EF4-FFF2-40B4-BE49-F238E27FC236}">
                <a16:creationId xmlns:a16="http://schemas.microsoft.com/office/drawing/2014/main" id="{0763FCA0-5A4D-F500-D4FE-05011631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00" y="0"/>
            <a:ext cx="33782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1">
            <a:extLst>
              <a:ext uri="{FF2B5EF4-FFF2-40B4-BE49-F238E27FC236}">
                <a16:creationId xmlns:a16="http://schemas.microsoft.com/office/drawing/2014/main" id="{6893DDE7-5C31-C4F5-C875-064435EB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36" y="2368455"/>
            <a:ext cx="4443412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5463"/>
              </a:lnSpc>
            </a:pPr>
            <a:r>
              <a:rPr lang="en-US" altLang="pt-BR" sz="5400" b="1" dirty="0" err="1">
                <a:solidFill>
                  <a:srgbClr val="4F8AAA"/>
                </a:solidFill>
                <a:latin typeface="Ebrima"/>
                <a:ea typeface="Ebrima"/>
                <a:cs typeface="Ebrima"/>
              </a:rPr>
              <a:t>Obrigado</a:t>
            </a:r>
            <a:r>
              <a:rPr lang="en-US" altLang="pt-BR" sz="5400" b="1" dirty="0">
                <a:solidFill>
                  <a:srgbClr val="4F8AAA"/>
                </a:solidFill>
                <a:latin typeface="Ebrima"/>
                <a:ea typeface="Ebrima"/>
                <a:cs typeface="Ebrima"/>
              </a:rPr>
              <a:t>...</a:t>
            </a:r>
            <a:endParaRPr lang="en-US" altLang="pt-BR" sz="5400" dirty="0">
              <a:solidFill>
                <a:srgbClr val="4F8AAA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364" name="Text 2">
            <a:extLst>
              <a:ext uri="{FF2B5EF4-FFF2-40B4-BE49-F238E27FC236}">
                <a16:creationId xmlns:a16="http://schemas.microsoft.com/office/drawing/2014/main" id="{725765B5-F846-221C-F14A-CA810B26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3384550"/>
            <a:ext cx="875188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endParaRPr lang="en-US" altLang="pt-BR" sz="2400" dirty="0">
              <a:solidFill>
                <a:srgbClr val="272525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AF50FE9B-6DA6-D47C-B32A-12EC42276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698" y="4549794"/>
            <a:ext cx="4443412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5463"/>
              </a:lnSpc>
            </a:pPr>
            <a:endParaRPr lang="en-US" altLang="pt-BR" sz="5400" b="1" dirty="0">
              <a:solidFill>
                <a:srgbClr val="4F8AAA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DA3481C-4BE2-43C3-AEDF-537041D0E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58" y="7226893"/>
            <a:ext cx="5963739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5463"/>
              </a:lnSpc>
            </a:pPr>
            <a:r>
              <a:rPr lang="en-US" altLang="pt-BR" sz="5400" b="1">
                <a:solidFill>
                  <a:srgbClr val="4F8AAA"/>
                </a:solidFill>
                <a:latin typeface="Ebrima"/>
                <a:ea typeface="Ebrima"/>
                <a:cs typeface="Ebrima"/>
              </a:rPr>
              <a:t>Volte sempre!😂</a:t>
            </a:r>
            <a:endParaRPr lang="en-US" altLang="pt-BR" sz="5400" dirty="0">
              <a:solidFill>
                <a:srgbClr val="4F8AAA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454</Words>
  <Application>Microsoft Office PowerPoint</Application>
  <PresentationFormat>Personalizar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Ebrima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Barbara Ramos</cp:lastModifiedBy>
  <cp:revision>180</cp:revision>
  <dcterms:created xsi:type="dcterms:W3CDTF">2023-11-28T21:33:31Z</dcterms:created>
  <dcterms:modified xsi:type="dcterms:W3CDTF">2023-12-12T20:53:42Z</dcterms:modified>
</cp:coreProperties>
</file>