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3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1" r:id="rId12"/>
    <p:sldId id="275" r:id="rId13"/>
    <p:sldId id="276" r:id="rId14"/>
    <p:sldId id="277" r:id="rId15"/>
    <p:sldId id="278" r:id="rId16"/>
    <p:sldId id="279" r:id="rId17"/>
    <p:sldId id="260" r:id="rId1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07/12/2023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07/12/2023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07/12/2023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>
                <a:solidFill>
                  <a:schemeClr val="bg1"/>
                </a:solidFill>
              </a:rPr>
              <a:t>Avaliação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82829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Base de dados</a:t>
            </a:r>
          </a:p>
          <a:p>
            <a:pPr rtl="0"/>
            <a:r>
              <a:rPr lang="pt-PT" dirty="0">
                <a:solidFill>
                  <a:srgbClr val="7CEBFF"/>
                </a:solidFill>
              </a:rPr>
              <a:t>Professor: Hélder Pinto </a:t>
            </a:r>
          </a:p>
          <a:p>
            <a:pPr rtl="0"/>
            <a:r>
              <a:rPr lang="pt-PT" dirty="0">
                <a:solidFill>
                  <a:srgbClr val="7CEBFF"/>
                </a:solidFill>
              </a:rPr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B519E-6CEF-7C17-88B6-974DFD7E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Select</a:t>
            </a:r>
            <a:r>
              <a:rPr lang="pt-PT" dirty="0"/>
              <a:t> * </a:t>
            </a:r>
            <a:r>
              <a:rPr lang="pt-PT" dirty="0" err="1"/>
              <a:t>from</a:t>
            </a:r>
            <a:r>
              <a:rPr lang="pt-PT" dirty="0"/>
              <a:t> utilizadores</a:t>
            </a:r>
          </a:p>
        </p:txBody>
      </p:sp>
      <p:pic>
        <p:nvPicPr>
          <p:cNvPr id="5" name="Marcador de Posição de Conteúdo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586071AD-EB43-769C-872C-EB274326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93" y="2181225"/>
            <a:ext cx="8859413" cy="3678238"/>
          </a:xfrm>
        </p:spPr>
      </p:pic>
    </p:spTree>
    <p:extLst>
      <p:ext uri="{BB962C8B-B14F-4D97-AF65-F5344CB8AC3E}">
        <p14:creationId xmlns:p14="http://schemas.microsoft.com/office/powerpoint/2010/main" val="371957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D584-C377-AAB9-CD12-BE1CC3FA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Trigger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A3AADC-B009-1873-167D-2BDCD9FD67D9}"/>
              </a:ext>
            </a:extLst>
          </p:cNvPr>
          <p:cNvSpPr txBox="1"/>
          <p:nvPr/>
        </p:nvSpPr>
        <p:spPr>
          <a:xfrm>
            <a:off x="6963053" y="2414726"/>
            <a:ext cx="49182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-- Atualizar o rating na tabela Livros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Livros</a:t>
            </a:r>
          </a:p>
          <a:p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rating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novo_rating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NEW;</a:t>
            </a:r>
          </a:p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$$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plpgsql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-- Criar o </a:t>
            </a:r>
            <a:r>
              <a:rPr lang="pt-P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trigger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after_insert_avaliacao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Avaliacoes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ROW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atualizar_rating_livro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BD8C0-C7BB-EF75-8500-0F8FAA303AE2}"/>
              </a:ext>
            </a:extLst>
          </p:cNvPr>
          <p:cNvSpPr txBox="1"/>
          <p:nvPr/>
        </p:nvSpPr>
        <p:spPr>
          <a:xfrm>
            <a:off x="310718" y="1979719"/>
            <a:ext cx="70399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atualizar_rating_livro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DECLARE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total_avaliacoes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soma_classificacoes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novo_rating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384887"/>
                </a:solidFill>
                <a:latin typeface="Consolas" panose="020B0609020204030204" pitchFamily="49" charset="0"/>
              </a:rPr>
              <a:t>--Contar </a:t>
            </a:r>
            <a:r>
              <a:rPr lang="pt-P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o número total de avaliações para o livro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total_avaliações</a:t>
            </a:r>
            <a:endParaRPr lang="pt-PT" sz="1400" dirty="0">
              <a:solidFill>
                <a:srgbClr val="6688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Avaliacoes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-- Calcular a soma das classificações para o livro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classificacao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PT" sz="14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soma_classificacoes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Avaliacoes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-- Calcular o novo rating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total_avaliacoes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THEN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novo_rating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soma_classificacoes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total_avaliacoes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ELSE</a:t>
            </a:r>
            <a:endParaRPr lang="pt-P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novo_rating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PT" sz="8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endParaRPr lang="pt-PT" sz="8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00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C6CB2-53E3-A868-80D2-14C2759B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84FB8F-8579-4380-0E24-508D10F2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7" y="361221"/>
            <a:ext cx="11029615" cy="3678303"/>
          </a:xfrm>
        </p:spPr>
        <p:txBody>
          <a:bodyPr/>
          <a:lstStyle/>
          <a:p>
            <a:r>
              <a:rPr lang="pt-PT" dirty="0"/>
              <a:t>SELECT * FROM Livros WHERE estado = '</a:t>
            </a:r>
            <a:r>
              <a:rPr lang="pt-PT" dirty="0" err="1"/>
              <a:t>disponivel</a:t>
            </a:r>
            <a:r>
              <a:rPr lang="pt-PT" dirty="0"/>
              <a:t>' AND </a:t>
            </a:r>
            <a:r>
              <a:rPr lang="pt-PT" dirty="0" err="1"/>
              <a:t>tipo_acesso</a:t>
            </a:r>
            <a:r>
              <a:rPr lang="pt-PT" dirty="0"/>
              <a:t> = 'normal';</a:t>
            </a:r>
          </a:p>
        </p:txBody>
      </p:sp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C38971F-33F8-7603-8159-E886C79B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71" y="2529465"/>
            <a:ext cx="9777307" cy="42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3729D-0D61-192D-A40D-E820BF20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E32938-2F23-B463-DCE0-E9C0A73F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38" y="702156"/>
            <a:ext cx="11029615" cy="3678303"/>
          </a:xfrm>
        </p:spPr>
        <p:txBody>
          <a:bodyPr/>
          <a:lstStyle/>
          <a:p>
            <a:r>
              <a:rPr lang="pt-PT" dirty="0"/>
              <a:t>SELECT </a:t>
            </a:r>
            <a:r>
              <a:rPr lang="pt-PT" dirty="0" err="1"/>
              <a:t>lt.Tagsid_tag</a:t>
            </a:r>
            <a:r>
              <a:rPr lang="pt-PT" dirty="0"/>
              <a:t>, AVG(</a:t>
            </a:r>
            <a:r>
              <a:rPr lang="pt-PT" dirty="0" err="1"/>
              <a:t>l.rating</a:t>
            </a:r>
            <a:r>
              <a:rPr lang="pt-PT" dirty="0"/>
              <a:t>) AS </a:t>
            </a:r>
            <a:r>
              <a:rPr lang="pt-PT" dirty="0" err="1"/>
              <a:t>media_ranking</a:t>
            </a:r>
            <a:r>
              <a:rPr lang="pt-PT" dirty="0"/>
              <a:t> FROM </a:t>
            </a:r>
            <a:r>
              <a:rPr lang="pt-PT" dirty="0" err="1"/>
              <a:t>Livros_Tags</a:t>
            </a:r>
            <a:r>
              <a:rPr lang="pt-PT" dirty="0"/>
              <a:t> </a:t>
            </a:r>
            <a:r>
              <a:rPr lang="pt-PT" dirty="0" err="1"/>
              <a:t>lt</a:t>
            </a:r>
            <a:r>
              <a:rPr lang="pt-PT" dirty="0"/>
              <a:t> JOIN Livros l ON </a:t>
            </a:r>
            <a:r>
              <a:rPr lang="pt-PT" dirty="0" err="1"/>
              <a:t>lt.Livrosid_livro</a:t>
            </a:r>
            <a:r>
              <a:rPr lang="pt-PT" dirty="0"/>
              <a:t> = </a:t>
            </a:r>
            <a:r>
              <a:rPr lang="pt-PT" dirty="0" err="1"/>
              <a:t>l.id_livro</a:t>
            </a:r>
            <a:r>
              <a:rPr lang="pt-PT" dirty="0"/>
              <a:t> GROUP BY </a:t>
            </a:r>
            <a:r>
              <a:rPr lang="pt-PT" dirty="0" err="1"/>
              <a:t>lt.Tagsid_tag</a:t>
            </a:r>
            <a:r>
              <a:rPr lang="pt-PT" dirty="0"/>
              <a:t>;</a:t>
            </a:r>
          </a:p>
        </p:txBody>
      </p:sp>
      <p:pic>
        <p:nvPicPr>
          <p:cNvPr id="5" name="Imagem 4" descr="Uma imagem com texto, captura de ecrã, ecrã, software&#10;&#10;Descrição gerada automaticamente">
            <a:extLst>
              <a:ext uri="{FF2B5EF4-FFF2-40B4-BE49-F238E27FC236}">
                <a16:creationId xmlns:a16="http://schemas.microsoft.com/office/drawing/2014/main" id="{38F9D3E3-8960-C07E-27E9-CB1BC732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46" y="2947469"/>
            <a:ext cx="4823830" cy="36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BA35E-5D33-7BAC-992C-3285C4B9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96FE60-C39E-1841-79C6-3155E5CE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35782"/>
            <a:ext cx="11029615" cy="3678303"/>
          </a:xfrm>
        </p:spPr>
        <p:txBody>
          <a:bodyPr/>
          <a:lstStyle/>
          <a:p>
            <a:r>
              <a:rPr lang="pt-PT" dirty="0"/>
              <a:t>SELECT </a:t>
            </a:r>
            <a:r>
              <a:rPr lang="pt-PT" dirty="0" err="1"/>
              <a:t>u.id_utilizador</a:t>
            </a:r>
            <a:r>
              <a:rPr lang="pt-PT" dirty="0"/>
              <a:t>, </a:t>
            </a:r>
            <a:r>
              <a:rPr lang="pt-PT" dirty="0" err="1"/>
              <a:t>ul.Livrosid_livro</a:t>
            </a:r>
            <a:r>
              <a:rPr lang="pt-PT" dirty="0"/>
              <a:t>, </a:t>
            </a:r>
            <a:r>
              <a:rPr lang="pt-PT" dirty="0" err="1"/>
              <a:t>l.titulo</a:t>
            </a:r>
            <a:r>
              <a:rPr lang="pt-PT" dirty="0"/>
              <a:t>, COUNT(</a:t>
            </a:r>
            <a:r>
              <a:rPr lang="pt-PT" dirty="0" err="1"/>
              <a:t>ul.Livrosid_livro</a:t>
            </a:r>
            <a:r>
              <a:rPr lang="pt-PT" dirty="0"/>
              <a:t>) AS </a:t>
            </a:r>
            <a:r>
              <a:rPr lang="pt-PT" dirty="0" err="1"/>
              <a:t>num_favoritos</a:t>
            </a:r>
            <a:r>
              <a:rPr lang="pt-PT" dirty="0"/>
              <a:t> FROM </a:t>
            </a:r>
            <a:r>
              <a:rPr lang="pt-PT" dirty="0" err="1"/>
              <a:t>Utilizadores_Livros</a:t>
            </a:r>
            <a:r>
              <a:rPr lang="pt-PT" dirty="0"/>
              <a:t> </a:t>
            </a:r>
            <a:r>
              <a:rPr lang="pt-PT" dirty="0" err="1"/>
              <a:t>ul</a:t>
            </a:r>
            <a:r>
              <a:rPr lang="pt-PT" dirty="0"/>
              <a:t> JOIN Livros l ON </a:t>
            </a:r>
            <a:r>
              <a:rPr lang="pt-PT" dirty="0" err="1"/>
              <a:t>ul.Livrosid_livro</a:t>
            </a:r>
            <a:r>
              <a:rPr lang="pt-PT" dirty="0"/>
              <a:t> = </a:t>
            </a:r>
            <a:r>
              <a:rPr lang="pt-PT" dirty="0" err="1"/>
              <a:t>l.id_livro</a:t>
            </a:r>
            <a:r>
              <a:rPr lang="pt-PT" dirty="0"/>
              <a:t> JOIN Utilizadores u ON </a:t>
            </a:r>
            <a:r>
              <a:rPr lang="pt-PT" dirty="0" err="1"/>
              <a:t>ul.Utilizadoresid_utilizador</a:t>
            </a:r>
            <a:r>
              <a:rPr lang="pt-PT" dirty="0"/>
              <a:t> = </a:t>
            </a:r>
            <a:r>
              <a:rPr lang="pt-PT" dirty="0" err="1"/>
              <a:t>u.id_utilizador</a:t>
            </a:r>
            <a:r>
              <a:rPr lang="pt-PT" dirty="0"/>
              <a:t> WHERE </a:t>
            </a:r>
            <a:r>
              <a:rPr lang="pt-PT" dirty="0" err="1"/>
              <a:t>ul.favorito</a:t>
            </a:r>
            <a:r>
              <a:rPr lang="pt-PT" dirty="0"/>
              <a:t> = 1 GROUP BY </a:t>
            </a:r>
            <a:r>
              <a:rPr lang="pt-PT" dirty="0" err="1"/>
              <a:t>u.id_utilizador</a:t>
            </a:r>
            <a:r>
              <a:rPr lang="pt-PT" dirty="0"/>
              <a:t>, </a:t>
            </a:r>
            <a:r>
              <a:rPr lang="pt-PT" dirty="0" err="1"/>
              <a:t>ul.Livrosid_livro</a:t>
            </a:r>
            <a:r>
              <a:rPr lang="pt-PT" dirty="0"/>
              <a:t>, </a:t>
            </a:r>
            <a:r>
              <a:rPr lang="pt-PT" dirty="0" err="1"/>
              <a:t>l.titulo</a:t>
            </a:r>
            <a:r>
              <a:rPr lang="pt-PT" dirty="0"/>
              <a:t> ORDER BY </a:t>
            </a:r>
            <a:r>
              <a:rPr lang="pt-PT" dirty="0" err="1"/>
              <a:t>num_favoritos</a:t>
            </a:r>
            <a:r>
              <a:rPr lang="pt-PT" dirty="0"/>
              <a:t> DESC LIMIT 5;</a:t>
            </a:r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9C3EC76-E873-1305-E614-A11B6EDC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2" y="3087523"/>
            <a:ext cx="8237934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1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4F47-B691-29C9-EA7B-940F74A2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7F42E-0CEE-261B-D335-1B206F6B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33941"/>
            <a:ext cx="11029615" cy="3678303"/>
          </a:xfrm>
        </p:spPr>
        <p:txBody>
          <a:bodyPr>
            <a:normAutofit/>
          </a:bodyPr>
          <a:lstStyle/>
          <a:p>
            <a:r>
              <a:rPr lang="pt-PT" dirty="0"/>
              <a:t>SELECT </a:t>
            </a:r>
            <a:r>
              <a:rPr lang="pt-PT" dirty="0" err="1"/>
              <a:t>l.id_livro</a:t>
            </a:r>
            <a:r>
              <a:rPr lang="pt-PT" dirty="0"/>
              <a:t>, </a:t>
            </a:r>
            <a:r>
              <a:rPr lang="pt-PT" dirty="0" err="1"/>
              <a:t>l.titulo</a:t>
            </a:r>
            <a:r>
              <a:rPr lang="pt-PT" dirty="0"/>
              <a:t> FROM Livros l LEFT JOIN </a:t>
            </a:r>
            <a:r>
              <a:rPr lang="pt-PT" dirty="0" err="1"/>
              <a:t>Utilizadores_Livros</a:t>
            </a:r>
            <a:r>
              <a:rPr lang="pt-PT" dirty="0"/>
              <a:t> </a:t>
            </a:r>
            <a:r>
              <a:rPr lang="pt-PT" dirty="0" err="1"/>
              <a:t>ul</a:t>
            </a:r>
            <a:r>
              <a:rPr lang="pt-PT" dirty="0"/>
              <a:t> ON </a:t>
            </a:r>
            <a:r>
              <a:rPr lang="pt-PT" dirty="0" err="1"/>
              <a:t>l.id_livro</a:t>
            </a:r>
            <a:r>
              <a:rPr lang="pt-PT" dirty="0"/>
              <a:t> = </a:t>
            </a:r>
            <a:r>
              <a:rPr lang="pt-PT" dirty="0" err="1"/>
              <a:t>ul.Livrosid_livro</a:t>
            </a:r>
            <a:r>
              <a:rPr lang="pt-PT" dirty="0"/>
              <a:t> WHERE </a:t>
            </a:r>
            <a:r>
              <a:rPr lang="pt-PT" dirty="0" err="1"/>
              <a:t>l.estado</a:t>
            </a:r>
            <a:r>
              <a:rPr lang="pt-PT" dirty="0"/>
              <a:t> = '</a:t>
            </a:r>
            <a:r>
              <a:rPr lang="pt-PT" dirty="0" err="1"/>
              <a:t>disponivel</a:t>
            </a:r>
            <a:r>
              <a:rPr lang="pt-PT" dirty="0"/>
              <a:t>' AND </a:t>
            </a:r>
            <a:r>
              <a:rPr lang="pt-PT" dirty="0" err="1"/>
              <a:t>l.tipo_acesso</a:t>
            </a:r>
            <a:r>
              <a:rPr lang="pt-PT" dirty="0"/>
              <a:t> = 'premium' AND </a:t>
            </a:r>
            <a:r>
              <a:rPr lang="pt-PT" dirty="0" err="1"/>
              <a:t>ul.Livrosid_livro</a:t>
            </a:r>
            <a:r>
              <a:rPr lang="pt-PT" dirty="0"/>
              <a:t> IS NULL;</a:t>
            </a:r>
          </a:p>
        </p:txBody>
      </p:sp>
      <p:pic>
        <p:nvPicPr>
          <p:cNvPr id="5" name="Imagem 4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2478F621-4F86-F34C-5F2A-B1141BBD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61" y="2695899"/>
            <a:ext cx="7887383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505B-6140-A178-F593-D5FB53C3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40AD41-1F26-6254-B227-C5FB6244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20618" cy="367830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SELECT </a:t>
            </a:r>
            <a:r>
              <a:rPr lang="pt-PT" dirty="0" err="1"/>
              <a:t>lt.Tagsid_tag</a:t>
            </a:r>
            <a:r>
              <a:rPr lang="pt-PT" dirty="0"/>
              <a:t>, COUNT(</a:t>
            </a:r>
            <a:r>
              <a:rPr lang="pt-PT" dirty="0" err="1"/>
              <a:t>ul.Utilizadoresid_utilizador</a:t>
            </a:r>
            <a:r>
              <a:rPr lang="pt-PT" dirty="0"/>
              <a:t>) AS </a:t>
            </a:r>
            <a:r>
              <a:rPr lang="pt-PT" dirty="0" err="1"/>
              <a:t>num_leituras_concluidas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FROM </a:t>
            </a:r>
            <a:r>
              <a:rPr lang="pt-PT" dirty="0" err="1"/>
              <a:t>Livros_Tags</a:t>
            </a:r>
            <a:r>
              <a:rPr lang="pt-PT" dirty="0"/>
              <a:t> </a:t>
            </a:r>
            <a:r>
              <a:rPr lang="pt-PT" dirty="0" err="1"/>
              <a:t>lt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JOIN </a:t>
            </a:r>
            <a:r>
              <a:rPr lang="pt-PT" dirty="0" err="1"/>
              <a:t>Utilizadores_Livros</a:t>
            </a:r>
            <a:r>
              <a:rPr lang="pt-PT" dirty="0"/>
              <a:t> </a:t>
            </a:r>
            <a:r>
              <a:rPr lang="pt-PT" dirty="0" err="1"/>
              <a:t>ul</a:t>
            </a:r>
            <a:r>
              <a:rPr lang="pt-PT" dirty="0"/>
              <a:t> ON </a:t>
            </a:r>
            <a:r>
              <a:rPr lang="pt-PT" dirty="0" err="1"/>
              <a:t>lt.Livrosid_livro</a:t>
            </a:r>
            <a:r>
              <a:rPr lang="pt-PT" dirty="0"/>
              <a:t> = </a:t>
            </a:r>
            <a:r>
              <a:rPr lang="pt-PT" dirty="0" err="1"/>
              <a:t>ul.Livrosid_livro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WHERE </a:t>
            </a:r>
            <a:r>
              <a:rPr lang="pt-PT" dirty="0" err="1"/>
              <a:t>ul.progresso_livro</a:t>
            </a:r>
            <a:r>
              <a:rPr lang="pt-PT" dirty="0"/>
              <a:t> = 100</a:t>
            </a:r>
          </a:p>
          <a:p>
            <a:pPr marL="0" indent="0">
              <a:buNone/>
            </a:pPr>
            <a:r>
              <a:rPr lang="pt-PT" dirty="0"/>
              <a:t>GROUP BY </a:t>
            </a:r>
            <a:r>
              <a:rPr lang="pt-PT" dirty="0" err="1"/>
              <a:t>lt.Tagsid_tag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HAVING COUNT(</a:t>
            </a:r>
            <a:r>
              <a:rPr lang="pt-PT" dirty="0" err="1"/>
              <a:t>ul.Utilizadoresid_utilizador</a:t>
            </a:r>
            <a:r>
              <a:rPr lang="pt-PT" dirty="0"/>
              <a:t>) &gt; 10;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C29A14C7-ABD8-80E8-74F3-EFCE0616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180496"/>
            <a:ext cx="617219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5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bg2"/>
                </a:solidFill>
              </a:rPr>
              <a:t>Data termino:  16/11/23</a:t>
            </a:r>
          </a:p>
          <a:p>
            <a:pPr rtl="0"/>
            <a:r>
              <a:rPr lang="pt-PT" dirty="0">
                <a:solidFill>
                  <a:schemeClr val="bg2"/>
                </a:solidFill>
              </a:rPr>
              <a:t>% de conclusão: 90%</a:t>
            </a:r>
          </a:p>
          <a:p>
            <a:pPr rtl="0"/>
            <a:r>
              <a:rPr lang="pt-PT" dirty="0">
                <a:solidFill>
                  <a:schemeClr val="bg2"/>
                </a:solidFill>
              </a:rPr>
              <a:t>autoavaliação: 16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r>
              <a:rPr lang="pt-PT" dirty="0">
                <a:solidFill>
                  <a:schemeClr val="bg2"/>
                </a:solidFill>
              </a:rPr>
              <a:t>Trabalho realizado por:</a:t>
            </a:r>
          </a:p>
          <a:p>
            <a:pPr rtl="0"/>
            <a:r>
              <a:rPr lang="pt-PT" dirty="0">
                <a:solidFill>
                  <a:schemeClr val="bg2"/>
                </a:solidFill>
              </a:rPr>
              <a:t>Bárbara Martins 41403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D4AEE-A09C-549B-6AAF-78BB94B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Pressupostos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468B25-2F62-3DFE-8A29-8BA93948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Assumi que um livro pode ter mais que um autor.</a:t>
            </a:r>
          </a:p>
          <a:p>
            <a:r>
              <a:rPr lang="pt-PT" dirty="0"/>
              <a:t>Importante o campo idade no utilizador para listarmos livros adequados para a idade.</a:t>
            </a:r>
          </a:p>
          <a:p>
            <a:r>
              <a:rPr lang="pt-PT" dirty="0"/>
              <a:t>Criei a tabela </a:t>
            </a:r>
            <a:r>
              <a:rPr lang="pt-PT" dirty="0" err="1"/>
              <a:t>tipo_utilizador</a:t>
            </a:r>
            <a:r>
              <a:rPr lang="pt-PT" dirty="0"/>
              <a:t> para depois conseguirmos distinguir os diferentes roles de utilizadores.</a:t>
            </a:r>
          </a:p>
          <a:p>
            <a:r>
              <a:rPr lang="pt-PT" dirty="0"/>
              <a:t>Criei a tabela categorias para conseguirmos listar os livros por categoria.</a:t>
            </a:r>
          </a:p>
          <a:p>
            <a:r>
              <a:rPr lang="pt-PT" dirty="0"/>
              <a:t>Assumi que uma atividade de exploração pertence especificamente a um livro.	</a:t>
            </a:r>
          </a:p>
          <a:p>
            <a:r>
              <a:rPr lang="pt-PT" dirty="0"/>
              <a:t>Um utilizador pode escolher de uma lista de possibilidades de planos premium mas apenas pode ter um e esse mesmo plano pode ter zero ou um voucher de desconto.</a:t>
            </a:r>
          </a:p>
          <a:p>
            <a:r>
              <a:rPr lang="pt-PT" dirty="0"/>
              <a:t>Criei uma tabela avaliações separada da tabela </a:t>
            </a:r>
            <a:r>
              <a:rPr lang="pt-PT" dirty="0" err="1"/>
              <a:t>utilizadores_livros</a:t>
            </a:r>
            <a:r>
              <a:rPr lang="pt-PT" dirty="0"/>
              <a:t> para apenas ser possível avaliar e comentar depois do progresso do livro estar a 100% e o campo rating na tabela livros ser um campo calculado de todas as avaliações daquele livro.</a:t>
            </a:r>
          </a:p>
          <a:p>
            <a:r>
              <a:rPr lang="pt-PT" dirty="0"/>
              <a:t>Na tabela livros, só queremos que o rating seja atualizado quando houver a inserção de uma nova avaliação para não sobrecarregar o sistema.</a:t>
            </a:r>
          </a:p>
        </p:txBody>
      </p:sp>
    </p:spTree>
    <p:extLst>
      <p:ext uri="{BB962C8B-B14F-4D97-AF65-F5344CB8AC3E}">
        <p14:creationId xmlns:p14="http://schemas.microsoft.com/office/powerpoint/2010/main" val="30303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842D63-8719-B4BE-14A3-BB85586A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1050" y="806211"/>
            <a:ext cx="10410825" cy="59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FA11-A578-6506-7658-B858F99C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Alterações feitas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F37D6F-7AD1-BC45-0FAB-963019A4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da tabela nacionalidade para conseguirmos uma pesquisa correta na base de dados e oferecermos um seleta para os nossos clientes escolherem a nacionalidade.</a:t>
            </a:r>
          </a:p>
          <a:p>
            <a:r>
              <a:rPr lang="pt-PT" dirty="0"/>
              <a:t>Criação da tabela de paginas de texto pois por ter muito conteúdo é melhor separar.</a:t>
            </a:r>
          </a:p>
          <a:p>
            <a:r>
              <a:rPr lang="pt-PT" dirty="0"/>
              <a:t>Retirei a tabela categorias e deixei apenas as </a:t>
            </a:r>
            <a:r>
              <a:rPr lang="pt-PT" dirty="0" err="1"/>
              <a:t>tags</a:t>
            </a:r>
            <a:endParaRPr lang="pt-PT" dirty="0"/>
          </a:p>
          <a:p>
            <a:r>
              <a:rPr lang="pt-PT" dirty="0"/>
              <a:t>Criei progresso nas atividades de exploração ao liga la a tabela utilizadores livros onde já temos a informação do utilizador e do livro em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993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3759-056F-4E1B-EE27-8A7EFDE9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tabelas e inserção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F3FD-2159-9B73-0638-133CB464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Utilizadores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id_utilizador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pt-PT" sz="1400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idade int4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telemovel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int4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TipoUtilizadorid_tipo_utilizador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int4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PlanosPremiumid_plano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int4,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id_utilizador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Utilizadores 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FKUtilizador392775 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TipoUtilizadorid_tipo_utilizador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TipoUtilizador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id_tipo_utilizador</a:t>
            </a:r>
            <a:r>
              <a:rPr lang="pt-PT" sz="14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P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DFD1FF-98EA-1969-DA42-C32B41ED37FA}"/>
              </a:ext>
            </a:extLst>
          </p:cNvPr>
          <p:cNvSpPr txBox="1"/>
          <p:nvPr/>
        </p:nvSpPr>
        <p:spPr>
          <a:xfrm>
            <a:off x="5495278" y="1995480"/>
            <a:ext cx="623212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utilizadores (id_utilizador,email,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,idade,telemovel,tipoutilizadorid_tipo_utilizador,planospremiumid_plano)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endParaRPr lang="pt-PT" sz="1600" b="0" dirty="0">
              <a:solidFill>
                <a:srgbClr val="225588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'utilizador1@gmail.com'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'pass'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'15'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'999999999'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utilizadores (id_utilizador,email,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,idade,telemovel,tipoutilizadorid_tipo_utilizador,planospremiumid_plano)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'utilizador3@gmail.com'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'pass'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'18'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'999999999'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'3’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utilizadores (id_utilizador,email,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,idade,telemovel,tipoutilizadorid_tipo_utilizador,planospremiumid_plano)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‘6'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'utilizador6@gmail.com'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'pass'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'18'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'999999999'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P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58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3759-056F-4E1B-EE27-8A7EFDE9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tabelas e inserção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F3FD-2159-9B73-0638-133CB464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9182"/>
          </a:xfrm>
        </p:spPr>
        <p:txBody>
          <a:bodyPr>
            <a:normAutofit fontScale="92500" lnSpcReduction="20000"/>
          </a:bodyPr>
          <a:lstStyle/>
          <a:p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Livros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id_livro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titulo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foto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int4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faixa_etaria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estado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tipo_acesso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pag_audio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pag_video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rating float4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id_livro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pt-PT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9B7317-8AD7-DDD5-BE81-F7CE97E33482}"/>
              </a:ext>
            </a:extLst>
          </p:cNvPr>
          <p:cNvSpPr txBox="1"/>
          <p:nvPr/>
        </p:nvSpPr>
        <p:spPr>
          <a:xfrm>
            <a:off x="5468645" y="2180496"/>
            <a:ext cx="623212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livros (id_livro,titulo,foto,descricao,faixa_etaria,estado,tipo_acesso,pag_audio,pag_video)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'titulo2'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'foto2'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'5-12'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'disponivel'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'urlAudio'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'urlVideo'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livros (id_livro,titulo,foto,descricao,faixa_etaria,estado,tipo_acesso,pag_audio,pag_video)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'titulo2'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'foto2'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'5-12'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'disponivel'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'urlAudio'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'urlVideo'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livros (id_livro,titulo,foto,descricao,faixa_etaria,estado,tipo_acesso,pag_audio,pag_video)</a:t>
            </a:r>
          </a:p>
          <a:p>
            <a:r>
              <a:rPr lang="pt-PT" sz="16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‘6'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'titulo6'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'foto6'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'22'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'indisponivel'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'premium'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'urlAudio'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'urlVideo'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81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3759-056F-4E1B-EE27-8A7EFDE9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tabelas e inserção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F3FD-2159-9B73-0638-133CB464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9182"/>
          </a:xfrm>
        </p:spPr>
        <p:txBody>
          <a:bodyPr>
            <a:normAutofit/>
          </a:bodyPr>
          <a:lstStyle/>
          <a:p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Avaliacoes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id_avaliacao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classificacao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float4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Utilizadoresid_utilizador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int4 </a:t>
            </a:r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int4,</a:t>
            </a:r>
          </a:p>
          <a:p>
            <a:r>
              <a:rPr lang="pt-PT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id_avaliacao</a:t>
            </a:r>
            <a:r>
              <a:rPr lang="pt-PT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pt-PT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61A0FB-DE2C-E5D1-0A6C-DA81877B0C67}"/>
              </a:ext>
            </a:extLst>
          </p:cNvPr>
          <p:cNvSpPr txBox="1"/>
          <p:nvPr/>
        </p:nvSpPr>
        <p:spPr>
          <a:xfrm>
            <a:off x="6095999" y="2156040"/>
            <a:ext cx="53739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Avaliacoes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id_avaliacao,classificacao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Utilizadoresid_utilizador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'Ótimo livro!'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b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Avaliacoes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id_avaliacao,classificacao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Utilizadoresid_utilizador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'Ótimo livro!'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P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Avaliacoes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id_avaliacao,classificacao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Utilizadoresid_utilizador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Livrosid_livro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1600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‘6’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'Ótimo livro!’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600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F280D0"/>
                </a:solidFill>
                <a:latin typeface="Consolas" panose="020B0609020204030204" pitchFamily="49" charset="0"/>
              </a:rPr>
              <a:t>2</a:t>
            </a:r>
            <a:r>
              <a:rPr lang="pt-PT" sz="1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P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792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A445-C57D-6550-220E-911B9C5A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select</a:t>
            </a:r>
            <a:r>
              <a:rPr lang="pt-PT" dirty="0"/>
              <a:t> *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Avaliacoes</a:t>
            </a:r>
            <a:endParaRPr lang="pt-PT" dirty="0"/>
          </a:p>
        </p:txBody>
      </p:sp>
      <p:pic>
        <p:nvPicPr>
          <p:cNvPr id="5" name="Marcador de Posição de Conteúdo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8DB39744-4986-C3FB-4A94-93D5831D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045" y="2181225"/>
            <a:ext cx="6907910" cy="3678238"/>
          </a:xfrm>
        </p:spPr>
      </p:pic>
    </p:spTree>
    <p:extLst>
      <p:ext uri="{BB962C8B-B14F-4D97-AF65-F5344CB8AC3E}">
        <p14:creationId xmlns:p14="http://schemas.microsoft.com/office/powerpoint/2010/main" val="280314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2FBB-EADA-E3DD-4772-1C31BAC1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Select</a:t>
            </a:r>
            <a:r>
              <a:rPr lang="pt-PT" dirty="0"/>
              <a:t> * </a:t>
            </a:r>
            <a:r>
              <a:rPr lang="pt-PT" dirty="0" err="1"/>
              <a:t>from</a:t>
            </a:r>
            <a:r>
              <a:rPr lang="pt-PT" dirty="0"/>
              <a:t> livros</a:t>
            </a:r>
          </a:p>
        </p:txBody>
      </p:sp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F760DCC-43A2-85F7-7C58-DB370F21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933" y="2221868"/>
            <a:ext cx="10082134" cy="3596952"/>
          </a:xfrm>
        </p:spPr>
      </p:pic>
    </p:spTree>
    <p:extLst>
      <p:ext uri="{BB962C8B-B14F-4D97-AF65-F5344CB8AC3E}">
        <p14:creationId xmlns:p14="http://schemas.microsoft.com/office/powerpoint/2010/main" val="1557824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{528D21C7-1E90-427F-A3FF-8339AC58B960}tf56390039_win32</Template>
  <TotalTime>687</TotalTime>
  <Words>1403</Words>
  <Application>Microsoft Office PowerPoint</Application>
  <PresentationFormat>Ecrã Panorâmico</PresentationFormat>
  <Paragraphs>130</Paragraphs>
  <Slides>17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Gill Sans MT</vt:lpstr>
      <vt:lpstr>Wingdings 2</vt:lpstr>
      <vt:lpstr>Dividendo</vt:lpstr>
      <vt:lpstr>Avaliação Prática</vt:lpstr>
      <vt:lpstr>Lista Pressupostos </vt:lpstr>
      <vt:lpstr>Apresentação do PowerPoint</vt:lpstr>
      <vt:lpstr>Alterações feitas</vt:lpstr>
      <vt:lpstr>Criação tabelas e inserção dados</vt:lpstr>
      <vt:lpstr>Criação tabelas e inserção dados</vt:lpstr>
      <vt:lpstr>Criação tabelas e inserção dados</vt:lpstr>
      <vt:lpstr>select * from Avaliacoes</vt:lpstr>
      <vt:lpstr>Select * from livros</vt:lpstr>
      <vt:lpstr>Select * from utilizadores</vt:lpstr>
      <vt:lpstr>Trigger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tecnologia</dc:title>
  <dc:creator>Barbara Martins</dc:creator>
  <cp:lastModifiedBy>Barbara Martins</cp:lastModifiedBy>
  <cp:revision>9</cp:revision>
  <dcterms:created xsi:type="dcterms:W3CDTF">2023-10-25T16:08:44Z</dcterms:created>
  <dcterms:modified xsi:type="dcterms:W3CDTF">2023-12-07T01:07:44Z</dcterms:modified>
</cp:coreProperties>
</file>