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Cabin" panose="020B060402020202020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boldItalic r:id="rId21"/>
    </p:embeddedFont>
    <p:embeddedFont>
      <p:font typeface="Unbounded" panose="020B0604020202020204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28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164086"/>
            <a:ext cx="11338560" cy="2190115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358641"/>
            <a:ext cx="11338560" cy="82296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473" y="5177194"/>
            <a:ext cx="3493008" cy="44957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5188615"/>
            <a:ext cx="768096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2640" y="1717040"/>
            <a:ext cx="3291840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362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32" y="5636833"/>
            <a:ext cx="12986441" cy="983226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072" y="1129728"/>
            <a:ext cx="12986208" cy="417379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620059"/>
            <a:ext cx="12984480" cy="842363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75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4239"/>
            <a:ext cx="12984480" cy="3362960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378960"/>
            <a:ext cx="12156619" cy="1198880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431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1" y="904240"/>
            <a:ext cx="12181840" cy="3125394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64638" y="4038668"/>
            <a:ext cx="11511283" cy="53333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751835"/>
            <a:ext cx="12181840" cy="81584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11201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1076" y="324154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432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94" y="1349642"/>
            <a:ext cx="12175423" cy="3014202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0" y="4377979"/>
            <a:ext cx="12173585" cy="1199862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466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466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174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646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42496"/>
            <a:ext cx="4147718" cy="74078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59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2560" y="2641600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40230" y="3484880"/>
            <a:ext cx="4147718" cy="3977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62160" y="2631439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62161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26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544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26342" y="5029201"/>
            <a:ext cx="4141898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26342" y="2834640"/>
            <a:ext cx="4141898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26342" y="5848518"/>
            <a:ext cx="4141898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116" y="5029201"/>
            <a:ext cx="4138722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49116" y="2834640"/>
            <a:ext cx="4138723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49117" y="5848516"/>
            <a:ext cx="4138722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59678" y="5029201"/>
            <a:ext cx="4147763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59826" y="2834640"/>
            <a:ext cx="4137454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59678" y="5848514"/>
            <a:ext cx="4142934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759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633471"/>
            <a:ext cx="12984480" cy="4828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28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8560" y="894080"/>
            <a:ext cx="2468880" cy="4683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894081"/>
            <a:ext cx="9845041" cy="46837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593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1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9730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373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417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90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1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915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335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087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349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171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7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904240"/>
            <a:ext cx="12984479" cy="3362322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4370071"/>
            <a:ext cx="12588240" cy="1146810"/>
          </a:xfrm>
        </p:spPr>
        <p:txBody>
          <a:bodyPr>
            <a:normAutofit/>
          </a:bodyPr>
          <a:lstStyle>
            <a:lvl1pPr marL="0" indent="0" algn="r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2"/>
            <a:ext cx="8389790" cy="4368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959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633471"/>
            <a:ext cx="6400800" cy="4828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33471"/>
            <a:ext cx="6400800" cy="48289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238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0" y="914400"/>
            <a:ext cx="10332720" cy="15544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91" y="2620563"/>
            <a:ext cx="6095989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759200"/>
            <a:ext cx="6374130" cy="370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60" y="2620563"/>
            <a:ext cx="6126480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759200"/>
            <a:ext cx="6400800" cy="370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654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000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3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4937760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698" y="896111"/>
            <a:ext cx="7812742" cy="656631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4937760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334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8247888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3486" y="901490"/>
            <a:ext cx="4373954" cy="656093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8247888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779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33473"/>
            <a:ext cx="12984480" cy="48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14432" y="7627621"/>
            <a:ext cx="349300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627015"/>
            <a:ext cx="9326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4572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1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</p:sldLayoutIdLst>
  <p:hf sldNum="0" hdr="0" ftr="0" dt="0"/>
  <p:txStyles>
    <p:titleStyle>
      <a:lvl1pPr algn="r" defTabSz="109728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BarbaraAngelesOrtiz/Challenge3-Alura-Store/blob/main/TelecomX_LATAM2_en.ipyn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2496264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Predicting Customer Churn for Business Growth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96728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Unveiling insights from a robust machine learning pipeline to proactively address customer churn and drive retention strategies.</a:t>
            </a: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6813E-C09D-7669-19BA-8DEA1929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763802" cy="8229600"/>
          </a:xfrm>
          <a:prstGeom prst="rect">
            <a:avLst/>
          </a:prstGeom>
        </p:spPr>
      </p:pic>
      <p:pic>
        <p:nvPicPr>
          <p:cNvPr id="8" name="Picture 7" descr="A blue and white logo&#10;&#10;AI-generated content may be incorrect.">
            <a:extLst>
              <a:ext uri="{FF2B5EF4-FFF2-40B4-BE49-F238E27FC236}">
                <a16:creationId xmlns:a16="http://schemas.microsoft.com/office/drawing/2014/main" id="{F427B35E-095F-D1AB-AE4E-4A7D7A853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440" y="463061"/>
            <a:ext cx="1714739" cy="1714739"/>
          </a:xfrm>
          <a:prstGeom prst="rect">
            <a:avLst/>
          </a:prstGeom>
        </p:spPr>
      </p:pic>
      <p:pic>
        <p:nvPicPr>
          <p:cNvPr id="10" name="Picture 9" descr="A red oval shaped logo&#10;&#10;AI-generated content may be incorrect.">
            <a:extLst>
              <a:ext uri="{FF2B5EF4-FFF2-40B4-BE49-F238E27FC236}">
                <a16:creationId xmlns:a16="http://schemas.microsoft.com/office/drawing/2014/main" id="{5F0DF5E3-3987-5515-2557-551E9DD98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015" y="463300"/>
            <a:ext cx="1714500" cy="1714500"/>
          </a:xfrm>
          <a:prstGeom prst="rect">
            <a:avLst/>
          </a:prstGeom>
        </p:spPr>
      </p:pic>
      <p:pic>
        <p:nvPicPr>
          <p:cNvPr id="12" name="Picture 11" descr="A logo on a white background&#10;&#10;AI-generated content may be incorrect.">
            <a:extLst>
              <a:ext uri="{FF2B5EF4-FFF2-40B4-BE49-F238E27FC236}">
                <a16:creationId xmlns:a16="http://schemas.microsoft.com/office/drawing/2014/main" id="{C19C6C2C-EDD7-3359-EF05-13E7F624A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5771181"/>
            <a:ext cx="3810000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7C7A3-CA0F-0596-AB86-0704BED6B2B5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775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837724" y="1668780"/>
            <a:ext cx="105431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Driving Loyalty, Reducing Churn</a:t>
            </a:r>
            <a:endParaRPr lang="en-US" sz="4400" dirty="0"/>
          </a:p>
        </p:txBody>
      </p:sp>
      <p:sp>
        <p:nvSpPr>
          <p:cNvPr id="4" name="Shape 2"/>
          <p:cNvSpPr/>
          <p:nvPr/>
        </p:nvSpPr>
        <p:spPr>
          <a:xfrm>
            <a:off x="837724" y="2858869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5" name="Text 3"/>
          <p:cNvSpPr/>
          <p:nvPr/>
        </p:nvSpPr>
        <p:spPr>
          <a:xfrm>
            <a:off x="1196697" y="27317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Robust Pipeline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96697" y="3227308"/>
            <a:ext cx="59688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Advanced preprocessing, variable selection, and class balancing significantly improved predictive capacity.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64743" y="2858869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8" name="Text 6"/>
          <p:cNvSpPr/>
          <p:nvPr/>
        </p:nvSpPr>
        <p:spPr>
          <a:xfrm>
            <a:off x="7823716" y="2731770"/>
            <a:ext cx="36168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Interpretable Insights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823716" y="3227308"/>
            <a:ext cx="596896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Combined SHAP with non-linear models for clear, explainable churn drivers.</a:t>
            </a:r>
            <a:endParaRPr lang="en-US" sz="1850" dirty="0"/>
          </a:p>
        </p:txBody>
      </p:sp>
      <p:sp>
        <p:nvSpPr>
          <p:cNvPr id="10" name="Shape 8"/>
          <p:cNvSpPr/>
          <p:nvPr/>
        </p:nvSpPr>
        <p:spPr>
          <a:xfrm>
            <a:off x="837724" y="4599206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1" name="Text 9"/>
          <p:cNvSpPr/>
          <p:nvPr/>
        </p:nvSpPr>
        <p:spPr>
          <a:xfrm>
            <a:off x="1196697" y="4472107"/>
            <a:ext cx="367986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Factors Validated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96697" y="4967645"/>
            <a:ext cx="59688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Contract type, payment method, customer tenure, and additional services are primary churn influences.</a:t>
            </a:r>
            <a:endParaRPr lang="en-US" sz="1850" dirty="0"/>
          </a:p>
        </p:txBody>
      </p:sp>
      <p:sp>
        <p:nvSpPr>
          <p:cNvPr id="13" name="Shape 11"/>
          <p:cNvSpPr/>
          <p:nvPr/>
        </p:nvSpPr>
        <p:spPr>
          <a:xfrm>
            <a:off x="7464743" y="4599206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4" name="Text 12"/>
          <p:cNvSpPr/>
          <p:nvPr/>
        </p:nvSpPr>
        <p:spPr>
          <a:xfrm>
            <a:off x="7823716" y="4472107"/>
            <a:ext cx="367343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Actionable Strategies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823716" y="4967645"/>
            <a:ext cx="596896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Derived strategies are clear, actionable, and ready for immediate implementation by marketing and retention teams.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837724" y="6385917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combined approach provides a solid foundation for designing customized interventions to increase loyalty and reduce customer churn.</a:t>
            </a:r>
            <a:endParaRPr lang="en-US" sz="18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C9AF8-31E5-1797-CBFA-BCAC755FC2FF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75BF1-BA0E-1F84-9068-1477366B1B10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B4C61FF-086D-1752-2E91-A4D807469FF9}"/>
              </a:ext>
            </a:extLst>
          </p:cNvPr>
          <p:cNvSpPr/>
          <p:nvPr/>
        </p:nvSpPr>
        <p:spPr>
          <a:xfrm>
            <a:off x="7590115" y="1757720"/>
            <a:ext cx="4936569" cy="616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Thank you!</a:t>
            </a:r>
            <a:endParaRPr lang="en-US" sz="38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EFD4113-F71C-8E60-47FC-304768498B37}"/>
              </a:ext>
            </a:extLst>
          </p:cNvPr>
          <p:cNvSpPr/>
          <p:nvPr/>
        </p:nvSpPr>
        <p:spPr>
          <a:xfrm>
            <a:off x="6350198" y="2621518"/>
            <a:ext cx="7416403" cy="2128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8350"/>
              </a:lnSpc>
            </a:pPr>
            <a:r>
              <a:rPr lang="en-US" sz="6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Questions and Next Steps</a:t>
            </a:r>
            <a:endParaRPr lang="en-US" sz="6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11543-180D-C857-7EDF-93A885F00752}"/>
              </a:ext>
            </a:extLst>
          </p:cNvPr>
          <p:cNvSpPr txBox="1"/>
          <p:nvPr/>
        </p:nvSpPr>
        <p:spPr>
          <a:xfrm>
            <a:off x="8138042" y="5763994"/>
            <a:ext cx="4016415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000" dirty="0">
                <a:solidFill>
                  <a:schemeClr val="bg1"/>
                </a:solidFill>
                <a:latin typeface="Unbounded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the complete report here</a:t>
            </a:r>
            <a:endParaRPr lang="en-IE" sz="2000" dirty="0">
              <a:solidFill>
                <a:schemeClr val="bg1"/>
              </a:solidFill>
              <a:latin typeface="Unbounde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E28EB-8A27-AE13-0323-E7F4EEBE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" y="0"/>
            <a:ext cx="5486401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75271" y="626388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Agenda</a:t>
            </a:r>
            <a:endParaRPr lang="en-US" sz="2100" dirty="0"/>
          </a:p>
        </p:txBody>
      </p:sp>
      <p:sp>
        <p:nvSpPr>
          <p:cNvPr id="3" name="Text 1"/>
          <p:cNvSpPr/>
          <p:nvPr/>
        </p:nvSpPr>
        <p:spPr>
          <a:xfrm>
            <a:off x="4598670" y="1189077"/>
            <a:ext cx="5433060" cy="669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Overview</a:t>
            </a:r>
            <a:endParaRPr lang="en-US" sz="4200" dirty="0"/>
          </a:p>
        </p:txBody>
      </p:sp>
      <p:sp>
        <p:nvSpPr>
          <p:cNvPr id="4" name="Text 2"/>
          <p:cNvSpPr/>
          <p:nvPr/>
        </p:nvSpPr>
        <p:spPr>
          <a:xfrm>
            <a:off x="797123" y="2200513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7123" y="2557105"/>
            <a:ext cx="4193500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6" name="Text 4"/>
          <p:cNvSpPr/>
          <p:nvPr/>
        </p:nvSpPr>
        <p:spPr>
          <a:xfrm>
            <a:off x="797123" y="2731889"/>
            <a:ext cx="3250049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Analytical Summary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797123" y="3203377"/>
            <a:ext cx="4193500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Overview of churn prediction pipeline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18390" y="2200513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8390" y="2557105"/>
            <a:ext cx="4193500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0" name="Text 8"/>
          <p:cNvSpPr/>
          <p:nvPr/>
        </p:nvSpPr>
        <p:spPr>
          <a:xfrm>
            <a:off x="5218390" y="2731889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Outline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218390" y="3203377"/>
            <a:ext cx="4193500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Steps taken in the analysis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639657" y="2200513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39657" y="2557105"/>
            <a:ext cx="4193619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4" name="Text 12"/>
          <p:cNvSpPr/>
          <p:nvPr/>
        </p:nvSpPr>
        <p:spPr>
          <a:xfrm>
            <a:off x="9639657" y="2731889"/>
            <a:ext cx="303788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Comparison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9639657" y="3203377"/>
            <a:ext cx="4193619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Performance evaluation of ML models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7123" y="3966210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97123" y="4322802"/>
            <a:ext cx="4193500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8" name="Text 16"/>
          <p:cNvSpPr/>
          <p:nvPr/>
        </p:nvSpPr>
        <p:spPr>
          <a:xfrm>
            <a:off x="797123" y="4497586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Factors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797123" y="4969073"/>
            <a:ext cx="4193500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Drivers of customer churn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218390" y="3966210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5218390" y="4322802"/>
            <a:ext cx="4193500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2" name="Text 20"/>
          <p:cNvSpPr/>
          <p:nvPr/>
        </p:nvSpPr>
        <p:spPr>
          <a:xfrm>
            <a:off x="5218390" y="4497586"/>
            <a:ext cx="3003352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Patterns Identified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5218390" y="4969073"/>
            <a:ext cx="4193500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High-risk and protected segments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9639657" y="3966210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06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9639657" y="4322802"/>
            <a:ext cx="4193619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6" name="Text 24"/>
          <p:cNvSpPr/>
          <p:nvPr/>
        </p:nvSpPr>
        <p:spPr>
          <a:xfrm>
            <a:off x="9639657" y="4497586"/>
            <a:ext cx="4193619" cy="669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Strategies to Reduce Churn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9639657" y="5303996"/>
            <a:ext cx="4193619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Actionable retention plans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797123" y="6066830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07</a:t>
            </a:r>
            <a:endParaRPr lang="en-US" sz="1750" dirty="0"/>
          </a:p>
        </p:txBody>
      </p:sp>
      <p:sp>
        <p:nvSpPr>
          <p:cNvPr id="29" name="Shape 27"/>
          <p:cNvSpPr/>
          <p:nvPr/>
        </p:nvSpPr>
        <p:spPr>
          <a:xfrm>
            <a:off x="797123" y="6423422"/>
            <a:ext cx="13036153" cy="30480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30" name="Text 28"/>
          <p:cNvSpPr/>
          <p:nvPr/>
        </p:nvSpPr>
        <p:spPr>
          <a:xfrm>
            <a:off x="797123" y="6598206"/>
            <a:ext cx="2679740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2100" dirty="0"/>
          </a:p>
        </p:txBody>
      </p:sp>
      <p:sp>
        <p:nvSpPr>
          <p:cNvPr id="31" name="Text 29"/>
          <p:cNvSpPr/>
          <p:nvPr/>
        </p:nvSpPr>
        <p:spPr>
          <a:xfrm>
            <a:off x="797123" y="7069693"/>
            <a:ext cx="13036153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Summary of findings and next steps</a:t>
            </a:r>
            <a:endParaRPr lang="en-US" sz="17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89CC4D-25E1-5144-E6DA-57CB48A729D8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763" y="602456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1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66763" y="1143714"/>
            <a:ext cx="6253162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Analytical Summary</a:t>
            </a:r>
            <a:endParaRPr lang="en-US" sz="4050" dirty="0"/>
          </a:p>
        </p:txBody>
      </p:sp>
      <p:sp>
        <p:nvSpPr>
          <p:cNvPr id="4" name="Text 2"/>
          <p:cNvSpPr/>
          <p:nvPr/>
        </p:nvSpPr>
        <p:spPr>
          <a:xfrm>
            <a:off x="766763" y="2313861"/>
            <a:ext cx="7644289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robust pipeline was built to anticipate customer churn using </a:t>
            </a:r>
            <a:r>
              <a:rPr lang="en-US" sz="1700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machine learning techniques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and explanatory analytics.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6763" y="3212068"/>
            <a:ext cx="7644289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</a:t>
            </a:r>
            <a:r>
              <a:rPr lang="en-US" sz="1700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XGBoost model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performed best, standing out for its robustness, balance, and ability to correctly identify the positive class (churn).</a:t>
            </a:r>
            <a:endParaRPr lang="en-US" sz="1700" dirty="0"/>
          </a:p>
        </p:txBody>
      </p:sp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6B67E744-4739-0F86-7FD6-195049F0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06050"/>
            <a:ext cx="4712900" cy="3768136"/>
          </a:xfrm>
          <a:prstGeom prst="rect">
            <a:avLst/>
          </a:prstGeom>
        </p:spPr>
      </p:pic>
      <p:pic>
        <p:nvPicPr>
          <p:cNvPr id="11" name="Picture 10" descr="A graph of different colored vertical bars&#10;&#10;AI-generated content may be incorrect.">
            <a:extLst>
              <a:ext uri="{FF2B5EF4-FFF2-40B4-BE49-F238E27FC236}">
                <a16:creationId xmlns:a16="http://schemas.microsoft.com/office/drawing/2014/main" id="{C37D8D70-E6EA-38F2-A098-DDAE989AC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003" y="3574373"/>
            <a:ext cx="6495505" cy="4199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0FD5F-31DA-07F9-831A-5C597BD3CE04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503396"/>
            <a:ext cx="2151578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2</a:t>
            </a:r>
            <a:endParaRPr lang="en-US" sz="1650" dirty="0"/>
          </a:p>
        </p:txBody>
      </p:sp>
      <p:sp>
        <p:nvSpPr>
          <p:cNvPr id="3" name="Text 1"/>
          <p:cNvSpPr/>
          <p:nvPr/>
        </p:nvSpPr>
        <p:spPr>
          <a:xfrm>
            <a:off x="640080" y="955119"/>
            <a:ext cx="10626923" cy="537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Outline: Our Methodical Approach</a:t>
            </a:r>
            <a:endParaRPr lang="en-US" sz="3350" dirty="0"/>
          </a:p>
        </p:txBody>
      </p:sp>
      <p:sp>
        <p:nvSpPr>
          <p:cNvPr id="4" name="Text 2"/>
          <p:cNvSpPr/>
          <p:nvPr/>
        </p:nvSpPr>
        <p:spPr>
          <a:xfrm>
            <a:off x="640080" y="1767245"/>
            <a:ext cx="13350240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analysis followed a comprehensive, multi-stage process to ensure accuracy and interpretability: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7303770" y="2265521"/>
            <a:ext cx="22860" cy="5460683"/>
          </a:xfrm>
          <a:prstGeom prst="roundRect">
            <a:avLst>
              <a:gd name="adj" fmla="val 120008"/>
            </a:avLst>
          </a:prstGeom>
          <a:solidFill>
            <a:srgbClr val="49606E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6" name="Shape 4"/>
          <p:cNvSpPr/>
          <p:nvPr/>
        </p:nvSpPr>
        <p:spPr>
          <a:xfrm>
            <a:off x="6583680" y="2459831"/>
            <a:ext cx="548640" cy="22860"/>
          </a:xfrm>
          <a:prstGeom prst="roundRect">
            <a:avLst>
              <a:gd name="adj" fmla="val 120008"/>
            </a:avLst>
          </a:prstGeom>
          <a:solidFill>
            <a:srgbClr val="49606E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7" name="Shape 5"/>
          <p:cNvSpPr/>
          <p:nvPr/>
        </p:nvSpPr>
        <p:spPr>
          <a:xfrm>
            <a:off x="7109460" y="2265521"/>
            <a:ext cx="411480" cy="41148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8" name="Text 6"/>
          <p:cNvSpPr/>
          <p:nvPr/>
        </p:nvSpPr>
        <p:spPr>
          <a:xfrm>
            <a:off x="7186136" y="2309932"/>
            <a:ext cx="258128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232416" y="2328386"/>
            <a:ext cx="5168384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Exploratory Analysis &amp; Data Preparation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640080" y="2706886"/>
            <a:ext cx="5760720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Initial data understanding and cleaning.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7498080" y="3557111"/>
            <a:ext cx="548640" cy="22860"/>
          </a:xfrm>
          <a:prstGeom prst="roundRect">
            <a:avLst>
              <a:gd name="adj" fmla="val 120008"/>
            </a:avLst>
          </a:prstGeom>
          <a:solidFill>
            <a:srgbClr val="49606E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2" name="Shape 10"/>
          <p:cNvSpPr/>
          <p:nvPr/>
        </p:nvSpPr>
        <p:spPr>
          <a:xfrm>
            <a:off x="7109460" y="3362801"/>
            <a:ext cx="411480" cy="41148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3" name="Text 11"/>
          <p:cNvSpPr/>
          <p:nvPr/>
        </p:nvSpPr>
        <p:spPr>
          <a:xfrm>
            <a:off x="7186136" y="3407212"/>
            <a:ext cx="258128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8229600" y="3425666"/>
            <a:ext cx="4156948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Correlation Analysis &amp; Balancing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8229600" y="3804166"/>
            <a:ext cx="5760720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Identifying relationships and addressing data imbalance.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6583680" y="4502944"/>
            <a:ext cx="548640" cy="22860"/>
          </a:xfrm>
          <a:prstGeom prst="roundRect">
            <a:avLst>
              <a:gd name="adj" fmla="val 120008"/>
            </a:avLst>
          </a:prstGeom>
          <a:solidFill>
            <a:srgbClr val="49606E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7" name="Shape 15"/>
          <p:cNvSpPr/>
          <p:nvPr/>
        </p:nvSpPr>
        <p:spPr>
          <a:xfrm>
            <a:off x="7109460" y="4308634"/>
            <a:ext cx="411480" cy="41148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8" name="Text 16"/>
          <p:cNvSpPr/>
          <p:nvPr/>
        </p:nvSpPr>
        <p:spPr>
          <a:xfrm>
            <a:off x="7186136" y="4353044"/>
            <a:ext cx="258128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1864519" y="4371499"/>
            <a:ext cx="4536281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Multi-Model Training &amp; Optimization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640080" y="4749998"/>
            <a:ext cx="5760720" cy="585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KNN, LG RF, RL, XGB, and Ensemble models with hyperparameter tuning (GridSearchCV).</a:t>
            </a:r>
            <a:endParaRPr lang="en-US" sz="1400" dirty="0"/>
          </a:p>
        </p:txBody>
      </p:sp>
      <p:sp>
        <p:nvSpPr>
          <p:cNvPr id="21" name="Shape 19"/>
          <p:cNvSpPr/>
          <p:nvPr/>
        </p:nvSpPr>
        <p:spPr>
          <a:xfrm>
            <a:off x="7498080" y="5448776"/>
            <a:ext cx="548640" cy="22860"/>
          </a:xfrm>
          <a:prstGeom prst="roundRect">
            <a:avLst>
              <a:gd name="adj" fmla="val 120008"/>
            </a:avLst>
          </a:prstGeom>
          <a:solidFill>
            <a:srgbClr val="49606E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2" name="Shape 20"/>
          <p:cNvSpPr/>
          <p:nvPr/>
        </p:nvSpPr>
        <p:spPr>
          <a:xfrm>
            <a:off x="7109460" y="5254466"/>
            <a:ext cx="411480" cy="41148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3" name="Text 21"/>
          <p:cNvSpPr/>
          <p:nvPr/>
        </p:nvSpPr>
        <p:spPr>
          <a:xfrm>
            <a:off x="7186136" y="5298877"/>
            <a:ext cx="258128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000" dirty="0"/>
          </a:p>
        </p:txBody>
      </p:sp>
      <p:sp>
        <p:nvSpPr>
          <p:cNvPr id="24" name="Text 22"/>
          <p:cNvSpPr/>
          <p:nvPr/>
        </p:nvSpPr>
        <p:spPr>
          <a:xfrm>
            <a:off x="8229600" y="5317331"/>
            <a:ext cx="4538782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Comparison &amp; Interpretation</a:t>
            </a:r>
            <a:endParaRPr lang="en-US" sz="1650" dirty="0"/>
          </a:p>
        </p:txBody>
      </p:sp>
      <p:sp>
        <p:nvSpPr>
          <p:cNvPr id="25" name="Text 23"/>
          <p:cNvSpPr/>
          <p:nvPr/>
        </p:nvSpPr>
        <p:spPr>
          <a:xfrm>
            <a:off x="8229600" y="5695831"/>
            <a:ext cx="5760720" cy="585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Evaluating performance and understanding feature contributions (SHAP &amp; Feature Importance).</a:t>
            </a:r>
            <a:endParaRPr lang="en-US" sz="1400" dirty="0"/>
          </a:p>
        </p:txBody>
      </p:sp>
      <p:sp>
        <p:nvSpPr>
          <p:cNvPr id="26" name="Shape 24"/>
          <p:cNvSpPr/>
          <p:nvPr/>
        </p:nvSpPr>
        <p:spPr>
          <a:xfrm>
            <a:off x="6583680" y="6394609"/>
            <a:ext cx="548640" cy="22860"/>
          </a:xfrm>
          <a:prstGeom prst="roundRect">
            <a:avLst>
              <a:gd name="adj" fmla="val 120008"/>
            </a:avLst>
          </a:prstGeom>
          <a:solidFill>
            <a:srgbClr val="49606E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7" name="Shape 25"/>
          <p:cNvSpPr/>
          <p:nvPr/>
        </p:nvSpPr>
        <p:spPr>
          <a:xfrm>
            <a:off x="7109460" y="6200299"/>
            <a:ext cx="411480" cy="41148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8" name="Text 26"/>
          <p:cNvSpPr/>
          <p:nvPr/>
        </p:nvSpPr>
        <p:spPr>
          <a:xfrm>
            <a:off x="7186136" y="6244709"/>
            <a:ext cx="258128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5</a:t>
            </a:r>
            <a:endParaRPr lang="en-US" sz="2000" dirty="0"/>
          </a:p>
        </p:txBody>
      </p:sp>
      <p:sp>
        <p:nvSpPr>
          <p:cNvPr id="29" name="Text 27"/>
          <p:cNvSpPr/>
          <p:nvPr/>
        </p:nvSpPr>
        <p:spPr>
          <a:xfrm>
            <a:off x="3408045" y="6263164"/>
            <a:ext cx="2992755" cy="268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Final Report &amp; Strategy</a:t>
            </a:r>
            <a:endParaRPr lang="en-US" sz="1650" dirty="0"/>
          </a:p>
        </p:txBody>
      </p:sp>
      <p:sp>
        <p:nvSpPr>
          <p:cNvPr id="30" name="Text 28"/>
          <p:cNvSpPr/>
          <p:nvPr/>
        </p:nvSpPr>
        <p:spPr>
          <a:xfrm>
            <a:off x="640080" y="6641663"/>
            <a:ext cx="5760720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Consolidating insights into actionable recommendations.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5F9DE-5022-E64B-A3A9-C179F6EBA85B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8179" y="1110258"/>
            <a:ext cx="2245995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3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668179" y="1581745"/>
            <a:ext cx="11072693" cy="561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Comparison: Performance Metrics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668179" y="2429589"/>
            <a:ext cx="13294043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After rigorous evaluation, the </a:t>
            </a:r>
            <a:r>
              <a:rPr lang="en-US" sz="1500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XGBoost model</a:t>
            </a: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demonstrated superior overall balance and predictive power.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668179" y="2949773"/>
            <a:ext cx="13294043" cy="4169569"/>
          </a:xfrm>
          <a:prstGeom prst="roundRect">
            <a:avLst>
              <a:gd name="adj" fmla="val 68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E"/>
          </a:p>
        </p:txBody>
      </p:sp>
      <p:sp>
        <p:nvSpPr>
          <p:cNvPr id="6" name="Shape 4"/>
          <p:cNvSpPr/>
          <p:nvPr/>
        </p:nvSpPr>
        <p:spPr>
          <a:xfrm>
            <a:off x="675799" y="2957393"/>
            <a:ext cx="13278803" cy="549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7" name="Text 5"/>
          <p:cNvSpPr/>
          <p:nvPr/>
        </p:nvSpPr>
        <p:spPr>
          <a:xfrm>
            <a:off x="867251" y="3079552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862858" y="307955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Accuracy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190643" y="307955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Precision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518428" y="307955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Recall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846213" y="307955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F1 Score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8173998" y="307955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ROC AUC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9501783" y="3079552"/>
            <a:ext cx="426196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Observations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75799" y="3507224"/>
            <a:ext cx="13278803" cy="8553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5" name="Text 13"/>
          <p:cNvSpPr/>
          <p:nvPr/>
        </p:nvSpPr>
        <p:spPr>
          <a:xfrm>
            <a:off x="867251" y="3629382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XGBoost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2862858" y="362938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0.783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4190643" y="362938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0.575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5518428" y="362938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0.701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6846213" y="362938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0.631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8173998" y="3629382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0.845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9501783" y="3629382"/>
            <a:ext cx="4261961" cy="611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Good overall balance, excellent ROC AUC, and high recall</a:t>
            </a: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675799" y="4362569"/>
            <a:ext cx="13278803" cy="549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3" name="Text 21"/>
          <p:cNvSpPr/>
          <p:nvPr/>
        </p:nvSpPr>
        <p:spPr>
          <a:xfrm>
            <a:off x="867251" y="4484727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LightGBM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2862858" y="4484727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0.774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4190643" y="4484727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0.560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5518428" y="4484727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0.703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6846213" y="4484727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0.623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8173998" y="4484727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0.843</a:t>
            </a:r>
            <a:endParaRPr lang="en-US" sz="1500" dirty="0"/>
          </a:p>
        </p:txBody>
      </p:sp>
      <p:sp>
        <p:nvSpPr>
          <p:cNvPr id="29" name="Text 27"/>
          <p:cNvSpPr/>
          <p:nvPr/>
        </p:nvSpPr>
        <p:spPr>
          <a:xfrm>
            <a:off x="9501783" y="4484727"/>
            <a:ext cx="426196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Very similar to XGBoost, good recall and precision</a:t>
            </a:r>
            <a:endParaRPr lang="en-US" sz="1500" dirty="0"/>
          </a:p>
        </p:txBody>
      </p:sp>
      <p:sp>
        <p:nvSpPr>
          <p:cNvPr id="30" name="Shape 28"/>
          <p:cNvSpPr/>
          <p:nvPr/>
        </p:nvSpPr>
        <p:spPr>
          <a:xfrm>
            <a:off x="675799" y="4912400"/>
            <a:ext cx="13278803" cy="549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31" name="Text 29"/>
          <p:cNvSpPr/>
          <p:nvPr/>
        </p:nvSpPr>
        <p:spPr>
          <a:xfrm>
            <a:off x="867251" y="5034558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RandomForest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2862858" y="503455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0.776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4190643" y="503455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0.560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5518428" y="503455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0.722</a:t>
            </a:r>
            <a:endParaRPr lang="en-US" sz="1500" dirty="0"/>
          </a:p>
        </p:txBody>
      </p:sp>
      <p:sp>
        <p:nvSpPr>
          <p:cNvPr id="35" name="Text 33"/>
          <p:cNvSpPr/>
          <p:nvPr/>
        </p:nvSpPr>
        <p:spPr>
          <a:xfrm>
            <a:off x="6846213" y="503455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0.631</a:t>
            </a:r>
            <a:endParaRPr lang="en-US" sz="1500" dirty="0"/>
          </a:p>
        </p:txBody>
      </p:sp>
      <p:sp>
        <p:nvSpPr>
          <p:cNvPr id="36" name="Text 34"/>
          <p:cNvSpPr/>
          <p:nvPr/>
        </p:nvSpPr>
        <p:spPr>
          <a:xfrm>
            <a:off x="8173998" y="503455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0.841</a:t>
            </a:r>
            <a:endParaRPr lang="en-US" sz="1500" dirty="0"/>
          </a:p>
        </p:txBody>
      </p:sp>
      <p:sp>
        <p:nvSpPr>
          <p:cNvPr id="37" name="Text 35"/>
          <p:cNvSpPr/>
          <p:nvPr/>
        </p:nvSpPr>
        <p:spPr>
          <a:xfrm>
            <a:off x="9501783" y="5034558"/>
            <a:ext cx="426196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High recall, good overall balance</a:t>
            </a:r>
            <a:endParaRPr lang="en-US" sz="1500" dirty="0"/>
          </a:p>
        </p:txBody>
      </p:sp>
      <p:sp>
        <p:nvSpPr>
          <p:cNvPr id="38" name="Shape 36"/>
          <p:cNvSpPr/>
          <p:nvPr/>
        </p:nvSpPr>
        <p:spPr>
          <a:xfrm>
            <a:off x="675799" y="5462230"/>
            <a:ext cx="13278803" cy="549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39" name="Text 37"/>
          <p:cNvSpPr/>
          <p:nvPr/>
        </p:nvSpPr>
        <p:spPr>
          <a:xfrm>
            <a:off x="867251" y="5584388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LogisticRegression</a:t>
            </a:r>
            <a:endParaRPr lang="en-US" sz="1500" dirty="0"/>
          </a:p>
        </p:txBody>
      </p:sp>
      <p:sp>
        <p:nvSpPr>
          <p:cNvPr id="40" name="Text 38"/>
          <p:cNvSpPr/>
          <p:nvPr/>
        </p:nvSpPr>
        <p:spPr>
          <a:xfrm>
            <a:off x="2862858" y="558438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0.744</a:t>
            </a:r>
            <a:endParaRPr lang="en-US" sz="1500" dirty="0"/>
          </a:p>
        </p:txBody>
      </p:sp>
      <p:sp>
        <p:nvSpPr>
          <p:cNvPr id="41" name="Text 39"/>
          <p:cNvSpPr/>
          <p:nvPr/>
        </p:nvSpPr>
        <p:spPr>
          <a:xfrm>
            <a:off x="4190643" y="558438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0.511</a:t>
            </a:r>
            <a:endParaRPr lang="en-US" sz="1500" dirty="0"/>
          </a:p>
        </p:txBody>
      </p:sp>
      <p:sp>
        <p:nvSpPr>
          <p:cNvPr id="42" name="Text 40"/>
          <p:cNvSpPr/>
          <p:nvPr/>
        </p:nvSpPr>
        <p:spPr>
          <a:xfrm>
            <a:off x="5518428" y="558438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0.786</a:t>
            </a:r>
            <a:endParaRPr lang="en-US" sz="1500" dirty="0"/>
          </a:p>
        </p:txBody>
      </p:sp>
      <p:sp>
        <p:nvSpPr>
          <p:cNvPr id="43" name="Text 41"/>
          <p:cNvSpPr/>
          <p:nvPr/>
        </p:nvSpPr>
        <p:spPr>
          <a:xfrm>
            <a:off x="6846213" y="558438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0.620</a:t>
            </a:r>
            <a:endParaRPr lang="en-US" sz="1500" dirty="0"/>
          </a:p>
        </p:txBody>
      </p:sp>
      <p:sp>
        <p:nvSpPr>
          <p:cNvPr id="44" name="Text 42"/>
          <p:cNvSpPr/>
          <p:nvPr/>
        </p:nvSpPr>
        <p:spPr>
          <a:xfrm>
            <a:off x="8173998" y="5584388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0.843</a:t>
            </a:r>
            <a:endParaRPr lang="en-US" sz="1500" dirty="0"/>
          </a:p>
        </p:txBody>
      </p:sp>
      <p:sp>
        <p:nvSpPr>
          <p:cNvPr id="45" name="Text 43"/>
          <p:cNvSpPr/>
          <p:nvPr/>
        </p:nvSpPr>
        <p:spPr>
          <a:xfrm>
            <a:off x="9501783" y="5584388"/>
            <a:ext cx="426196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Better recall (sensitivity), lower precision</a:t>
            </a:r>
            <a:endParaRPr lang="en-US" sz="1500" dirty="0"/>
          </a:p>
        </p:txBody>
      </p:sp>
      <p:sp>
        <p:nvSpPr>
          <p:cNvPr id="46" name="Shape 44"/>
          <p:cNvSpPr/>
          <p:nvPr/>
        </p:nvSpPr>
        <p:spPr>
          <a:xfrm>
            <a:off x="675799" y="6012061"/>
            <a:ext cx="13278803" cy="549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47" name="Text 45"/>
          <p:cNvSpPr/>
          <p:nvPr/>
        </p:nvSpPr>
        <p:spPr>
          <a:xfrm>
            <a:off x="867251" y="6134219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Stacking Ensemble</a:t>
            </a:r>
            <a:endParaRPr lang="en-US" sz="1500" dirty="0"/>
          </a:p>
        </p:txBody>
      </p:sp>
      <p:sp>
        <p:nvSpPr>
          <p:cNvPr id="48" name="Text 46"/>
          <p:cNvSpPr/>
          <p:nvPr/>
        </p:nvSpPr>
        <p:spPr>
          <a:xfrm>
            <a:off x="2862858" y="6134219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0.779</a:t>
            </a:r>
            <a:endParaRPr lang="en-US" sz="1500" dirty="0"/>
          </a:p>
        </p:txBody>
      </p:sp>
      <p:sp>
        <p:nvSpPr>
          <p:cNvPr id="49" name="Text 47"/>
          <p:cNvSpPr/>
          <p:nvPr/>
        </p:nvSpPr>
        <p:spPr>
          <a:xfrm>
            <a:off x="4190643" y="6134219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0.578</a:t>
            </a:r>
            <a:endParaRPr lang="en-US" sz="1500" dirty="0"/>
          </a:p>
        </p:txBody>
      </p:sp>
      <p:sp>
        <p:nvSpPr>
          <p:cNvPr id="50" name="Text 48"/>
          <p:cNvSpPr/>
          <p:nvPr/>
        </p:nvSpPr>
        <p:spPr>
          <a:xfrm>
            <a:off x="5518428" y="6134219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0.623</a:t>
            </a:r>
            <a:endParaRPr lang="en-US" sz="1500" dirty="0"/>
          </a:p>
        </p:txBody>
      </p:sp>
      <p:sp>
        <p:nvSpPr>
          <p:cNvPr id="51" name="Text 49"/>
          <p:cNvSpPr/>
          <p:nvPr/>
        </p:nvSpPr>
        <p:spPr>
          <a:xfrm>
            <a:off x="6846213" y="6134219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0.600</a:t>
            </a:r>
            <a:endParaRPr lang="en-US" sz="1500" dirty="0"/>
          </a:p>
        </p:txBody>
      </p:sp>
      <p:sp>
        <p:nvSpPr>
          <p:cNvPr id="52" name="Text 50"/>
          <p:cNvSpPr/>
          <p:nvPr/>
        </p:nvSpPr>
        <p:spPr>
          <a:xfrm>
            <a:off x="8173998" y="6134219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0.834</a:t>
            </a:r>
            <a:endParaRPr lang="en-US" sz="1500" dirty="0"/>
          </a:p>
        </p:txBody>
      </p:sp>
      <p:sp>
        <p:nvSpPr>
          <p:cNvPr id="53" name="Text 51"/>
          <p:cNvSpPr/>
          <p:nvPr/>
        </p:nvSpPr>
        <p:spPr>
          <a:xfrm>
            <a:off x="9501783" y="6134219"/>
            <a:ext cx="426196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Better precision, slightly lower recall and F1</a:t>
            </a:r>
            <a:endParaRPr lang="en-US" sz="1500" dirty="0"/>
          </a:p>
        </p:txBody>
      </p:sp>
      <p:sp>
        <p:nvSpPr>
          <p:cNvPr id="54" name="Shape 52"/>
          <p:cNvSpPr/>
          <p:nvPr/>
        </p:nvSpPr>
        <p:spPr>
          <a:xfrm>
            <a:off x="675799" y="6561892"/>
            <a:ext cx="13278803" cy="549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55" name="Text 53"/>
          <p:cNvSpPr/>
          <p:nvPr/>
        </p:nvSpPr>
        <p:spPr>
          <a:xfrm>
            <a:off x="867251" y="6684050"/>
            <a:ext cx="1606272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KNN</a:t>
            </a:r>
            <a:endParaRPr lang="en-US" sz="1500" dirty="0"/>
          </a:p>
        </p:txBody>
      </p:sp>
      <p:sp>
        <p:nvSpPr>
          <p:cNvPr id="56" name="Text 54"/>
          <p:cNvSpPr/>
          <p:nvPr/>
        </p:nvSpPr>
        <p:spPr>
          <a:xfrm>
            <a:off x="2862858" y="6684050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0.714</a:t>
            </a:r>
            <a:endParaRPr lang="en-US" sz="1500" dirty="0"/>
          </a:p>
        </p:txBody>
      </p:sp>
      <p:sp>
        <p:nvSpPr>
          <p:cNvPr id="57" name="Text 55"/>
          <p:cNvSpPr/>
          <p:nvPr/>
        </p:nvSpPr>
        <p:spPr>
          <a:xfrm>
            <a:off x="4190643" y="6684050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0.475</a:t>
            </a:r>
            <a:endParaRPr lang="en-US" sz="1500" dirty="0"/>
          </a:p>
        </p:txBody>
      </p:sp>
      <p:sp>
        <p:nvSpPr>
          <p:cNvPr id="58" name="Text 56"/>
          <p:cNvSpPr/>
          <p:nvPr/>
        </p:nvSpPr>
        <p:spPr>
          <a:xfrm>
            <a:off x="5518428" y="6684050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0.725</a:t>
            </a:r>
            <a:endParaRPr lang="en-US" sz="1500" dirty="0"/>
          </a:p>
        </p:txBody>
      </p:sp>
      <p:sp>
        <p:nvSpPr>
          <p:cNvPr id="59" name="Text 57"/>
          <p:cNvSpPr/>
          <p:nvPr/>
        </p:nvSpPr>
        <p:spPr>
          <a:xfrm>
            <a:off x="6846213" y="6684050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0.574</a:t>
            </a:r>
            <a:endParaRPr lang="en-US" sz="1500" dirty="0"/>
          </a:p>
        </p:txBody>
      </p:sp>
      <p:sp>
        <p:nvSpPr>
          <p:cNvPr id="60" name="Text 58"/>
          <p:cNvSpPr/>
          <p:nvPr/>
        </p:nvSpPr>
        <p:spPr>
          <a:xfrm>
            <a:off x="8173998" y="6684050"/>
            <a:ext cx="93845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0.794</a:t>
            </a:r>
            <a:endParaRPr lang="en-US" sz="1500" dirty="0"/>
          </a:p>
        </p:txBody>
      </p:sp>
      <p:sp>
        <p:nvSpPr>
          <p:cNvPr id="61" name="Text 59"/>
          <p:cNvSpPr/>
          <p:nvPr/>
        </p:nvSpPr>
        <p:spPr>
          <a:xfrm>
            <a:off x="9501783" y="6684050"/>
            <a:ext cx="426196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Lower accuracy and precision, but acceptable recall</a:t>
            </a:r>
            <a:endParaRPr 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06FE7E-EFF0-1DCB-B9DD-66B4ED4988C6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175" y="790694"/>
            <a:ext cx="2145149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3</a:t>
            </a:r>
            <a:endParaRPr lang="en-US" sz="1650" dirty="0"/>
          </a:p>
        </p:txBody>
      </p:sp>
      <p:sp>
        <p:nvSpPr>
          <p:cNvPr id="3" name="Text 1"/>
          <p:cNvSpPr/>
          <p:nvPr/>
        </p:nvSpPr>
        <p:spPr>
          <a:xfrm>
            <a:off x="638175" y="1241108"/>
            <a:ext cx="6582370" cy="536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Confusion Matrix Insights</a:t>
            </a:r>
            <a:endParaRPr lang="en-US" sz="3350" dirty="0"/>
          </a:p>
        </p:txBody>
      </p:sp>
      <p:sp>
        <p:nvSpPr>
          <p:cNvPr id="4" name="Text 2"/>
          <p:cNvSpPr/>
          <p:nvPr/>
        </p:nvSpPr>
        <p:spPr>
          <a:xfrm>
            <a:off x="638175" y="2050733"/>
            <a:ext cx="13354050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Analysis of the Confusion Matrix confirms </a:t>
            </a:r>
            <a:r>
              <a:rPr lang="en-US" sz="1400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XGBoost's</a:t>
            </a: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effectiveness in balancing churn identification and false alarms.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638175" y="2547342"/>
            <a:ext cx="13354050" cy="3693200"/>
          </a:xfrm>
          <a:prstGeom prst="roundRect">
            <a:avLst>
              <a:gd name="adj" fmla="val 7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E"/>
          </a:p>
        </p:txBody>
      </p:sp>
      <p:sp>
        <p:nvSpPr>
          <p:cNvPr id="6" name="Shape 4"/>
          <p:cNvSpPr/>
          <p:nvPr/>
        </p:nvSpPr>
        <p:spPr>
          <a:xfrm>
            <a:off x="645795" y="2554962"/>
            <a:ext cx="13338810" cy="5254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7" name="Text 5"/>
          <p:cNvSpPr/>
          <p:nvPr/>
        </p:nvSpPr>
        <p:spPr>
          <a:xfrm>
            <a:off x="828318" y="2671882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3499842" y="2671882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TN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833699" y="2671882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FP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167557" y="2671882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FN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7501414" y="2671882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TP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8835271" y="2671882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Observations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645795" y="3080385"/>
            <a:ext cx="13338810" cy="5254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4" name="Text 12"/>
          <p:cNvSpPr/>
          <p:nvPr/>
        </p:nvSpPr>
        <p:spPr>
          <a:xfrm>
            <a:off x="828318" y="3197304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XGBoost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3499842" y="3197304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841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833699" y="3197304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194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6167557" y="3197304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112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7501414" y="3197304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262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8835271" y="3197304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Better TN (low FP), FN similar to LightGBM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645795" y="3605808"/>
            <a:ext cx="13338810" cy="5254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1" name="Text 19"/>
          <p:cNvSpPr/>
          <p:nvPr/>
        </p:nvSpPr>
        <p:spPr>
          <a:xfrm>
            <a:off x="828318" y="3722727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LightGBM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3499842" y="3722727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828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4833699" y="3722727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207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6167557" y="3722727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111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7501414" y="3722727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263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8835271" y="3722727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Good Balance, somewhat more FN than KNN, but less FP</a:t>
            </a:r>
            <a:endParaRPr lang="en-US" sz="1400" dirty="0"/>
          </a:p>
        </p:txBody>
      </p:sp>
      <p:sp>
        <p:nvSpPr>
          <p:cNvPr id="27" name="Shape 25"/>
          <p:cNvSpPr/>
          <p:nvPr/>
        </p:nvSpPr>
        <p:spPr>
          <a:xfrm>
            <a:off x="645795" y="4131231"/>
            <a:ext cx="13338810" cy="5254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28" name="Text 26"/>
          <p:cNvSpPr/>
          <p:nvPr/>
        </p:nvSpPr>
        <p:spPr>
          <a:xfrm>
            <a:off x="828318" y="4248150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RandomForest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3499842" y="4248150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823</a:t>
            </a: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4833699" y="4248150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212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6167557" y="4248150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104</a:t>
            </a:r>
            <a:endParaRPr lang="en-US" sz="1400" dirty="0"/>
          </a:p>
        </p:txBody>
      </p:sp>
      <p:sp>
        <p:nvSpPr>
          <p:cNvPr id="32" name="Text 30"/>
          <p:cNvSpPr/>
          <p:nvPr/>
        </p:nvSpPr>
        <p:spPr>
          <a:xfrm>
            <a:off x="7501414" y="4248150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270</a:t>
            </a:r>
            <a:endParaRPr lang="en-US" sz="1400" dirty="0"/>
          </a:p>
        </p:txBody>
      </p:sp>
      <p:sp>
        <p:nvSpPr>
          <p:cNvPr id="33" name="Text 31"/>
          <p:cNvSpPr/>
          <p:nvPr/>
        </p:nvSpPr>
        <p:spPr>
          <a:xfrm>
            <a:off x="8835271" y="4248150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Balanced, FN slightly better than XGBoost</a:t>
            </a:r>
            <a:endParaRPr lang="en-US" sz="1400" dirty="0"/>
          </a:p>
        </p:txBody>
      </p:sp>
      <p:sp>
        <p:nvSpPr>
          <p:cNvPr id="34" name="Shape 32"/>
          <p:cNvSpPr/>
          <p:nvPr/>
        </p:nvSpPr>
        <p:spPr>
          <a:xfrm>
            <a:off x="645795" y="4656653"/>
            <a:ext cx="13338810" cy="5254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35" name="Text 33"/>
          <p:cNvSpPr/>
          <p:nvPr/>
        </p:nvSpPr>
        <p:spPr>
          <a:xfrm>
            <a:off x="828318" y="4773573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LogisticRegression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3499842" y="4773573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754</a:t>
            </a:r>
            <a:endParaRPr lang="en-US" sz="1400" dirty="0"/>
          </a:p>
        </p:txBody>
      </p:sp>
      <p:sp>
        <p:nvSpPr>
          <p:cNvPr id="37" name="Text 35"/>
          <p:cNvSpPr/>
          <p:nvPr/>
        </p:nvSpPr>
        <p:spPr>
          <a:xfrm>
            <a:off x="4833699" y="4773573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281</a:t>
            </a:r>
            <a:endParaRPr lang="en-US" sz="1400" dirty="0"/>
          </a:p>
        </p:txBody>
      </p:sp>
      <p:sp>
        <p:nvSpPr>
          <p:cNvPr id="38" name="Text 36"/>
          <p:cNvSpPr/>
          <p:nvPr/>
        </p:nvSpPr>
        <p:spPr>
          <a:xfrm>
            <a:off x="6167557" y="4773573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80</a:t>
            </a:r>
            <a:endParaRPr lang="en-US" sz="1400" dirty="0"/>
          </a:p>
        </p:txBody>
      </p:sp>
      <p:sp>
        <p:nvSpPr>
          <p:cNvPr id="39" name="Text 37"/>
          <p:cNvSpPr/>
          <p:nvPr/>
        </p:nvSpPr>
        <p:spPr>
          <a:xfrm>
            <a:off x="7501414" y="4773573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294</a:t>
            </a:r>
            <a:endParaRPr lang="en-US" sz="1400" dirty="0"/>
          </a:p>
        </p:txBody>
      </p:sp>
      <p:sp>
        <p:nvSpPr>
          <p:cNvPr id="40" name="Text 38"/>
          <p:cNvSpPr/>
          <p:nvPr/>
        </p:nvSpPr>
        <p:spPr>
          <a:xfrm>
            <a:off x="8835271" y="4773573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Better FN (fewer false negatives), more FP (risk of higher costs)</a:t>
            </a:r>
            <a:endParaRPr lang="en-US" sz="1400" dirty="0"/>
          </a:p>
        </p:txBody>
      </p:sp>
      <p:sp>
        <p:nvSpPr>
          <p:cNvPr id="41" name="Shape 39"/>
          <p:cNvSpPr/>
          <p:nvPr/>
        </p:nvSpPr>
        <p:spPr>
          <a:xfrm>
            <a:off x="645795" y="5182076"/>
            <a:ext cx="13338810" cy="5254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42" name="Text 40"/>
          <p:cNvSpPr/>
          <p:nvPr/>
        </p:nvSpPr>
        <p:spPr>
          <a:xfrm>
            <a:off x="828318" y="5298996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Ensemble (Stacking)</a:t>
            </a:r>
            <a:endParaRPr lang="en-US" sz="1400" dirty="0"/>
          </a:p>
        </p:txBody>
      </p:sp>
      <p:sp>
        <p:nvSpPr>
          <p:cNvPr id="43" name="Text 41"/>
          <p:cNvSpPr/>
          <p:nvPr/>
        </p:nvSpPr>
        <p:spPr>
          <a:xfrm>
            <a:off x="3499842" y="5298996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865</a:t>
            </a:r>
            <a:endParaRPr lang="en-US" sz="1400" dirty="0"/>
          </a:p>
        </p:txBody>
      </p:sp>
      <p:sp>
        <p:nvSpPr>
          <p:cNvPr id="44" name="Text 42"/>
          <p:cNvSpPr/>
          <p:nvPr/>
        </p:nvSpPr>
        <p:spPr>
          <a:xfrm>
            <a:off x="4833699" y="5298996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170</a:t>
            </a:r>
            <a:endParaRPr lang="en-US" sz="1400" dirty="0"/>
          </a:p>
        </p:txBody>
      </p:sp>
      <p:sp>
        <p:nvSpPr>
          <p:cNvPr id="45" name="Text 43"/>
          <p:cNvSpPr/>
          <p:nvPr/>
        </p:nvSpPr>
        <p:spPr>
          <a:xfrm>
            <a:off x="6167557" y="5298996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141</a:t>
            </a:r>
            <a:endParaRPr lang="en-US" sz="1400" dirty="0"/>
          </a:p>
        </p:txBody>
      </p:sp>
      <p:sp>
        <p:nvSpPr>
          <p:cNvPr id="46" name="Text 44"/>
          <p:cNvSpPr/>
          <p:nvPr/>
        </p:nvSpPr>
        <p:spPr>
          <a:xfrm>
            <a:off x="7501414" y="5298996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233</a:t>
            </a:r>
            <a:endParaRPr lang="en-US" sz="1400" dirty="0"/>
          </a:p>
        </p:txBody>
      </p:sp>
      <p:sp>
        <p:nvSpPr>
          <p:cNvPr id="47" name="Text 45"/>
          <p:cNvSpPr/>
          <p:nvPr/>
        </p:nvSpPr>
        <p:spPr>
          <a:xfrm>
            <a:off x="8835271" y="5298996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Better TN (less FP), more FN (risk of losing churning customers)</a:t>
            </a:r>
            <a:endParaRPr lang="en-US" sz="1400" dirty="0"/>
          </a:p>
        </p:txBody>
      </p:sp>
      <p:sp>
        <p:nvSpPr>
          <p:cNvPr id="48" name="Shape 46"/>
          <p:cNvSpPr/>
          <p:nvPr/>
        </p:nvSpPr>
        <p:spPr>
          <a:xfrm>
            <a:off x="645795" y="5707499"/>
            <a:ext cx="13338810" cy="5254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49" name="Text 47"/>
          <p:cNvSpPr/>
          <p:nvPr/>
        </p:nvSpPr>
        <p:spPr>
          <a:xfrm>
            <a:off x="828318" y="5824418"/>
            <a:ext cx="2299335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KNN</a:t>
            </a:r>
            <a:endParaRPr lang="en-US" sz="1400" dirty="0"/>
          </a:p>
        </p:txBody>
      </p:sp>
      <p:sp>
        <p:nvSpPr>
          <p:cNvPr id="50" name="Text 48"/>
          <p:cNvSpPr/>
          <p:nvPr/>
        </p:nvSpPr>
        <p:spPr>
          <a:xfrm>
            <a:off x="3499842" y="5824418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735</a:t>
            </a:r>
            <a:endParaRPr lang="en-US" sz="1400" dirty="0"/>
          </a:p>
        </p:txBody>
      </p:sp>
      <p:sp>
        <p:nvSpPr>
          <p:cNvPr id="51" name="Text 49"/>
          <p:cNvSpPr/>
          <p:nvPr/>
        </p:nvSpPr>
        <p:spPr>
          <a:xfrm>
            <a:off x="4833699" y="5824418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300</a:t>
            </a:r>
            <a:endParaRPr lang="en-US" sz="1400" dirty="0"/>
          </a:p>
        </p:txBody>
      </p:sp>
      <p:sp>
        <p:nvSpPr>
          <p:cNvPr id="52" name="Text 50"/>
          <p:cNvSpPr/>
          <p:nvPr/>
        </p:nvSpPr>
        <p:spPr>
          <a:xfrm>
            <a:off x="6167557" y="5824418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103</a:t>
            </a:r>
            <a:endParaRPr lang="en-US" sz="1400" dirty="0"/>
          </a:p>
        </p:txBody>
      </p:sp>
      <p:sp>
        <p:nvSpPr>
          <p:cNvPr id="53" name="Text 51"/>
          <p:cNvSpPr/>
          <p:nvPr/>
        </p:nvSpPr>
        <p:spPr>
          <a:xfrm>
            <a:off x="7501414" y="5824418"/>
            <a:ext cx="961668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271</a:t>
            </a:r>
            <a:endParaRPr lang="en-US" sz="1400" dirty="0"/>
          </a:p>
        </p:txBody>
      </p:sp>
      <p:sp>
        <p:nvSpPr>
          <p:cNvPr id="54" name="Text 52"/>
          <p:cNvSpPr/>
          <p:nvPr/>
        </p:nvSpPr>
        <p:spPr>
          <a:xfrm>
            <a:off x="8835271" y="5824418"/>
            <a:ext cx="4967049" cy="291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Good Recall (high TP), many False Positives (high FP)</a:t>
            </a:r>
            <a:endParaRPr lang="en-US" sz="1400" dirty="0"/>
          </a:p>
        </p:txBody>
      </p:sp>
      <p:sp>
        <p:nvSpPr>
          <p:cNvPr id="55" name="Text 53"/>
          <p:cNvSpPr/>
          <p:nvPr/>
        </p:nvSpPr>
        <p:spPr>
          <a:xfrm>
            <a:off x="911662" y="6650593"/>
            <a:ext cx="13080563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🎯</a:t>
            </a: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Selected Model: XGBoost. Robust, well-balanced, and ideal for minimizing customer loss (high recall) while avoiding false alarms (reasonable accuracy). Adapts well to various business cases.</a:t>
            </a:r>
            <a:endParaRPr lang="en-US" sz="1400" dirty="0"/>
          </a:p>
        </p:txBody>
      </p:sp>
      <p:sp>
        <p:nvSpPr>
          <p:cNvPr id="56" name="Shape 54"/>
          <p:cNvSpPr/>
          <p:nvPr/>
        </p:nvSpPr>
        <p:spPr>
          <a:xfrm>
            <a:off x="638175" y="6445567"/>
            <a:ext cx="22860" cy="993219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49A310C-B62C-B7B7-82BD-1D6886CF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298" y="224147"/>
            <a:ext cx="2569908" cy="232700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2C4350C-60F5-C594-7410-B952EDF053B5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5928" y="595193"/>
            <a:ext cx="254127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4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55928" y="1128713"/>
            <a:ext cx="5603558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Key Churn Factors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755928" y="2087999"/>
            <a:ext cx="13118544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utilized SHAP and correlation analysis to identify variables </a:t>
            </a:r>
            <a:r>
              <a:rPr lang="en-US" sz="1700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influencing churn probability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5928" y="2892504"/>
            <a:ext cx="4693444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Factors </a:t>
            </a:r>
            <a:r>
              <a:rPr lang="en-US" sz="2400" dirty="0">
                <a:solidFill>
                  <a:srgbClr val="F44444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Increasing</a:t>
            </a:r>
            <a:r>
              <a:rPr lang="en-US" sz="2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Churn: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55928" y="3489603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Contract Month to Month: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Low commitment, easy to leave.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5928" y="3910608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Internet Fiber Optic: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Customers with more alternatives.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5928" y="4331613"/>
            <a:ext cx="629578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Payment Electronic Check: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Volatile profile, lower contractual commitment.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5928" y="5098137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Paperless Billing: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Digital customer, often attentive to new offers.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6305" y="2892504"/>
            <a:ext cx="4866680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Factors </a:t>
            </a:r>
            <a:r>
              <a:rPr lang="en-US" sz="2400" dirty="0">
                <a:solidFill>
                  <a:srgbClr val="5CC97B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Decreasing</a:t>
            </a:r>
            <a:r>
              <a:rPr lang="en-US" sz="2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Churn: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586305" y="3489603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Customer Tenure: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Longer tenure, greater loyalty.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6305" y="3910608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Two-year Contract: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Long contracts limit exits.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86305" y="4331613"/>
            <a:ext cx="6295787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Internet TechSupport: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Technical support adds value, reduces churn.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86305" y="5098137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Internet OnlineSecurity: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Additional protections build trust.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86305" y="5519142"/>
            <a:ext cx="629578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No Internet:</a:t>
            </a: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Less incentive to leave.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5928" y="6183154"/>
            <a:ext cx="13118544" cy="1451253"/>
          </a:xfrm>
          <a:prstGeom prst="roundRect">
            <a:avLst>
              <a:gd name="adj" fmla="val 2233"/>
            </a:avLst>
          </a:prstGeom>
          <a:solidFill>
            <a:schemeClr val="accent5">
              <a:lumMod val="75000"/>
            </a:schemeClr>
          </a:solidFill>
          <a:ln/>
        </p:spPr>
        <p:txBody>
          <a:bodyPr/>
          <a:lstStyle/>
          <a:p>
            <a:endParaRPr lang="en-IE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7" y="6482120"/>
            <a:ext cx="317659" cy="254079"/>
          </a:xfrm>
          <a:prstGeom prst="rect">
            <a:avLst/>
          </a:prstGeom>
        </p:spPr>
      </p:pic>
      <p:sp>
        <p:nvSpPr>
          <p:cNvPr id="18" name="Text 15"/>
          <p:cNvSpPr/>
          <p:nvPr/>
        </p:nvSpPr>
        <p:spPr>
          <a:xfrm>
            <a:off x="1505545" y="6453068"/>
            <a:ext cx="254127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Mixed Effects: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1505545" y="6986587"/>
            <a:ext cx="1215294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Internet StreamingMovies &amp; StreamingTV:</a:t>
            </a:r>
            <a:r>
              <a:rPr lang="en-US" sz="1700" dirty="0">
                <a:solidFill>
                  <a:srgbClr val="FFFFFF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Effect depends on other variables (e.g., contract type, additional services).</a:t>
            </a:r>
            <a:endParaRPr lang="en-US" sz="1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7FC5E-BEC6-A708-5850-FDD8AA18B579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23635" y="764738"/>
            <a:ext cx="2478286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5</a:t>
            </a:r>
            <a:endParaRPr lang="en-US" sz="1950" dirty="0"/>
          </a:p>
        </p:txBody>
      </p:sp>
      <p:sp>
        <p:nvSpPr>
          <p:cNvPr id="4" name="Text 1"/>
          <p:cNvSpPr/>
          <p:nvPr/>
        </p:nvSpPr>
        <p:spPr>
          <a:xfrm>
            <a:off x="6223635" y="1285161"/>
            <a:ext cx="7485221" cy="619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Identified Churn Patterns</a:t>
            </a:r>
            <a:endParaRPr lang="en-US" sz="3900" dirty="0"/>
          </a:p>
        </p:txBody>
      </p:sp>
      <p:sp>
        <p:nvSpPr>
          <p:cNvPr id="5" name="Shape 2"/>
          <p:cNvSpPr/>
          <p:nvPr/>
        </p:nvSpPr>
        <p:spPr>
          <a:xfrm>
            <a:off x="6223635" y="2220635"/>
            <a:ext cx="7669530" cy="2061329"/>
          </a:xfrm>
          <a:prstGeom prst="roundRect">
            <a:avLst>
              <a:gd name="adj" fmla="val 5323"/>
            </a:avLst>
          </a:prstGeom>
          <a:solidFill>
            <a:srgbClr val="112836"/>
          </a:solidFill>
          <a:ln w="22860">
            <a:solidFill>
              <a:srgbClr val="49606E"/>
            </a:solidFill>
            <a:prstDash val="solid"/>
          </a:ln>
        </p:spPr>
        <p:txBody>
          <a:bodyPr/>
          <a:lstStyle/>
          <a:p>
            <a:endParaRPr lang="en-IE"/>
          </a:p>
        </p:txBody>
      </p:sp>
      <p:sp>
        <p:nvSpPr>
          <p:cNvPr id="6" name="Shape 3"/>
          <p:cNvSpPr/>
          <p:nvPr/>
        </p:nvSpPr>
        <p:spPr>
          <a:xfrm>
            <a:off x="6200775" y="2220635"/>
            <a:ext cx="91440" cy="2061329"/>
          </a:xfrm>
          <a:prstGeom prst="roundRect">
            <a:avLst>
              <a:gd name="adj" fmla="val 34557"/>
            </a:avLst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7" name="Text 4"/>
          <p:cNvSpPr/>
          <p:nvPr/>
        </p:nvSpPr>
        <p:spPr>
          <a:xfrm>
            <a:off x="6525697" y="2454116"/>
            <a:ext cx="2776537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High-Risk Segment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6525697" y="2890242"/>
            <a:ext cx="713398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Monthly contracts, low tenure.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525697" y="3300889"/>
            <a:ext cx="713398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Fiber optics, e-check payments, e-invoicing.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6525697" y="3711535"/>
            <a:ext cx="713398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Profile: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Digital-savvy, short-term commitment, potentially flighty.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6223635" y="4492585"/>
            <a:ext cx="7669530" cy="2061329"/>
          </a:xfrm>
          <a:prstGeom prst="roundRect">
            <a:avLst>
              <a:gd name="adj" fmla="val 5323"/>
            </a:avLst>
          </a:prstGeom>
          <a:solidFill>
            <a:srgbClr val="112836"/>
          </a:solidFill>
          <a:ln w="22860">
            <a:solidFill>
              <a:srgbClr val="49606E"/>
            </a:solidFill>
            <a:prstDash val="solid"/>
          </a:ln>
        </p:spPr>
        <p:txBody>
          <a:bodyPr/>
          <a:lstStyle/>
          <a:p>
            <a:endParaRPr lang="en-IE"/>
          </a:p>
        </p:txBody>
      </p:sp>
      <p:sp>
        <p:nvSpPr>
          <p:cNvPr id="12" name="Shape 9"/>
          <p:cNvSpPr/>
          <p:nvPr/>
        </p:nvSpPr>
        <p:spPr>
          <a:xfrm>
            <a:off x="6200775" y="4492585"/>
            <a:ext cx="91440" cy="2061329"/>
          </a:xfrm>
          <a:prstGeom prst="roundRect">
            <a:avLst>
              <a:gd name="adj" fmla="val 34557"/>
            </a:avLst>
          </a:prstGeom>
          <a:solidFill>
            <a:srgbClr val="0A988B"/>
          </a:solidFill>
          <a:ln/>
        </p:spPr>
        <p:txBody>
          <a:bodyPr/>
          <a:lstStyle/>
          <a:p>
            <a:endParaRPr lang="en-IE"/>
          </a:p>
        </p:txBody>
      </p:sp>
      <p:sp>
        <p:nvSpPr>
          <p:cNvPr id="13" name="Text 10"/>
          <p:cNvSpPr/>
          <p:nvPr/>
        </p:nvSpPr>
        <p:spPr>
          <a:xfrm>
            <a:off x="6525697" y="4726067"/>
            <a:ext cx="2904887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Protected Segment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6525697" y="5162193"/>
            <a:ext cx="713398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Two-year contracts, long tenure.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525697" y="5572839"/>
            <a:ext cx="713398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Utilize additional services (tech support, online security).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6525697" y="5983486"/>
            <a:ext cx="713398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Profile: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Loyal, value-added service-oriented, stable.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6223635" y="6790849"/>
            <a:ext cx="766953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Key Interactions: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Long contract + additional services maximize retention. New customer + monthly contract + digital services = highest risk.</a:t>
            </a:r>
            <a:endParaRPr lang="en-US" sz="16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5F9F78-F3CD-3FF1-4201-AE6D6928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4" y="1886207"/>
            <a:ext cx="5798904" cy="52415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7F9072-CBB8-97C4-7AC9-B3BE613610B6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378" y="556844"/>
            <a:ext cx="1551742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Section 6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615717" y="1093445"/>
            <a:ext cx="7221498" cy="3879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Actionable Churn Reduction Strategies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7643713" y="2379095"/>
            <a:ext cx="2314337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400" dirty="0">
                <a:solidFill>
                  <a:srgbClr val="F44444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High-Risk Customers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643713" y="2743664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Incentivize longer contracts with benefits</a:t>
            </a: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7643713" y="3000720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Improve fiber service experience &amp; promotions</a:t>
            </a: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643713" y="3257776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Promote automatic payment methods</a:t>
            </a: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643713" y="3514832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Personalize digital communications</a:t>
            </a: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202390" y="2403126"/>
            <a:ext cx="2936677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400" dirty="0">
                <a:solidFill>
                  <a:srgbClr val="5CC97B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High-Retention Customers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202390" y="2689818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Enhance technical support &amp; security.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202390" y="2954722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Offer upgrades and bundled packages.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202390" y="3219626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Proactive loyalty programs.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643713" y="5158574"/>
            <a:ext cx="2091214" cy="232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General Strategies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643713" y="5523143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Improve </a:t>
            </a:r>
            <a:r>
              <a:rPr lang="en-US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onboarding</a:t>
            </a: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for initial engagement</a:t>
            </a: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7643713" y="5780199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 </a:t>
            </a:r>
            <a:r>
              <a:rPr lang="en-US" dirty="0">
                <a:solidFill>
                  <a:srgbClr val="0A988B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predictive models</a:t>
            </a: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for early detection</a:t>
            </a:r>
            <a:r>
              <a:rPr lang="en-US" sz="1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7643713" y="6037255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Optimize digital self-service and support.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7643713" y="6294311"/>
            <a:ext cx="669274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Personalize streaming offers based on profile and bundle </a:t>
            </a:r>
          </a:p>
          <a:p>
            <a:pPr algn="l">
              <a:lnSpc>
                <a:spcPts val="1650"/>
              </a:lnSpc>
              <a:buSzPct val="100000"/>
            </a:pPr>
            <a:r>
              <a:rPr lang="en-US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with other services.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E56812-CD45-B3B1-0AC4-523CB13A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8" y="3622397"/>
            <a:ext cx="6317463" cy="43156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F75CA1-3CBD-F53E-1DB8-C1FCF72A92F1}"/>
              </a:ext>
            </a:extLst>
          </p:cNvPr>
          <p:cNvSpPr txBox="1"/>
          <p:nvPr/>
        </p:nvSpPr>
        <p:spPr>
          <a:xfrm>
            <a:off x="8753582" y="7914306"/>
            <a:ext cx="586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Ing. Bárbara Ortiz – Data Scientist Jr – ONE Oracle Next Education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</TotalTime>
  <Words>1068</Words>
  <Application>Microsoft Office PowerPoint</Application>
  <PresentationFormat>Custom</PresentationFormat>
  <Paragraphs>224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Unbounded Light</vt:lpstr>
      <vt:lpstr>Merriweather</vt:lpstr>
      <vt:lpstr>Unbounded</vt:lpstr>
      <vt:lpstr>Cabin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Barbara de los Angeles Ortiz</dc:creator>
  <cp:lastModifiedBy>Barbara de los Angeles Ortiz</cp:lastModifiedBy>
  <cp:revision>3</cp:revision>
  <dcterms:created xsi:type="dcterms:W3CDTF">2025-08-13T03:54:46Z</dcterms:created>
  <dcterms:modified xsi:type="dcterms:W3CDTF">2025-08-13T04:25:53Z</dcterms:modified>
</cp:coreProperties>
</file>