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57" r:id="rId3"/>
    <p:sldId id="259" r:id="rId4"/>
    <p:sldId id="261" r:id="rId5"/>
    <p:sldId id="262" r:id="rId6"/>
    <p:sldId id="263" r:id="rId7"/>
    <p:sldId id="264" r:id="rId8"/>
    <p:sldId id="265"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0202"/>
    <a:srgbClr val="F4020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971" autoAdjust="0"/>
  </p:normalViewPr>
  <p:slideViewPr>
    <p:cSldViewPr snapToGrid="0" snapToObjects="1">
      <p:cViewPr varScale="1">
        <p:scale>
          <a:sx n="63" d="100"/>
          <a:sy n="63" d="100"/>
        </p:scale>
        <p:origin x="175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6D1615-1C75-4602-9A56-307F4A5463AF}" type="doc">
      <dgm:prSet loTypeId="urn:microsoft.com/office/officeart/2005/8/layout/vList5" loCatId="list" qsTypeId="urn:microsoft.com/office/officeart/2005/8/quickstyle/3d2" qsCatId="3D" csTypeId="urn:microsoft.com/office/officeart/2005/8/colors/accent1_2" csCatId="accent1" phldr="1"/>
      <dgm:spPr/>
      <dgm:t>
        <a:bodyPr/>
        <a:lstStyle/>
        <a:p>
          <a:endParaRPr lang="es-ES"/>
        </a:p>
      </dgm:t>
    </dgm:pt>
    <dgm:pt modelId="{FC4D712B-B424-45ED-B159-00C2085B3898}">
      <dgm:prSet phldrT="[Texto]"/>
      <dgm:spPr/>
      <dgm:t>
        <a:bodyPr/>
        <a:lstStyle/>
        <a:p>
          <a:r>
            <a:rPr lang="es-ES" dirty="0"/>
            <a:t>&lt;INSTALL_DIR&gt;</a:t>
          </a:r>
        </a:p>
      </dgm:t>
    </dgm:pt>
    <dgm:pt modelId="{627D6D9B-335C-413D-B7BF-B27677E724C4}" type="parTrans" cxnId="{477C7995-2557-424D-B129-65DCA0BAE2EE}">
      <dgm:prSet/>
      <dgm:spPr/>
      <dgm:t>
        <a:bodyPr/>
        <a:lstStyle/>
        <a:p>
          <a:endParaRPr lang="es-ES"/>
        </a:p>
      </dgm:t>
    </dgm:pt>
    <dgm:pt modelId="{11DD5199-5CD7-424C-BC8A-9FBCBD20B988}" type="sibTrans" cxnId="{477C7995-2557-424D-B129-65DCA0BAE2EE}">
      <dgm:prSet/>
      <dgm:spPr/>
      <dgm:t>
        <a:bodyPr/>
        <a:lstStyle/>
        <a:p>
          <a:endParaRPr lang="es-ES"/>
        </a:p>
      </dgm:t>
    </dgm:pt>
    <dgm:pt modelId="{69E847AD-F9C5-40DA-8FAA-8D5BF37521A0}">
      <dgm:prSet phldrT="[Texto]"/>
      <dgm:spPr/>
      <dgm:t>
        <a:bodyPr/>
        <a:lstStyle/>
        <a:p>
          <a:r>
            <a:rPr lang="es-ES" b="1" dirty="0"/>
            <a:t>Oracle Base</a:t>
          </a:r>
        </a:p>
      </dgm:t>
    </dgm:pt>
    <dgm:pt modelId="{2FEAE58D-3B97-41F9-A217-B5F6E711AF38}" type="parTrans" cxnId="{626ED15D-6FBC-4179-93C9-E3A0898C2287}">
      <dgm:prSet/>
      <dgm:spPr/>
      <dgm:t>
        <a:bodyPr/>
        <a:lstStyle/>
        <a:p>
          <a:endParaRPr lang="es-ES"/>
        </a:p>
      </dgm:t>
    </dgm:pt>
    <dgm:pt modelId="{1FC86244-B457-4926-BBC8-0968EFE9F567}" type="sibTrans" cxnId="{626ED15D-6FBC-4179-93C9-E3A0898C2287}">
      <dgm:prSet/>
      <dgm:spPr/>
      <dgm:t>
        <a:bodyPr/>
        <a:lstStyle/>
        <a:p>
          <a:endParaRPr lang="es-ES"/>
        </a:p>
      </dgm:t>
    </dgm:pt>
    <dgm:pt modelId="{FEDC54DA-E180-4103-819D-4C0D73618BC6}">
      <dgm:prSet phldrT="[Texto]"/>
      <dgm:spPr/>
      <dgm:t>
        <a:bodyPr/>
        <a:lstStyle/>
        <a:p>
          <a:r>
            <a:rPr lang="es-ES" dirty="0"/>
            <a:t>&lt;INSTALL_DIR&gt;\</a:t>
          </a:r>
          <a:r>
            <a:rPr lang="es-ES" dirty="0" err="1"/>
            <a:t>dbhome</a:t>
          </a:r>
          <a:endParaRPr lang="es-ES" dirty="0"/>
        </a:p>
      </dgm:t>
    </dgm:pt>
    <dgm:pt modelId="{0E2A31DD-39FD-41EF-9860-B6998DA93CC3}" type="parTrans" cxnId="{6AFA65ED-08AD-4B21-AD96-0E891AC22CBE}">
      <dgm:prSet/>
      <dgm:spPr/>
      <dgm:t>
        <a:bodyPr/>
        <a:lstStyle/>
        <a:p>
          <a:endParaRPr lang="es-ES"/>
        </a:p>
      </dgm:t>
    </dgm:pt>
    <dgm:pt modelId="{C2CDDEB9-70B0-4202-A1B2-3FB9798BC158}" type="sibTrans" cxnId="{6AFA65ED-08AD-4B21-AD96-0E891AC22CBE}">
      <dgm:prSet/>
      <dgm:spPr/>
      <dgm:t>
        <a:bodyPr/>
        <a:lstStyle/>
        <a:p>
          <a:endParaRPr lang="es-ES"/>
        </a:p>
      </dgm:t>
    </dgm:pt>
    <dgm:pt modelId="{34E8D77B-D133-4506-B4C2-CEA9B0434A7F}">
      <dgm:prSet phldrT="[Texto]"/>
      <dgm:spPr/>
      <dgm:t>
        <a:bodyPr/>
        <a:lstStyle/>
        <a:p>
          <a:r>
            <a:rPr lang="es-ES" b="1" i="0" dirty="0"/>
            <a:t>Oracle Home</a:t>
          </a:r>
          <a:r>
            <a:rPr lang="es-ES" b="0" i="0" dirty="0"/>
            <a:t> </a:t>
          </a:r>
          <a:endParaRPr lang="es-ES" dirty="0"/>
        </a:p>
      </dgm:t>
    </dgm:pt>
    <dgm:pt modelId="{3B3D2A8E-77FE-4108-970C-F28499CB00ED}" type="parTrans" cxnId="{67C2984F-075B-476B-9CE7-A17798F7C1A6}">
      <dgm:prSet/>
      <dgm:spPr/>
      <dgm:t>
        <a:bodyPr/>
        <a:lstStyle/>
        <a:p>
          <a:endParaRPr lang="es-ES"/>
        </a:p>
      </dgm:t>
    </dgm:pt>
    <dgm:pt modelId="{B2C4D472-D579-4C1C-89E1-ED5F656B9539}" type="sibTrans" cxnId="{67C2984F-075B-476B-9CE7-A17798F7C1A6}">
      <dgm:prSet/>
      <dgm:spPr/>
      <dgm:t>
        <a:bodyPr/>
        <a:lstStyle/>
        <a:p>
          <a:endParaRPr lang="es-ES"/>
        </a:p>
      </dgm:t>
    </dgm:pt>
    <dgm:pt modelId="{1A251895-4C8A-4688-B5E0-E1A7708C6C9E}">
      <dgm:prSet phldrT="[Texto]"/>
      <dgm:spPr/>
      <dgm:t>
        <a:bodyPr/>
        <a:lstStyle/>
        <a:p>
          <a:r>
            <a:rPr lang="es-ES" dirty="0"/>
            <a:t>Esta es la raíz del árbol de directorios de Oracle </a:t>
          </a:r>
          <a:r>
            <a:rPr lang="es-ES" dirty="0" err="1"/>
            <a:t>Database</a:t>
          </a:r>
          <a:r>
            <a:rPr lang="es-ES" dirty="0"/>
            <a:t> XE.</a:t>
          </a:r>
        </a:p>
      </dgm:t>
    </dgm:pt>
    <dgm:pt modelId="{66BFF729-F6E6-4D16-A726-835729D92033}" type="parTrans" cxnId="{9C24EFF0-3B1A-41F3-94CD-B452B0E842BE}">
      <dgm:prSet/>
      <dgm:spPr/>
      <dgm:t>
        <a:bodyPr/>
        <a:lstStyle/>
        <a:p>
          <a:endParaRPr lang="es-ES"/>
        </a:p>
      </dgm:t>
    </dgm:pt>
    <dgm:pt modelId="{721DC109-246F-4F43-B747-1978E2AF585B}" type="sibTrans" cxnId="{9C24EFF0-3B1A-41F3-94CD-B452B0E842BE}">
      <dgm:prSet/>
      <dgm:spPr/>
      <dgm:t>
        <a:bodyPr/>
        <a:lstStyle/>
        <a:p>
          <a:endParaRPr lang="es-ES"/>
        </a:p>
      </dgm:t>
    </dgm:pt>
    <dgm:pt modelId="{19106338-18DD-47BB-B5B8-1E6CA0EB97E5}">
      <dgm:prSet phldrT="[Texto]"/>
      <dgm:spPr/>
      <dgm:t>
        <a:bodyPr/>
        <a:lstStyle/>
        <a:p>
          <a:r>
            <a:rPr lang="es-ES" b="0" i="0" dirty="0"/>
            <a:t>Este es el home donde se instala la base de datos Oracle XE. Contiene los directorios de los archivos ejecutables y los archivos de red de Oracle </a:t>
          </a:r>
          <a:r>
            <a:rPr lang="es-ES" b="0" i="0" dirty="0" err="1"/>
            <a:t>Database</a:t>
          </a:r>
          <a:r>
            <a:rPr lang="es-ES" b="0" i="0" dirty="0"/>
            <a:t> XE.</a:t>
          </a:r>
          <a:endParaRPr lang="es-ES" dirty="0"/>
        </a:p>
      </dgm:t>
    </dgm:pt>
    <dgm:pt modelId="{D7445AFD-9827-42F3-989A-4180D5CA99A8}" type="parTrans" cxnId="{1ECA1DBE-1AD5-4260-A063-E0AD9B5CE883}">
      <dgm:prSet/>
      <dgm:spPr/>
      <dgm:t>
        <a:bodyPr/>
        <a:lstStyle/>
        <a:p>
          <a:endParaRPr lang="es-ES"/>
        </a:p>
      </dgm:t>
    </dgm:pt>
    <dgm:pt modelId="{7A46D20E-72BA-4295-AD97-5FB608025C9F}" type="sibTrans" cxnId="{1ECA1DBE-1AD5-4260-A063-E0AD9B5CE883}">
      <dgm:prSet/>
      <dgm:spPr/>
      <dgm:t>
        <a:bodyPr/>
        <a:lstStyle/>
        <a:p>
          <a:endParaRPr lang="es-ES"/>
        </a:p>
      </dgm:t>
    </dgm:pt>
    <dgm:pt modelId="{2342A2C2-2149-455D-A502-440E6BA62753}">
      <dgm:prSet/>
      <dgm:spPr/>
      <dgm:t>
        <a:bodyPr/>
        <a:lstStyle/>
        <a:p>
          <a:r>
            <a:rPr lang="es-ES" dirty="0"/>
            <a:t>&lt;INSTALL_DIR&gt;\</a:t>
          </a:r>
          <a:r>
            <a:rPr lang="es-ES" dirty="0" err="1"/>
            <a:t>oradata</a:t>
          </a:r>
          <a:r>
            <a:rPr lang="es-ES" dirty="0"/>
            <a:t>\XE </a:t>
          </a:r>
        </a:p>
      </dgm:t>
    </dgm:pt>
    <dgm:pt modelId="{1868A5B8-417D-4A68-899F-35A2BE466FE6}" type="parTrans" cxnId="{01D537F6-611E-4195-B96C-21363F3201C4}">
      <dgm:prSet/>
      <dgm:spPr/>
      <dgm:t>
        <a:bodyPr/>
        <a:lstStyle/>
        <a:p>
          <a:endParaRPr lang="es-ES"/>
        </a:p>
      </dgm:t>
    </dgm:pt>
    <dgm:pt modelId="{CBE74F73-05C9-4CAC-A12C-F03135D158A3}" type="sibTrans" cxnId="{01D537F6-611E-4195-B96C-21363F3201C4}">
      <dgm:prSet/>
      <dgm:spPr/>
      <dgm:t>
        <a:bodyPr/>
        <a:lstStyle/>
        <a:p>
          <a:endParaRPr lang="es-ES"/>
        </a:p>
      </dgm:t>
    </dgm:pt>
    <dgm:pt modelId="{3C0FD39B-0B2C-494F-9071-49C606E8680A}">
      <dgm:prSet/>
      <dgm:spPr/>
      <dgm:t>
        <a:bodyPr/>
        <a:lstStyle/>
        <a:p>
          <a:r>
            <a:rPr lang="es-ES" dirty="0"/>
            <a:t>Archivos de Base de datos (</a:t>
          </a:r>
          <a:r>
            <a:rPr lang="es-ES" dirty="0" err="1"/>
            <a:t>Database</a:t>
          </a:r>
          <a:r>
            <a:rPr lang="es-ES" dirty="0"/>
            <a:t> Files)</a:t>
          </a:r>
        </a:p>
      </dgm:t>
    </dgm:pt>
    <dgm:pt modelId="{D22BDE52-93F5-4B25-AA80-C079F0C0C96C}" type="parTrans" cxnId="{E22CAAE3-31B2-424B-AF81-765C09337AD6}">
      <dgm:prSet/>
      <dgm:spPr/>
      <dgm:t>
        <a:bodyPr/>
        <a:lstStyle/>
        <a:p>
          <a:endParaRPr lang="es-ES"/>
        </a:p>
      </dgm:t>
    </dgm:pt>
    <dgm:pt modelId="{4F8FB209-29F0-4E06-B02C-29F766CE0A73}" type="sibTrans" cxnId="{E22CAAE3-31B2-424B-AF81-765C09337AD6}">
      <dgm:prSet/>
      <dgm:spPr/>
      <dgm:t>
        <a:bodyPr/>
        <a:lstStyle/>
        <a:p>
          <a:endParaRPr lang="es-ES"/>
        </a:p>
      </dgm:t>
    </dgm:pt>
    <dgm:pt modelId="{7EFA8B4A-8F11-4C0A-B41A-1D51673F0FED}" type="pres">
      <dgm:prSet presAssocID="{736D1615-1C75-4602-9A56-307F4A5463AF}" presName="Name0" presStyleCnt="0">
        <dgm:presLayoutVars>
          <dgm:dir/>
          <dgm:animLvl val="lvl"/>
          <dgm:resizeHandles val="exact"/>
        </dgm:presLayoutVars>
      </dgm:prSet>
      <dgm:spPr/>
    </dgm:pt>
    <dgm:pt modelId="{B2CD16E1-FB45-49CF-A609-C5764F6124E3}" type="pres">
      <dgm:prSet presAssocID="{FC4D712B-B424-45ED-B159-00C2085B3898}" presName="linNode" presStyleCnt="0"/>
      <dgm:spPr/>
    </dgm:pt>
    <dgm:pt modelId="{B97C0D5F-DAC7-4F1E-B26F-253E1B7BBD37}" type="pres">
      <dgm:prSet presAssocID="{FC4D712B-B424-45ED-B159-00C2085B3898}" presName="parentText" presStyleLbl="node1" presStyleIdx="0" presStyleCnt="3">
        <dgm:presLayoutVars>
          <dgm:chMax val="1"/>
          <dgm:bulletEnabled val="1"/>
        </dgm:presLayoutVars>
      </dgm:prSet>
      <dgm:spPr/>
    </dgm:pt>
    <dgm:pt modelId="{278172FD-E116-4BD5-AB7A-9DCA3C9292FF}" type="pres">
      <dgm:prSet presAssocID="{FC4D712B-B424-45ED-B159-00C2085B3898}" presName="descendantText" presStyleLbl="alignAccFollowNode1" presStyleIdx="0" presStyleCnt="3">
        <dgm:presLayoutVars>
          <dgm:bulletEnabled val="1"/>
        </dgm:presLayoutVars>
      </dgm:prSet>
      <dgm:spPr/>
    </dgm:pt>
    <dgm:pt modelId="{9C2C3BCE-94E3-44EF-B202-7E59807B0820}" type="pres">
      <dgm:prSet presAssocID="{11DD5199-5CD7-424C-BC8A-9FBCBD20B988}" presName="sp" presStyleCnt="0"/>
      <dgm:spPr/>
    </dgm:pt>
    <dgm:pt modelId="{62F2C08B-9796-41B8-A38E-A4EE714783E2}" type="pres">
      <dgm:prSet presAssocID="{FEDC54DA-E180-4103-819D-4C0D73618BC6}" presName="linNode" presStyleCnt="0"/>
      <dgm:spPr/>
    </dgm:pt>
    <dgm:pt modelId="{DA16F2AD-E3E0-4134-9AD6-5E3B3314773E}" type="pres">
      <dgm:prSet presAssocID="{FEDC54DA-E180-4103-819D-4C0D73618BC6}" presName="parentText" presStyleLbl="node1" presStyleIdx="1" presStyleCnt="3">
        <dgm:presLayoutVars>
          <dgm:chMax val="1"/>
          <dgm:bulletEnabled val="1"/>
        </dgm:presLayoutVars>
      </dgm:prSet>
      <dgm:spPr/>
    </dgm:pt>
    <dgm:pt modelId="{5E9BFEFE-FCA5-4A9D-91EE-BE7E74390A03}" type="pres">
      <dgm:prSet presAssocID="{FEDC54DA-E180-4103-819D-4C0D73618BC6}" presName="descendantText" presStyleLbl="alignAccFollowNode1" presStyleIdx="1" presStyleCnt="3">
        <dgm:presLayoutVars>
          <dgm:bulletEnabled val="1"/>
        </dgm:presLayoutVars>
      </dgm:prSet>
      <dgm:spPr/>
    </dgm:pt>
    <dgm:pt modelId="{063B3EAB-6080-46FE-878A-0166BBB2EC58}" type="pres">
      <dgm:prSet presAssocID="{C2CDDEB9-70B0-4202-A1B2-3FB9798BC158}" presName="sp" presStyleCnt="0"/>
      <dgm:spPr/>
    </dgm:pt>
    <dgm:pt modelId="{FD139129-DB18-4D31-A70F-DF6C85FEC4D3}" type="pres">
      <dgm:prSet presAssocID="{2342A2C2-2149-455D-A502-440E6BA62753}" presName="linNode" presStyleCnt="0"/>
      <dgm:spPr/>
    </dgm:pt>
    <dgm:pt modelId="{08F241BB-B425-4085-B3CB-F86D86E4D99A}" type="pres">
      <dgm:prSet presAssocID="{2342A2C2-2149-455D-A502-440E6BA62753}" presName="parentText" presStyleLbl="node1" presStyleIdx="2" presStyleCnt="3">
        <dgm:presLayoutVars>
          <dgm:chMax val="1"/>
          <dgm:bulletEnabled val="1"/>
        </dgm:presLayoutVars>
      </dgm:prSet>
      <dgm:spPr/>
    </dgm:pt>
    <dgm:pt modelId="{79FCECFC-48FF-4407-9ED6-08B007FFC6DE}" type="pres">
      <dgm:prSet presAssocID="{2342A2C2-2149-455D-A502-440E6BA62753}" presName="descendantText" presStyleLbl="alignAccFollowNode1" presStyleIdx="2" presStyleCnt="3">
        <dgm:presLayoutVars>
          <dgm:bulletEnabled val="1"/>
        </dgm:presLayoutVars>
      </dgm:prSet>
      <dgm:spPr/>
    </dgm:pt>
  </dgm:ptLst>
  <dgm:cxnLst>
    <dgm:cxn modelId="{D531CF17-F455-4F18-BC3D-BE6A20A6962B}" type="presOf" srcId="{1A251895-4C8A-4688-B5E0-E1A7708C6C9E}" destId="{278172FD-E116-4BD5-AB7A-9DCA3C9292FF}" srcOrd="0" destOrd="1" presId="urn:microsoft.com/office/officeart/2005/8/layout/vList5"/>
    <dgm:cxn modelId="{10B8CC1E-40CD-414F-AAEF-3BEB321F7B76}" type="presOf" srcId="{19106338-18DD-47BB-B5B8-1E6CA0EB97E5}" destId="{5E9BFEFE-FCA5-4A9D-91EE-BE7E74390A03}" srcOrd="0" destOrd="1" presId="urn:microsoft.com/office/officeart/2005/8/layout/vList5"/>
    <dgm:cxn modelId="{9C291721-B5AE-49E0-B83D-939C0D2A3BB9}" type="presOf" srcId="{2342A2C2-2149-455D-A502-440E6BA62753}" destId="{08F241BB-B425-4085-B3CB-F86D86E4D99A}" srcOrd="0" destOrd="0" presId="urn:microsoft.com/office/officeart/2005/8/layout/vList5"/>
    <dgm:cxn modelId="{6197372C-DA7A-4613-974B-2F69C34C4AEE}" type="presOf" srcId="{736D1615-1C75-4602-9A56-307F4A5463AF}" destId="{7EFA8B4A-8F11-4C0A-B41A-1D51673F0FED}" srcOrd="0" destOrd="0" presId="urn:microsoft.com/office/officeart/2005/8/layout/vList5"/>
    <dgm:cxn modelId="{626ED15D-6FBC-4179-93C9-E3A0898C2287}" srcId="{FC4D712B-B424-45ED-B159-00C2085B3898}" destId="{69E847AD-F9C5-40DA-8FAA-8D5BF37521A0}" srcOrd="0" destOrd="0" parTransId="{2FEAE58D-3B97-41F9-A217-B5F6E711AF38}" sibTransId="{1FC86244-B457-4926-BBC8-0968EFE9F567}"/>
    <dgm:cxn modelId="{67C2984F-075B-476B-9CE7-A17798F7C1A6}" srcId="{FEDC54DA-E180-4103-819D-4C0D73618BC6}" destId="{34E8D77B-D133-4506-B4C2-CEA9B0434A7F}" srcOrd="0" destOrd="0" parTransId="{3B3D2A8E-77FE-4108-970C-F28499CB00ED}" sibTransId="{B2C4D472-D579-4C1C-89E1-ED5F656B9539}"/>
    <dgm:cxn modelId="{477C7995-2557-424D-B129-65DCA0BAE2EE}" srcId="{736D1615-1C75-4602-9A56-307F4A5463AF}" destId="{FC4D712B-B424-45ED-B159-00C2085B3898}" srcOrd="0" destOrd="0" parTransId="{627D6D9B-335C-413D-B7BF-B27677E724C4}" sibTransId="{11DD5199-5CD7-424C-BC8A-9FBCBD20B988}"/>
    <dgm:cxn modelId="{C308979C-76F1-4F3A-A723-3781FEA5C995}" type="presOf" srcId="{69E847AD-F9C5-40DA-8FAA-8D5BF37521A0}" destId="{278172FD-E116-4BD5-AB7A-9DCA3C9292FF}" srcOrd="0" destOrd="0" presId="urn:microsoft.com/office/officeart/2005/8/layout/vList5"/>
    <dgm:cxn modelId="{1ECA1DBE-1AD5-4260-A063-E0AD9B5CE883}" srcId="{FEDC54DA-E180-4103-819D-4C0D73618BC6}" destId="{19106338-18DD-47BB-B5B8-1E6CA0EB97E5}" srcOrd="1" destOrd="0" parTransId="{D7445AFD-9827-42F3-989A-4180D5CA99A8}" sibTransId="{7A46D20E-72BA-4295-AD97-5FB608025C9F}"/>
    <dgm:cxn modelId="{9C55B8DE-BC49-4896-931D-B650993D101B}" type="presOf" srcId="{FC4D712B-B424-45ED-B159-00C2085B3898}" destId="{B97C0D5F-DAC7-4F1E-B26F-253E1B7BBD37}" srcOrd="0" destOrd="0" presId="urn:microsoft.com/office/officeart/2005/8/layout/vList5"/>
    <dgm:cxn modelId="{65E867E2-5658-4B3B-82EE-156FC31D088A}" type="presOf" srcId="{3C0FD39B-0B2C-494F-9071-49C606E8680A}" destId="{79FCECFC-48FF-4407-9ED6-08B007FFC6DE}" srcOrd="0" destOrd="0" presId="urn:microsoft.com/office/officeart/2005/8/layout/vList5"/>
    <dgm:cxn modelId="{E22CAAE3-31B2-424B-AF81-765C09337AD6}" srcId="{2342A2C2-2149-455D-A502-440E6BA62753}" destId="{3C0FD39B-0B2C-494F-9071-49C606E8680A}" srcOrd="0" destOrd="0" parTransId="{D22BDE52-93F5-4B25-AA80-C079F0C0C96C}" sibTransId="{4F8FB209-29F0-4E06-B02C-29F766CE0A73}"/>
    <dgm:cxn modelId="{D1CEBDE5-3365-4D0F-8329-F216270EA837}" type="presOf" srcId="{34E8D77B-D133-4506-B4C2-CEA9B0434A7F}" destId="{5E9BFEFE-FCA5-4A9D-91EE-BE7E74390A03}" srcOrd="0" destOrd="0" presId="urn:microsoft.com/office/officeart/2005/8/layout/vList5"/>
    <dgm:cxn modelId="{6AFA65ED-08AD-4B21-AD96-0E891AC22CBE}" srcId="{736D1615-1C75-4602-9A56-307F4A5463AF}" destId="{FEDC54DA-E180-4103-819D-4C0D73618BC6}" srcOrd="1" destOrd="0" parTransId="{0E2A31DD-39FD-41EF-9860-B6998DA93CC3}" sibTransId="{C2CDDEB9-70B0-4202-A1B2-3FB9798BC158}"/>
    <dgm:cxn modelId="{9C24EFF0-3B1A-41F3-94CD-B452B0E842BE}" srcId="{FC4D712B-B424-45ED-B159-00C2085B3898}" destId="{1A251895-4C8A-4688-B5E0-E1A7708C6C9E}" srcOrd="1" destOrd="0" parTransId="{66BFF729-F6E6-4D16-A726-835729D92033}" sibTransId="{721DC109-246F-4F43-B747-1978E2AF585B}"/>
    <dgm:cxn modelId="{24C825F2-D6A5-454E-8FE8-1235DBF716C5}" type="presOf" srcId="{FEDC54DA-E180-4103-819D-4C0D73618BC6}" destId="{DA16F2AD-E3E0-4134-9AD6-5E3B3314773E}" srcOrd="0" destOrd="0" presId="urn:microsoft.com/office/officeart/2005/8/layout/vList5"/>
    <dgm:cxn modelId="{01D537F6-611E-4195-B96C-21363F3201C4}" srcId="{736D1615-1C75-4602-9A56-307F4A5463AF}" destId="{2342A2C2-2149-455D-A502-440E6BA62753}" srcOrd="2" destOrd="0" parTransId="{1868A5B8-417D-4A68-899F-35A2BE466FE6}" sibTransId="{CBE74F73-05C9-4CAC-A12C-F03135D158A3}"/>
    <dgm:cxn modelId="{9D97582E-7F9D-46E8-800D-D70E0069624D}" type="presParOf" srcId="{7EFA8B4A-8F11-4C0A-B41A-1D51673F0FED}" destId="{B2CD16E1-FB45-49CF-A609-C5764F6124E3}" srcOrd="0" destOrd="0" presId="urn:microsoft.com/office/officeart/2005/8/layout/vList5"/>
    <dgm:cxn modelId="{43373708-ABDB-4972-9483-2B8FA90ED639}" type="presParOf" srcId="{B2CD16E1-FB45-49CF-A609-C5764F6124E3}" destId="{B97C0D5F-DAC7-4F1E-B26F-253E1B7BBD37}" srcOrd="0" destOrd="0" presId="urn:microsoft.com/office/officeart/2005/8/layout/vList5"/>
    <dgm:cxn modelId="{6160AF78-A0FE-464A-9876-EE4AD3D68643}" type="presParOf" srcId="{B2CD16E1-FB45-49CF-A609-C5764F6124E3}" destId="{278172FD-E116-4BD5-AB7A-9DCA3C9292FF}" srcOrd="1" destOrd="0" presId="urn:microsoft.com/office/officeart/2005/8/layout/vList5"/>
    <dgm:cxn modelId="{9EAF5420-5662-4232-B201-163CA5CC325C}" type="presParOf" srcId="{7EFA8B4A-8F11-4C0A-B41A-1D51673F0FED}" destId="{9C2C3BCE-94E3-44EF-B202-7E59807B0820}" srcOrd="1" destOrd="0" presId="urn:microsoft.com/office/officeart/2005/8/layout/vList5"/>
    <dgm:cxn modelId="{3D643122-68AA-4144-B97F-EA8D558C2715}" type="presParOf" srcId="{7EFA8B4A-8F11-4C0A-B41A-1D51673F0FED}" destId="{62F2C08B-9796-41B8-A38E-A4EE714783E2}" srcOrd="2" destOrd="0" presId="urn:microsoft.com/office/officeart/2005/8/layout/vList5"/>
    <dgm:cxn modelId="{B0196913-AF55-4184-ACA6-AC16A144D912}" type="presParOf" srcId="{62F2C08B-9796-41B8-A38E-A4EE714783E2}" destId="{DA16F2AD-E3E0-4134-9AD6-5E3B3314773E}" srcOrd="0" destOrd="0" presId="urn:microsoft.com/office/officeart/2005/8/layout/vList5"/>
    <dgm:cxn modelId="{6AD6A872-DC43-4020-8D94-F6416AD4217F}" type="presParOf" srcId="{62F2C08B-9796-41B8-A38E-A4EE714783E2}" destId="{5E9BFEFE-FCA5-4A9D-91EE-BE7E74390A03}" srcOrd="1" destOrd="0" presId="urn:microsoft.com/office/officeart/2005/8/layout/vList5"/>
    <dgm:cxn modelId="{30900C69-BB1C-4ADE-B2F4-2A65E44EC946}" type="presParOf" srcId="{7EFA8B4A-8F11-4C0A-B41A-1D51673F0FED}" destId="{063B3EAB-6080-46FE-878A-0166BBB2EC58}" srcOrd="3" destOrd="0" presId="urn:microsoft.com/office/officeart/2005/8/layout/vList5"/>
    <dgm:cxn modelId="{08E82747-E3DC-4210-82BC-43D6CE08FB4E}" type="presParOf" srcId="{7EFA8B4A-8F11-4C0A-B41A-1D51673F0FED}" destId="{FD139129-DB18-4D31-A70F-DF6C85FEC4D3}" srcOrd="4" destOrd="0" presId="urn:microsoft.com/office/officeart/2005/8/layout/vList5"/>
    <dgm:cxn modelId="{93812B24-1CB4-4EE5-9291-70E2E52E738F}" type="presParOf" srcId="{FD139129-DB18-4D31-A70F-DF6C85FEC4D3}" destId="{08F241BB-B425-4085-B3CB-F86D86E4D99A}" srcOrd="0" destOrd="0" presId="urn:microsoft.com/office/officeart/2005/8/layout/vList5"/>
    <dgm:cxn modelId="{700D09A4-8348-4F11-9A85-F26EA4252C79}" type="presParOf" srcId="{FD139129-DB18-4D31-A70F-DF6C85FEC4D3}" destId="{79FCECFC-48FF-4407-9ED6-08B007FFC6DE}"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468702-9591-4646-9585-851BF340E4F5}" type="doc">
      <dgm:prSet loTypeId="urn:microsoft.com/office/officeart/2005/8/layout/process1" loCatId="process" qsTypeId="urn:microsoft.com/office/officeart/2005/8/quickstyle/simple1" qsCatId="simple" csTypeId="urn:microsoft.com/office/officeart/2005/8/colors/accent1_2" csCatId="accent1" phldr="1"/>
      <dgm:spPr/>
    </dgm:pt>
    <dgm:pt modelId="{9388495E-F5F0-4534-9682-7AC9A63E5503}">
      <dgm:prSet phldrT="[Texto]"/>
      <dgm:spPr/>
      <dgm:t>
        <a:bodyPr/>
        <a:lstStyle/>
        <a:p>
          <a:r>
            <a:rPr lang="es-ES" dirty="0"/>
            <a:t>Paso 1</a:t>
          </a:r>
        </a:p>
      </dgm:t>
    </dgm:pt>
    <dgm:pt modelId="{F047F407-FC24-482B-AD9B-4B29AE9315BB}" type="parTrans" cxnId="{D8E9C14C-FDC4-4075-9131-8713DFBDE5A0}">
      <dgm:prSet/>
      <dgm:spPr/>
      <dgm:t>
        <a:bodyPr/>
        <a:lstStyle/>
        <a:p>
          <a:endParaRPr lang="es-ES"/>
        </a:p>
      </dgm:t>
    </dgm:pt>
    <dgm:pt modelId="{FD0BA4BB-4B27-44D0-829A-A7CDE753D7A0}" type="sibTrans" cxnId="{D8E9C14C-FDC4-4075-9131-8713DFBDE5A0}">
      <dgm:prSet/>
      <dgm:spPr/>
      <dgm:t>
        <a:bodyPr/>
        <a:lstStyle/>
        <a:p>
          <a:endParaRPr lang="es-ES"/>
        </a:p>
      </dgm:t>
    </dgm:pt>
    <dgm:pt modelId="{2FD8C8F2-0E21-40A3-8DEE-04EE04BA3899}">
      <dgm:prSet phldrT="[Texto]"/>
      <dgm:spPr>
        <a:solidFill>
          <a:schemeClr val="accent1">
            <a:lumMod val="20000"/>
            <a:lumOff val="80000"/>
          </a:schemeClr>
        </a:solidFill>
      </dgm:spPr>
      <dgm:t>
        <a:bodyPr/>
        <a:lstStyle/>
        <a:p>
          <a:r>
            <a:rPr lang="es-ES" dirty="0"/>
            <a:t>Paso 2</a:t>
          </a:r>
        </a:p>
      </dgm:t>
    </dgm:pt>
    <dgm:pt modelId="{C43F13D2-F768-4EB7-88AD-3E82C28979A5}" type="parTrans" cxnId="{A5479C23-A532-49F7-A644-30F320B719CC}">
      <dgm:prSet/>
      <dgm:spPr/>
      <dgm:t>
        <a:bodyPr/>
        <a:lstStyle/>
        <a:p>
          <a:endParaRPr lang="es-ES"/>
        </a:p>
      </dgm:t>
    </dgm:pt>
    <dgm:pt modelId="{06619187-34C8-4E0E-A81A-2C6D8D3DA316}" type="sibTrans" cxnId="{A5479C23-A532-49F7-A644-30F320B719CC}">
      <dgm:prSet/>
      <dgm:spPr/>
      <dgm:t>
        <a:bodyPr/>
        <a:lstStyle/>
        <a:p>
          <a:endParaRPr lang="es-ES"/>
        </a:p>
      </dgm:t>
    </dgm:pt>
    <dgm:pt modelId="{45003205-F504-4626-B751-D3A0139E2326}">
      <dgm:prSet phldrT="[Texto]"/>
      <dgm:spPr>
        <a:solidFill>
          <a:schemeClr val="accent1">
            <a:lumMod val="20000"/>
            <a:lumOff val="80000"/>
          </a:schemeClr>
        </a:solidFill>
      </dgm:spPr>
      <dgm:t>
        <a:bodyPr/>
        <a:lstStyle/>
        <a:p>
          <a:r>
            <a:rPr lang="es-ES" dirty="0"/>
            <a:t>Paso 3</a:t>
          </a:r>
        </a:p>
      </dgm:t>
    </dgm:pt>
    <dgm:pt modelId="{01E1AA70-5FE6-4B6C-92D5-F65583D47F5C}" type="parTrans" cxnId="{6B1A21DC-2B82-4B27-ADAD-8E3F54672FF4}">
      <dgm:prSet/>
      <dgm:spPr/>
      <dgm:t>
        <a:bodyPr/>
        <a:lstStyle/>
        <a:p>
          <a:endParaRPr lang="es-ES"/>
        </a:p>
      </dgm:t>
    </dgm:pt>
    <dgm:pt modelId="{A89B40A4-3EF1-44AC-B2E5-0216174ABE44}" type="sibTrans" cxnId="{6B1A21DC-2B82-4B27-ADAD-8E3F54672FF4}">
      <dgm:prSet/>
      <dgm:spPr/>
      <dgm:t>
        <a:bodyPr/>
        <a:lstStyle/>
        <a:p>
          <a:endParaRPr lang="es-ES"/>
        </a:p>
      </dgm:t>
    </dgm:pt>
    <dgm:pt modelId="{CCF6EEB8-3A66-49FA-A4D6-28FF2AB7D6FD}">
      <dgm:prSet phldrT="[Texto]"/>
      <dgm:spPr>
        <a:solidFill>
          <a:schemeClr val="accent1">
            <a:lumMod val="20000"/>
            <a:lumOff val="80000"/>
          </a:schemeClr>
        </a:solidFill>
      </dgm:spPr>
      <dgm:t>
        <a:bodyPr/>
        <a:lstStyle/>
        <a:p>
          <a:r>
            <a:rPr lang="es-ES" dirty="0"/>
            <a:t>Paso 4</a:t>
          </a:r>
        </a:p>
      </dgm:t>
    </dgm:pt>
    <dgm:pt modelId="{5C0DEA5B-132D-4774-B2AF-3FE78A3A6C77}" type="parTrans" cxnId="{EB5D87AB-02F6-497A-A8ED-274FFB3E67E2}">
      <dgm:prSet/>
      <dgm:spPr/>
      <dgm:t>
        <a:bodyPr/>
        <a:lstStyle/>
        <a:p>
          <a:endParaRPr lang="es-ES"/>
        </a:p>
      </dgm:t>
    </dgm:pt>
    <dgm:pt modelId="{54E42D43-61BD-4C34-A984-D55E93D66AC0}" type="sibTrans" cxnId="{EB5D87AB-02F6-497A-A8ED-274FFB3E67E2}">
      <dgm:prSet/>
      <dgm:spPr/>
      <dgm:t>
        <a:bodyPr/>
        <a:lstStyle/>
        <a:p>
          <a:endParaRPr lang="es-ES"/>
        </a:p>
      </dgm:t>
    </dgm:pt>
    <dgm:pt modelId="{39A39012-E00F-4E40-A2D8-3B4D86B97F89}" type="pres">
      <dgm:prSet presAssocID="{D6468702-9591-4646-9585-851BF340E4F5}" presName="Name0" presStyleCnt="0">
        <dgm:presLayoutVars>
          <dgm:dir/>
          <dgm:resizeHandles val="exact"/>
        </dgm:presLayoutVars>
      </dgm:prSet>
      <dgm:spPr/>
    </dgm:pt>
    <dgm:pt modelId="{7F6BFAD6-3031-4C62-9BC3-4667B8F31378}" type="pres">
      <dgm:prSet presAssocID="{9388495E-F5F0-4534-9682-7AC9A63E5503}" presName="node" presStyleLbl="node1" presStyleIdx="0" presStyleCnt="4">
        <dgm:presLayoutVars>
          <dgm:bulletEnabled val="1"/>
        </dgm:presLayoutVars>
      </dgm:prSet>
      <dgm:spPr/>
    </dgm:pt>
    <dgm:pt modelId="{13BFE883-F80E-41A7-A5F0-D4BFE9803F52}" type="pres">
      <dgm:prSet presAssocID="{FD0BA4BB-4B27-44D0-829A-A7CDE753D7A0}" presName="sibTrans" presStyleLbl="sibTrans2D1" presStyleIdx="0" presStyleCnt="3"/>
      <dgm:spPr/>
    </dgm:pt>
    <dgm:pt modelId="{16703909-DE12-44DF-B8EB-823B26FEC910}" type="pres">
      <dgm:prSet presAssocID="{FD0BA4BB-4B27-44D0-829A-A7CDE753D7A0}" presName="connectorText" presStyleLbl="sibTrans2D1" presStyleIdx="0" presStyleCnt="3"/>
      <dgm:spPr/>
    </dgm:pt>
    <dgm:pt modelId="{2290600D-D974-41B2-9EFB-0B47CC04467C}" type="pres">
      <dgm:prSet presAssocID="{2FD8C8F2-0E21-40A3-8DEE-04EE04BA3899}" presName="node" presStyleLbl="node1" presStyleIdx="1" presStyleCnt="4">
        <dgm:presLayoutVars>
          <dgm:bulletEnabled val="1"/>
        </dgm:presLayoutVars>
      </dgm:prSet>
      <dgm:spPr/>
    </dgm:pt>
    <dgm:pt modelId="{4D18A6F1-A4A7-4130-95BB-09748DEBEA75}" type="pres">
      <dgm:prSet presAssocID="{06619187-34C8-4E0E-A81A-2C6D8D3DA316}" presName="sibTrans" presStyleLbl="sibTrans2D1" presStyleIdx="1" presStyleCnt="3"/>
      <dgm:spPr/>
    </dgm:pt>
    <dgm:pt modelId="{6F7D08C2-C8D6-4E12-8B13-0FE2E234F5B2}" type="pres">
      <dgm:prSet presAssocID="{06619187-34C8-4E0E-A81A-2C6D8D3DA316}" presName="connectorText" presStyleLbl="sibTrans2D1" presStyleIdx="1" presStyleCnt="3"/>
      <dgm:spPr/>
    </dgm:pt>
    <dgm:pt modelId="{0D94127F-4489-4001-8B71-ED3750B50A0D}" type="pres">
      <dgm:prSet presAssocID="{45003205-F504-4626-B751-D3A0139E2326}" presName="node" presStyleLbl="node1" presStyleIdx="2" presStyleCnt="4">
        <dgm:presLayoutVars>
          <dgm:bulletEnabled val="1"/>
        </dgm:presLayoutVars>
      </dgm:prSet>
      <dgm:spPr/>
    </dgm:pt>
    <dgm:pt modelId="{E2F45EF2-0A6A-4C3B-B051-53A858D32B2D}" type="pres">
      <dgm:prSet presAssocID="{A89B40A4-3EF1-44AC-B2E5-0216174ABE44}" presName="sibTrans" presStyleLbl="sibTrans2D1" presStyleIdx="2" presStyleCnt="3"/>
      <dgm:spPr/>
    </dgm:pt>
    <dgm:pt modelId="{E861BD92-B20C-48CF-A580-C04A37133469}" type="pres">
      <dgm:prSet presAssocID="{A89B40A4-3EF1-44AC-B2E5-0216174ABE44}" presName="connectorText" presStyleLbl="sibTrans2D1" presStyleIdx="2" presStyleCnt="3"/>
      <dgm:spPr/>
    </dgm:pt>
    <dgm:pt modelId="{4B4BFC38-E513-442F-86BD-120A2EDE9849}" type="pres">
      <dgm:prSet presAssocID="{CCF6EEB8-3A66-49FA-A4D6-28FF2AB7D6FD}" presName="node" presStyleLbl="node1" presStyleIdx="3" presStyleCnt="4">
        <dgm:presLayoutVars>
          <dgm:bulletEnabled val="1"/>
        </dgm:presLayoutVars>
      </dgm:prSet>
      <dgm:spPr/>
    </dgm:pt>
  </dgm:ptLst>
  <dgm:cxnLst>
    <dgm:cxn modelId="{CC9B0A0B-E117-42F2-98F3-C7C5E61A13D8}" type="presOf" srcId="{2FD8C8F2-0E21-40A3-8DEE-04EE04BA3899}" destId="{2290600D-D974-41B2-9EFB-0B47CC04467C}" srcOrd="0" destOrd="0" presId="urn:microsoft.com/office/officeart/2005/8/layout/process1"/>
    <dgm:cxn modelId="{EAD8370F-C9C0-405B-8A48-5B67A351ED7C}" type="presOf" srcId="{A89B40A4-3EF1-44AC-B2E5-0216174ABE44}" destId="{E2F45EF2-0A6A-4C3B-B051-53A858D32B2D}" srcOrd="0" destOrd="0" presId="urn:microsoft.com/office/officeart/2005/8/layout/process1"/>
    <dgm:cxn modelId="{A5479C23-A532-49F7-A644-30F320B719CC}" srcId="{D6468702-9591-4646-9585-851BF340E4F5}" destId="{2FD8C8F2-0E21-40A3-8DEE-04EE04BA3899}" srcOrd="1" destOrd="0" parTransId="{C43F13D2-F768-4EB7-88AD-3E82C28979A5}" sibTransId="{06619187-34C8-4E0E-A81A-2C6D8D3DA316}"/>
    <dgm:cxn modelId="{2E63D82B-5CEE-4ADA-9AA9-E6632EC8FFDB}" type="presOf" srcId="{CCF6EEB8-3A66-49FA-A4D6-28FF2AB7D6FD}" destId="{4B4BFC38-E513-442F-86BD-120A2EDE9849}" srcOrd="0" destOrd="0" presId="urn:microsoft.com/office/officeart/2005/8/layout/process1"/>
    <dgm:cxn modelId="{CB213C36-E027-4B66-88DA-8DB06AEE4104}" type="presOf" srcId="{9388495E-F5F0-4534-9682-7AC9A63E5503}" destId="{7F6BFAD6-3031-4C62-9BC3-4667B8F31378}" srcOrd="0" destOrd="0" presId="urn:microsoft.com/office/officeart/2005/8/layout/process1"/>
    <dgm:cxn modelId="{D8E9C14C-FDC4-4075-9131-8713DFBDE5A0}" srcId="{D6468702-9591-4646-9585-851BF340E4F5}" destId="{9388495E-F5F0-4534-9682-7AC9A63E5503}" srcOrd="0" destOrd="0" parTransId="{F047F407-FC24-482B-AD9B-4B29AE9315BB}" sibTransId="{FD0BA4BB-4B27-44D0-829A-A7CDE753D7A0}"/>
    <dgm:cxn modelId="{085B9676-146D-4839-A3E8-A9097AE304D2}" type="presOf" srcId="{06619187-34C8-4E0E-A81A-2C6D8D3DA316}" destId="{6F7D08C2-C8D6-4E12-8B13-0FE2E234F5B2}" srcOrd="1" destOrd="0" presId="urn:microsoft.com/office/officeart/2005/8/layout/process1"/>
    <dgm:cxn modelId="{C6697A7D-3344-47F4-8A34-5ACA9577ABD0}" type="presOf" srcId="{06619187-34C8-4E0E-A81A-2C6D8D3DA316}" destId="{4D18A6F1-A4A7-4130-95BB-09748DEBEA75}" srcOrd="0" destOrd="0" presId="urn:microsoft.com/office/officeart/2005/8/layout/process1"/>
    <dgm:cxn modelId="{28AB3689-40C5-4D4D-A524-5F7387A630DE}" type="presOf" srcId="{FD0BA4BB-4B27-44D0-829A-A7CDE753D7A0}" destId="{13BFE883-F80E-41A7-A5F0-D4BFE9803F52}" srcOrd="0" destOrd="0" presId="urn:microsoft.com/office/officeart/2005/8/layout/process1"/>
    <dgm:cxn modelId="{EAEE21A7-71E5-4378-A58D-EBD2254A1F7A}" type="presOf" srcId="{45003205-F504-4626-B751-D3A0139E2326}" destId="{0D94127F-4489-4001-8B71-ED3750B50A0D}" srcOrd="0" destOrd="0" presId="urn:microsoft.com/office/officeart/2005/8/layout/process1"/>
    <dgm:cxn modelId="{EB5D87AB-02F6-497A-A8ED-274FFB3E67E2}" srcId="{D6468702-9591-4646-9585-851BF340E4F5}" destId="{CCF6EEB8-3A66-49FA-A4D6-28FF2AB7D6FD}" srcOrd="3" destOrd="0" parTransId="{5C0DEA5B-132D-4774-B2AF-3FE78A3A6C77}" sibTransId="{54E42D43-61BD-4C34-A984-D55E93D66AC0}"/>
    <dgm:cxn modelId="{0C5B9EBA-5662-4477-8A84-717B863CCC3D}" type="presOf" srcId="{A89B40A4-3EF1-44AC-B2E5-0216174ABE44}" destId="{E861BD92-B20C-48CF-A580-C04A37133469}" srcOrd="1" destOrd="0" presId="urn:microsoft.com/office/officeart/2005/8/layout/process1"/>
    <dgm:cxn modelId="{A1F15DD5-954F-475A-B811-9482E6DDF935}" type="presOf" srcId="{D6468702-9591-4646-9585-851BF340E4F5}" destId="{39A39012-E00F-4E40-A2D8-3B4D86B97F89}" srcOrd="0" destOrd="0" presId="urn:microsoft.com/office/officeart/2005/8/layout/process1"/>
    <dgm:cxn modelId="{6B1A21DC-2B82-4B27-ADAD-8E3F54672FF4}" srcId="{D6468702-9591-4646-9585-851BF340E4F5}" destId="{45003205-F504-4626-B751-D3A0139E2326}" srcOrd="2" destOrd="0" parTransId="{01E1AA70-5FE6-4B6C-92D5-F65583D47F5C}" sibTransId="{A89B40A4-3EF1-44AC-B2E5-0216174ABE44}"/>
    <dgm:cxn modelId="{E33FF8F1-B78E-4372-8C14-DEB53F12F3A2}" type="presOf" srcId="{FD0BA4BB-4B27-44D0-829A-A7CDE753D7A0}" destId="{16703909-DE12-44DF-B8EB-823B26FEC910}" srcOrd="1" destOrd="0" presId="urn:microsoft.com/office/officeart/2005/8/layout/process1"/>
    <dgm:cxn modelId="{0582481C-8CDA-4ACD-83EF-4EDAF4A02B39}" type="presParOf" srcId="{39A39012-E00F-4E40-A2D8-3B4D86B97F89}" destId="{7F6BFAD6-3031-4C62-9BC3-4667B8F31378}" srcOrd="0" destOrd="0" presId="urn:microsoft.com/office/officeart/2005/8/layout/process1"/>
    <dgm:cxn modelId="{14BC02FC-D9DE-4115-BCCB-FFEA7CC9D87E}" type="presParOf" srcId="{39A39012-E00F-4E40-A2D8-3B4D86B97F89}" destId="{13BFE883-F80E-41A7-A5F0-D4BFE9803F52}" srcOrd="1" destOrd="0" presId="urn:microsoft.com/office/officeart/2005/8/layout/process1"/>
    <dgm:cxn modelId="{4BB84039-0FD7-4587-AADC-0ACEB84E6B90}" type="presParOf" srcId="{13BFE883-F80E-41A7-A5F0-D4BFE9803F52}" destId="{16703909-DE12-44DF-B8EB-823B26FEC910}" srcOrd="0" destOrd="0" presId="urn:microsoft.com/office/officeart/2005/8/layout/process1"/>
    <dgm:cxn modelId="{AF9B4504-87F7-415E-A27A-40EC365251EA}" type="presParOf" srcId="{39A39012-E00F-4E40-A2D8-3B4D86B97F89}" destId="{2290600D-D974-41B2-9EFB-0B47CC04467C}" srcOrd="2" destOrd="0" presId="urn:microsoft.com/office/officeart/2005/8/layout/process1"/>
    <dgm:cxn modelId="{77667D19-17F8-4FEB-B33F-61EDF6216C0E}" type="presParOf" srcId="{39A39012-E00F-4E40-A2D8-3B4D86B97F89}" destId="{4D18A6F1-A4A7-4130-95BB-09748DEBEA75}" srcOrd="3" destOrd="0" presId="urn:microsoft.com/office/officeart/2005/8/layout/process1"/>
    <dgm:cxn modelId="{EC0B3A9C-35DB-4F05-93AF-59A1C932ACCC}" type="presParOf" srcId="{4D18A6F1-A4A7-4130-95BB-09748DEBEA75}" destId="{6F7D08C2-C8D6-4E12-8B13-0FE2E234F5B2}" srcOrd="0" destOrd="0" presId="urn:microsoft.com/office/officeart/2005/8/layout/process1"/>
    <dgm:cxn modelId="{476E2A26-05AE-4696-AF7B-3C708FA19658}" type="presParOf" srcId="{39A39012-E00F-4E40-A2D8-3B4D86B97F89}" destId="{0D94127F-4489-4001-8B71-ED3750B50A0D}" srcOrd="4" destOrd="0" presId="urn:microsoft.com/office/officeart/2005/8/layout/process1"/>
    <dgm:cxn modelId="{A0AC2924-B5D4-488D-9909-2F105964D474}" type="presParOf" srcId="{39A39012-E00F-4E40-A2D8-3B4D86B97F89}" destId="{E2F45EF2-0A6A-4C3B-B051-53A858D32B2D}" srcOrd="5" destOrd="0" presId="urn:microsoft.com/office/officeart/2005/8/layout/process1"/>
    <dgm:cxn modelId="{F0810D15-334B-4440-8BFA-088307FCE2A1}" type="presParOf" srcId="{E2F45EF2-0A6A-4C3B-B051-53A858D32B2D}" destId="{E861BD92-B20C-48CF-A580-C04A37133469}" srcOrd="0" destOrd="0" presId="urn:microsoft.com/office/officeart/2005/8/layout/process1"/>
    <dgm:cxn modelId="{BB92CD3F-A4C0-4C44-9263-EA6B70DF571C}" type="presParOf" srcId="{39A39012-E00F-4E40-A2D8-3B4D86B97F89}" destId="{4B4BFC38-E513-442F-86BD-120A2EDE9849}"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468702-9591-4646-9585-851BF340E4F5}" type="doc">
      <dgm:prSet loTypeId="urn:microsoft.com/office/officeart/2005/8/layout/process1" loCatId="process" qsTypeId="urn:microsoft.com/office/officeart/2005/8/quickstyle/simple1" qsCatId="simple" csTypeId="urn:microsoft.com/office/officeart/2005/8/colors/accent1_2" csCatId="accent1" phldr="1"/>
      <dgm:spPr/>
    </dgm:pt>
    <dgm:pt modelId="{9388495E-F5F0-4534-9682-7AC9A63E5503}">
      <dgm:prSet phldrT="[Texto]"/>
      <dgm:spPr/>
      <dgm:t>
        <a:bodyPr/>
        <a:lstStyle/>
        <a:p>
          <a:r>
            <a:rPr lang="es-ES" dirty="0"/>
            <a:t>Paso 1</a:t>
          </a:r>
        </a:p>
      </dgm:t>
    </dgm:pt>
    <dgm:pt modelId="{F047F407-FC24-482B-AD9B-4B29AE9315BB}" type="parTrans" cxnId="{D8E9C14C-FDC4-4075-9131-8713DFBDE5A0}">
      <dgm:prSet/>
      <dgm:spPr/>
      <dgm:t>
        <a:bodyPr/>
        <a:lstStyle/>
        <a:p>
          <a:endParaRPr lang="es-ES"/>
        </a:p>
      </dgm:t>
    </dgm:pt>
    <dgm:pt modelId="{FD0BA4BB-4B27-44D0-829A-A7CDE753D7A0}" type="sibTrans" cxnId="{D8E9C14C-FDC4-4075-9131-8713DFBDE5A0}">
      <dgm:prSet/>
      <dgm:spPr/>
      <dgm:t>
        <a:bodyPr/>
        <a:lstStyle/>
        <a:p>
          <a:endParaRPr lang="es-ES"/>
        </a:p>
      </dgm:t>
    </dgm:pt>
    <dgm:pt modelId="{2FD8C8F2-0E21-40A3-8DEE-04EE04BA3899}">
      <dgm:prSet phldrT="[Texto]"/>
      <dgm:spPr/>
      <dgm:t>
        <a:bodyPr/>
        <a:lstStyle/>
        <a:p>
          <a:r>
            <a:rPr lang="es-ES" dirty="0"/>
            <a:t>Paso 2</a:t>
          </a:r>
        </a:p>
      </dgm:t>
    </dgm:pt>
    <dgm:pt modelId="{C43F13D2-F768-4EB7-88AD-3E82C28979A5}" type="parTrans" cxnId="{A5479C23-A532-49F7-A644-30F320B719CC}">
      <dgm:prSet/>
      <dgm:spPr/>
      <dgm:t>
        <a:bodyPr/>
        <a:lstStyle/>
        <a:p>
          <a:endParaRPr lang="es-ES"/>
        </a:p>
      </dgm:t>
    </dgm:pt>
    <dgm:pt modelId="{06619187-34C8-4E0E-A81A-2C6D8D3DA316}" type="sibTrans" cxnId="{A5479C23-A532-49F7-A644-30F320B719CC}">
      <dgm:prSet/>
      <dgm:spPr/>
      <dgm:t>
        <a:bodyPr/>
        <a:lstStyle/>
        <a:p>
          <a:endParaRPr lang="es-ES"/>
        </a:p>
      </dgm:t>
    </dgm:pt>
    <dgm:pt modelId="{45003205-F504-4626-B751-D3A0139E2326}">
      <dgm:prSet phldrT="[Texto]"/>
      <dgm:spPr>
        <a:solidFill>
          <a:schemeClr val="accent1">
            <a:lumMod val="20000"/>
            <a:lumOff val="80000"/>
          </a:schemeClr>
        </a:solidFill>
      </dgm:spPr>
      <dgm:t>
        <a:bodyPr/>
        <a:lstStyle/>
        <a:p>
          <a:r>
            <a:rPr lang="es-ES" dirty="0"/>
            <a:t>Paso 3</a:t>
          </a:r>
        </a:p>
      </dgm:t>
    </dgm:pt>
    <dgm:pt modelId="{01E1AA70-5FE6-4B6C-92D5-F65583D47F5C}" type="parTrans" cxnId="{6B1A21DC-2B82-4B27-ADAD-8E3F54672FF4}">
      <dgm:prSet/>
      <dgm:spPr/>
      <dgm:t>
        <a:bodyPr/>
        <a:lstStyle/>
        <a:p>
          <a:endParaRPr lang="es-ES"/>
        </a:p>
      </dgm:t>
    </dgm:pt>
    <dgm:pt modelId="{A89B40A4-3EF1-44AC-B2E5-0216174ABE44}" type="sibTrans" cxnId="{6B1A21DC-2B82-4B27-ADAD-8E3F54672FF4}">
      <dgm:prSet/>
      <dgm:spPr/>
      <dgm:t>
        <a:bodyPr/>
        <a:lstStyle/>
        <a:p>
          <a:endParaRPr lang="es-ES"/>
        </a:p>
      </dgm:t>
    </dgm:pt>
    <dgm:pt modelId="{CCF6EEB8-3A66-49FA-A4D6-28FF2AB7D6FD}">
      <dgm:prSet phldrT="[Texto]"/>
      <dgm:spPr>
        <a:solidFill>
          <a:schemeClr val="accent1">
            <a:lumMod val="20000"/>
            <a:lumOff val="80000"/>
          </a:schemeClr>
        </a:solidFill>
      </dgm:spPr>
      <dgm:t>
        <a:bodyPr/>
        <a:lstStyle/>
        <a:p>
          <a:r>
            <a:rPr lang="es-ES" dirty="0"/>
            <a:t>Paso 4</a:t>
          </a:r>
        </a:p>
      </dgm:t>
    </dgm:pt>
    <dgm:pt modelId="{5C0DEA5B-132D-4774-B2AF-3FE78A3A6C77}" type="parTrans" cxnId="{EB5D87AB-02F6-497A-A8ED-274FFB3E67E2}">
      <dgm:prSet/>
      <dgm:spPr/>
      <dgm:t>
        <a:bodyPr/>
        <a:lstStyle/>
        <a:p>
          <a:endParaRPr lang="es-ES"/>
        </a:p>
      </dgm:t>
    </dgm:pt>
    <dgm:pt modelId="{54E42D43-61BD-4C34-A984-D55E93D66AC0}" type="sibTrans" cxnId="{EB5D87AB-02F6-497A-A8ED-274FFB3E67E2}">
      <dgm:prSet/>
      <dgm:spPr/>
      <dgm:t>
        <a:bodyPr/>
        <a:lstStyle/>
        <a:p>
          <a:endParaRPr lang="es-ES"/>
        </a:p>
      </dgm:t>
    </dgm:pt>
    <dgm:pt modelId="{39A39012-E00F-4E40-A2D8-3B4D86B97F89}" type="pres">
      <dgm:prSet presAssocID="{D6468702-9591-4646-9585-851BF340E4F5}" presName="Name0" presStyleCnt="0">
        <dgm:presLayoutVars>
          <dgm:dir/>
          <dgm:resizeHandles val="exact"/>
        </dgm:presLayoutVars>
      </dgm:prSet>
      <dgm:spPr/>
    </dgm:pt>
    <dgm:pt modelId="{7F6BFAD6-3031-4C62-9BC3-4667B8F31378}" type="pres">
      <dgm:prSet presAssocID="{9388495E-F5F0-4534-9682-7AC9A63E5503}" presName="node" presStyleLbl="node1" presStyleIdx="0" presStyleCnt="4">
        <dgm:presLayoutVars>
          <dgm:bulletEnabled val="1"/>
        </dgm:presLayoutVars>
      </dgm:prSet>
      <dgm:spPr/>
    </dgm:pt>
    <dgm:pt modelId="{13BFE883-F80E-41A7-A5F0-D4BFE9803F52}" type="pres">
      <dgm:prSet presAssocID="{FD0BA4BB-4B27-44D0-829A-A7CDE753D7A0}" presName="sibTrans" presStyleLbl="sibTrans2D1" presStyleIdx="0" presStyleCnt="3"/>
      <dgm:spPr/>
    </dgm:pt>
    <dgm:pt modelId="{16703909-DE12-44DF-B8EB-823B26FEC910}" type="pres">
      <dgm:prSet presAssocID="{FD0BA4BB-4B27-44D0-829A-A7CDE753D7A0}" presName="connectorText" presStyleLbl="sibTrans2D1" presStyleIdx="0" presStyleCnt="3"/>
      <dgm:spPr/>
    </dgm:pt>
    <dgm:pt modelId="{2290600D-D974-41B2-9EFB-0B47CC04467C}" type="pres">
      <dgm:prSet presAssocID="{2FD8C8F2-0E21-40A3-8DEE-04EE04BA3899}" presName="node" presStyleLbl="node1" presStyleIdx="1" presStyleCnt="4">
        <dgm:presLayoutVars>
          <dgm:bulletEnabled val="1"/>
        </dgm:presLayoutVars>
      </dgm:prSet>
      <dgm:spPr/>
    </dgm:pt>
    <dgm:pt modelId="{4D18A6F1-A4A7-4130-95BB-09748DEBEA75}" type="pres">
      <dgm:prSet presAssocID="{06619187-34C8-4E0E-A81A-2C6D8D3DA316}" presName="sibTrans" presStyleLbl="sibTrans2D1" presStyleIdx="1" presStyleCnt="3"/>
      <dgm:spPr/>
    </dgm:pt>
    <dgm:pt modelId="{6F7D08C2-C8D6-4E12-8B13-0FE2E234F5B2}" type="pres">
      <dgm:prSet presAssocID="{06619187-34C8-4E0E-A81A-2C6D8D3DA316}" presName="connectorText" presStyleLbl="sibTrans2D1" presStyleIdx="1" presStyleCnt="3"/>
      <dgm:spPr/>
    </dgm:pt>
    <dgm:pt modelId="{0D94127F-4489-4001-8B71-ED3750B50A0D}" type="pres">
      <dgm:prSet presAssocID="{45003205-F504-4626-B751-D3A0139E2326}" presName="node" presStyleLbl="node1" presStyleIdx="2" presStyleCnt="4">
        <dgm:presLayoutVars>
          <dgm:bulletEnabled val="1"/>
        </dgm:presLayoutVars>
      </dgm:prSet>
      <dgm:spPr/>
    </dgm:pt>
    <dgm:pt modelId="{E2F45EF2-0A6A-4C3B-B051-53A858D32B2D}" type="pres">
      <dgm:prSet presAssocID="{A89B40A4-3EF1-44AC-B2E5-0216174ABE44}" presName="sibTrans" presStyleLbl="sibTrans2D1" presStyleIdx="2" presStyleCnt="3"/>
      <dgm:spPr/>
    </dgm:pt>
    <dgm:pt modelId="{E861BD92-B20C-48CF-A580-C04A37133469}" type="pres">
      <dgm:prSet presAssocID="{A89B40A4-3EF1-44AC-B2E5-0216174ABE44}" presName="connectorText" presStyleLbl="sibTrans2D1" presStyleIdx="2" presStyleCnt="3"/>
      <dgm:spPr/>
    </dgm:pt>
    <dgm:pt modelId="{4B4BFC38-E513-442F-86BD-120A2EDE9849}" type="pres">
      <dgm:prSet presAssocID="{CCF6EEB8-3A66-49FA-A4D6-28FF2AB7D6FD}" presName="node" presStyleLbl="node1" presStyleIdx="3" presStyleCnt="4">
        <dgm:presLayoutVars>
          <dgm:bulletEnabled val="1"/>
        </dgm:presLayoutVars>
      </dgm:prSet>
      <dgm:spPr/>
    </dgm:pt>
  </dgm:ptLst>
  <dgm:cxnLst>
    <dgm:cxn modelId="{CC9B0A0B-E117-42F2-98F3-C7C5E61A13D8}" type="presOf" srcId="{2FD8C8F2-0E21-40A3-8DEE-04EE04BA3899}" destId="{2290600D-D974-41B2-9EFB-0B47CC04467C}" srcOrd="0" destOrd="0" presId="urn:microsoft.com/office/officeart/2005/8/layout/process1"/>
    <dgm:cxn modelId="{EAD8370F-C9C0-405B-8A48-5B67A351ED7C}" type="presOf" srcId="{A89B40A4-3EF1-44AC-B2E5-0216174ABE44}" destId="{E2F45EF2-0A6A-4C3B-B051-53A858D32B2D}" srcOrd="0" destOrd="0" presId="urn:microsoft.com/office/officeart/2005/8/layout/process1"/>
    <dgm:cxn modelId="{A5479C23-A532-49F7-A644-30F320B719CC}" srcId="{D6468702-9591-4646-9585-851BF340E4F5}" destId="{2FD8C8F2-0E21-40A3-8DEE-04EE04BA3899}" srcOrd="1" destOrd="0" parTransId="{C43F13D2-F768-4EB7-88AD-3E82C28979A5}" sibTransId="{06619187-34C8-4E0E-A81A-2C6D8D3DA316}"/>
    <dgm:cxn modelId="{2E63D82B-5CEE-4ADA-9AA9-E6632EC8FFDB}" type="presOf" srcId="{CCF6EEB8-3A66-49FA-A4D6-28FF2AB7D6FD}" destId="{4B4BFC38-E513-442F-86BD-120A2EDE9849}" srcOrd="0" destOrd="0" presId="urn:microsoft.com/office/officeart/2005/8/layout/process1"/>
    <dgm:cxn modelId="{CB213C36-E027-4B66-88DA-8DB06AEE4104}" type="presOf" srcId="{9388495E-F5F0-4534-9682-7AC9A63E5503}" destId="{7F6BFAD6-3031-4C62-9BC3-4667B8F31378}" srcOrd="0" destOrd="0" presId="urn:microsoft.com/office/officeart/2005/8/layout/process1"/>
    <dgm:cxn modelId="{D8E9C14C-FDC4-4075-9131-8713DFBDE5A0}" srcId="{D6468702-9591-4646-9585-851BF340E4F5}" destId="{9388495E-F5F0-4534-9682-7AC9A63E5503}" srcOrd="0" destOrd="0" parTransId="{F047F407-FC24-482B-AD9B-4B29AE9315BB}" sibTransId="{FD0BA4BB-4B27-44D0-829A-A7CDE753D7A0}"/>
    <dgm:cxn modelId="{085B9676-146D-4839-A3E8-A9097AE304D2}" type="presOf" srcId="{06619187-34C8-4E0E-A81A-2C6D8D3DA316}" destId="{6F7D08C2-C8D6-4E12-8B13-0FE2E234F5B2}" srcOrd="1" destOrd="0" presId="urn:microsoft.com/office/officeart/2005/8/layout/process1"/>
    <dgm:cxn modelId="{C6697A7D-3344-47F4-8A34-5ACA9577ABD0}" type="presOf" srcId="{06619187-34C8-4E0E-A81A-2C6D8D3DA316}" destId="{4D18A6F1-A4A7-4130-95BB-09748DEBEA75}" srcOrd="0" destOrd="0" presId="urn:microsoft.com/office/officeart/2005/8/layout/process1"/>
    <dgm:cxn modelId="{28AB3689-40C5-4D4D-A524-5F7387A630DE}" type="presOf" srcId="{FD0BA4BB-4B27-44D0-829A-A7CDE753D7A0}" destId="{13BFE883-F80E-41A7-A5F0-D4BFE9803F52}" srcOrd="0" destOrd="0" presId="urn:microsoft.com/office/officeart/2005/8/layout/process1"/>
    <dgm:cxn modelId="{EAEE21A7-71E5-4378-A58D-EBD2254A1F7A}" type="presOf" srcId="{45003205-F504-4626-B751-D3A0139E2326}" destId="{0D94127F-4489-4001-8B71-ED3750B50A0D}" srcOrd="0" destOrd="0" presId="urn:microsoft.com/office/officeart/2005/8/layout/process1"/>
    <dgm:cxn modelId="{EB5D87AB-02F6-497A-A8ED-274FFB3E67E2}" srcId="{D6468702-9591-4646-9585-851BF340E4F5}" destId="{CCF6EEB8-3A66-49FA-A4D6-28FF2AB7D6FD}" srcOrd="3" destOrd="0" parTransId="{5C0DEA5B-132D-4774-B2AF-3FE78A3A6C77}" sibTransId="{54E42D43-61BD-4C34-A984-D55E93D66AC0}"/>
    <dgm:cxn modelId="{0C5B9EBA-5662-4477-8A84-717B863CCC3D}" type="presOf" srcId="{A89B40A4-3EF1-44AC-B2E5-0216174ABE44}" destId="{E861BD92-B20C-48CF-A580-C04A37133469}" srcOrd="1" destOrd="0" presId="urn:microsoft.com/office/officeart/2005/8/layout/process1"/>
    <dgm:cxn modelId="{A1F15DD5-954F-475A-B811-9482E6DDF935}" type="presOf" srcId="{D6468702-9591-4646-9585-851BF340E4F5}" destId="{39A39012-E00F-4E40-A2D8-3B4D86B97F89}" srcOrd="0" destOrd="0" presId="urn:microsoft.com/office/officeart/2005/8/layout/process1"/>
    <dgm:cxn modelId="{6B1A21DC-2B82-4B27-ADAD-8E3F54672FF4}" srcId="{D6468702-9591-4646-9585-851BF340E4F5}" destId="{45003205-F504-4626-B751-D3A0139E2326}" srcOrd="2" destOrd="0" parTransId="{01E1AA70-5FE6-4B6C-92D5-F65583D47F5C}" sibTransId="{A89B40A4-3EF1-44AC-B2E5-0216174ABE44}"/>
    <dgm:cxn modelId="{E33FF8F1-B78E-4372-8C14-DEB53F12F3A2}" type="presOf" srcId="{FD0BA4BB-4B27-44D0-829A-A7CDE753D7A0}" destId="{16703909-DE12-44DF-B8EB-823B26FEC910}" srcOrd="1" destOrd="0" presId="urn:microsoft.com/office/officeart/2005/8/layout/process1"/>
    <dgm:cxn modelId="{0582481C-8CDA-4ACD-83EF-4EDAF4A02B39}" type="presParOf" srcId="{39A39012-E00F-4E40-A2D8-3B4D86B97F89}" destId="{7F6BFAD6-3031-4C62-9BC3-4667B8F31378}" srcOrd="0" destOrd="0" presId="urn:microsoft.com/office/officeart/2005/8/layout/process1"/>
    <dgm:cxn modelId="{14BC02FC-D9DE-4115-BCCB-FFEA7CC9D87E}" type="presParOf" srcId="{39A39012-E00F-4E40-A2D8-3B4D86B97F89}" destId="{13BFE883-F80E-41A7-A5F0-D4BFE9803F52}" srcOrd="1" destOrd="0" presId="urn:microsoft.com/office/officeart/2005/8/layout/process1"/>
    <dgm:cxn modelId="{4BB84039-0FD7-4587-AADC-0ACEB84E6B90}" type="presParOf" srcId="{13BFE883-F80E-41A7-A5F0-D4BFE9803F52}" destId="{16703909-DE12-44DF-B8EB-823B26FEC910}" srcOrd="0" destOrd="0" presId="urn:microsoft.com/office/officeart/2005/8/layout/process1"/>
    <dgm:cxn modelId="{AF9B4504-87F7-415E-A27A-40EC365251EA}" type="presParOf" srcId="{39A39012-E00F-4E40-A2D8-3B4D86B97F89}" destId="{2290600D-D974-41B2-9EFB-0B47CC04467C}" srcOrd="2" destOrd="0" presId="urn:microsoft.com/office/officeart/2005/8/layout/process1"/>
    <dgm:cxn modelId="{77667D19-17F8-4FEB-B33F-61EDF6216C0E}" type="presParOf" srcId="{39A39012-E00F-4E40-A2D8-3B4D86B97F89}" destId="{4D18A6F1-A4A7-4130-95BB-09748DEBEA75}" srcOrd="3" destOrd="0" presId="urn:microsoft.com/office/officeart/2005/8/layout/process1"/>
    <dgm:cxn modelId="{EC0B3A9C-35DB-4F05-93AF-59A1C932ACCC}" type="presParOf" srcId="{4D18A6F1-A4A7-4130-95BB-09748DEBEA75}" destId="{6F7D08C2-C8D6-4E12-8B13-0FE2E234F5B2}" srcOrd="0" destOrd="0" presId="urn:microsoft.com/office/officeart/2005/8/layout/process1"/>
    <dgm:cxn modelId="{476E2A26-05AE-4696-AF7B-3C708FA19658}" type="presParOf" srcId="{39A39012-E00F-4E40-A2D8-3B4D86B97F89}" destId="{0D94127F-4489-4001-8B71-ED3750B50A0D}" srcOrd="4" destOrd="0" presId="urn:microsoft.com/office/officeart/2005/8/layout/process1"/>
    <dgm:cxn modelId="{A0AC2924-B5D4-488D-9909-2F105964D474}" type="presParOf" srcId="{39A39012-E00F-4E40-A2D8-3B4D86B97F89}" destId="{E2F45EF2-0A6A-4C3B-B051-53A858D32B2D}" srcOrd="5" destOrd="0" presId="urn:microsoft.com/office/officeart/2005/8/layout/process1"/>
    <dgm:cxn modelId="{F0810D15-334B-4440-8BFA-088307FCE2A1}" type="presParOf" srcId="{E2F45EF2-0A6A-4C3B-B051-53A858D32B2D}" destId="{E861BD92-B20C-48CF-A580-C04A37133469}" srcOrd="0" destOrd="0" presId="urn:microsoft.com/office/officeart/2005/8/layout/process1"/>
    <dgm:cxn modelId="{BB92CD3F-A4C0-4C44-9263-EA6B70DF571C}" type="presParOf" srcId="{39A39012-E00F-4E40-A2D8-3B4D86B97F89}" destId="{4B4BFC38-E513-442F-86BD-120A2EDE9849}"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468702-9591-4646-9585-851BF340E4F5}" type="doc">
      <dgm:prSet loTypeId="urn:microsoft.com/office/officeart/2005/8/layout/process1" loCatId="process" qsTypeId="urn:microsoft.com/office/officeart/2005/8/quickstyle/simple1" qsCatId="simple" csTypeId="urn:microsoft.com/office/officeart/2005/8/colors/accent1_2" csCatId="accent1" phldr="1"/>
      <dgm:spPr/>
    </dgm:pt>
    <dgm:pt modelId="{9388495E-F5F0-4534-9682-7AC9A63E5503}">
      <dgm:prSet phldrT="[Texto]"/>
      <dgm:spPr/>
      <dgm:t>
        <a:bodyPr/>
        <a:lstStyle/>
        <a:p>
          <a:r>
            <a:rPr lang="es-ES" dirty="0"/>
            <a:t>Paso 1</a:t>
          </a:r>
        </a:p>
      </dgm:t>
    </dgm:pt>
    <dgm:pt modelId="{F047F407-FC24-482B-AD9B-4B29AE9315BB}" type="parTrans" cxnId="{D8E9C14C-FDC4-4075-9131-8713DFBDE5A0}">
      <dgm:prSet/>
      <dgm:spPr/>
      <dgm:t>
        <a:bodyPr/>
        <a:lstStyle/>
        <a:p>
          <a:endParaRPr lang="es-ES"/>
        </a:p>
      </dgm:t>
    </dgm:pt>
    <dgm:pt modelId="{FD0BA4BB-4B27-44D0-829A-A7CDE753D7A0}" type="sibTrans" cxnId="{D8E9C14C-FDC4-4075-9131-8713DFBDE5A0}">
      <dgm:prSet/>
      <dgm:spPr/>
      <dgm:t>
        <a:bodyPr/>
        <a:lstStyle/>
        <a:p>
          <a:endParaRPr lang="es-ES"/>
        </a:p>
      </dgm:t>
    </dgm:pt>
    <dgm:pt modelId="{2FD8C8F2-0E21-40A3-8DEE-04EE04BA3899}">
      <dgm:prSet phldrT="[Texto]"/>
      <dgm:spPr/>
      <dgm:t>
        <a:bodyPr/>
        <a:lstStyle/>
        <a:p>
          <a:r>
            <a:rPr lang="es-ES" dirty="0"/>
            <a:t>Paso 2</a:t>
          </a:r>
        </a:p>
      </dgm:t>
    </dgm:pt>
    <dgm:pt modelId="{C43F13D2-F768-4EB7-88AD-3E82C28979A5}" type="parTrans" cxnId="{A5479C23-A532-49F7-A644-30F320B719CC}">
      <dgm:prSet/>
      <dgm:spPr/>
      <dgm:t>
        <a:bodyPr/>
        <a:lstStyle/>
        <a:p>
          <a:endParaRPr lang="es-ES"/>
        </a:p>
      </dgm:t>
    </dgm:pt>
    <dgm:pt modelId="{06619187-34C8-4E0E-A81A-2C6D8D3DA316}" type="sibTrans" cxnId="{A5479C23-A532-49F7-A644-30F320B719CC}">
      <dgm:prSet/>
      <dgm:spPr/>
      <dgm:t>
        <a:bodyPr/>
        <a:lstStyle/>
        <a:p>
          <a:endParaRPr lang="es-ES"/>
        </a:p>
      </dgm:t>
    </dgm:pt>
    <dgm:pt modelId="{45003205-F504-4626-B751-D3A0139E2326}">
      <dgm:prSet phldrT="[Texto]"/>
      <dgm:spPr/>
      <dgm:t>
        <a:bodyPr/>
        <a:lstStyle/>
        <a:p>
          <a:r>
            <a:rPr lang="es-ES" dirty="0"/>
            <a:t>Paso 3</a:t>
          </a:r>
        </a:p>
      </dgm:t>
    </dgm:pt>
    <dgm:pt modelId="{01E1AA70-5FE6-4B6C-92D5-F65583D47F5C}" type="parTrans" cxnId="{6B1A21DC-2B82-4B27-ADAD-8E3F54672FF4}">
      <dgm:prSet/>
      <dgm:spPr/>
      <dgm:t>
        <a:bodyPr/>
        <a:lstStyle/>
        <a:p>
          <a:endParaRPr lang="es-ES"/>
        </a:p>
      </dgm:t>
    </dgm:pt>
    <dgm:pt modelId="{A89B40A4-3EF1-44AC-B2E5-0216174ABE44}" type="sibTrans" cxnId="{6B1A21DC-2B82-4B27-ADAD-8E3F54672FF4}">
      <dgm:prSet/>
      <dgm:spPr/>
      <dgm:t>
        <a:bodyPr/>
        <a:lstStyle/>
        <a:p>
          <a:endParaRPr lang="es-ES"/>
        </a:p>
      </dgm:t>
    </dgm:pt>
    <dgm:pt modelId="{CCF6EEB8-3A66-49FA-A4D6-28FF2AB7D6FD}">
      <dgm:prSet phldrT="[Texto]"/>
      <dgm:spPr>
        <a:solidFill>
          <a:schemeClr val="accent1">
            <a:lumMod val="20000"/>
            <a:lumOff val="80000"/>
          </a:schemeClr>
        </a:solidFill>
      </dgm:spPr>
      <dgm:t>
        <a:bodyPr/>
        <a:lstStyle/>
        <a:p>
          <a:r>
            <a:rPr lang="es-ES" dirty="0"/>
            <a:t>Paso 4</a:t>
          </a:r>
        </a:p>
      </dgm:t>
    </dgm:pt>
    <dgm:pt modelId="{5C0DEA5B-132D-4774-B2AF-3FE78A3A6C77}" type="parTrans" cxnId="{EB5D87AB-02F6-497A-A8ED-274FFB3E67E2}">
      <dgm:prSet/>
      <dgm:spPr/>
      <dgm:t>
        <a:bodyPr/>
        <a:lstStyle/>
        <a:p>
          <a:endParaRPr lang="es-ES"/>
        </a:p>
      </dgm:t>
    </dgm:pt>
    <dgm:pt modelId="{54E42D43-61BD-4C34-A984-D55E93D66AC0}" type="sibTrans" cxnId="{EB5D87AB-02F6-497A-A8ED-274FFB3E67E2}">
      <dgm:prSet/>
      <dgm:spPr/>
      <dgm:t>
        <a:bodyPr/>
        <a:lstStyle/>
        <a:p>
          <a:endParaRPr lang="es-ES"/>
        </a:p>
      </dgm:t>
    </dgm:pt>
    <dgm:pt modelId="{39A39012-E00F-4E40-A2D8-3B4D86B97F89}" type="pres">
      <dgm:prSet presAssocID="{D6468702-9591-4646-9585-851BF340E4F5}" presName="Name0" presStyleCnt="0">
        <dgm:presLayoutVars>
          <dgm:dir/>
          <dgm:resizeHandles val="exact"/>
        </dgm:presLayoutVars>
      </dgm:prSet>
      <dgm:spPr/>
    </dgm:pt>
    <dgm:pt modelId="{7F6BFAD6-3031-4C62-9BC3-4667B8F31378}" type="pres">
      <dgm:prSet presAssocID="{9388495E-F5F0-4534-9682-7AC9A63E5503}" presName="node" presStyleLbl="node1" presStyleIdx="0" presStyleCnt="4">
        <dgm:presLayoutVars>
          <dgm:bulletEnabled val="1"/>
        </dgm:presLayoutVars>
      </dgm:prSet>
      <dgm:spPr/>
    </dgm:pt>
    <dgm:pt modelId="{13BFE883-F80E-41A7-A5F0-D4BFE9803F52}" type="pres">
      <dgm:prSet presAssocID="{FD0BA4BB-4B27-44D0-829A-A7CDE753D7A0}" presName="sibTrans" presStyleLbl="sibTrans2D1" presStyleIdx="0" presStyleCnt="3"/>
      <dgm:spPr/>
    </dgm:pt>
    <dgm:pt modelId="{16703909-DE12-44DF-B8EB-823B26FEC910}" type="pres">
      <dgm:prSet presAssocID="{FD0BA4BB-4B27-44D0-829A-A7CDE753D7A0}" presName="connectorText" presStyleLbl="sibTrans2D1" presStyleIdx="0" presStyleCnt="3"/>
      <dgm:spPr/>
    </dgm:pt>
    <dgm:pt modelId="{2290600D-D974-41B2-9EFB-0B47CC04467C}" type="pres">
      <dgm:prSet presAssocID="{2FD8C8F2-0E21-40A3-8DEE-04EE04BA3899}" presName="node" presStyleLbl="node1" presStyleIdx="1" presStyleCnt="4">
        <dgm:presLayoutVars>
          <dgm:bulletEnabled val="1"/>
        </dgm:presLayoutVars>
      </dgm:prSet>
      <dgm:spPr/>
    </dgm:pt>
    <dgm:pt modelId="{4D18A6F1-A4A7-4130-95BB-09748DEBEA75}" type="pres">
      <dgm:prSet presAssocID="{06619187-34C8-4E0E-A81A-2C6D8D3DA316}" presName="sibTrans" presStyleLbl="sibTrans2D1" presStyleIdx="1" presStyleCnt="3"/>
      <dgm:spPr/>
    </dgm:pt>
    <dgm:pt modelId="{6F7D08C2-C8D6-4E12-8B13-0FE2E234F5B2}" type="pres">
      <dgm:prSet presAssocID="{06619187-34C8-4E0E-A81A-2C6D8D3DA316}" presName="connectorText" presStyleLbl="sibTrans2D1" presStyleIdx="1" presStyleCnt="3"/>
      <dgm:spPr/>
    </dgm:pt>
    <dgm:pt modelId="{0D94127F-4489-4001-8B71-ED3750B50A0D}" type="pres">
      <dgm:prSet presAssocID="{45003205-F504-4626-B751-D3A0139E2326}" presName="node" presStyleLbl="node1" presStyleIdx="2" presStyleCnt="4">
        <dgm:presLayoutVars>
          <dgm:bulletEnabled val="1"/>
        </dgm:presLayoutVars>
      </dgm:prSet>
      <dgm:spPr/>
    </dgm:pt>
    <dgm:pt modelId="{E2F45EF2-0A6A-4C3B-B051-53A858D32B2D}" type="pres">
      <dgm:prSet presAssocID="{A89B40A4-3EF1-44AC-B2E5-0216174ABE44}" presName="sibTrans" presStyleLbl="sibTrans2D1" presStyleIdx="2" presStyleCnt="3"/>
      <dgm:spPr/>
    </dgm:pt>
    <dgm:pt modelId="{E861BD92-B20C-48CF-A580-C04A37133469}" type="pres">
      <dgm:prSet presAssocID="{A89B40A4-3EF1-44AC-B2E5-0216174ABE44}" presName="connectorText" presStyleLbl="sibTrans2D1" presStyleIdx="2" presStyleCnt="3"/>
      <dgm:spPr/>
    </dgm:pt>
    <dgm:pt modelId="{4B4BFC38-E513-442F-86BD-120A2EDE9849}" type="pres">
      <dgm:prSet presAssocID="{CCF6EEB8-3A66-49FA-A4D6-28FF2AB7D6FD}" presName="node" presStyleLbl="node1" presStyleIdx="3" presStyleCnt="4">
        <dgm:presLayoutVars>
          <dgm:bulletEnabled val="1"/>
        </dgm:presLayoutVars>
      </dgm:prSet>
      <dgm:spPr/>
    </dgm:pt>
  </dgm:ptLst>
  <dgm:cxnLst>
    <dgm:cxn modelId="{CC9B0A0B-E117-42F2-98F3-C7C5E61A13D8}" type="presOf" srcId="{2FD8C8F2-0E21-40A3-8DEE-04EE04BA3899}" destId="{2290600D-D974-41B2-9EFB-0B47CC04467C}" srcOrd="0" destOrd="0" presId="urn:microsoft.com/office/officeart/2005/8/layout/process1"/>
    <dgm:cxn modelId="{EAD8370F-C9C0-405B-8A48-5B67A351ED7C}" type="presOf" srcId="{A89B40A4-3EF1-44AC-B2E5-0216174ABE44}" destId="{E2F45EF2-0A6A-4C3B-B051-53A858D32B2D}" srcOrd="0" destOrd="0" presId="urn:microsoft.com/office/officeart/2005/8/layout/process1"/>
    <dgm:cxn modelId="{A5479C23-A532-49F7-A644-30F320B719CC}" srcId="{D6468702-9591-4646-9585-851BF340E4F5}" destId="{2FD8C8F2-0E21-40A3-8DEE-04EE04BA3899}" srcOrd="1" destOrd="0" parTransId="{C43F13D2-F768-4EB7-88AD-3E82C28979A5}" sibTransId="{06619187-34C8-4E0E-A81A-2C6D8D3DA316}"/>
    <dgm:cxn modelId="{2E63D82B-5CEE-4ADA-9AA9-E6632EC8FFDB}" type="presOf" srcId="{CCF6EEB8-3A66-49FA-A4D6-28FF2AB7D6FD}" destId="{4B4BFC38-E513-442F-86BD-120A2EDE9849}" srcOrd="0" destOrd="0" presId="urn:microsoft.com/office/officeart/2005/8/layout/process1"/>
    <dgm:cxn modelId="{CB213C36-E027-4B66-88DA-8DB06AEE4104}" type="presOf" srcId="{9388495E-F5F0-4534-9682-7AC9A63E5503}" destId="{7F6BFAD6-3031-4C62-9BC3-4667B8F31378}" srcOrd="0" destOrd="0" presId="urn:microsoft.com/office/officeart/2005/8/layout/process1"/>
    <dgm:cxn modelId="{D8E9C14C-FDC4-4075-9131-8713DFBDE5A0}" srcId="{D6468702-9591-4646-9585-851BF340E4F5}" destId="{9388495E-F5F0-4534-9682-7AC9A63E5503}" srcOrd="0" destOrd="0" parTransId="{F047F407-FC24-482B-AD9B-4B29AE9315BB}" sibTransId="{FD0BA4BB-4B27-44D0-829A-A7CDE753D7A0}"/>
    <dgm:cxn modelId="{085B9676-146D-4839-A3E8-A9097AE304D2}" type="presOf" srcId="{06619187-34C8-4E0E-A81A-2C6D8D3DA316}" destId="{6F7D08C2-C8D6-4E12-8B13-0FE2E234F5B2}" srcOrd="1" destOrd="0" presId="urn:microsoft.com/office/officeart/2005/8/layout/process1"/>
    <dgm:cxn modelId="{C6697A7D-3344-47F4-8A34-5ACA9577ABD0}" type="presOf" srcId="{06619187-34C8-4E0E-A81A-2C6D8D3DA316}" destId="{4D18A6F1-A4A7-4130-95BB-09748DEBEA75}" srcOrd="0" destOrd="0" presId="urn:microsoft.com/office/officeart/2005/8/layout/process1"/>
    <dgm:cxn modelId="{28AB3689-40C5-4D4D-A524-5F7387A630DE}" type="presOf" srcId="{FD0BA4BB-4B27-44D0-829A-A7CDE753D7A0}" destId="{13BFE883-F80E-41A7-A5F0-D4BFE9803F52}" srcOrd="0" destOrd="0" presId="urn:microsoft.com/office/officeart/2005/8/layout/process1"/>
    <dgm:cxn modelId="{EAEE21A7-71E5-4378-A58D-EBD2254A1F7A}" type="presOf" srcId="{45003205-F504-4626-B751-D3A0139E2326}" destId="{0D94127F-4489-4001-8B71-ED3750B50A0D}" srcOrd="0" destOrd="0" presId="urn:microsoft.com/office/officeart/2005/8/layout/process1"/>
    <dgm:cxn modelId="{EB5D87AB-02F6-497A-A8ED-274FFB3E67E2}" srcId="{D6468702-9591-4646-9585-851BF340E4F5}" destId="{CCF6EEB8-3A66-49FA-A4D6-28FF2AB7D6FD}" srcOrd="3" destOrd="0" parTransId="{5C0DEA5B-132D-4774-B2AF-3FE78A3A6C77}" sibTransId="{54E42D43-61BD-4C34-A984-D55E93D66AC0}"/>
    <dgm:cxn modelId="{0C5B9EBA-5662-4477-8A84-717B863CCC3D}" type="presOf" srcId="{A89B40A4-3EF1-44AC-B2E5-0216174ABE44}" destId="{E861BD92-B20C-48CF-A580-C04A37133469}" srcOrd="1" destOrd="0" presId="urn:microsoft.com/office/officeart/2005/8/layout/process1"/>
    <dgm:cxn modelId="{A1F15DD5-954F-475A-B811-9482E6DDF935}" type="presOf" srcId="{D6468702-9591-4646-9585-851BF340E4F5}" destId="{39A39012-E00F-4E40-A2D8-3B4D86B97F89}" srcOrd="0" destOrd="0" presId="urn:microsoft.com/office/officeart/2005/8/layout/process1"/>
    <dgm:cxn modelId="{6B1A21DC-2B82-4B27-ADAD-8E3F54672FF4}" srcId="{D6468702-9591-4646-9585-851BF340E4F5}" destId="{45003205-F504-4626-B751-D3A0139E2326}" srcOrd="2" destOrd="0" parTransId="{01E1AA70-5FE6-4B6C-92D5-F65583D47F5C}" sibTransId="{A89B40A4-3EF1-44AC-B2E5-0216174ABE44}"/>
    <dgm:cxn modelId="{E33FF8F1-B78E-4372-8C14-DEB53F12F3A2}" type="presOf" srcId="{FD0BA4BB-4B27-44D0-829A-A7CDE753D7A0}" destId="{16703909-DE12-44DF-B8EB-823B26FEC910}" srcOrd="1" destOrd="0" presId="urn:microsoft.com/office/officeart/2005/8/layout/process1"/>
    <dgm:cxn modelId="{0582481C-8CDA-4ACD-83EF-4EDAF4A02B39}" type="presParOf" srcId="{39A39012-E00F-4E40-A2D8-3B4D86B97F89}" destId="{7F6BFAD6-3031-4C62-9BC3-4667B8F31378}" srcOrd="0" destOrd="0" presId="urn:microsoft.com/office/officeart/2005/8/layout/process1"/>
    <dgm:cxn modelId="{14BC02FC-D9DE-4115-BCCB-FFEA7CC9D87E}" type="presParOf" srcId="{39A39012-E00F-4E40-A2D8-3B4D86B97F89}" destId="{13BFE883-F80E-41A7-A5F0-D4BFE9803F52}" srcOrd="1" destOrd="0" presId="urn:microsoft.com/office/officeart/2005/8/layout/process1"/>
    <dgm:cxn modelId="{4BB84039-0FD7-4587-AADC-0ACEB84E6B90}" type="presParOf" srcId="{13BFE883-F80E-41A7-A5F0-D4BFE9803F52}" destId="{16703909-DE12-44DF-B8EB-823B26FEC910}" srcOrd="0" destOrd="0" presId="urn:microsoft.com/office/officeart/2005/8/layout/process1"/>
    <dgm:cxn modelId="{AF9B4504-87F7-415E-A27A-40EC365251EA}" type="presParOf" srcId="{39A39012-E00F-4E40-A2D8-3B4D86B97F89}" destId="{2290600D-D974-41B2-9EFB-0B47CC04467C}" srcOrd="2" destOrd="0" presId="urn:microsoft.com/office/officeart/2005/8/layout/process1"/>
    <dgm:cxn modelId="{77667D19-17F8-4FEB-B33F-61EDF6216C0E}" type="presParOf" srcId="{39A39012-E00F-4E40-A2D8-3B4D86B97F89}" destId="{4D18A6F1-A4A7-4130-95BB-09748DEBEA75}" srcOrd="3" destOrd="0" presId="urn:microsoft.com/office/officeart/2005/8/layout/process1"/>
    <dgm:cxn modelId="{EC0B3A9C-35DB-4F05-93AF-59A1C932ACCC}" type="presParOf" srcId="{4D18A6F1-A4A7-4130-95BB-09748DEBEA75}" destId="{6F7D08C2-C8D6-4E12-8B13-0FE2E234F5B2}" srcOrd="0" destOrd="0" presId="urn:microsoft.com/office/officeart/2005/8/layout/process1"/>
    <dgm:cxn modelId="{476E2A26-05AE-4696-AF7B-3C708FA19658}" type="presParOf" srcId="{39A39012-E00F-4E40-A2D8-3B4D86B97F89}" destId="{0D94127F-4489-4001-8B71-ED3750B50A0D}" srcOrd="4" destOrd="0" presId="urn:microsoft.com/office/officeart/2005/8/layout/process1"/>
    <dgm:cxn modelId="{A0AC2924-B5D4-488D-9909-2F105964D474}" type="presParOf" srcId="{39A39012-E00F-4E40-A2D8-3B4D86B97F89}" destId="{E2F45EF2-0A6A-4C3B-B051-53A858D32B2D}" srcOrd="5" destOrd="0" presId="urn:microsoft.com/office/officeart/2005/8/layout/process1"/>
    <dgm:cxn modelId="{F0810D15-334B-4440-8BFA-088307FCE2A1}" type="presParOf" srcId="{E2F45EF2-0A6A-4C3B-B051-53A858D32B2D}" destId="{E861BD92-B20C-48CF-A580-C04A37133469}" srcOrd="0" destOrd="0" presId="urn:microsoft.com/office/officeart/2005/8/layout/process1"/>
    <dgm:cxn modelId="{BB92CD3F-A4C0-4C44-9263-EA6B70DF571C}" type="presParOf" srcId="{39A39012-E00F-4E40-A2D8-3B4D86B97F89}" destId="{4B4BFC38-E513-442F-86BD-120A2EDE9849}"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6468702-9591-4646-9585-851BF340E4F5}" type="doc">
      <dgm:prSet loTypeId="urn:microsoft.com/office/officeart/2005/8/layout/process1" loCatId="process" qsTypeId="urn:microsoft.com/office/officeart/2005/8/quickstyle/simple1" qsCatId="simple" csTypeId="urn:microsoft.com/office/officeart/2005/8/colors/accent1_2" csCatId="accent1" phldr="1"/>
      <dgm:spPr/>
    </dgm:pt>
    <dgm:pt modelId="{9388495E-F5F0-4534-9682-7AC9A63E5503}">
      <dgm:prSet phldrT="[Texto]"/>
      <dgm:spPr/>
      <dgm:t>
        <a:bodyPr/>
        <a:lstStyle/>
        <a:p>
          <a:r>
            <a:rPr lang="es-ES" dirty="0"/>
            <a:t>Paso 1</a:t>
          </a:r>
        </a:p>
      </dgm:t>
    </dgm:pt>
    <dgm:pt modelId="{F047F407-FC24-482B-AD9B-4B29AE9315BB}" type="parTrans" cxnId="{D8E9C14C-FDC4-4075-9131-8713DFBDE5A0}">
      <dgm:prSet/>
      <dgm:spPr/>
      <dgm:t>
        <a:bodyPr/>
        <a:lstStyle/>
        <a:p>
          <a:endParaRPr lang="es-ES"/>
        </a:p>
      </dgm:t>
    </dgm:pt>
    <dgm:pt modelId="{FD0BA4BB-4B27-44D0-829A-A7CDE753D7A0}" type="sibTrans" cxnId="{D8E9C14C-FDC4-4075-9131-8713DFBDE5A0}">
      <dgm:prSet/>
      <dgm:spPr/>
      <dgm:t>
        <a:bodyPr/>
        <a:lstStyle/>
        <a:p>
          <a:endParaRPr lang="es-ES"/>
        </a:p>
      </dgm:t>
    </dgm:pt>
    <dgm:pt modelId="{2FD8C8F2-0E21-40A3-8DEE-04EE04BA3899}">
      <dgm:prSet phldrT="[Texto]"/>
      <dgm:spPr/>
      <dgm:t>
        <a:bodyPr/>
        <a:lstStyle/>
        <a:p>
          <a:r>
            <a:rPr lang="es-ES" dirty="0"/>
            <a:t>Paso 2</a:t>
          </a:r>
        </a:p>
      </dgm:t>
    </dgm:pt>
    <dgm:pt modelId="{C43F13D2-F768-4EB7-88AD-3E82C28979A5}" type="parTrans" cxnId="{A5479C23-A532-49F7-A644-30F320B719CC}">
      <dgm:prSet/>
      <dgm:spPr/>
      <dgm:t>
        <a:bodyPr/>
        <a:lstStyle/>
        <a:p>
          <a:endParaRPr lang="es-ES"/>
        </a:p>
      </dgm:t>
    </dgm:pt>
    <dgm:pt modelId="{06619187-34C8-4E0E-A81A-2C6D8D3DA316}" type="sibTrans" cxnId="{A5479C23-A532-49F7-A644-30F320B719CC}">
      <dgm:prSet/>
      <dgm:spPr/>
      <dgm:t>
        <a:bodyPr/>
        <a:lstStyle/>
        <a:p>
          <a:endParaRPr lang="es-ES"/>
        </a:p>
      </dgm:t>
    </dgm:pt>
    <dgm:pt modelId="{45003205-F504-4626-B751-D3A0139E2326}">
      <dgm:prSet phldrT="[Texto]"/>
      <dgm:spPr/>
      <dgm:t>
        <a:bodyPr/>
        <a:lstStyle/>
        <a:p>
          <a:r>
            <a:rPr lang="es-ES" dirty="0"/>
            <a:t>Paso 3</a:t>
          </a:r>
        </a:p>
      </dgm:t>
    </dgm:pt>
    <dgm:pt modelId="{01E1AA70-5FE6-4B6C-92D5-F65583D47F5C}" type="parTrans" cxnId="{6B1A21DC-2B82-4B27-ADAD-8E3F54672FF4}">
      <dgm:prSet/>
      <dgm:spPr/>
      <dgm:t>
        <a:bodyPr/>
        <a:lstStyle/>
        <a:p>
          <a:endParaRPr lang="es-ES"/>
        </a:p>
      </dgm:t>
    </dgm:pt>
    <dgm:pt modelId="{A89B40A4-3EF1-44AC-B2E5-0216174ABE44}" type="sibTrans" cxnId="{6B1A21DC-2B82-4B27-ADAD-8E3F54672FF4}">
      <dgm:prSet/>
      <dgm:spPr/>
      <dgm:t>
        <a:bodyPr/>
        <a:lstStyle/>
        <a:p>
          <a:endParaRPr lang="es-ES"/>
        </a:p>
      </dgm:t>
    </dgm:pt>
    <dgm:pt modelId="{CCF6EEB8-3A66-49FA-A4D6-28FF2AB7D6FD}">
      <dgm:prSet phldrT="[Texto]"/>
      <dgm:spPr>
        <a:solidFill>
          <a:schemeClr val="accent1"/>
        </a:solidFill>
      </dgm:spPr>
      <dgm:t>
        <a:bodyPr/>
        <a:lstStyle/>
        <a:p>
          <a:r>
            <a:rPr lang="es-ES" dirty="0"/>
            <a:t>Paso 4</a:t>
          </a:r>
        </a:p>
      </dgm:t>
    </dgm:pt>
    <dgm:pt modelId="{5C0DEA5B-132D-4774-B2AF-3FE78A3A6C77}" type="parTrans" cxnId="{EB5D87AB-02F6-497A-A8ED-274FFB3E67E2}">
      <dgm:prSet/>
      <dgm:spPr/>
      <dgm:t>
        <a:bodyPr/>
        <a:lstStyle/>
        <a:p>
          <a:endParaRPr lang="es-ES"/>
        </a:p>
      </dgm:t>
    </dgm:pt>
    <dgm:pt modelId="{54E42D43-61BD-4C34-A984-D55E93D66AC0}" type="sibTrans" cxnId="{EB5D87AB-02F6-497A-A8ED-274FFB3E67E2}">
      <dgm:prSet/>
      <dgm:spPr/>
      <dgm:t>
        <a:bodyPr/>
        <a:lstStyle/>
        <a:p>
          <a:endParaRPr lang="es-ES"/>
        </a:p>
      </dgm:t>
    </dgm:pt>
    <dgm:pt modelId="{39A39012-E00F-4E40-A2D8-3B4D86B97F89}" type="pres">
      <dgm:prSet presAssocID="{D6468702-9591-4646-9585-851BF340E4F5}" presName="Name0" presStyleCnt="0">
        <dgm:presLayoutVars>
          <dgm:dir/>
          <dgm:resizeHandles val="exact"/>
        </dgm:presLayoutVars>
      </dgm:prSet>
      <dgm:spPr/>
    </dgm:pt>
    <dgm:pt modelId="{7F6BFAD6-3031-4C62-9BC3-4667B8F31378}" type="pres">
      <dgm:prSet presAssocID="{9388495E-F5F0-4534-9682-7AC9A63E5503}" presName="node" presStyleLbl="node1" presStyleIdx="0" presStyleCnt="4">
        <dgm:presLayoutVars>
          <dgm:bulletEnabled val="1"/>
        </dgm:presLayoutVars>
      </dgm:prSet>
      <dgm:spPr/>
    </dgm:pt>
    <dgm:pt modelId="{13BFE883-F80E-41A7-A5F0-D4BFE9803F52}" type="pres">
      <dgm:prSet presAssocID="{FD0BA4BB-4B27-44D0-829A-A7CDE753D7A0}" presName="sibTrans" presStyleLbl="sibTrans2D1" presStyleIdx="0" presStyleCnt="3"/>
      <dgm:spPr/>
    </dgm:pt>
    <dgm:pt modelId="{16703909-DE12-44DF-B8EB-823B26FEC910}" type="pres">
      <dgm:prSet presAssocID="{FD0BA4BB-4B27-44D0-829A-A7CDE753D7A0}" presName="connectorText" presStyleLbl="sibTrans2D1" presStyleIdx="0" presStyleCnt="3"/>
      <dgm:spPr/>
    </dgm:pt>
    <dgm:pt modelId="{2290600D-D974-41B2-9EFB-0B47CC04467C}" type="pres">
      <dgm:prSet presAssocID="{2FD8C8F2-0E21-40A3-8DEE-04EE04BA3899}" presName="node" presStyleLbl="node1" presStyleIdx="1" presStyleCnt="4">
        <dgm:presLayoutVars>
          <dgm:bulletEnabled val="1"/>
        </dgm:presLayoutVars>
      </dgm:prSet>
      <dgm:spPr/>
    </dgm:pt>
    <dgm:pt modelId="{4D18A6F1-A4A7-4130-95BB-09748DEBEA75}" type="pres">
      <dgm:prSet presAssocID="{06619187-34C8-4E0E-A81A-2C6D8D3DA316}" presName="sibTrans" presStyleLbl="sibTrans2D1" presStyleIdx="1" presStyleCnt="3"/>
      <dgm:spPr/>
    </dgm:pt>
    <dgm:pt modelId="{6F7D08C2-C8D6-4E12-8B13-0FE2E234F5B2}" type="pres">
      <dgm:prSet presAssocID="{06619187-34C8-4E0E-A81A-2C6D8D3DA316}" presName="connectorText" presStyleLbl="sibTrans2D1" presStyleIdx="1" presStyleCnt="3"/>
      <dgm:spPr/>
    </dgm:pt>
    <dgm:pt modelId="{0D94127F-4489-4001-8B71-ED3750B50A0D}" type="pres">
      <dgm:prSet presAssocID="{45003205-F504-4626-B751-D3A0139E2326}" presName="node" presStyleLbl="node1" presStyleIdx="2" presStyleCnt="4">
        <dgm:presLayoutVars>
          <dgm:bulletEnabled val="1"/>
        </dgm:presLayoutVars>
      </dgm:prSet>
      <dgm:spPr/>
    </dgm:pt>
    <dgm:pt modelId="{E2F45EF2-0A6A-4C3B-B051-53A858D32B2D}" type="pres">
      <dgm:prSet presAssocID="{A89B40A4-3EF1-44AC-B2E5-0216174ABE44}" presName="sibTrans" presStyleLbl="sibTrans2D1" presStyleIdx="2" presStyleCnt="3"/>
      <dgm:spPr/>
    </dgm:pt>
    <dgm:pt modelId="{E861BD92-B20C-48CF-A580-C04A37133469}" type="pres">
      <dgm:prSet presAssocID="{A89B40A4-3EF1-44AC-B2E5-0216174ABE44}" presName="connectorText" presStyleLbl="sibTrans2D1" presStyleIdx="2" presStyleCnt="3"/>
      <dgm:spPr/>
    </dgm:pt>
    <dgm:pt modelId="{4B4BFC38-E513-442F-86BD-120A2EDE9849}" type="pres">
      <dgm:prSet presAssocID="{CCF6EEB8-3A66-49FA-A4D6-28FF2AB7D6FD}" presName="node" presStyleLbl="node1" presStyleIdx="3" presStyleCnt="4">
        <dgm:presLayoutVars>
          <dgm:bulletEnabled val="1"/>
        </dgm:presLayoutVars>
      </dgm:prSet>
      <dgm:spPr/>
    </dgm:pt>
  </dgm:ptLst>
  <dgm:cxnLst>
    <dgm:cxn modelId="{CC9B0A0B-E117-42F2-98F3-C7C5E61A13D8}" type="presOf" srcId="{2FD8C8F2-0E21-40A3-8DEE-04EE04BA3899}" destId="{2290600D-D974-41B2-9EFB-0B47CC04467C}" srcOrd="0" destOrd="0" presId="urn:microsoft.com/office/officeart/2005/8/layout/process1"/>
    <dgm:cxn modelId="{EAD8370F-C9C0-405B-8A48-5B67A351ED7C}" type="presOf" srcId="{A89B40A4-3EF1-44AC-B2E5-0216174ABE44}" destId="{E2F45EF2-0A6A-4C3B-B051-53A858D32B2D}" srcOrd="0" destOrd="0" presId="urn:microsoft.com/office/officeart/2005/8/layout/process1"/>
    <dgm:cxn modelId="{A5479C23-A532-49F7-A644-30F320B719CC}" srcId="{D6468702-9591-4646-9585-851BF340E4F5}" destId="{2FD8C8F2-0E21-40A3-8DEE-04EE04BA3899}" srcOrd="1" destOrd="0" parTransId="{C43F13D2-F768-4EB7-88AD-3E82C28979A5}" sibTransId="{06619187-34C8-4E0E-A81A-2C6D8D3DA316}"/>
    <dgm:cxn modelId="{2E63D82B-5CEE-4ADA-9AA9-E6632EC8FFDB}" type="presOf" srcId="{CCF6EEB8-3A66-49FA-A4D6-28FF2AB7D6FD}" destId="{4B4BFC38-E513-442F-86BD-120A2EDE9849}" srcOrd="0" destOrd="0" presId="urn:microsoft.com/office/officeart/2005/8/layout/process1"/>
    <dgm:cxn modelId="{CB213C36-E027-4B66-88DA-8DB06AEE4104}" type="presOf" srcId="{9388495E-F5F0-4534-9682-7AC9A63E5503}" destId="{7F6BFAD6-3031-4C62-9BC3-4667B8F31378}" srcOrd="0" destOrd="0" presId="urn:microsoft.com/office/officeart/2005/8/layout/process1"/>
    <dgm:cxn modelId="{D8E9C14C-FDC4-4075-9131-8713DFBDE5A0}" srcId="{D6468702-9591-4646-9585-851BF340E4F5}" destId="{9388495E-F5F0-4534-9682-7AC9A63E5503}" srcOrd="0" destOrd="0" parTransId="{F047F407-FC24-482B-AD9B-4B29AE9315BB}" sibTransId="{FD0BA4BB-4B27-44D0-829A-A7CDE753D7A0}"/>
    <dgm:cxn modelId="{085B9676-146D-4839-A3E8-A9097AE304D2}" type="presOf" srcId="{06619187-34C8-4E0E-A81A-2C6D8D3DA316}" destId="{6F7D08C2-C8D6-4E12-8B13-0FE2E234F5B2}" srcOrd="1" destOrd="0" presId="urn:microsoft.com/office/officeart/2005/8/layout/process1"/>
    <dgm:cxn modelId="{C6697A7D-3344-47F4-8A34-5ACA9577ABD0}" type="presOf" srcId="{06619187-34C8-4E0E-A81A-2C6D8D3DA316}" destId="{4D18A6F1-A4A7-4130-95BB-09748DEBEA75}" srcOrd="0" destOrd="0" presId="urn:microsoft.com/office/officeart/2005/8/layout/process1"/>
    <dgm:cxn modelId="{28AB3689-40C5-4D4D-A524-5F7387A630DE}" type="presOf" srcId="{FD0BA4BB-4B27-44D0-829A-A7CDE753D7A0}" destId="{13BFE883-F80E-41A7-A5F0-D4BFE9803F52}" srcOrd="0" destOrd="0" presId="urn:microsoft.com/office/officeart/2005/8/layout/process1"/>
    <dgm:cxn modelId="{EAEE21A7-71E5-4378-A58D-EBD2254A1F7A}" type="presOf" srcId="{45003205-F504-4626-B751-D3A0139E2326}" destId="{0D94127F-4489-4001-8B71-ED3750B50A0D}" srcOrd="0" destOrd="0" presId="urn:microsoft.com/office/officeart/2005/8/layout/process1"/>
    <dgm:cxn modelId="{EB5D87AB-02F6-497A-A8ED-274FFB3E67E2}" srcId="{D6468702-9591-4646-9585-851BF340E4F5}" destId="{CCF6EEB8-3A66-49FA-A4D6-28FF2AB7D6FD}" srcOrd="3" destOrd="0" parTransId="{5C0DEA5B-132D-4774-B2AF-3FE78A3A6C77}" sibTransId="{54E42D43-61BD-4C34-A984-D55E93D66AC0}"/>
    <dgm:cxn modelId="{0C5B9EBA-5662-4477-8A84-717B863CCC3D}" type="presOf" srcId="{A89B40A4-3EF1-44AC-B2E5-0216174ABE44}" destId="{E861BD92-B20C-48CF-A580-C04A37133469}" srcOrd="1" destOrd="0" presId="urn:microsoft.com/office/officeart/2005/8/layout/process1"/>
    <dgm:cxn modelId="{A1F15DD5-954F-475A-B811-9482E6DDF935}" type="presOf" srcId="{D6468702-9591-4646-9585-851BF340E4F5}" destId="{39A39012-E00F-4E40-A2D8-3B4D86B97F89}" srcOrd="0" destOrd="0" presId="urn:microsoft.com/office/officeart/2005/8/layout/process1"/>
    <dgm:cxn modelId="{6B1A21DC-2B82-4B27-ADAD-8E3F54672FF4}" srcId="{D6468702-9591-4646-9585-851BF340E4F5}" destId="{45003205-F504-4626-B751-D3A0139E2326}" srcOrd="2" destOrd="0" parTransId="{01E1AA70-5FE6-4B6C-92D5-F65583D47F5C}" sibTransId="{A89B40A4-3EF1-44AC-B2E5-0216174ABE44}"/>
    <dgm:cxn modelId="{E33FF8F1-B78E-4372-8C14-DEB53F12F3A2}" type="presOf" srcId="{FD0BA4BB-4B27-44D0-829A-A7CDE753D7A0}" destId="{16703909-DE12-44DF-B8EB-823B26FEC910}" srcOrd="1" destOrd="0" presId="urn:microsoft.com/office/officeart/2005/8/layout/process1"/>
    <dgm:cxn modelId="{0582481C-8CDA-4ACD-83EF-4EDAF4A02B39}" type="presParOf" srcId="{39A39012-E00F-4E40-A2D8-3B4D86B97F89}" destId="{7F6BFAD6-3031-4C62-9BC3-4667B8F31378}" srcOrd="0" destOrd="0" presId="urn:microsoft.com/office/officeart/2005/8/layout/process1"/>
    <dgm:cxn modelId="{14BC02FC-D9DE-4115-BCCB-FFEA7CC9D87E}" type="presParOf" srcId="{39A39012-E00F-4E40-A2D8-3B4D86B97F89}" destId="{13BFE883-F80E-41A7-A5F0-D4BFE9803F52}" srcOrd="1" destOrd="0" presId="urn:microsoft.com/office/officeart/2005/8/layout/process1"/>
    <dgm:cxn modelId="{4BB84039-0FD7-4587-AADC-0ACEB84E6B90}" type="presParOf" srcId="{13BFE883-F80E-41A7-A5F0-D4BFE9803F52}" destId="{16703909-DE12-44DF-B8EB-823B26FEC910}" srcOrd="0" destOrd="0" presId="urn:microsoft.com/office/officeart/2005/8/layout/process1"/>
    <dgm:cxn modelId="{AF9B4504-87F7-415E-A27A-40EC365251EA}" type="presParOf" srcId="{39A39012-E00F-4E40-A2D8-3B4D86B97F89}" destId="{2290600D-D974-41B2-9EFB-0B47CC04467C}" srcOrd="2" destOrd="0" presId="urn:microsoft.com/office/officeart/2005/8/layout/process1"/>
    <dgm:cxn modelId="{77667D19-17F8-4FEB-B33F-61EDF6216C0E}" type="presParOf" srcId="{39A39012-E00F-4E40-A2D8-3B4D86B97F89}" destId="{4D18A6F1-A4A7-4130-95BB-09748DEBEA75}" srcOrd="3" destOrd="0" presId="urn:microsoft.com/office/officeart/2005/8/layout/process1"/>
    <dgm:cxn modelId="{EC0B3A9C-35DB-4F05-93AF-59A1C932ACCC}" type="presParOf" srcId="{4D18A6F1-A4A7-4130-95BB-09748DEBEA75}" destId="{6F7D08C2-C8D6-4E12-8B13-0FE2E234F5B2}" srcOrd="0" destOrd="0" presId="urn:microsoft.com/office/officeart/2005/8/layout/process1"/>
    <dgm:cxn modelId="{476E2A26-05AE-4696-AF7B-3C708FA19658}" type="presParOf" srcId="{39A39012-E00F-4E40-A2D8-3B4D86B97F89}" destId="{0D94127F-4489-4001-8B71-ED3750B50A0D}" srcOrd="4" destOrd="0" presId="urn:microsoft.com/office/officeart/2005/8/layout/process1"/>
    <dgm:cxn modelId="{A0AC2924-B5D4-488D-9909-2F105964D474}" type="presParOf" srcId="{39A39012-E00F-4E40-A2D8-3B4D86B97F89}" destId="{E2F45EF2-0A6A-4C3B-B051-53A858D32B2D}" srcOrd="5" destOrd="0" presId="urn:microsoft.com/office/officeart/2005/8/layout/process1"/>
    <dgm:cxn modelId="{F0810D15-334B-4440-8BFA-088307FCE2A1}" type="presParOf" srcId="{E2F45EF2-0A6A-4C3B-B051-53A858D32B2D}" destId="{E861BD92-B20C-48CF-A580-C04A37133469}" srcOrd="0" destOrd="0" presId="urn:microsoft.com/office/officeart/2005/8/layout/process1"/>
    <dgm:cxn modelId="{BB92CD3F-A4C0-4C44-9263-EA6B70DF571C}" type="presParOf" srcId="{39A39012-E00F-4E40-A2D8-3B4D86B97F89}" destId="{4B4BFC38-E513-442F-86BD-120A2EDE9849}"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8172FD-E116-4BD5-AB7A-9DCA3C9292FF}">
      <dsp:nvSpPr>
        <dsp:cNvPr id="0" name=""/>
        <dsp:cNvSpPr/>
      </dsp:nvSpPr>
      <dsp:spPr>
        <a:xfrm rot="5400000">
          <a:off x="4687299" y="-1703301"/>
          <a:ext cx="1283162" cy="501541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s-ES" sz="1600" b="1" kern="1200" dirty="0"/>
            <a:t>Oracle Base</a:t>
          </a:r>
        </a:p>
        <a:p>
          <a:pPr marL="171450" lvl="1" indent="-171450" algn="l" defTabSz="711200">
            <a:lnSpc>
              <a:spcPct val="90000"/>
            </a:lnSpc>
            <a:spcBef>
              <a:spcPct val="0"/>
            </a:spcBef>
            <a:spcAft>
              <a:spcPct val="15000"/>
            </a:spcAft>
            <a:buChar char="•"/>
          </a:pPr>
          <a:r>
            <a:rPr lang="es-ES" sz="1600" kern="1200" dirty="0"/>
            <a:t>Esta es la raíz del árbol de directorios de Oracle </a:t>
          </a:r>
          <a:r>
            <a:rPr lang="es-ES" sz="1600" kern="1200" dirty="0" err="1"/>
            <a:t>Database</a:t>
          </a:r>
          <a:r>
            <a:rPr lang="es-ES" sz="1600" kern="1200" dirty="0"/>
            <a:t> XE.</a:t>
          </a:r>
        </a:p>
      </dsp:txBody>
      <dsp:txXfrm rot="-5400000">
        <a:off x="2821173" y="225464"/>
        <a:ext cx="4952777" cy="1157884"/>
      </dsp:txXfrm>
    </dsp:sp>
    <dsp:sp modelId="{B97C0D5F-DAC7-4F1E-B26F-253E1B7BBD37}">
      <dsp:nvSpPr>
        <dsp:cNvPr id="0" name=""/>
        <dsp:cNvSpPr/>
      </dsp:nvSpPr>
      <dsp:spPr>
        <a:xfrm>
          <a:off x="0" y="2430"/>
          <a:ext cx="2821172" cy="1603952"/>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s-ES" sz="1700" kern="1200" dirty="0"/>
            <a:t>&lt;INSTALL_DIR&gt;</a:t>
          </a:r>
        </a:p>
      </dsp:txBody>
      <dsp:txXfrm>
        <a:off x="78298" y="80728"/>
        <a:ext cx="2664576" cy="1447356"/>
      </dsp:txXfrm>
    </dsp:sp>
    <dsp:sp modelId="{5E9BFEFE-FCA5-4A9D-91EE-BE7E74390A03}">
      <dsp:nvSpPr>
        <dsp:cNvPr id="0" name=""/>
        <dsp:cNvSpPr/>
      </dsp:nvSpPr>
      <dsp:spPr>
        <a:xfrm rot="5400000">
          <a:off x="4687299" y="-19151"/>
          <a:ext cx="1283162" cy="501541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s-ES" sz="1600" b="1" i="0" kern="1200" dirty="0"/>
            <a:t>Oracle Home</a:t>
          </a:r>
          <a:r>
            <a:rPr lang="es-ES" sz="1600" b="0" i="0" kern="1200" dirty="0"/>
            <a:t> </a:t>
          </a:r>
          <a:endParaRPr lang="es-ES" sz="1600" kern="1200" dirty="0"/>
        </a:p>
        <a:p>
          <a:pPr marL="171450" lvl="1" indent="-171450" algn="l" defTabSz="711200">
            <a:lnSpc>
              <a:spcPct val="90000"/>
            </a:lnSpc>
            <a:spcBef>
              <a:spcPct val="0"/>
            </a:spcBef>
            <a:spcAft>
              <a:spcPct val="15000"/>
            </a:spcAft>
            <a:buChar char="•"/>
          </a:pPr>
          <a:r>
            <a:rPr lang="es-ES" sz="1600" b="0" i="0" kern="1200" dirty="0"/>
            <a:t>Este es el home donde se instala la base de datos Oracle XE. Contiene los directorios de los archivos ejecutables y los archivos de red de Oracle </a:t>
          </a:r>
          <a:r>
            <a:rPr lang="es-ES" sz="1600" b="0" i="0" kern="1200" dirty="0" err="1"/>
            <a:t>Database</a:t>
          </a:r>
          <a:r>
            <a:rPr lang="es-ES" sz="1600" b="0" i="0" kern="1200" dirty="0"/>
            <a:t> XE.</a:t>
          </a:r>
          <a:endParaRPr lang="es-ES" sz="1600" kern="1200" dirty="0"/>
        </a:p>
      </dsp:txBody>
      <dsp:txXfrm rot="-5400000">
        <a:off x="2821173" y="1909615"/>
        <a:ext cx="4952777" cy="1157884"/>
      </dsp:txXfrm>
    </dsp:sp>
    <dsp:sp modelId="{DA16F2AD-E3E0-4134-9AD6-5E3B3314773E}">
      <dsp:nvSpPr>
        <dsp:cNvPr id="0" name=""/>
        <dsp:cNvSpPr/>
      </dsp:nvSpPr>
      <dsp:spPr>
        <a:xfrm>
          <a:off x="0" y="1686580"/>
          <a:ext cx="2821172" cy="1603952"/>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s-ES" sz="1700" kern="1200" dirty="0"/>
            <a:t>&lt;INSTALL_DIR&gt;\</a:t>
          </a:r>
          <a:r>
            <a:rPr lang="es-ES" sz="1700" kern="1200" dirty="0" err="1"/>
            <a:t>dbhome</a:t>
          </a:r>
          <a:endParaRPr lang="es-ES" sz="1700" kern="1200" dirty="0"/>
        </a:p>
      </dsp:txBody>
      <dsp:txXfrm>
        <a:off x="78298" y="1764878"/>
        <a:ext cx="2664576" cy="1447356"/>
      </dsp:txXfrm>
    </dsp:sp>
    <dsp:sp modelId="{79FCECFC-48FF-4407-9ED6-08B007FFC6DE}">
      <dsp:nvSpPr>
        <dsp:cNvPr id="0" name=""/>
        <dsp:cNvSpPr/>
      </dsp:nvSpPr>
      <dsp:spPr>
        <a:xfrm rot="5400000">
          <a:off x="4687299" y="1664998"/>
          <a:ext cx="1283162" cy="501541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s-ES" sz="1600" kern="1200" dirty="0"/>
            <a:t>Archivos de Base de datos (</a:t>
          </a:r>
          <a:r>
            <a:rPr lang="es-ES" sz="1600" kern="1200" dirty="0" err="1"/>
            <a:t>Database</a:t>
          </a:r>
          <a:r>
            <a:rPr lang="es-ES" sz="1600" kern="1200" dirty="0"/>
            <a:t> Files)</a:t>
          </a:r>
        </a:p>
      </dsp:txBody>
      <dsp:txXfrm rot="-5400000">
        <a:off x="2821173" y="3593764"/>
        <a:ext cx="4952777" cy="1157884"/>
      </dsp:txXfrm>
    </dsp:sp>
    <dsp:sp modelId="{08F241BB-B425-4085-B3CB-F86D86E4D99A}">
      <dsp:nvSpPr>
        <dsp:cNvPr id="0" name=""/>
        <dsp:cNvSpPr/>
      </dsp:nvSpPr>
      <dsp:spPr>
        <a:xfrm>
          <a:off x="0" y="3370731"/>
          <a:ext cx="2821172" cy="1603952"/>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s-ES" sz="1700" kern="1200" dirty="0"/>
            <a:t>&lt;INSTALL_DIR&gt;\</a:t>
          </a:r>
          <a:r>
            <a:rPr lang="es-ES" sz="1700" kern="1200" dirty="0" err="1"/>
            <a:t>oradata</a:t>
          </a:r>
          <a:r>
            <a:rPr lang="es-ES" sz="1700" kern="1200" dirty="0"/>
            <a:t>\XE </a:t>
          </a:r>
        </a:p>
      </dsp:txBody>
      <dsp:txXfrm>
        <a:off x="78298" y="3449029"/>
        <a:ext cx="2664576" cy="14473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BFAD6-3031-4C62-9BC3-4667B8F31378}">
      <dsp:nvSpPr>
        <dsp:cNvPr id="0" name=""/>
        <dsp:cNvSpPr/>
      </dsp:nvSpPr>
      <dsp:spPr>
        <a:xfrm>
          <a:off x="3761" y="0"/>
          <a:ext cx="1644816" cy="51056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a:t>Paso 1</a:t>
          </a:r>
        </a:p>
      </dsp:txBody>
      <dsp:txXfrm>
        <a:off x="18715" y="14954"/>
        <a:ext cx="1614908" cy="480657"/>
      </dsp:txXfrm>
    </dsp:sp>
    <dsp:sp modelId="{13BFE883-F80E-41A7-A5F0-D4BFE9803F52}">
      <dsp:nvSpPr>
        <dsp:cNvPr id="0" name=""/>
        <dsp:cNvSpPr/>
      </dsp:nvSpPr>
      <dsp:spPr>
        <a:xfrm>
          <a:off x="1813059" y="51325"/>
          <a:ext cx="348701" cy="4079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s-ES" sz="1700" kern="1200"/>
        </a:p>
      </dsp:txBody>
      <dsp:txXfrm>
        <a:off x="1813059" y="132908"/>
        <a:ext cx="244091" cy="244748"/>
      </dsp:txXfrm>
    </dsp:sp>
    <dsp:sp modelId="{2290600D-D974-41B2-9EFB-0B47CC04467C}">
      <dsp:nvSpPr>
        <dsp:cNvPr id="0" name=""/>
        <dsp:cNvSpPr/>
      </dsp:nvSpPr>
      <dsp:spPr>
        <a:xfrm>
          <a:off x="2306504" y="0"/>
          <a:ext cx="1644816" cy="510565"/>
        </a:xfrm>
        <a:prstGeom prst="roundRect">
          <a:avLst>
            <a:gd name="adj" fmla="val 10000"/>
          </a:avLst>
        </a:prstGeom>
        <a:solidFill>
          <a:schemeClr val="accent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a:t>Paso 2</a:t>
          </a:r>
        </a:p>
      </dsp:txBody>
      <dsp:txXfrm>
        <a:off x="2321458" y="14954"/>
        <a:ext cx="1614908" cy="480657"/>
      </dsp:txXfrm>
    </dsp:sp>
    <dsp:sp modelId="{4D18A6F1-A4A7-4130-95BB-09748DEBEA75}">
      <dsp:nvSpPr>
        <dsp:cNvPr id="0" name=""/>
        <dsp:cNvSpPr/>
      </dsp:nvSpPr>
      <dsp:spPr>
        <a:xfrm>
          <a:off x="4115802" y="51325"/>
          <a:ext cx="348701" cy="4079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s-ES" sz="1700" kern="1200"/>
        </a:p>
      </dsp:txBody>
      <dsp:txXfrm>
        <a:off x="4115802" y="132908"/>
        <a:ext cx="244091" cy="244748"/>
      </dsp:txXfrm>
    </dsp:sp>
    <dsp:sp modelId="{0D94127F-4489-4001-8B71-ED3750B50A0D}">
      <dsp:nvSpPr>
        <dsp:cNvPr id="0" name=""/>
        <dsp:cNvSpPr/>
      </dsp:nvSpPr>
      <dsp:spPr>
        <a:xfrm>
          <a:off x="4609247" y="0"/>
          <a:ext cx="1644816" cy="510565"/>
        </a:xfrm>
        <a:prstGeom prst="roundRect">
          <a:avLst>
            <a:gd name="adj" fmla="val 10000"/>
          </a:avLst>
        </a:prstGeom>
        <a:solidFill>
          <a:schemeClr val="accent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a:t>Paso 3</a:t>
          </a:r>
        </a:p>
      </dsp:txBody>
      <dsp:txXfrm>
        <a:off x="4624201" y="14954"/>
        <a:ext cx="1614908" cy="480657"/>
      </dsp:txXfrm>
    </dsp:sp>
    <dsp:sp modelId="{E2F45EF2-0A6A-4C3B-B051-53A858D32B2D}">
      <dsp:nvSpPr>
        <dsp:cNvPr id="0" name=""/>
        <dsp:cNvSpPr/>
      </dsp:nvSpPr>
      <dsp:spPr>
        <a:xfrm>
          <a:off x="6418545" y="51325"/>
          <a:ext cx="348701" cy="4079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s-ES" sz="1700" kern="1200"/>
        </a:p>
      </dsp:txBody>
      <dsp:txXfrm>
        <a:off x="6418545" y="132908"/>
        <a:ext cx="244091" cy="244748"/>
      </dsp:txXfrm>
    </dsp:sp>
    <dsp:sp modelId="{4B4BFC38-E513-442F-86BD-120A2EDE9849}">
      <dsp:nvSpPr>
        <dsp:cNvPr id="0" name=""/>
        <dsp:cNvSpPr/>
      </dsp:nvSpPr>
      <dsp:spPr>
        <a:xfrm>
          <a:off x="6911990" y="0"/>
          <a:ext cx="1644816" cy="510565"/>
        </a:xfrm>
        <a:prstGeom prst="roundRect">
          <a:avLst>
            <a:gd name="adj" fmla="val 10000"/>
          </a:avLst>
        </a:prstGeom>
        <a:solidFill>
          <a:schemeClr val="accent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a:t>Paso 4</a:t>
          </a:r>
        </a:p>
      </dsp:txBody>
      <dsp:txXfrm>
        <a:off x="6926944" y="14954"/>
        <a:ext cx="1614908" cy="4806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BFAD6-3031-4C62-9BC3-4667B8F31378}">
      <dsp:nvSpPr>
        <dsp:cNvPr id="0" name=""/>
        <dsp:cNvSpPr/>
      </dsp:nvSpPr>
      <dsp:spPr>
        <a:xfrm>
          <a:off x="3761" y="0"/>
          <a:ext cx="1644816" cy="51056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a:t>Paso 1</a:t>
          </a:r>
        </a:p>
      </dsp:txBody>
      <dsp:txXfrm>
        <a:off x="18715" y="14954"/>
        <a:ext cx="1614908" cy="480657"/>
      </dsp:txXfrm>
    </dsp:sp>
    <dsp:sp modelId="{13BFE883-F80E-41A7-A5F0-D4BFE9803F52}">
      <dsp:nvSpPr>
        <dsp:cNvPr id="0" name=""/>
        <dsp:cNvSpPr/>
      </dsp:nvSpPr>
      <dsp:spPr>
        <a:xfrm>
          <a:off x="1813059" y="51325"/>
          <a:ext cx="348701" cy="4079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s-ES" sz="1800" kern="1200"/>
        </a:p>
      </dsp:txBody>
      <dsp:txXfrm>
        <a:off x="1813059" y="132908"/>
        <a:ext cx="244091" cy="244748"/>
      </dsp:txXfrm>
    </dsp:sp>
    <dsp:sp modelId="{2290600D-D974-41B2-9EFB-0B47CC04467C}">
      <dsp:nvSpPr>
        <dsp:cNvPr id="0" name=""/>
        <dsp:cNvSpPr/>
      </dsp:nvSpPr>
      <dsp:spPr>
        <a:xfrm>
          <a:off x="2306504" y="0"/>
          <a:ext cx="1644816" cy="51056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a:t>Paso 2</a:t>
          </a:r>
        </a:p>
      </dsp:txBody>
      <dsp:txXfrm>
        <a:off x="2321458" y="14954"/>
        <a:ext cx="1614908" cy="480657"/>
      </dsp:txXfrm>
    </dsp:sp>
    <dsp:sp modelId="{4D18A6F1-A4A7-4130-95BB-09748DEBEA75}">
      <dsp:nvSpPr>
        <dsp:cNvPr id="0" name=""/>
        <dsp:cNvSpPr/>
      </dsp:nvSpPr>
      <dsp:spPr>
        <a:xfrm>
          <a:off x="4115802" y="51325"/>
          <a:ext cx="348701" cy="4079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s-ES" sz="1800" kern="1200"/>
        </a:p>
      </dsp:txBody>
      <dsp:txXfrm>
        <a:off x="4115802" y="132908"/>
        <a:ext cx="244091" cy="244748"/>
      </dsp:txXfrm>
    </dsp:sp>
    <dsp:sp modelId="{0D94127F-4489-4001-8B71-ED3750B50A0D}">
      <dsp:nvSpPr>
        <dsp:cNvPr id="0" name=""/>
        <dsp:cNvSpPr/>
      </dsp:nvSpPr>
      <dsp:spPr>
        <a:xfrm>
          <a:off x="4609247" y="0"/>
          <a:ext cx="1644816" cy="510565"/>
        </a:xfrm>
        <a:prstGeom prst="roundRect">
          <a:avLst>
            <a:gd name="adj" fmla="val 10000"/>
          </a:avLst>
        </a:prstGeom>
        <a:solidFill>
          <a:schemeClr val="accent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a:t>Paso 3</a:t>
          </a:r>
        </a:p>
      </dsp:txBody>
      <dsp:txXfrm>
        <a:off x="4624201" y="14954"/>
        <a:ext cx="1614908" cy="480657"/>
      </dsp:txXfrm>
    </dsp:sp>
    <dsp:sp modelId="{E2F45EF2-0A6A-4C3B-B051-53A858D32B2D}">
      <dsp:nvSpPr>
        <dsp:cNvPr id="0" name=""/>
        <dsp:cNvSpPr/>
      </dsp:nvSpPr>
      <dsp:spPr>
        <a:xfrm>
          <a:off x="6418545" y="51325"/>
          <a:ext cx="348701" cy="4079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s-ES" sz="1800" kern="1200"/>
        </a:p>
      </dsp:txBody>
      <dsp:txXfrm>
        <a:off x="6418545" y="132908"/>
        <a:ext cx="244091" cy="244748"/>
      </dsp:txXfrm>
    </dsp:sp>
    <dsp:sp modelId="{4B4BFC38-E513-442F-86BD-120A2EDE9849}">
      <dsp:nvSpPr>
        <dsp:cNvPr id="0" name=""/>
        <dsp:cNvSpPr/>
      </dsp:nvSpPr>
      <dsp:spPr>
        <a:xfrm>
          <a:off x="6911990" y="0"/>
          <a:ext cx="1644816" cy="510565"/>
        </a:xfrm>
        <a:prstGeom prst="roundRect">
          <a:avLst>
            <a:gd name="adj" fmla="val 10000"/>
          </a:avLst>
        </a:prstGeom>
        <a:solidFill>
          <a:schemeClr val="accent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a:t>Paso 4</a:t>
          </a:r>
        </a:p>
      </dsp:txBody>
      <dsp:txXfrm>
        <a:off x="6926944" y="14954"/>
        <a:ext cx="1614908" cy="4806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BFAD6-3031-4C62-9BC3-4667B8F31378}">
      <dsp:nvSpPr>
        <dsp:cNvPr id="0" name=""/>
        <dsp:cNvSpPr/>
      </dsp:nvSpPr>
      <dsp:spPr>
        <a:xfrm>
          <a:off x="3761" y="0"/>
          <a:ext cx="1644816" cy="51056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a:t>Paso 1</a:t>
          </a:r>
        </a:p>
      </dsp:txBody>
      <dsp:txXfrm>
        <a:off x="18715" y="14954"/>
        <a:ext cx="1614908" cy="480657"/>
      </dsp:txXfrm>
    </dsp:sp>
    <dsp:sp modelId="{13BFE883-F80E-41A7-A5F0-D4BFE9803F52}">
      <dsp:nvSpPr>
        <dsp:cNvPr id="0" name=""/>
        <dsp:cNvSpPr/>
      </dsp:nvSpPr>
      <dsp:spPr>
        <a:xfrm>
          <a:off x="1813059" y="51325"/>
          <a:ext cx="348701" cy="4079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s-ES" sz="1800" kern="1200"/>
        </a:p>
      </dsp:txBody>
      <dsp:txXfrm>
        <a:off x="1813059" y="132908"/>
        <a:ext cx="244091" cy="244748"/>
      </dsp:txXfrm>
    </dsp:sp>
    <dsp:sp modelId="{2290600D-D974-41B2-9EFB-0B47CC04467C}">
      <dsp:nvSpPr>
        <dsp:cNvPr id="0" name=""/>
        <dsp:cNvSpPr/>
      </dsp:nvSpPr>
      <dsp:spPr>
        <a:xfrm>
          <a:off x="2306504" y="0"/>
          <a:ext cx="1644816" cy="51056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a:t>Paso 2</a:t>
          </a:r>
        </a:p>
      </dsp:txBody>
      <dsp:txXfrm>
        <a:off x="2321458" y="14954"/>
        <a:ext cx="1614908" cy="480657"/>
      </dsp:txXfrm>
    </dsp:sp>
    <dsp:sp modelId="{4D18A6F1-A4A7-4130-95BB-09748DEBEA75}">
      <dsp:nvSpPr>
        <dsp:cNvPr id="0" name=""/>
        <dsp:cNvSpPr/>
      </dsp:nvSpPr>
      <dsp:spPr>
        <a:xfrm>
          <a:off x="4115802" y="51325"/>
          <a:ext cx="348701" cy="4079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s-ES" sz="1800" kern="1200"/>
        </a:p>
      </dsp:txBody>
      <dsp:txXfrm>
        <a:off x="4115802" y="132908"/>
        <a:ext cx="244091" cy="244748"/>
      </dsp:txXfrm>
    </dsp:sp>
    <dsp:sp modelId="{0D94127F-4489-4001-8B71-ED3750B50A0D}">
      <dsp:nvSpPr>
        <dsp:cNvPr id="0" name=""/>
        <dsp:cNvSpPr/>
      </dsp:nvSpPr>
      <dsp:spPr>
        <a:xfrm>
          <a:off x="4609247" y="0"/>
          <a:ext cx="1644816" cy="51056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a:t>Paso 3</a:t>
          </a:r>
        </a:p>
      </dsp:txBody>
      <dsp:txXfrm>
        <a:off x="4624201" y="14954"/>
        <a:ext cx="1614908" cy="480657"/>
      </dsp:txXfrm>
    </dsp:sp>
    <dsp:sp modelId="{E2F45EF2-0A6A-4C3B-B051-53A858D32B2D}">
      <dsp:nvSpPr>
        <dsp:cNvPr id="0" name=""/>
        <dsp:cNvSpPr/>
      </dsp:nvSpPr>
      <dsp:spPr>
        <a:xfrm>
          <a:off x="6418545" y="51325"/>
          <a:ext cx="348701" cy="4079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s-ES" sz="1800" kern="1200"/>
        </a:p>
      </dsp:txBody>
      <dsp:txXfrm>
        <a:off x="6418545" y="132908"/>
        <a:ext cx="244091" cy="244748"/>
      </dsp:txXfrm>
    </dsp:sp>
    <dsp:sp modelId="{4B4BFC38-E513-442F-86BD-120A2EDE9849}">
      <dsp:nvSpPr>
        <dsp:cNvPr id="0" name=""/>
        <dsp:cNvSpPr/>
      </dsp:nvSpPr>
      <dsp:spPr>
        <a:xfrm>
          <a:off x="6911990" y="0"/>
          <a:ext cx="1644816" cy="510565"/>
        </a:xfrm>
        <a:prstGeom prst="roundRect">
          <a:avLst>
            <a:gd name="adj" fmla="val 10000"/>
          </a:avLst>
        </a:prstGeom>
        <a:solidFill>
          <a:schemeClr val="accent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a:t>Paso 4</a:t>
          </a:r>
        </a:p>
      </dsp:txBody>
      <dsp:txXfrm>
        <a:off x="6926944" y="14954"/>
        <a:ext cx="1614908" cy="4806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BFAD6-3031-4C62-9BC3-4667B8F31378}">
      <dsp:nvSpPr>
        <dsp:cNvPr id="0" name=""/>
        <dsp:cNvSpPr/>
      </dsp:nvSpPr>
      <dsp:spPr>
        <a:xfrm>
          <a:off x="3761" y="0"/>
          <a:ext cx="1644816" cy="51056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a:t>Paso 1</a:t>
          </a:r>
        </a:p>
      </dsp:txBody>
      <dsp:txXfrm>
        <a:off x="18715" y="14954"/>
        <a:ext cx="1614908" cy="480657"/>
      </dsp:txXfrm>
    </dsp:sp>
    <dsp:sp modelId="{13BFE883-F80E-41A7-A5F0-D4BFE9803F52}">
      <dsp:nvSpPr>
        <dsp:cNvPr id="0" name=""/>
        <dsp:cNvSpPr/>
      </dsp:nvSpPr>
      <dsp:spPr>
        <a:xfrm>
          <a:off x="1813059" y="51325"/>
          <a:ext cx="348701" cy="4079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s-ES" sz="1800" kern="1200"/>
        </a:p>
      </dsp:txBody>
      <dsp:txXfrm>
        <a:off x="1813059" y="132908"/>
        <a:ext cx="244091" cy="244748"/>
      </dsp:txXfrm>
    </dsp:sp>
    <dsp:sp modelId="{2290600D-D974-41B2-9EFB-0B47CC04467C}">
      <dsp:nvSpPr>
        <dsp:cNvPr id="0" name=""/>
        <dsp:cNvSpPr/>
      </dsp:nvSpPr>
      <dsp:spPr>
        <a:xfrm>
          <a:off x="2306504" y="0"/>
          <a:ext cx="1644816" cy="51056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a:t>Paso 2</a:t>
          </a:r>
        </a:p>
      </dsp:txBody>
      <dsp:txXfrm>
        <a:off x="2321458" y="14954"/>
        <a:ext cx="1614908" cy="480657"/>
      </dsp:txXfrm>
    </dsp:sp>
    <dsp:sp modelId="{4D18A6F1-A4A7-4130-95BB-09748DEBEA75}">
      <dsp:nvSpPr>
        <dsp:cNvPr id="0" name=""/>
        <dsp:cNvSpPr/>
      </dsp:nvSpPr>
      <dsp:spPr>
        <a:xfrm>
          <a:off x="4115802" y="51325"/>
          <a:ext cx="348701" cy="4079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s-ES" sz="1800" kern="1200"/>
        </a:p>
      </dsp:txBody>
      <dsp:txXfrm>
        <a:off x="4115802" y="132908"/>
        <a:ext cx="244091" cy="244748"/>
      </dsp:txXfrm>
    </dsp:sp>
    <dsp:sp modelId="{0D94127F-4489-4001-8B71-ED3750B50A0D}">
      <dsp:nvSpPr>
        <dsp:cNvPr id="0" name=""/>
        <dsp:cNvSpPr/>
      </dsp:nvSpPr>
      <dsp:spPr>
        <a:xfrm>
          <a:off x="4609247" y="0"/>
          <a:ext cx="1644816" cy="51056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a:t>Paso 3</a:t>
          </a:r>
        </a:p>
      </dsp:txBody>
      <dsp:txXfrm>
        <a:off x="4624201" y="14954"/>
        <a:ext cx="1614908" cy="480657"/>
      </dsp:txXfrm>
    </dsp:sp>
    <dsp:sp modelId="{E2F45EF2-0A6A-4C3B-B051-53A858D32B2D}">
      <dsp:nvSpPr>
        <dsp:cNvPr id="0" name=""/>
        <dsp:cNvSpPr/>
      </dsp:nvSpPr>
      <dsp:spPr>
        <a:xfrm>
          <a:off x="6418545" y="51325"/>
          <a:ext cx="348701" cy="4079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s-ES" sz="1800" kern="1200"/>
        </a:p>
      </dsp:txBody>
      <dsp:txXfrm>
        <a:off x="6418545" y="132908"/>
        <a:ext cx="244091" cy="244748"/>
      </dsp:txXfrm>
    </dsp:sp>
    <dsp:sp modelId="{4B4BFC38-E513-442F-86BD-120A2EDE9849}">
      <dsp:nvSpPr>
        <dsp:cNvPr id="0" name=""/>
        <dsp:cNvSpPr/>
      </dsp:nvSpPr>
      <dsp:spPr>
        <a:xfrm>
          <a:off x="6911990" y="0"/>
          <a:ext cx="1644816" cy="510565"/>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a:t>Paso 4</a:t>
          </a:r>
        </a:p>
      </dsp:txBody>
      <dsp:txXfrm>
        <a:off x="6926944" y="14954"/>
        <a:ext cx="1614908" cy="48065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72A04B-D51F-4F88-A405-EF652518DA02}" type="datetimeFigureOut">
              <a:rPr lang="es-CL" smtClean="0"/>
              <a:t>24-08-2022</a:t>
            </a:fld>
            <a:endParaRPr lang="es-CL"/>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B2BD23-A312-4170-BCCB-F9DD0002A568}" type="slidenum">
              <a:rPr lang="es-CL" smtClean="0"/>
              <a:t>‹Nº›</a:t>
            </a:fld>
            <a:endParaRPr lang="es-CL"/>
          </a:p>
        </p:txBody>
      </p:sp>
    </p:spTree>
    <p:extLst>
      <p:ext uri="{BB962C8B-B14F-4D97-AF65-F5344CB8AC3E}">
        <p14:creationId xmlns:p14="http://schemas.microsoft.com/office/powerpoint/2010/main" val="476201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oracle.com/cl/database/technologies/xe-downloads.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solidFill>
                  <a:srgbClr val="000000"/>
                </a:solidFill>
                <a:latin typeface="OracleSansVF"/>
                <a:hlinkClick r:id="rId3"/>
              </a:rPr>
              <a:t>https://www.oracle.com/cl/database/technologies/xe-downloads.html</a:t>
            </a:r>
            <a:r>
              <a:rPr lang="es-ES" dirty="0">
                <a:solidFill>
                  <a:srgbClr val="000000"/>
                </a:solidFill>
                <a:latin typeface="OracleSansVF"/>
              </a:rPr>
              <a:t> </a:t>
            </a:r>
            <a:endParaRPr lang="es-ES" b="0" i="0" dirty="0">
              <a:solidFill>
                <a:srgbClr val="000000"/>
              </a:solidFill>
              <a:effectLst/>
              <a:latin typeface="OracleSansVF"/>
            </a:endParaRPr>
          </a:p>
        </p:txBody>
      </p:sp>
      <p:sp>
        <p:nvSpPr>
          <p:cNvPr id="4" name="Marcador de número de diapositiva 3"/>
          <p:cNvSpPr>
            <a:spLocks noGrp="1"/>
          </p:cNvSpPr>
          <p:nvPr>
            <p:ph type="sldNum" sz="quarter" idx="10"/>
          </p:nvPr>
        </p:nvSpPr>
        <p:spPr/>
        <p:txBody>
          <a:bodyPr/>
          <a:lstStyle/>
          <a:p>
            <a:fld id="{9AB2BD23-A312-4170-BCCB-F9DD0002A568}" type="slidenum">
              <a:rPr lang="es-CL" smtClean="0"/>
              <a:t>6</a:t>
            </a:fld>
            <a:endParaRPr lang="es-CL"/>
          </a:p>
        </p:txBody>
      </p:sp>
    </p:spTree>
    <p:extLst>
      <p:ext uri="{BB962C8B-B14F-4D97-AF65-F5344CB8AC3E}">
        <p14:creationId xmlns:p14="http://schemas.microsoft.com/office/powerpoint/2010/main" val="3228035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u="none" strike="noStrike" kern="1200" baseline="0" dirty="0">
                <a:solidFill>
                  <a:schemeClr val="tx1"/>
                </a:solidFill>
                <a:latin typeface="+mn-lt"/>
                <a:ea typeface="+mn-ea"/>
                <a:cs typeface="+mn-cs"/>
              </a:rPr>
              <a:t>Permite que transcurra un día para recibir el correo electrónico de confirmación. Una vez que se haya configurado con éxito tu cuenta de </a:t>
            </a:r>
            <a:r>
              <a:rPr lang="es-ES" sz="1200" b="0" i="1" u="none" strike="noStrike" kern="1200" baseline="0" dirty="0">
                <a:solidFill>
                  <a:schemeClr val="tx1"/>
                </a:solidFill>
                <a:latin typeface="+mn-lt"/>
                <a:ea typeface="+mn-ea"/>
                <a:cs typeface="+mn-cs"/>
              </a:rPr>
              <a:t>Oracle </a:t>
            </a:r>
            <a:r>
              <a:rPr lang="es-ES" sz="1200" b="0" i="1" u="none" strike="noStrike" kern="1200" baseline="0" dirty="0" err="1">
                <a:solidFill>
                  <a:schemeClr val="tx1"/>
                </a:solidFill>
                <a:latin typeface="+mn-lt"/>
                <a:ea typeface="+mn-ea"/>
                <a:cs typeface="+mn-cs"/>
              </a:rPr>
              <a:t>Academy</a:t>
            </a:r>
            <a:r>
              <a:rPr lang="es-ES" sz="1200" b="0" i="1" u="none" strike="noStrike" kern="1200" baseline="0" dirty="0">
                <a:solidFill>
                  <a:schemeClr val="tx1"/>
                </a:solidFill>
                <a:latin typeface="+mn-lt"/>
                <a:ea typeface="+mn-ea"/>
                <a:cs typeface="+mn-cs"/>
              </a:rPr>
              <a:t> Cloud</a:t>
            </a:r>
            <a:r>
              <a:rPr lang="es-ES" sz="1200" b="0" i="0" u="none" strike="noStrike" kern="1200" baseline="0" dirty="0">
                <a:solidFill>
                  <a:schemeClr val="tx1"/>
                </a:solidFill>
                <a:latin typeface="+mn-lt"/>
                <a:ea typeface="+mn-ea"/>
                <a:cs typeface="+mn-cs"/>
              </a:rPr>
              <a:t>, podrás acceder a </a:t>
            </a:r>
            <a:r>
              <a:rPr lang="es-ES" sz="1200" b="0" i="1" u="none" strike="noStrike" kern="1200" baseline="0" dirty="0">
                <a:solidFill>
                  <a:schemeClr val="tx1"/>
                </a:solidFill>
                <a:latin typeface="+mn-lt"/>
                <a:ea typeface="+mn-ea"/>
                <a:cs typeface="+mn-cs"/>
              </a:rPr>
              <a:t>Oracle Cloud</a:t>
            </a:r>
            <a:r>
              <a:rPr lang="es-ES" sz="1200" b="0" i="0" u="none" strike="noStrike" kern="1200" baseline="0" dirty="0">
                <a:solidFill>
                  <a:schemeClr val="tx1"/>
                </a:solidFill>
                <a:latin typeface="+mn-lt"/>
                <a:ea typeface="+mn-ea"/>
                <a:cs typeface="+mn-cs"/>
              </a:rPr>
              <a:t>. </a:t>
            </a:r>
            <a:endParaRPr lang="es-CL" dirty="0"/>
          </a:p>
        </p:txBody>
      </p:sp>
      <p:sp>
        <p:nvSpPr>
          <p:cNvPr id="4" name="Marcador de número de diapositiva 3"/>
          <p:cNvSpPr>
            <a:spLocks noGrp="1"/>
          </p:cNvSpPr>
          <p:nvPr>
            <p:ph type="sldNum" sz="quarter" idx="10"/>
          </p:nvPr>
        </p:nvSpPr>
        <p:spPr/>
        <p:txBody>
          <a:bodyPr/>
          <a:lstStyle/>
          <a:p>
            <a:fld id="{9AB2BD23-A312-4170-BCCB-F9DD0002A568}" type="slidenum">
              <a:rPr lang="es-CL" smtClean="0"/>
              <a:t>16</a:t>
            </a:fld>
            <a:endParaRPr lang="es-CL"/>
          </a:p>
        </p:txBody>
      </p:sp>
    </p:spTree>
    <p:extLst>
      <p:ext uri="{BB962C8B-B14F-4D97-AF65-F5344CB8AC3E}">
        <p14:creationId xmlns:p14="http://schemas.microsoft.com/office/powerpoint/2010/main" val="366874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9AB2BD23-A312-4170-BCCB-F9DD0002A568}" type="slidenum">
              <a:rPr lang="es-CL" smtClean="0"/>
              <a:t>17</a:t>
            </a:fld>
            <a:endParaRPr lang="es-CL"/>
          </a:p>
        </p:txBody>
      </p:sp>
    </p:spTree>
    <p:extLst>
      <p:ext uri="{BB962C8B-B14F-4D97-AF65-F5344CB8AC3E}">
        <p14:creationId xmlns:p14="http://schemas.microsoft.com/office/powerpoint/2010/main" val="890973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9AB2BD23-A312-4170-BCCB-F9DD0002A568}" type="slidenum">
              <a:rPr lang="es-CL" smtClean="0"/>
              <a:t>18</a:t>
            </a:fld>
            <a:endParaRPr lang="es-CL"/>
          </a:p>
        </p:txBody>
      </p:sp>
    </p:spTree>
    <p:extLst>
      <p:ext uri="{BB962C8B-B14F-4D97-AF65-F5344CB8AC3E}">
        <p14:creationId xmlns:p14="http://schemas.microsoft.com/office/powerpoint/2010/main" val="582207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 El modelo de costo </a:t>
            </a:r>
            <a:r>
              <a:rPr lang="es-ES" sz="1200" b="0" i="1" u="none" strike="noStrike" kern="1200" baseline="0" dirty="0" err="1">
                <a:solidFill>
                  <a:schemeClr val="tx1"/>
                </a:solidFill>
                <a:latin typeface="+mn-lt"/>
                <a:ea typeface="+mn-ea"/>
                <a:cs typeface="+mn-cs"/>
              </a:rPr>
              <a:t>Bring</a:t>
            </a:r>
            <a:r>
              <a:rPr lang="es-ES" sz="1200" b="0" i="1" u="none" strike="noStrike" kern="1200" baseline="0" dirty="0">
                <a:solidFill>
                  <a:schemeClr val="tx1"/>
                </a:solidFill>
                <a:latin typeface="+mn-lt"/>
                <a:ea typeface="+mn-ea"/>
                <a:cs typeface="+mn-cs"/>
              </a:rPr>
              <a:t> </a:t>
            </a:r>
            <a:r>
              <a:rPr lang="es-ES" sz="1200" b="0" i="1" u="none" strike="noStrike" kern="1200" baseline="0" dirty="0" err="1">
                <a:solidFill>
                  <a:schemeClr val="tx1"/>
                </a:solidFill>
                <a:latin typeface="+mn-lt"/>
                <a:ea typeface="+mn-ea"/>
                <a:cs typeface="+mn-cs"/>
              </a:rPr>
              <a:t>Your</a:t>
            </a:r>
            <a:r>
              <a:rPr lang="es-ES" sz="1200" b="0" i="1" u="none" strike="noStrike" kern="1200" baseline="0" dirty="0">
                <a:solidFill>
                  <a:schemeClr val="tx1"/>
                </a:solidFill>
                <a:latin typeface="+mn-lt"/>
                <a:ea typeface="+mn-ea"/>
                <a:cs typeface="+mn-cs"/>
              </a:rPr>
              <a:t> </a:t>
            </a:r>
            <a:r>
              <a:rPr lang="es-ES" sz="1200" b="0" i="1" u="none" strike="noStrike" kern="1200" baseline="0" dirty="0" err="1">
                <a:solidFill>
                  <a:schemeClr val="tx1"/>
                </a:solidFill>
                <a:latin typeface="+mn-lt"/>
                <a:ea typeface="+mn-ea"/>
                <a:cs typeface="+mn-cs"/>
              </a:rPr>
              <a:t>Own</a:t>
            </a:r>
            <a:r>
              <a:rPr lang="es-ES" sz="1200" b="0" i="1" u="none" strike="noStrike" kern="1200" baseline="0" dirty="0">
                <a:solidFill>
                  <a:schemeClr val="tx1"/>
                </a:solidFill>
                <a:latin typeface="+mn-lt"/>
                <a:ea typeface="+mn-ea"/>
                <a:cs typeface="+mn-cs"/>
              </a:rPr>
              <a:t> </a:t>
            </a:r>
            <a:r>
              <a:rPr lang="es-ES" sz="1200" b="0" i="1" u="none" strike="noStrike" kern="1200" baseline="0" dirty="0" err="1">
                <a:solidFill>
                  <a:schemeClr val="tx1"/>
                </a:solidFill>
                <a:latin typeface="+mn-lt"/>
                <a:ea typeface="+mn-ea"/>
                <a:cs typeface="+mn-cs"/>
              </a:rPr>
              <a:t>License</a:t>
            </a:r>
            <a:r>
              <a:rPr lang="es-ES" sz="1200" b="0" i="1" u="none" strike="noStrike" kern="1200" baseline="0" dirty="0">
                <a:solidFill>
                  <a:schemeClr val="tx1"/>
                </a:solidFill>
                <a:latin typeface="+mn-lt"/>
                <a:ea typeface="+mn-ea"/>
                <a:cs typeface="+mn-cs"/>
              </a:rPr>
              <a:t> (BYOL) </a:t>
            </a:r>
            <a:r>
              <a:rPr lang="es-ES" sz="1200" b="0" i="0" u="none" strike="noStrike" kern="1200" baseline="0" dirty="0">
                <a:solidFill>
                  <a:schemeClr val="tx1"/>
                </a:solidFill>
                <a:latin typeface="+mn-lt"/>
                <a:ea typeface="+mn-ea"/>
                <a:cs typeface="+mn-cs"/>
              </a:rPr>
              <a:t>le permite a los clientes aplicar sus propias licencias del software Oracle equivalente a los servicios altamente automatizados de Oracle </a:t>
            </a:r>
            <a:r>
              <a:rPr lang="es-ES" sz="1200" b="0" i="0" u="none" strike="noStrike" kern="1200" baseline="0" dirty="0" err="1">
                <a:solidFill>
                  <a:schemeClr val="tx1"/>
                </a:solidFill>
                <a:latin typeface="+mn-lt"/>
                <a:ea typeface="+mn-ea"/>
                <a:cs typeface="+mn-cs"/>
              </a:rPr>
              <a:t>PaaS</a:t>
            </a:r>
            <a:r>
              <a:rPr lang="es-ES" sz="1200" b="0" i="0" u="none" strike="noStrike" kern="1200" baseline="0" dirty="0">
                <a:solidFill>
                  <a:schemeClr val="tx1"/>
                </a:solidFill>
                <a:latin typeface="+mn-lt"/>
                <a:ea typeface="+mn-ea"/>
                <a:cs typeface="+mn-cs"/>
              </a:rPr>
              <a:t> e </a:t>
            </a:r>
            <a:r>
              <a:rPr lang="es-ES" sz="1200" b="0" i="0" u="none" strike="noStrike" kern="1200" baseline="0" dirty="0" err="1">
                <a:solidFill>
                  <a:schemeClr val="tx1"/>
                </a:solidFill>
                <a:latin typeface="+mn-lt"/>
                <a:ea typeface="+mn-ea"/>
                <a:cs typeface="+mn-cs"/>
              </a:rPr>
              <a:t>IaaS</a:t>
            </a:r>
            <a:r>
              <a:rPr lang="es-ES" sz="1200" b="0" i="0" u="none" strike="noStrike" kern="1200" baseline="0" dirty="0">
                <a:solidFill>
                  <a:schemeClr val="tx1"/>
                </a:solidFill>
                <a:latin typeface="+mn-lt"/>
                <a:ea typeface="+mn-ea"/>
                <a:cs typeface="+mn-cs"/>
              </a:rPr>
              <a:t> en la nube. Sin embargo, este modelo escapa al contexto académico al que aplica el presente documento. </a:t>
            </a:r>
            <a:endParaRPr lang="es-CL" dirty="0"/>
          </a:p>
        </p:txBody>
      </p:sp>
      <p:sp>
        <p:nvSpPr>
          <p:cNvPr id="4" name="Marcador de número de diapositiva 3"/>
          <p:cNvSpPr>
            <a:spLocks noGrp="1"/>
          </p:cNvSpPr>
          <p:nvPr>
            <p:ph type="sldNum" sz="quarter" idx="10"/>
          </p:nvPr>
        </p:nvSpPr>
        <p:spPr/>
        <p:txBody>
          <a:bodyPr/>
          <a:lstStyle/>
          <a:p>
            <a:fld id="{9AB2BD23-A312-4170-BCCB-F9DD0002A568}" type="slidenum">
              <a:rPr lang="es-CL" smtClean="0"/>
              <a:t>19</a:t>
            </a:fld>
            <a:endParaRPr lang="es-CL"/>
          </a:p>
        </p:txBody>
      </p:sp>
    </p:spTree>
    <p:extLst>
      <p:ext uri="{BB962C8B-B14F-4D97-AF65-F5344CB8AC3E}">
        <p14:creationId xmlns:p14="http://schemas.microsoft.com/office/powerpoint/2010/main" val="2449967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sz="1200" b="0" i="0" u="none" strike="noStrike" kern="1200" baseline="0" dirty="0">
              <a:solidFill>
                <a:schemeClr val="tx1"/>
              </a:solidFill>
              <a:latin typeface="+mn-lt"/>
              <a:ea typeface="+mn-ea"/>
              <a:cs typeface="+mn-cs"/>
            </a:endParaRPr>
          </a:p>
        </p:txBody>
      </p:sp>
      <p:sp>
        <p:nvSpPr>
          <p:cNvPr id="4" name="Marcador de número de diapositiva 3"/>
          <p:cNvSpPr>
            <a:spLocks noGrp="1"/>
          </p:cNvSpPr>
          <p:nvPr>
            <p:ph type="sldNum" sz="quarter" idx="10"/>
          </p:nvPr>
        </p:nvSpPr>
        <p:spPr/>
        <p:txBody>
          <a:bodyPr/>
          <a:lstStyle/>
          <a:p>
            <a:fld id="{9AB2BD23-A312-4170-BCCB-F9DD0002A568}" type="slidenum">
              <a:rPr lang="es-CL" smtClean="0"/>
              <a:t>20</a:t>
            </a:fld>
            <a:endParaRPr lang="es-CL"/>
          </a:p>
        </p:txBody>
      </p:sp>
    </p:spTree>
    <p:extLst>
      <p:ext uri="{BB962C8B-B14F-4D97-AF65-F5344CB8AC3E}">
        <p14:creationId xmlns:p14="http://schemas.microsoft.com/office/powerpoint/2010/main" val="2061734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sz="1200" b="0" i="0" u="none" strike="noStrike" kern="1200" baseline="0" dirty="0">
              <a:solidFill>
                <a:schemeClr val="tx1"/>
              </a:solidFill>
              <a:latin typeface="+mn-lt"/>
              <a:ea typeface="+mn-ea"/>
              <a:cs typeface="+mn-cs"/>
            </a:endParaRPr>
          </a:p>
        </p:txBody>
      </p:sp>
      <p:sp>
        <p:nvSpPr>
          <p:cNvPr id="4" name="Marcador de número de diapositiva 3"/>
          <p:cNvSpPr>
            <a:spLocks noGrp="1"/>
          </p:cNvSpPr>
          <p:nvPr>
            <p:ph type="sldNum" sz="quarter" idx="10"/>
          </p:nvPr>
        </p:nvSpPr>
        <p:spPr/>
        <p:txBody>
          <a:bodyPr/>
          <a:lstStyle/>
          <a:p>
            <a:fld id="{9AB2BD23-A312-4170-BCCB-F9DD0002A568}" type="slidenum">
              <a:rPr lang="es-CL" smtClean="0"/>
              <a:t>21</a:t>
            </a:fld>
            <a:endParaRPr lang="es-CL"/>
          </a:p>
        </p:txBody>
      </p:sp>
    </p:spTree>
    <p:extLst>
      <p:ext uri="{BB962C8B-B14F-4D97-AF65-F5344CB8AC3E}">
        <p14:creationId xmlns:p14="http://schemas.microsoft.com/office/powerpoint/2010/main" val="3782495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sz="1200" b="0" i="0" u="none" strike="noStrike" kern="1200" baseline="0" dirty="0">
              <a:solidFill>
                <a:schemeClr val="tx1"/>
              </a:solidFill>
              <a:latin typeface="+mn-lt"/>
              <a:ea typeface="+mn-ea"/>
              <a:cs typeface="+mn-cs"/>
            </a:endParaRPr>
          </a:p>
        </p:txBody>
      </p:sp>
      <p:sp>
        <p:nvSpPr>
          <p:cNvPr id="4" name="Marcador de número de diapositiva 3"/>
          <p:cNvSpPr>
            <a:spLocks noGrp="1"/>
          </p:cNvSpPr>
          <p:nvPr>
            <p:ph type="sldNum" sz="quarter" idx="10"/>
          </p:nvPr>
        </p:nvSpPr>
        <p:spPr/>
        <p:txBody>
          <a:bodyPr/>
          <a:lstStyle/>
          <a:p>
            <a:fld id="{9AB2BD23-A312-4170-BCCB-F9DD0002A568}" type="slidenum">
              <a:rPr lang="es-CL" smtClean="0"/>
              <a:t>22</a:t>
            </a:fld>
            <a:endParaRPr lang="es-CL"/>
          </a:p>
        </p:txBody>
      </p:sp>
    </p:spTree>
    <p:extLst>
      <p:ext uri="{BB962C8B-B14F-4D97-AF65-F5344CB8AC3E}">
        <p14:creationId xmlns:p14="http://schemas.microsoft.com/office/powerpoint/2010/main" val="3906709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sz="1200" b="0" i="0" u="none" strike="noStrike" kern="1200" baseline="0" dirty="0">
              <a:solidFill>
                <a:schemeClr val="tx1"/>
              </a:solidFill>
              <a:latin typeface="+mn-lt"/>
              <a:ea typeface="+mn-ea"/>
              <a:cs typeface="+mn-cs"/>
            </a:endParaRPr>
          </a:p>
        </p:txBody>
      </p:sp>
      <p:sp>
        <p:nvSpPr>
          <p:cNvPr id="4" name="Marcador de número de diapositiva 3"/>
          <p:cNvSpPr>
            <a:spLocks noGrp="1"/>
          </p:cNvSpPr>
          <p:nvPr>
            <p:ph type="sldNum" sz="quarter" idx="10"/>
          </p:nvPr>
        </p:nvSpPr>
        <p:spPr/>
        <p:txBody>
          <a:bodyPr/>
          <a:lstStyle/>
          <a:p>
            <a:fld id="{9AB2BD23-A312-4170-BCCB-F9DD0002A568}" type="slidenum">
              <a:rPr lang="es-CL" smtClean="0"/>
              <a:t>23</a:t>
            </a:fld>
            <a:endParaRPr lang="es-CL"/>
          </a:p>
        </p:txBody>
      </p:sp>
    </p:spTree>
    <p:extLst>
      <p:ext uri="{BB962C8B-B14F-4D97-AF65-F5344CB8AC3E}">
        <p14:creationId xmlns:p14="http://schemas.microsoft.com/office/powerpoint/2010/main" val="3361336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sz="1200" b="0" i="0" u="none" strike="noStrike" kern="1200" baseline="0" dirty="0">
              <a:solidFill>
                <a:schemeClr val="tx1"/>
              </a:solidFill>
              <a:latin typeface="+mn-lt"/>
              <a:ea typeface="+mn-ea"/>
              <a:cs typeface="+mn-cs"/>
            </a:endParaRPr>
          </a:p>
        </p:txBody>
      </p:sp>
      <p:sp>
        <p:nvSpPr>
          <p:cNvPr id="4" name="Marcador de número de diapositiva 3"/>
          <p:cNvSpPr>
            <a:spLocks noGrp="1"/>
          </p:cNvSpPr>
          <p:nvPr>
            <p:ph type="sldNum" sz="quarter" idx="10"/>
          </p:nvPr>
        </p:nvSpPr>
        <p:spPr/>
        <p:txBody>
          <a:bodyPr/>
          <a:lstStyle/>
          <a:p>
            <a:fld id="{9AB2BD23-A312-4170-BCCB-F9DD0002A568}" type="slidenum">
              <a:rPr lang="es-CL" smtClean="0"/>
              <a:t>24</a:t>
            </a:fld>
            <a:endParaRPr lang="es-CL"/>
          </a:p>
        </p:txBody>
      </p:sp>
    </p:spTree>
    <p:extLst>
      <p:ext uri="{BB962C8B-B14F-4D97-AF65-F5344CB8AC3E}">
        <p14:creationId xmlns:p14="http://schemas.microsoft.com/office/powerpoint/2010/main" val="3125183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sz="1200" b="0" i="0" u="none" strike="noStrike" kern="1200" baseline="0" dirty="0">
              <a:solidFill>
                <a:schemeClr val="tx1"/>
              </a:solidFill>
              <a:latin typeface="+mn-lt"/>
              <a:ea typeface="+mn-ea"/>
              <a:cs typeface="+mn-cs"/>
            </a:endParaRPr>
          </a:p>
        </p:txBody>
      </p:sp>
      <p:sp>
        <p:nvSpPr>
          <p:cNvPr id="4" name="Marcador de número de diapositiva 3"/>
          <p:cNvSpPr>
            <a:spLocks noGrp="1"/>
          </p:cNvSpPr>
          <p:nvPr>
            <p:ph type="sldNum" sz="quarter" idx="10"/>
          </p:nvPr>
        </p:nvSpPr>
        <p:spPr/>
        <p:txBody>
          <a:bodyPr/>
          <a:lstStyle/>
          <a:p>
            <a:fld id="{9AB2BD23-A312-4170-BCCB-F9DD0002A568}" type="slidenum">
              <a:rPr lang="es-CL" smtClean="0"/>
              <a:t>25</a:t>
            </a:fld>
            <a:endParaRPr lang="es-CL"/>
          </a:p>
        </p:txBody>
      </p:sp>
    </p:spTree>
    <p:extLst>
      <p:ext uri="{BB962C8B-B14F-4D97-AF65-F5344CB8AC3E}">
        <p14:creationId xmlns:p14="http://schemas.microsoft.com/office/powerpoint/2010/main" val="3738209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1" i="0" kern="1200" dirty="0">
                <a:solidFill>
                  <a:schemeClr val="tx1"/>
                </a:solidFill>
                <a:effectLst/>
                <a:latin typeface="+mn-lt"/>
                <a:ea typeface="+mn-ea"/>
                <a:cs typeface="+mn-cs"/>
              </a:rPr>
              <a:t>Nota:</a:t>
            </a:r>
            <a:r>
              <a:rPr lang="es-ES" sz="1200" b="0" i="0" kern="1200" dirty="0">
                <a:solidFill>
                  <a:schemeClr val="tx1"/>
                </a:solidFill>
                <a:effectLst/>
                <a:latin typeface="+mn-lt"/>
                <a:ea typeface="+mn-ea"/>
                <a:cs typeface="+mn-cs"/>
              </a:rPr>
              <a:t> La misma contraseña será utilizada para estas cuentas.</a:t>
            </a:r>
            <a:endParaRPr lang="es-CL" dirty="0"/>
          </a:p>
        </p:txBody>
      </p:sp>
      <p:sp>
        <p:nvSpPr>
          <p:cNvPr id="4" name="Marcador de número de diapositiva 3"/>
          <p:cNvSpPr>
            <a:spLocks noGrp="1"/>
          </p:cNvSpPr>
          <p:nvPr>
            <p:ph type="sldNum" sz="quarter" idx="10"/>
          </p:nvPr>
        </p:nvSpPr>
        <p:spPr/>
        <p:txBody>
          <a:bodyPr/>
          <a:lstStyle/>
          <a:p>
            <a:fld id="{9AB2BD23-A312-4170-BCCB-F9DD0002A568}" type="slidenum">
              <a:rPr lang="es-CL" smtClean="0"/>
              <a:t>8</a:t>
            </a:fld>
            <a:endParaRPr lang="es-CL"/>
          </a:p>
        </p:txBody>
      </p:sp>
    </p:spTree>
    <p:extLst>
      <p:ext uri="{BB962C8B-B14F-4D97-AF65-F5344CB8AC3E}">
        <p14:creationId xmlns:p14="http://schemas.microsoft.com/office/powerpoint/2010/main" val="2961069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sz="1200" b="0" i="0" u="none" strike="noStrike" kern="1200" baseline="0" dirty="0">
              <a:solidFill>
                <a:schemeClr val="tx1"/>
              </a:solidFill>
              <a:latin typeface="+mn-lt"/>
              <a:ea typeface="+mn-ea"/>
              <a:cs typeface="+mn-cs"/>
            </a:endParaRPr>
          </a:p>
        </p:txBody>
      </p:sp>
      <p:sp>
        <p:nvSpPr>
          <p:cNvPr id="4" name="Marcador de número de diapositiva 3"/>
          <p:cNvSpPr>
            <a:spLocks noGrp="1"/>
          </p:cNvSpPr>
          <p:nvPr>
            <p:ph type="sldNum" sz="quarter" idx="10"/>
          </p:nvPr>
        </p:nvSpPr>
        <p:spPr/>
        <p:txBody>
          <a:bodyPr/>
          <a:lstStyle/>
          <a:p>
            <a:fld id="{9AB2BD23-A312-4170-BCCB-F9DD0002A568}" type="slidenum">
              <a:rPr lang="es-CL" smtClean="0"/>
              <a:t>26</a:t>
            </a:fld>
            <a:endParaRPr lang="es-CL"/>
          </a:p>
        </p:txBody>
      </p:sp>
    </p:spTree>
    <p:extLst>
      <p:ext uri="{BB962C8B-B14F-4D97-AF65-F5344CB8AC3E}">
        <p14:creationId xmlns:p14="http://schemas.microsoft.com/office/powerpoint/2010/main" val="29091034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sz="1200" b="0" i="0" u="none" strike="noStrike" kern="1200" baseline="0" dirty="0">
              <a:solidFill>
                <a:schemeClr val="tx1"/>
              </a:solidFill>
              <a:latin typeface="+mn-lt"/>
              <a:ea typeface="+mn-ea"/>
              <a:cs typeface="+mn-cs"/>
            </a:endParaRPr>
          </a:p>
        </p:txBody>
      </p:sp>
      <p:sp>
        <p:nvSpPr>
          <p:cNvPr id="4" name="Marcador de número de diapositiva 3"/>
          <p:cNvSpPr>
            <a:spLocks noGrp="1"/>
          </p:cNvSpPr>
          <p:nvPr>
            <p:ph type="sldNum" sz="quarter" idx="10"/>
          </p:nvPr>
        </p:nvSpPr>
        <p:spPr/>
        <p:txBody>
          <a:bodyPr/>
          <a:lstStyle/>
          <a:p>
            <a:fld id="{9AB2BD23-A312-4170-BCCB-F9DD0002A568}" type="slidenum">
              <a:rPr lang="es-CL" smtClean="0"/>
              <a:t>27</a:t>
            </a:fld>
            <a:endParaRPr lang="es-CL"/>
          </a:p>
        </p:txBody>
      </p:sp>
    </p:spTree>
    <p:extLst>
      <p:ext uri="{BB962C8B-B14F-4D97-AF65-F5344CB8AC3E}">
        <p14:creationId xmlns:p14="http://schemas.microsoft.com/office/powerpoint/2010/main" val="18998407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sz="1200" b="0" i="0" u="none" strike="noStrike" kern="1200" baseline="0" dirty="0">
              <a:solidFill>
                <a:schemeClr val="tx1"/>
              </a:solidFill>
              <a:latin typeface="+mn-lt"/>
              <a:ea typeface="+mn-ea"/>
              <a:cs typeface="+mn-cs"/>
            </a:endParaRPr>
          </a:p>
        </p:txBody>
      </p:sp>
      <p:sp>
        <p:nvSpPr>
          <p:cNvPr id="4" name="Marcador de número de diapositiva 3"/>
          <p:cNvSpPr>
            <a:spLocks noGrp="1"/>
          </p:cNvSpPr>
          <p:nvPr>
            <p:ph type="sldNum" sz="quarter" idx="10"/>
          </p:nvPr>
        </p:nvSpPr>
        <p:spPr/>
        <p:txBody>
          <a:bodyPr/>
          <a:lstStyle/>
          <a:p>
            <a:fld id="{9AB2BD23-A312-4170-BCCB-F9DD0002A568}" type="slidenum">
              <a:rPr lang="es-CL" smtClean="0"/>
              <a:t>28</a:t>
            </a:fld>
            <a:endParaRPr lang="es-CL"/>
          </a:p>
        </p:txBody>
      </p:sp>
    </p:spTree>
    <p:extLst>
      <p:ext uri="{BB962C8B-B14F-4D97-AF65-F5344CB8AC3E}">
        <p14:creationId xmlns:p14="http://schemas.microsoft.com/office/powerpoint/2010/main" val="10220341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sz="1200" b="0" i="0" u="none" strike="noStrike" kern="1200" baseline="0" dirty="0">
              <a:solidFill>
                <a:schemeClr val="tx1"/>
              </a:solidFill>
              <a:latin typeface="+mn-lt"/>
              <a:ea typeface="+mn-ea"/>
              <a:cs typeface="+mn-cs"/>
            </a:endParaRPr>
          </a:p>
        </p:txBody>
      </p:sp>
      <p:sp>
        <p:nvSpPr>
          <p:cNvPr id="4" name="Marcador de número de diapositiva 3"/>
          <p:cNvSpPr>
            <a:spLocks noGrp="1"/>
          </p:cNvSpPr>
          <p:nvPr>
            <p:ph type="sldNum" sz="quarter" idx="10"/>
          </p:nvPr>
        </p:nvSpPr>
        <p:spPr/>
        <p:txBody>
          <a:bodyPr/>
          <a:lstStyle/>
          <a:p>
            <a:fld id="{9AB2BD23-A312-4170-BCCB-F9DD0002A568}" type="slidenum">
              <a:rPr lang="es-CL" smtClean="0"/>
              <a:t>29</a:t>
            </a:fld>
            <a:endParaRPr lang="es-CL"/>
          </a:p>
        </p:txBody>
      </p:sp>
    </p:spTree>
    <p:extLst>
      <p:ext uri="{BB962C8B-B14F-4D97-AF65-F5344CB8AC3E}">
        <p14:creationId xmlns:p14="http://schemas.microsoft.com/office/powerpoint/2010/main" val="4968030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sz="1200" b="0" i="0" u="none" strike="noStrike" kern="1200" baseline="0" dirty="0">
              <a:solidFill>
                <a:schemeClr val="tx1"/>
              </a:solidFill>
              <a:latin typeface="+mn-lt"/>
              <a:ea typeface="+mn-ea"/>
              <a:cs typeface="+mn-cs"/>
            </a:endParaRPr>
          </a:p>
        </p:txBody>
      </p:sp>
      <p:sp>
        <p:nvSpPr>
          <p:cNvPr id="4" name="Marcador de número de diapositiva 3"/>
          <p:cNvSpPr>
            <a:spLocks noGrp="1"/>
          </p:cNvSpPr>
          <p:nvPr>
            <p:ph type="sldNum" sz="quarter" idx="10"/>
          </p:nvPr>
        </p:nvSpPr>
        <p:spPr/>
        <p:txBody>
          <a:bodyPr/>
          <a:lstStyle/>
          <a:p>
            <a:fld id="{9AB2BD23-A312-4170-BCCB-F9DD0002A568}" type="slidenum">
              <a:rPr lang="es-CL" smtClean="0"/>
              <a:t>30</a:t>
            </a:fld>
            <a:endParaRPr lang="es-CL"/>
          </a:p>
        </p:txBody>
      </p:sp>
    </p:spTree>
    <p:extLst>
      <p:ext uri="{BB962C8B-B14F-4D97-AF65-F5344CB8AC3E}">
        <p14:creationId xmlns:p14="http://schemas.microsoft.com/office/powerpoint/2010/main" val="12893435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sz="1200" b="0" i="0" u="none" strike="noStrike" kern="1200" baseline="0" dirty="0">
              <a:solidFill>
                <a:schemeClr val="tx1"/>
              </a:solidFill>
              <a:latin typeface="+mn-lt"/>
              <a:ea typeface="+mn-ea"/>
              <a:cs typeface="+mn-cs"/>
            </a:endParaRPr>
          </a:p>
        </p:txBody>
      </p:sp>
      <p:sp>
        <p:nvSpPr>
          <p:cNvPr id="4" name="Marcador de número de diapositiva 3"/>
          <p:cNvSpPr>
            <a:spLocks noGrp="1"/>
          </p:cNvSpPr>
          <p:nvPr>
            <p:ph type="sldNum" sz="quarter" idx="10"/>
          </p:nvPr>
        </p:nvSpPr>
        <p:spPr/>
        <p:txBody>
          <a:bodyPr/>
          <a:lstStyle/>
          <a:p>
            <a:fld id="{9AB2BD23-A312-4170-BCCB-F9DD0002A568}" type="slidenum">
              <a:rPr lang="es-CL" smtClean="0"/>
              <a:t>31</a:t>
            </a:fld>
            <a:endParaRPr lang="es-CL"/>
          </a:p>
        </p:txBody>
      </p:sp>
    </p:spTree>
    <p:extLst>
      <p:ext uri="{BB962C8B-B14F-4D97-AF65-F5344CB8AC3E}">
        <p14:creationId xmlns:p14="http://schemas.microsoft.com/office/powerpoint/2010/main" val="4198334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sz="1200" b="0" i="0" u="none" strike="noStrike" kern="1200" baseline="0" dirty="0">
              <a:solidFill>
                <a:schemeClr val="tx1"/>
              </a:solidFill>
              <a:latin typeface="+mn-lt"/>
              <a:ea typeface="+mn-ea"/>
              <a:cs typeface="+mn-cs"/>
            </a:endParaRPr>
          </a:p>
        </p:txBody>
      </p:sp>
      <p:sp>
        <p:nvSpPr>
          <p:cNvPr id="4" name="Marcador de número de diapositiva 3"/>
          <p:cNvSpPr>
            <a:spLocks noGrp="1"/>
          </p:cNvSpPr>
          <p:nvPr>
            <p:ph type="sldNum" sz="quarter" idx="10"/>
          </p:nvPr>
        </p:nvSpPr>
        <p:spPr/>
        <p:txBody>
          <a:bodyPr/>
          <a:lstStyle/>
          <a:p>
            <a:fld id="{9AB2BD23-A312-4170-BCCB-F9DD0002A568}" type="slidenum">
              <a:rPr lang="es-CL" smtClean="0"/>
              <a:t>32</a:t>
            </a:fld>
            <a:endParaRPr lang="es-CL"/>
          </a:p>
        </p:txBody>
      </p:sp>
    </p:spTree>
    <p:extLst>
      <p:ext uri="{BB962C8B-B14F-4D97-AF65-F5344CB8AC3E}">
        <p14:creationId xmlns:p14="http://schemas.microsoft.com/office/powerpoint/2010/main" val="7229355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sz="1200" b="0" i="0" u="none" strike="noStrike" kern="1200" baseline="0" dirty="0">
              <a:solidFill>
                <a:schemeClr val="tx1"/>
              </a:solidFill>
              <a:latin typeface="+mn-lt"/>
              <a:ea typeface="+mn-ea"/>
              <a:cs typeface="+mn-cs"/>
            </a:endParaRPr>
          </a:p>
        </p:txBody>
      </p:sp>
      <p:sp>
        <p:nvSpPr>
          <p:cNvPr id="4" name="Marcador de número de diapositiva 3"/>
          <p:cNvSpPr>
            <a:spLocks noGrp="1"/>
          </p:cNvSpPr>
          <p:nvPr>
            <p:ph type="sldNum" sz="quarter" idx="10"/>
          </p:nvPr>
        </p:nvSpPr>
        <p:spPr/>
        <p:txBody>
          <a:bodyPr/>
          <a:lstStyle/>
          <a:p>
            <a:fld id="{9AB2BD23-A312-4170-BCCB-F9DD0002A568}" type="slidenum">
              <a:rPr lang="es-CL" smtClean="0"/>
              <a:t>33</a:t>
            </a:fld>
            <a:endParaRPr lang="es-CL"/>
          </a:p>
        </p:txBody>
      </p:sp>
    </p:spTree>
    <p:extLst>
      <p:ext uri="{BB962C8B-B14F-4D97-AF65-F5344CB8AC3E}">
        <p14:creationId xmlns:p14="http://schemas.microsoft.com/office/powerpoint/2010/main" val="13577997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sz="1200" b="0" i="0" u="none" strike="noStrike" kern="1200" baseline="0" dirty="0">
              <a:solidFill>
                <a:schemeClr val="tx1"/>
              </a:solidFill>
              <a:latin typeface="+mn-lt"/>
              <a:ea typeface="+mn-ea"/>
              <a:cs typeface="+mn-cs"/>
            </a:endParaRPr>
          </a:p>
        </p:txBody>
      </p:sp>
      <p:sp>
        <p:nvSpPr>
          <p:cNvPr id="4" name="Marcador de número de diapositiva 3"/>
          <p:cNvSpPr>
            <a:spLocks noGrp="1"/>
          </p:cNvSpPr>
          <p:nvPr>
            <p:ph type="sldNum" sz="quarter" idx="10"/>
          </p:nvPr>
        </p:nvSpPr>
        <p:spPr/>
        <p:txBody>
          <a:bodyPr/>
          <a:lstStyle/>
          <a:p>
            <a:fld id="{9AB2BD23-A312-4170-BCCB-F9DD0002A568}" type="slidenum">
              <a:rPr lang="es-CL" smtClean="0"/>
              <a:t>34</a:t>
            </a:fld>
            <a:endParaRPr lang="es-CL"/>
          </a:p>
        </p:txBody>
      </p:sp>
    </p:spTree>
    <p:extLst>
      <p:ext uri="{BB962C8B-B14F-4D97-AF65-F5344CB8AC3E}">
        <p14:creationId xmlns:p14="http://schemas.microsoft.com/office/powerpoint/2010/main" val="37682773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sz="1200" b="0" i="0" u="none" strike="noStrike" kern="1200" baseline="0" dirty="0">
              <a:solidFill>
                <a:schemeClr val="tx1"/>
              </a:solidFill>
              <a:latin typeface="+mn-lt"/>
              <a:ea typeface="+mn-ea"/>
              <a:cs typeface="+mn-cs"/>
            </a:endParaRPr>
          </a:p>
        </p:txBody>
      </p:sp>
      <p:sp>
        <p:nvSpPr>
          <p:cNvPr id="4" name="Marcador de número de diapositiva 3"/>
          <p:cNvSpPr>
            <a:spLocks noGrp="1"/>
          </p:cNvSpPr>
          <p:nvPr>
            <p:ph type="sldNum" sz="quarter" idx="10"/>
          </p:nvPr>
        </p:nvSpPr>
        <p:spPr/>
        <p:txBody>
          <a:bodyPr/>
          <a:lstStyle/>
          <a:p>
            <a:fld id="{9AB2BD23-A312-4170-BCCB-F9DD0002A568}" type="slidenum">
              <a:rPr lang="es-CL" smtClean="0"/>
              <a:t>35</a:t>
            </a:fld>
            <a:endParaRPr lang="es-CL"/>
          </a:p>
        </p:txBody>
      </p:sp>
    </p:spTree>
    <p:extLst>
      <p:ext uri="{BB962C8B-B14F-4D97-AF65-F5344CB8AC3E}">
        <p14:creationId xmlns:p14="http://schemas.microsoft.com/office/powerpoint/2010/main" val="3131477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9AB2BD23-A312-4170-BCCB-F9DD0002A568}" type="slidenum">
              <a:rPr lang="es-CL" smtClean="0"/>
              <a:t>9</a:t>
            </a:fld>
            <a:endParaRPr lang="es-CL"/>
          </a:p>
        </p:txBody>
      </p:sp>
    </p:spTree>
    <p:extLst>
      <p:ext uri="{BB962C8B-B14F-4D97-AF65-F5344CB8AC3E}">
        <p14:creationId xmlns:p14="http://schemas.microsoft.com/office/powerpoint/2010/main" val="503120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9AB2BD23-A312-4170-BCCB-F9DD0002A568}" type="slidenum">
              <a:rPr lang="es-CL" smtClean="0"/>
              <a:t>10</a:t>
            </a:fld>
            <a:endParaRPr lang="es-CL"/>
          </a:p>
        </p:txBody>
      </p:sp>
    </p:spTree>
    <p:extLst>
      <p:ext uri="{BB962C8B-B14F-4D97-AF65-F5344CB8AC3E}">
        <p14:creationId xmlns:p14="http://schemas.microsoft.com/office/powerpoint/2010/main" val="3903180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9AB2BD23-A312-4170-BCCB-F9DD0002A568}" type="slidenum">
              <a:rPr lang="es-CL" smtClean="0"/>
              <a:t>11</a:t>
            </a:fld>
            <a:endParaRPr lang="es-CL"/>
          </a:p>
        </p:txBody>
      </p:sp>
    </p:spTree>
    <p:extLst>
      <p:ext uri="{BB962C8B-B14F-4D97-AF65-F5344CB8AC3E}">
        <p14:creationId xmlns:p14="http://schemas.microsoft.com/office/powerpoint/2010/main" val="4030321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9AB2BD23-A312-4170-BCCB-F9DD0002A568}" type="slidenum">
              <a:rPr lang="es-CL" smtClean="0"/>
              <a:t>12</a:t>
            </a:fld>
            <a:endParaRPr lang="es-CL"/>
          </a:p>
        </p:txBody>
      </p:sp>
    </p:spTree>
    <p:extLst>
      <p:ext uri="{BB962C8B-B14F-4D97-AF65-F5344CB8AC3E}">
        <p14:creationId xmlns:p14="http://schemas.microsoft.com/office/powerpoint/2010/main" val="1610958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9AB2BD23-A312-4170-BCCB-F9DD0002A568}" type="slidenum">
              <a:rPr lang="es-CL" smtClean="0"/>
              <a:t>13</a:t>
            </a:fld>
            <a:endParaRPr lang="es-CL"/>
          </a:p>
        </p:txBody>
      </p:sp>
    </p:spTree>
    <p:extLst>
      <p:ext uri="{BB962C8B-B14F-4D97-AF65-F5344CB8AC3E}">
        <p14:creationId xmlns:p14="http://schemas.microsoft.com/office/powerpoint/2010/main" val="1924924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9AB2BD23-A312-4170-BCCB-F9DD0002A568}" type="slidenum">
              <a:rPr lang="es-CL" smtClean="0"/>
              <a:t>14</a:t>
            </a:fld>
            <a:endParaRPr lang="es-CL"/>
          </a:p>
        </p:txBody>
      </p:sp>
    </p:spTree>
    <p:extLst>
      <p:ext uri="{BB962C8B-B14F-4D97-AF65-F5344CB8AC3E}">
        <p14:creationId xmlns:p14="http://schemas.microsoft.com/office/powerpoint/2010/main" val="1657944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9AB2BD23-A312-4170-BCCB-F9DD0002A568}" type="slidenum">
              <a:rPr lang="es-CL" smtClean="0"/>
              <a:t>15</a:t>
            </a:fld>
            <a:endParaRPr lang="es-CL"/>
          </a:p>
        </p:txBody>
      </p:sp>
    </p:spTree>
    <p:extLst>
      <p:ext uri="{BB962C8B-B14F-4D97-AF65-F5344CB8AC3E}">
        <p14:creationId xmlns:p14="http://schemas.microsoft.com/office/powerpoint/2010/main" val="2383322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24/08/2022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819009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24/08/2022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079421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24/08/2022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342463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24/08/2022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6849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11BFFDA3-703B-5A46-AEFC-E14C30159CAC}" type="datetimeFigureOut">
              <a:rPr lang="es-ES" smtClean="0"/>
              <a:t>24/08/2022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310554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11BFFDA3-703B-5A46-AEFC-E14C30159CAC}" type="datetimeFigureOut">
              <a:rPr lang="es-ES" smtClean="0"/>
              <a:t>24/08/2022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3055683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11BFFDA3-703B-5A46-AEFC-E14C30159CAC}" type="datetimeFigureOut">
              <a:rPr lang="es-ES" smtClean="0"/>
              <a:t>24/08/2022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1737575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11BFFDA3-703B-5A46-AEFC-E14C30159CAC}" type="datetimeFigureOut">
              <a:rPr lang="es-ES" smtClean="0"/>
              <a:t>24/08/2022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798476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1BFFDA3-703B-5A46-AEFC-E14C30159CAC}" type="datetimeFigureOut">
              <a:rPr lang="es-ES" smtClean="0"/>
              <a:t>24/08/2022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733729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11BFFDA3-703B-5A46-AEFC-E14C30159CAC}" type="datetimeFigureOut">
              <a:rPr lang="es-ES" smtClean="0"/>
              <a:t>24/08/2022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328048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11BFFDA3-703B-5A46-AEFC-E14C30159CAC}" type="datetimeFigureOut">
              <a:rPr lang="es-ES" smtClean="0"/>
              <a:t>24/08/2022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067530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FFDA3-703B-5A46-AEFC-E14C30159CAC}" type="datetimeFigureOut">
              <a:rPr lang="es-ES" smtClean="0"/>
              <a:t>24/08/2022</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BE25F8-CB20-F449-B4F4-A964C31BB732}" type="slidenum">
              <a:rPr lang="es-ES" smtClean="0"/>
              <a:t>‹Nº›</a:t>
            </a:fld>
            <a:endParaRPr lang="es-ES"/>
          </a:p>
        </p:txBody>
      </p:sp>
    </p:spTree>
    <p:extLst>
      <p:ext uri="{BB962C8B-B14F-4D97-AF65-F5344CB8AC3E}">
        <p14:creationId xmlns:p14="http://schemas.microsoft.com/office/powerpoint/2010/main" val="2875313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hyperlink" Target="https://cloud.oracle.co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image" Target="../media/image26.png"/><Relationship Id="rId4" Type="http://schemas.openxmlformats.org/officeDocument/2006/relationships/diagramData" Target="../diagrams/data2.xml"/><Relationship Id="rId9" Type="http://schemas.openxmlformats.org/officeDocument/2006/relationships/hyperlink" Target="https://cloud.oracle.com/" TargetMode="External"/></Relationships>
</file>

<file path=ppt/slides/_rels/slide2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27.png"/></Relationships>
</file>

<file path=ppt/slides/_rels/slide2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png"/><Relationship Id="rId7" Type="http://schemas.openxmlformats.org/officeDocument/2006/relationships/diagramColors" Target="../diagrams/colors5.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 Id="rId9"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hyperlink" Target="https://www.oracle.com/cl/database/technologies/xe-downloads.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611560" y="2947566"/>
            <a:ext cx="7772400" cy="685347"/>
          </a:xfrm>
        </p:spPr>
        <p:txBody>
          <a:bodyPr/>
          <a:lstStyle/>
          <a:p>
            <a:r>
              <a:rPr lang="es-CL" sz="3600" b="1" dirty="0">
                <a:solidFill>
                  <a:srgbClr val="D40202"/>
                </a:solidFill>
                <a:latin typeface="Myriad Pro"/>
                <a:cs typeface="Myriad Pro"/>
              </a:rPr>
              <a:t>Bases de Datos Relacionales</a:t>
            </a:r>
          </a:p>
        </p:txBody>
      </p:sp>
      <p:sp>
        <p:nvSpPr>
          <p:cNvPr id="10" name="Rectángulo 9"/>
          <p:cNvSpPr/>
          <p:nvPr/>
        </p:nvSpPr>
        <p:spPr>
          <a:xfrm>
            <a:off x="469608" y="1"/>
            <a:ext cx="1867756" cy="1867756"/>
          </a:xfrm>
          <a:prstGeom prst="rect">
            <a:avLst/>
          </a:prstGeom>
          <a:solidFill>
            <a:srgbClr val="D402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Título 1"/>
          <p:cNvSpPr txBox="1">
            <a:spLocks/>
          </p:cNvSpPr>
          <p:nvPr/>
        </p:nvSpPr>
        <p:spPr>
          <a:xfrm>
            <a:off x="469607" y="160081"/>
            <a:ext cx="1867757" cy="75770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1400" kern="1400" dirty="0">
                <a:solidFill>
                  <a:schemeClr val="bg1"/>
                </a:solidFill>
                <a:latin typeface="Myriad Pro Light"/>
                <a:cs typeface="Myriad Pro Light"/>
              </a:rPr>
              <a:t>Tecnologías de Información y Ciberseguridad</a:t>
            </a:r>
            <a:endParaRPr lang="es-CL" sz="1400" kern="1400" dirty="0">
              <a:solidFill>
                <a:schemeClr val="bg1"/>
              </a:solidFill>
              <a:latin typeface="Myriad Pro Light"/>
              <a:cs typeface="Myriad Pro Light"/>
            </a:endParaRPr>
          </a:p>
        </p:txBody>
      </p:sp>
      <p:pic>
        <p:nvPicPr>
          <p:cNvPr id="12" name="Imagen 11" desc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447" y="1332361"/>
            <a:ext cx="1270076" cy="342346"/>
          </a:xfrm>
          <a:prstGeom prst="rect">
            <a:avLst/>
          </a:prstGeom>
        </p:spPr>
      </p:pic>
      <p:cxnSp>
        <p:nvCxnSpPr>
          <p:cNvPr id="14" name="Conector recto 13"/>
          <p:cNvCxnSpPr/>
          <p:nvPr/>
        </p:nvCxnSpPr>
        <p:spPr>
          <a:xfrm>
            <a:off x="615294" y="1077855"/>
            <a:ext cx="1576383"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Subtítulo 2"/>
          <p:cNvSpPr>
            <a:spLocks noGrp="1"/>
          </p:cNvSpPr>
          <p:nvPr>
            <p:ph type="subTitle" idx="1"/>
          </p:nvPr>
        </p:nvSpPr>
        <p:spPr>
          <a:xfrm>
            <a:off x="1297360" y="3712724"/>
            <a:ext cx="6400800" cy="362194"/>
          </a:xfrm>
        </p:spPr>
        <p:txBody>
          <a:bodyPr>
            <a:normAutofit fontScale="85000" lnSpcReduction="20000"/>
          </a:bodyPr>
          <a:lstStyle/>
          <a:p>
            <a:pPr marL="0" indent="0" algn="ctr">
              <a:buNone/>
            </a:pPr>
            <a:r>
              <a:rPr lang="es-CL" sz="2400" dirty="0">
                <a:latin typeface="Myriad Pro"/>
                <a:cs typeface="Myriad Pro"/>
              </a:rPr>
              <a:t>TI2022 – Primavera 2021</a:t>
            </a:r>
            <a:endParaRPr lang="es-CL" dirty="0">
              <a:latin typeface="Myriad Pro"/>
              <a:cs typeface="Myriad Pro"/>
            </a:endParaRP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Tree>
    <p:extLst>
      <p:ext uri="{BB962C8B-B14F-4D97-AF65-F5344CB8AC3E}">
        <p14:creationId xmlns:p14="http://schemas.microsoft.com/office/powerpoint/2010/main" val="808890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300942"/>
            <a:ext cx="8707248" cy="636607"/>
          </a:xfrm>
        </p:spPr>
        <p:txBody>
          <a:bodyPr>
            <a:noAutofit/>
          </a:bodyPr>
          <a:lstStyle/>
          <a:p>
            <a:r>
              <a:rPr lang="es-ES" sz="2800" b="1" dirty="0">
                <a:solidFill>
                  <a:srgbClr val="D40202"/>
                </a:solidFill>
                <a:latin typeface="Myriad Pro"/>
                <a:cs typeface="Myriad Pro"/>
              </a:rPr>
              <a:t>Ubicación de Archivos de la Base de Datos</a:t>
            </a:r>
            <a:endParaRPr lang="es-CL" sz="2800" b="1" dirty="0">
              <a:solidFill>
                <a:srgbClr val="D40202"/>
              </a:solidFill>
              <a:latin typeface="Myriad Pro"/>
              <a:cs typeface="Myriad Pro"/>
            </a:endParaRP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graphicFrame>
        <p:nvGraphicFramePr>
          <p:cNvPr id="2" name="Diagrama 1"/>
          <p:cNvGraphicFramePr/>
          <p:nvPr>
            <p:extLst>
              <p:ext uri="{D42A27DB-BD31-4B8C-83A1-F6EECF244321}">
                <p14:modId xmlns:p14="http://schemas.microsoft.com/office/powerpoint/2010/main" val="913053579"/>
              </p:ext>
            </p:extLst>
          </p:nvPr>
        </p:nvGraphicFramePr>
        <p:xfrm>
          <a:off x="706056" y="1226916"/>
          <a:ext cx="7836589" cy="49771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77319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300942"/>
            <a:ext cx="8707248" cy="636607"/>
          </a:xfrm>
        </p:spPr>
        <p:txBody>
          <a:bodyPr>
            <a:noAutofit/>
          </a:bodyPr>
          <a:lstStyle/>
          <a:p>
            <a:r>
              <a:rPr lang="es-ES" sz="2800" b="1" dirty="0">
                <a:solidFill>
                  <a:srgbClr val="D40202"/>
                </a:solidFill>
                <a:latin typeface="Myriad Pro"/>
                <a:cs typeface="Myriad Pro"/>
              </a:rPr>
              <a:t>Conexión a la Base de Datos Oracle XE</a:t>
            </a:r>
            <a:endParaRPr lang="es-CL" sz="2800" b="1" dirty="0">
              <a:solidFill>
                <a:srgbClr val="D40202"/>
              </a:solidFill>
              <a:latin typeface="Myriad Pro"/>
              <a:cs typeface="Myriad Pro"/>
            </a:endParaRP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pic>
        <p:nvPicPr>
          <p:cNvPr id="2" name="Imagen 1"/>
          <p:cNvPicPr>
            <a:picLocks noChangeAspect="1"/>
          </p:cNvPicPr>
          <p:nvPr/>
        </p:nvPicPr>
        <p:blipFill>
          <a:blip r:embed="rId4"/>
          <a:stretch>
            <a:fillRect/>
          </a:stretch>
        </p:blipFill>
        <p:spPr>
          <a:xfrm>
            <a:off x="272945" y="918923"/>
            <a:ext cx="8732124" cy="5562050"/>
          </a:xfrm>
          <a:prstGeom prst="rect">
            <a:avLst/>
          </a:prstGeom>
        </p:spPr>
      </p:pic>
      <p:sp>
        <p:nvSpPr>
          <p:cNvPr id="3" name="Rectángulo 2"/>
          <p:cNvSpPr/>
          <p:nvPr/>
        </p:nvSpPr>
        <p:spPr>
          <a:xfrm>
            <a:off x="372426" y="1893731"/>
            <a:ext cx="1753257" cy="338554"/>
          </a:xfrm>
          <a:prstGeom prst="rect">
            <a:avLst/>
          </a:prstGeom>
        </p:spPr>
        <p:txBody>
          <a:bodyPr wrap="square">
            <a:spAutoFit/>
          </a:bodyPr>
          <a:lstStyle/>
          <a:p>
            <a:r>
              <a:rPr lang="es-ES" sz="1600" dirty="0">
                <a:solidFill>
                  <a:schemeClr val="bg1">
                    <a:lumMod val="95000"/>
                  </a:schemeClr>
                </a:solidFill>
                <a:latin typeface="OracleSansVF"/>
              </a:rPr>
              <a:t>C:\Users\inacap&gt;</a:t>
            </a:r>
          </a:p>
        </p:txBody>
      </p:sp>
      <p:sp>
        <p:nvSpPr>
          <p:cNvPr id="8" name="Rectángulo 7"/>
          <p:cNvSpPr/>
          <p:nvPr/>
        </p:nvSpPr>
        <p:spPr>
          <a:xfrm>
            <a:off x="2032993" y="1903044"/>
            <a:ext cx="5923475" cy="338554"/>
          </a:xfrm>
          <a:prstGeom prst="rect">
            <a:avLst/>
          </a:prstGeom>
        </p:spPr>
        <p:txBody>
          <a:bodyPr wrap="square">
            <a:spAutoFit/>
          </a:bodyPr>
          <a:lstStyle/>
          <a:p>
            <a:r>
              <a:rPr lang="es-ES" sz="1600" dirty="0" err="1">
                <a:solidFill>
                  <a:schemeClr val="bg1">
                    <a:lumMod val="95000"/>
                  </a:schemeClr>
                </a:solidFill>
                <a:latin typeface="OracleSansVF"/>
              </a:rPr>
              <a:t>sqlplus</a:t>
            </a:r>
            <a:r>
              <a:rPr lang="es-ES" sz="1600" dirty="0">
                <a:solidFill>
                  <a:schemeClr val="bg1">
                    <a:lumMod val="95000"/>
                  </a:schemeClr>
                </a:solidFill>
                <a:latin typeface="OracleSansVF"/>
              </a:rPr>
              <a:t> / as </a:t>
            </a:r>
            <a:r>
              <a:rPr lang="es-ES" sz="1600" dirty="0" err="1">
                <a:solidFill>
                  <a:schemeClr val="bg1">
                    <a:lumMod val="95000"/>
                  </a:schemeClr>
                </a:solidFill>
                <a:latin typeface="OracleSansVF"/>
              </a:rPr>
              <a:t>sysdba</a:t>
            </a:r>
            <a:endParaRPr lang="es-ES" sz="1600" dirty="0">
              <a:solidFill>
                <a:schemeClr val="bg1">
                  <a:lumMod val="95000"/>
                </a:schemeClr>
              </a:solidFill>
              <a:latin typeface="OracleSansVF"/>
            </a:endParaRPr>
          </a:p>
        </p:txBody>
      </p:sp>
      <p:sp>
        <p:nvSpPr>
          <p:cNvPr id="10" name="Rectángulo 9"/>
          <p:cNvSpPr/>
          <p:nvPr/>
        </p:nvSpPr>
        <p:spPr>
          <a:xfrm>
            <a:off x="372426" y="2274661"/>
            <a:ext cx="7707795" cy="2308324"/>
          </a:xfrm>
          <a:prstGeom prst="rect">
            <a:avLst/>
          </a:prstGeom>
        </p:spPr>
        <p:txBody>
          <a:bodyPr wrap="square">
            <a:spAutoFit/>
          </a:bodyPr>
          <a:lstStyle/>
          <a:p>
            <a:r>
              <a:rPr lang="es-ES" sz="1600" dirty="0">
                <a:solidFill>
                  <a:schemeClr val="bg1">
                    <a:lumMod val="95000"/>
                  </a:schemeClr>
                </a:solidFill>
                <a:latin typeface="OracleSansVF"/>
              </a:rPr>
              <a:t>SQL*Plus: </a:t>
            </a:r>
            <a:r>
              <a:rPr lang="es-ES" sz="1600" dirty="0" err="1">
                <a:solidFill>
                  <a:schemeClr val="bg1">
                    <a:lumMod val="95000"/>
                  </a:schemeClr>
                </a:solidFill>
                <a:latin typeface="OracleSansVF"/>
              </a:rPr>
              <a:t>Release</a:t>
            </a:r>
            <a:r>
              <a:rPr lang="es-ES" sz="1600" dirty="0">
                <a:solidFill>
                  <a:schemeClr val="bg1">
                    <a:lumMod val="95000"/>
                  </a:schemeClr>
                </a:solidFill>
                <a:latin typeface="OracleSansVF"/>
              </a:rPr>
              <a:t> 11.2.0.2.0 </a:t>
            </a:r>
            <a:r>
              <a:rPr lang="es-ES" sz="1600" dirty="0" err="1">
                <a:solidFill>
                  <a:schemeClr val="bg1">
                    <a:lumMod val="95000"/>
                  </a:schemeClr>
                </a:solidFill>
                <a:latin typeface="OracleSansVF"/>
              </a:rPr>
              <a:t>Production</a:t>
            </a:r>
            <a:r>
              <a:rPr lang="es-ES" sz="1600" dirty="0">
                <a:solidFill>
                  <a:schemeClr val="bg1">
                    <a:lumMod val="95000"/>
                  </a:schemeClr>
                </a:solidFill>
                <a:latin typeface="OracleSansVF"/>
              </a:rPr>
              <a:t> </a:t>
            </a:r>
            <a:r>
              <a:rPr lang="es-ES" sz="1600" dirty="0" err="1">
                <a:solidFill>
                  <a:schemeClr val="bg1">
                    <a:lumMod val="95000"/>
                  </a:schemeClr>
                </a:solidFill>
                <a:latin typeface="OracleSansVF"/>
              </a:rPr>
              <a:t>on</a:t>
            </a:r>
            <a:r>
              <a:rPr lang="es-ES" sz="1600" dirty="0">
                <a:solidFill>
                  <a:schemeClr val="bg1">
                    <a:lumMod val="95000"/>
                  </a:schemeClr>
                </a:solidFill>
                <a:latin typeface="OracleSansVF"/>
              </a:rPr>
              <a:t> Lun </a:t>
            </a:r>
            <a:r>
              <a:rPr lang="es-ES" sz="1600" dirty="0" err="1">
                <a:solidFill>
                  <a:schemeClr val="bg1">
                    <a:lumMod val="95000"/>
                  </a:schemeClr>
                </a:solidFill>
                <a:latin typeface="OracleSansVF"/>
              </a:rPr>
              <a:t>Ago</a:t>
            </a:r>
            <a:r>
              <a:rPr lang="es-ES" sz="1600" dirty="0">
                <a:solidFill>
                  <a:schemeClr val="bg1">
                    <a:lumMod val="95000"/>
                  </a:schemeClr>
                </a:solidFill>
                <a:latin typeface="OracleSansVF"/>
              </a:rPr>
              <a:t> 23 08:44:35 2021</a:t>
            </a:r>
          </a:p>
          <a:p>
            <a:endParaRPr lang="es-ES" sz="1600" dirty="0">
              <a:solidFill>
                <a:schemeClr val="bg1">
                  <a:lumMod val="95000"/>
                </a:schemeClr>
              </a:solidFill>
              <a:latin typeface="OracleSansVF"/>
            </a:endParaRPr>
          </a:p>
          <a:p>
            <a:r>
              <a:rPr lang="es-ES" sz="1600" dirty="0">
                <a:solidFill>
                  <a:schemeClr val="bg1">
                    <a:lumMod val="95000"/>
                  </a:schemeClr>
                </a:solidFill>
                <a:latin typeface="OracleSansVF"/>
              </a:rPr>
              <a:t>Copyright (c) 1982, 2018, Oracle. </a:t>
            </a:r>
            <a:r>
              <a:rPr lang="es-ES" sz="1600" dirty="0" err="1">
                <a:solidFill>
                  <a:schemeClr val="bg1">
                    <a:lumMod val="95000"/>
                  </a:schemeClr>
                </a:solidFill>
                <a:latin typeface="OracleSansVF"/>
              </a:rPr>
              <a:t>All</a:t>
            </a:r>
            <a:r>
              <a:rPr lang="es-ES" sz="1600" dirty="0">
                <a:solidFill>
                  <a:schemeClr val="bg1">
                    <a:lumMod val="95000"/>
                  </a:schemeClr>
                </a:solidFill>
                <a:latin typeface="OracleSansVF"/>
              </a:rPr>
              <a:t> </a:t>
            </a:r>
            <a:r>
              <a:rPr lang="es-ES" sz="1600" dirty="0" err="1">
                <a:solidFill>
                  <a:schemeClr val="bg1">
                    <a:lumMod val="95000"/>
                  </a:schemeClr>
                </a:solidFill>
                <a:latin typeface="OracleSansVF"/>
              </a:rPr>
              <a:t>rights</a:t>
            </a:r>
            <a:r>
              <a:rPr lang="es-ES" sz="1600" dirty="0">
                <a:solidFill>
                  <a:schemeClr val="bg1">
                    <a:lumMod val="95000"/>
                  </a:schemeClr>
                </a:solidFill>
                <a:latin typeface="OracleSansVF"/>
              </a:rPr>
              <a:t> </a:t>
            </a:r>
            <a:r>
              <a:rPr lang="es-ES" sz="1600" dirty="0" err="1">
                <a:solidFill>
                  <a:schemeClr val="bg1">
                    <a:lumMod val="95000"/>
                  </a:schemeClr>
                </a:solidFill>
                <a:latin typeface="OracleSansVF"/>
              </a:rPr>
              <a:t>reserved</a:t>
            </a:r>
            <a:endParaRPr lang="es-ES" sz="1600" dirty="0">
              <a:solidFill>
                <a:schemeClr val="bg1">
                  <a:lumMod val="95000"/>
                </a:schemeClr>
              </a:solidFill>
              <a:latin typeface="OracleSansVF"/>
            </a:endParaRPr>
          </a:p>
          <a:p>
            <a:endParaRPr lang="es-ES" sz="1600" dirty="0">
              <a:solidFill>
                <a:schemeClr val="bg1">
                  <a:lumMod val="95000"/>
                </a:schemeClr>
              </a:solidFill>
              <a:latin typeface="OracleSansVF"/>
            </a:endParaRPr>
          </a:p>
          <a:p>
            <a:r>
              <a:rPr lang="es-ES" sz="1600" dirty="0" err="1">
                <a:solidFill>
                  <a:schemeClr val="bg1">
                    <a:lumMod val="95000"/>
                  </a:schemeClr>
                </a:solidFill>
                <a:latin typeface="OracleSansVF"/>
              </a:rPr>
              <a:t>Connected</a:t>
            </a:r>
            <a:r>
              <a:rPr lang="es-ES" sz="1600" dirty="0">
                <a:solidFill>
                  <a:schemeClr val="bg1">
                    <a:lumMod val="95000"/>
                  </a:schemeClr>
                </a:solidFill>
                <a:latin typeface="OracleSansVF"/>
              </a:rPr>
              <a:t> to:</a:t>
            </a:r>
          </a:p>
          <a:p>
            <a:r>
              <a:rPr lang="es-ES" sz="1600" dirty="0">
                <a:solidFill>
                  <a:schemeClr val="bg1">
                    <a:lumMod val="95000"/>
                  </a:schemeClr>
                </a:solidFill>
                <a:latin typeface="OracleSansVF"/>
              </a:rPr>
              <a:t>Oracle </a:t>
            </a:r>
            <a:r>
              <a:rPr lang="es-ES" sz="1600" dirty="0" err="1">
                <a:solidFill>
                  <a:schemeClr val="bg1">
                    <a:lumMod val="95000"/>
                  </a:schemeClr>
                </a:solidFill>
                <a:latin typeface="OracleSansVF"/>
              </a:rPr>
              <a:t>Database</a:t>
            </a:r>
            <a:r>
              <a:rPr lang="es-ES" sz="1600" dirty="0">
                <a:solidFill>
                  <a:schemeClr val="bg1">
                    <a:lumMod val="95000"/>
                  </a:schemeClr>
                </a:solidFill>
                <a:latin typeface="OracleSansVF"/>
              </a:rPr>
              <a:t> 18c Express </a:t>
            </a:r>
            <a:r>
              <a:rPr lang="es-ES" sz="1600" dirty="0" err="1">
                <a:solidFill>
                  <a:schemeClr val="bg1">
                    <a:lumMod val="95000"/>
                  </a:schemeClr>
                </a:solidFill>
                <a:latin typeface="OracleSansVF"/>
              </a:rPr>
              <a:t>Edition</a:t>
            </a:r>
            <a:r>
              <a:rPr lang="es-ES" sz="1600" dirty="0">
                <a:solidFill>
                  <a:schemeClr val="bg1">
                    <a:lumMod val="95000"/>
                  </a:schemeClr>
                </a:solidFill>
                <a:latin typeface="OracleSansVF"/>
              </a:rPr>
              <a:t> </a:t>
            </a:r>
            <a:r>
              <a:rPr lang="es-ES" sz="1600" dirty="0" err="1">
                <a:solidFill>
                  <a:schemeClr val="bg1">
                    <a:lumMod val="95000"/>
                  </a:schemeClr>
                </a:solidFill>
                <a:latin typeface="OracleSansVF"/>
              </a:rPr>
              <a:t>Release</a:t>
            </a:r>
            <a:r>
              <a:rPr lang="es-ES" sz="1600" dirty="0">
                <a:solidFill>
                  <a:schemeClr val="bg1">
                    <a:lumMod val="95000"/>
                  </a:schemeClr>
                </a:solidFill>
                <a:latin typeface="OracleSansVF"/>
              </a:rPr>
              <a:t> 18.0.0.0.0 – </a:t>
            </a:r>
            <a:r>
              <a:rPr lang="es-ES" sz="1600" dirty="0" err="1">
                <a:solidFill>
                  <a:schemeClr val="bg1">
                    <a:lumMod val="95000"/>
                  </a:schemeClr>
                </a:solidFill>
                <a:latin typeface="OracleSansVF"/>
              </a:rPr>
              <a:t>Production</a:t>
            </a:r>
            <a:endParaRPr lang="es-ES" sz="1600" dirty="0">
              <a:solidFill>
                <a:schemeClr val="bg1">
                  <a:lumMod val="95000"/>
                </a:schemeClr>
              </a:solidFill>
              <a:latin typeface="OracleSansVF"/>
            </a:endParaRPr>
          </a:p>
          <a:p>
            <a:r>
              <a:rPr lang="es-ES" sz="1600" dirty="0" err="1">
                <a:solidFill>
                  <a:schemeClr val="bg1">
                    <a:lumMod val="95000"/>
                  </a:schemeClr>
                </a:solidFill>
                <a:latin typeface="OracleSansVF"/>
              </a:rPr>
              <a:t>Version</a:t>
            </a:r>
            <a:r>
              <a:rPr lang="es-ES" sz="1600" dirty="0">
                <a:solidFill>
                  <a:schemeClr val="bg1">
                    <a:lumMod val="95000"/>
                  </a:schemeClr>
                </a:solidFill>
                <a:latin typeface="OracleSansVF"/>
              </a:rPr>
              <a:t> 18.4.0.0.0</a:t>
            </a:r>
          </a:p>
          <a:p>
            <a:endParaRPr lang="es-ES" sz="1600" dirty="0">
              <a:solidFill>
                <a:schemeClr val="bg1">
                  <a:lumMod val="95000"/>
                </a:schemeClr>
              </a:solidFill>
              <a:latin typeface="OracleSansVF"/>
            </a:endParaRPr>
          </a:p>
          <a:p>
            <a:r>
              <a:rPr lang="es-ES" sz="1600" dirty="0">
                <a:solidFill>
                  <a:schemeClr val="bg1">
                    <a:lumMod val="95000"/>
                  </a:schemeClr>
                </a:solidFill>
                <a:latin typeface="OracleSansVF"/>
              </a:rPr>
              <a:t>SQL&gt; </a:t>
            </a:r>
          </a:p>
        </p:txBody>
      </p:sp>
      <p:sp>
        <p:nvSpPr>
          <p:cNvPr id="5" name="Rectángulo 4"/>
          <p:cNvSpPr/>
          <p:nvPr/>
        </p:nvSpPr>
        <p:spPr>
          <a:xfrm rot="21330320">
            <a:off x="2927268" y="4584031"/>
            <a:ext cx="4572000" cy="923330"/>
          </a:xfrm>
          <a:prstGeom prst="rect">
            <a:avLst/>
          </a:prstGeom>
          <a:solidFill>
            <a:schemeClr val="bg1"/>
          </a:solidFill>
        </p:spPr>
        <p:txBody>
          <a:bodyPr>
            <a:spAutoFit/>
          </a:bodyPr>
          <a:lstStyle/>
          <a:p>
            <a:r>
              <a:rPr lang="es-ES" dirty="0">
                <a:latin typeface="OracleSansVF"/>
              </a:rPr>
              <a:t>Este método de conexión a la base de datos funciona incluso si el Net </a:t>
            </a:r>
            <a:r>
              <a:rPr lang="es-ES" dirty="0" err="1">
                <a:latin typeface="OracleSansVF"/>
              </a:rPr>
              <a:t>Services</a:t>
            </a:r>
            <a:r>
              <a:rPr lang="es-ES" dirty="0">
                <a:latin typeface="OracleSansVF"/>
              </a:rPr>
              <a:t> </a:t>
            </a:r>
            <a:r>
              <a:rPr lang="es-ES" dirty="0" err="1">
                <a:latin typeface="OracleSansVF"/>
              </a:rPr>
              <a:t>listener</a:t>
            </a:r>
            <a:r>
              <a:rPr lang="es-ES" dirty="0">
                <a:latin typeface="OracleSansVF"/>
              </a:rPr>
              <a:t> no se está ejecutando.</a:t>
            </a:r>
            <a:endParaRPr lang="es-CL" dirty="0"/>
          </a:p>
        </p:txBody>
      </p:sp>
    </p:spTree>
    <p:extLst>
      <p:ext uri="{BB962C8B-B14F-4D97-AF65-F5344CB8AC3E}">
        <p14:creationId xmlns:p14="http://schemas.microsoft.com/office/powerpoint/2010/main" val="27505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1501"/>
                            </p:stCondLst>
                            <p:childTnLst>
                              <p:par>
                                <p:cTn id="8" presetID="22" presetClass="entr" presetSubtype="1" fill="hold" grpId="0" nodeType="afterEffect">
                                  <p:stCondLst>
                                    <p:cond delay="75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500"/>
                                        <p:tgtEl>
                                          <p:spTgt spid="10"/>
                                        </p:tgtEl>
                                      </p:cBhvr>
                                    </p:animEffect>
                                  </p:childTnLst>
                                </p:cTn>
                              </p:par>
                            </p:childTnLst>
                          </p:cTn>
                        </p:par>
                        <p:par>
                          <p:cTn id="11" fill="hold">
                            <p:stCondLst>
                              <p:cond delay="2751"/>
                            </p:stCondLst>
                            <p:childTnLst>
                              <p:par>
                                <p:cTn id="12" presetID="16" presetClass="entr" presetSubtype="37"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out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300942"/>
            <a:ext cx="8707248" cy="636607"/>
          </a:xfrm>
        </p:spPr>
        <p:txBody>
          <a:bodyPr>
            <a:noAutofit/>
          </a:bodyPr>
          <a:lstStyle/>
          <a:p>
            <a:r>
              <a:rPr lang="es-ES" sz="2800" b="1" dirty="0">
                <a:solidFill>
                  <a:srgbClr val="D40202"/>
                </a:solidFill>
                <a:latin typeface="Myriad Pro"/>
                <a:cs typeface="Myriad Pro"/>
              </a:rPr>
              <a:t>Conexión a la Base de Datos Oracle XE</a:t>
            </a:r>
            <a:endParaRPr lang="es-CL" sz="2800" b="1" dirty="0">
              <a:solidFill>
                <a:srgbClr val="D40202"/>
              </a:solidFill>
              <a:latin typeface="Myriad Pro"/>
              <a:cs typeface="Myriad Pro"/>
            </a:endParaRP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pic>
        <p:nvPicPr>
          <p:cNvPr id="2" name="Imagen 1"/>
          <p:cNvPicPr>
            <a:picLocks noChangeAspect="1"/>
          </p:cNvPicPr>
          <p:nvPr/>
        </p:nvPicPr>
        <p:blipFill>
          <a:blip r:embed="rId4"/>
          <a:stretch>
            <a:fillRect/>
          </a:stretch>
        </p:blipFill>
        <p:spPr>
          <a:xfrm>
            <a:off x="272945" y="918923"/>
            <a:ext cx="8732124" cy="5562050"/>
          </a:xfrm>
          <a:prstGeom prst="rect">
            <a:avLst/>
          </a:prstGeom>
        </p:spPr>
      </p:pic>
      <p:sp>
        <p:nvSpPr>
          <p:cNvPr id="3" name="Rectángulo 2"/>
          <p:cNvSpPr/>
          <p:nvPr/>
        </p:nvSpPr>
        <p:spPr>
          <a:xfrm>
            <a:off x="372426" y="1893731"/>
            <a:ext cx="1753257" cy="338554"/>
          </a:xfrm>
          <a:prstGeom prst="rect">
            <a:avLst/>
          </a:prstGeom>
        </p:spPr>
        <p:txBody>
          <a:bodyPr wrap="square">
            <a:spAutoFit/>
          </a:bodyPr>
          <a:lstStyle/>
          <a:p>
            <a:r>
              <a:rPr lang="es-ES" sz="1600" dirty="0">
                <a:solidFill>
                  <a:schemeClr val="bg1">
                    <a:lumMod val="95000"/>
                  </a:schemeClr>
                </a:solidFill>
                <a:latin typeface="OracleSansVF"/>
              </a:rPr>
              <a:t>C:\Users\inacap&gt;</a:t>
            </a:r>
          </a:p>
        </p:txBody>
      </p:sp>
      <p:sp>
        <p:nvSpPr>
          <p:cNvPr id="8" name="Rectángulo 7"/>
          <p:cNvSpPr/>
          <p:nvPr/>
        </p:nvSpPr>
        <p:spPr>
          <a:xfrm>
            <a:off x="2032993" y="1903044"/>
            <a:ext cx="5923475" cy="338554"/>
          </a:xfrm>
          <a:prstGeom prst="rect">
            <a:avLst/>
          </a:prstGeom>
        </p:spPr>
        <p:txBody>
          <a:bodyPr wrap="square">
            <a:spAutoFit/>
          </a:bodyPr>
          <a:lstStyle/>
          <a:p>
            <a:r>
              <a:rPr lang="es-ES" sz="1600" dirty="0" err="1">
                <a:solidFill>
                  <a:schemeClr val="bg1">
                    <a:lumMod val="95000"/>
                  </a:schemeClr>
                </a:solidFill>
                <a:latin typeface="OracleSansVF"/>
              </a:rPr>
              <a:t>lsnrctl</a:t>
            </a:r>
            <a:r>
              <a:rPr lang="es-ES" sz="1600" dirty="0">
                <a:solidFill>
                  <a:schemeClr val="bg1">
                    <a:lumMod val="95000"/>
                  </a:schemeClr>
                </a:solidFill>
                <a:latin typeface="OracleSansVF"/>
              </a:rPr>
              <a:t> status</a:t>
            </a:r>
          </a:p>
        </p:txBody>
      </p:sp>
      <p:sp>
        <p:nvSpPr>
          <p:cNvPr id="10" name="Rectángulo 9"/>
          <p:cNvSpPr/>
          <p:nvPr/>
        </p:nvSpPr>
        <p:spPr>
          <a:xfrm>
            <a:off x="372426" y="2274661"/>
            <a:ext cx="10754753" cy="5909310"/>
          </a:xfrm>
          <a:prstGeom prst="rect">
            <a:avLst/>
          </a:prstGeom>
        </p:spPr>
        <p:txBody>
          <a:bodyPr wrap="square">
            <a:spAutoFit/>
          </a:bodyPr>
          <a:lstStyle/>
          <a:p>
            <a:r>
              <a:rPr lang="es-ES" sz="1400" dirty="0" err="1">
                <a:solidFill>
                  <a:schemeClr val="bg1">
                    <a:lumMod val="95000"/>
                  </a:schemeClr>
                </a:solidFill>
                <a:latin typeface="OracleSansVF"/>
              </a:rPr>
              <a:t>Connecting</a:t>
            </a:r>
            <a:r>
              <a:rPr lang="es-ES" sz="1400" dirty="0">
                <a:solidFill>
                  <a:schemeClr val="bg1">
                    <a:lumMod val="95000"/>
                  </a:schemeClr>
                </a:solidFill>
                <a:latin typeface="OracleSansVF"/>
              </a:rPr>
              <a:t> to (DESCRIPTION=(ADDRESS=(PROTOCOL=IPC)(KEY=EXTPROC1)))</a:t>
            </a:r>
          </a:p>
          <a:p>
            <a:r>
              <a:rPr lang="es-ES" sz="1400" dirty="0">
                <a:solidFill>
                  <a:schemeClr val="bg1">
                    <a:lumMod val="95000"/>
                  </a:schemeClr>
                </a:solidFill>
                <a:latin typeface="OracleSansVF"/>
              </a:rPr>
              <a:t>STATUS of </a:t>
            </a:r>
            <a:r>
              <a:rPr lang="es-ES" sz="1400" dirty="0" err="1">
                <a:solidFill>
                  <a:schemeClr val="bg1">
                    <a:lumMod val="95000"/>
                  </a:schemeClr>
                </a:solidFill>
                <a:latin typeface="OracleSansVF"/>
              </a:rPr>
              <a:t>the</a:t>
            </a:r>
            <a:r>
              <a:rPr lang="es-ES" sz="1400" dirty="0">
                <a:solidFill>
                  <a:schemeClr val="bg1">
                    <a:lumMod val="95000"/>
                  </a:schemeClr>
                </a:solidFill>
                <a:latin typeface="OracleSansVF"/>
              </a:rPr>
              <a:t> LISTENER</a:t>
            </a:r>
          </a:p>
          <a:p>
            <a:r>
              <a:rPr lang="es-ES" sz="1400" dirty="0">
                <a:solidFill>
                  <a:schemeClr val="bg1">
                    <a:lumMod val="95000"/>
                  </a:schemeClr>
                </a:solidFill>
                <a:latin typeface="OracleSansVF"/>
              </a:rPr>
              <a:t>------------------------</a:t>
            </a:r>
          </a:p>
          <a:p>
            <a:r>
              <a:rPr lang="es-ES" sz="1400" dirty="0">
                <a:solidFill>
                  <a:schemeClr val="bg1">
                    <a:lumMod val="95000"/>
                  </a:schemeClr>
                </a:solidFill>
                <a:latin typeface="OracleSansVF"/>
              </a:rPr>
              <a:t>Alias                     LISTENER</a:t>
            </a:r>
          </a:p>
          <a:p>
            <a:r>
              <a:rPr lang="es-ES" sz="1400" dirty="0" err="1">
                <a:solidFill>
                  <a:schemeClr val="bg1">
                    <a:lumMod val="95000"/>
                  </a:schemeClr>
                </a:solidFill>
                <a:latin typeface="OracleSansVF"/>
              </a:rPr>
              <a:t>Version</a:t>
            </a:r>
            <a:r>
              <a:rPr lang="es-ES" sz="1400" dirty="0">
                <a:solidFill>
                  <a:schemeClr val="bg1">
                    <a:lumMod val="95000"/>
                  </a:schemeClr>
                </a:solidFill>
                <a:latin typeface="OracleSansVF"/>
              </a:rPr>
              <a:t>                   TNSLSNR </a:t>
            </a:r>
            <a:r>
              <a:rPr lang="es-ES" sz="1400" dirty="0" err="1">
                <a:solidFill>
                  <a:schemeClr val="bg1">
                    <a:lumMod val="95000"/>
                  </a:schemeClr>
                </a:solidFill>
                <a:latin typeface="OracleSansVF"/>
              </a:rPr>
              <a:t>for</a:t>
            </a:r>
            <a:r>
              <a:rPr lang="es-ES" sz="1400" dirty="0">
                <a:solidFill>
                  <a:schemeClr val="bg1">
                    <a:lumMod val="95000"/>
                  </a:schemeClr>
                </a:solidFill>
                <a:latin typeface="OracleSansVF"/>
              </a:rPr>
              <a:t> 64-bit Windows: </a:t>
            </a:r>
            <a:r>
              <a:rPr lang="es-ES" sz="1400" dirty="0" err="1">
                <a:solidFill>
                  <a:schemeClr val="bg1">
                    <a:lumMod val="95000"/>
                  </a:schemeClr>
                </a:solidFill>
                <a:latin typeface="OracleSansVF"/>
              </a:rPr>
              <a:t>Version</a:t>
            </a:r>
            <a:r>
              <a:rPr lang="es-ES" sz="1400" dirty="0">
                <a:solidFill>
                  <a:schemeClr val="bg1">
                    <a:lumMod val="95000"/>
                  </a:schemeClr>
                </a:solidFill>
                <a:latin typeface="OracleSansVF"/>
              </a:rPr>
              <a:t> 11.2.0.2.0 - </a:t>
            </a:r>
            <a:r>
              <a:rPr lang="es-ES" sz="1400" dirty="0" err="1">
                <a:solidFill>
                  <a:schemeClr val="bg1">
                    <a:lumMod val="95000"/>
                  </a:schemeClr>
                </a:solidFill>
                <a:latin typeface="OracleSansVF"/>
              </a:rPr>
              <a:t>Production</a:t>
            </a:r>
            <a:endParaRPr lang="es-ES" sz="1400" dirty="0">
              <a:solidFill>
                <a:schemeClr val="bg1">
                  <a:lumMod val="95000"/>
                </a:schemeClr>
              </a:solidFill>
              <a:latin typeface="OracleSansVF"/>
            </a:endParaRPr>
          </a:p>
          <a:p>
            <a:r>
              <a:rPr lang="es-ES" sz="1400" dirty="0" err="1">
                <a:solidFill>
                  <a:schemeClr val="bg1">
                    <a:lumMod val="95000"/>
                  </a:schemeClr>
                </a:solidFill>
                <a:latin typeface="OracleSansVF"/>
              </a:rPr>
              <a:t>Start</a:t>
            </a:r>
            <a:r>
              <a:rPr lang="es-ES" sz="1400" dirty="0">
                <a:solidFill>
                  <a:schemeClr val="bg1">
                    <a:lumMod val="95000"/>
                  </a:schemeClr>
                </a:solidFill>
                <a:latin typeface="OracleSansVF"/>
              </a:rPr>
              <a:t> Date                13-AGO-2021 13:01:25</a:t>
            </a:r>
          </a:p>
          <a:p>
            <a:r>
              <a:rPr lang="es-ES" sz="1400" dirty="0" err="1">
                <a:solidFill>
                  <a:schemeClr val="bg1">
                    <a:lumMod val="95000"/>
                  </a:schemeClr>
                </a:solidFill>
                <a:latin typeface="OracleSansVF"/>
              </a:rPr>
              <a:t>Uptime</a:t>
            </a:r>
            <a:r>
              <a:rPr lang="es-ES" sz="1400" dirty="0">
                <a:solidFill>
                  <a:schemeClr val="bg1">
                    <a:lumMod val="95000"/>
                  </a:schemeClr>
                </a:solidFill>
                <a:latin typeface="OracleSansVF"/>
              </a:rPr>
              <a:t>                    10 </a:t>
            </a:r>
            <a:r>
              <a:rPr lang="es-ES" sz="1400" dirty="0" err="1">
                <a:solidFill>
                  <a:schemeClr val="bg1">
                    <a:lumMod val="95000"/>
                  </a:schemeClr>
                </a:solidFill>
                <a:latin typeface="OracleSansVF"/>
              </a:rPr>
              <a:t>days</a:t>
            </a:r>
            <a:r>
              <a:rPr lang="es-ES" sz="1400" dirty="0">
                <a:solidFill>
                  <a:schemeClr val="bg1">
                    <a:lumMod val="95000"/>
                  </a:schemeClr>
                </a:solidFill>
                <a:latin typeface="OracleSansVF"/>
              </a:rPr>
              <a:t> 2 </a:t>
            </a:r>
            <a:r>
              <a:rPr lang="es-ES" sz="1400" dirty="0" err="1">
                <a:solidFill>
                  <a:schemeClr val="bg1">
                    <a:lumMod val="95000"/>
                  </a:schemeClr>
                </a:solidFill>
                <a:latin typeface="OracleSansVF"/>
              </a:rPr>
              <a:t>hr</a:t>
            </a:r>
            <a:r>
              <a:rPr lang="es-ES" sz="1400" dirty="0">
                <a:solidFill>
                  <a:schemeClr val="bg1">
                    <a:lumMod val="95000"/>
                  </a:schemeClr>
                </a:solidFill>
                <a:latin typeface="OracleSansVF"/>
              </a:rPr>
              <a:t>. 23 min. 9 </a:t>
            </a:r>
            <a:r>
              <a:rPr lang="es-ES" sz="1400" dirty="0" err="1">
                <a:solidFill>
                  <a:schemeClr val="bg1">
                    <a:lumMod val="95000"/>
                  </a:schemeClr>
                </a:solidFill>
                <a:latin typeface="OracleSansVF"/>
              </a:rPr>
              <a:t>sec</a:t>
            </a:r>
            <a:endParaRPr lang="es-ES" sz="1400" dirty="0">
              <a:solidFill>
                <a:schemeClr val="bg1">
                  <a:lumMod val="95000"/>
                </a:schemeClr>
              </a:solidFill>
              <a:latin typeface="OracleSansVF"/>
            </a:endParaRPr>
          </a:p>
          <a:p>
            <a:r>
              <a:rPr lang="es-ES" sz="1400" dirty="0">
                <a:solidFill>
                  <a:schemeClr val="bg1">
                    <a:lumMod val="95000"/>
                  </a:schemeClr>
                </a:solidFill>
                <a:latin typeface="OracleSansVF"/>
              </a:rPr>
              <a:t>Trace </a:t>
            </a:r>
            <a:r>
              <a:rPr lang="es-ES" sz="1400" dirty="0" err="1">
                <a:solidFill>
                  <a:schemeClr val="bg1">
                    <a:lumMod val="95000"/>
                  </a:schemeClr>
                </a:solidFill>
                <a:latin typeface="OracleSansVF"/>
              </a:rPr>
              <a:t>Level</a:t>
            </a:r>
            <a:r>
              <a:rPr lang="es-ES" sz="1400" dirty="0">
                <a:solidFill>
                  <a:schemeClr val="bg1">
                    <a:lumMod val="95000"/>
                  </a:schemeClr>
                </a:solidFill>
                <a:latin typeface="OracleSansVF"/>
              </a:rPr>
              <a:t>               off</a:t>
            </a:r>
          </a:p>
          <a:p>
            <a:r>
              <a:rPr lang="es-ES" sz="1400" dirty="0">
                <a:solidFill>
                  <a:schemeClr val="bg1">
                    <a:lumMod val="95000"/>
                  </a:schemeClr>
                </a:solidFill>
                <a:latin typeface="OracleSansVF"/>
              </a:rPr>
              <a:t>Security                  ON: Local OS </a:t>
            </a:r>
            <a:r>
              <a:rPr lang="es-ES" sz="1400" dirty="0" err="1">
                <a:solidFill>
                  <a:schemeClr val="bg1">
                    <a:lumMod val="95000"/>
                  </a:schemeClr>
                </a:solidFill>
                <a:latin typeface="OracleSansVF"/>
              </a:rPr>
              <a:t>Authentication</a:t>
            </a:r>
            <a:endParaRPr lang="es-ES" sz="1400" dirty="0">
              <a:solidFill>
                <a:schemeClr val="bg1">
                  <a:lumMod val="95000"/>
                </a:schemeClr>
              </a:solidFill>
              <a:latin typeface="OracleSansVF"/>
            </a:endParaRPr>
          </a:p>
          <a:p>
            <a:r>
              <a:rPr lang="es-ES" sz="1400" dirty="0">
                <a:solidFill>
                  <a:schemeClr val="bg1">
                    <a:lumMod val="95000"/>
                  </a:schemeClr>
                </a:solidFill>
                <a:latin typeface="OracleSansVF"/>
              </a:rPr>
              <a:t>SNMP                      OFF</a:t>
            </a:r>
          </a:p>
          <a:p>
            <a:r>
              <a:rPr lang="es-ES" sz="1400" dirty="0">
                <a:solidFill>
                  <a:schemeClr val="bg1">
                    <a:lumMod val="95000"/>
                  </a:schemeClr>
                </a:solidFill>
                <a:latin typeface="OracleSansVF"/>
              </a:rPr>
              <a:t>Default </a:t>
            </a:r>
            <a:r>
              <a:rPr lang="es-ES" sz="1400" dirty="0" err="1">
                <a:solidFill>
                  <a:schemeClr val="bg1">
                    <a:lumMod val="95000"/>
                  </a:schemeClr>
                </a:solidFill>
                <a:latin typeface="OracleSansVF"/>
              </a:rPr>
              <a:t>Service</a:t>
            </a:r>
            <a:r>
              <a:rPr lang="es-ES" sz="1400" dirty="0">
                <a:solidFill>
                  <a:schemeClr val="bg1">
                    <a:lumMod val="95000"/>
                  </a:schemeClr>
                </a:solidFill>
                <a:latin typeface="OracleSansVF"/>
              </a:rPr>
              <a:t>           XE</a:t>
            </a:r>
          </a:p>
          <a:p>
            <a:r>
              <a:rPr lang="es-ES" sz="1400" dirty="0" err="1">
                <a:solidFill>
                  <a:schemeClr val="bg1">
                    <a:lumMod val="95000"/>
                  </a:schemeClr>
                </a:solidFill>
                <a:latin typeface="OracleSansVF"/>
              </a:rPr>
              <a:t>Listener</a:t>
            </a:r>
            <a:r>
              <a:rPr lang="es-ES" sz="1400" dirty="0">
                <a:solidFill>
                  <a:schemeClr val="bg1">
                    <a:lumMod val="95000"/>
                  </a:schemeClr>
                </a:solidFill>
                <a:latin typeface="OracleSansVF"/>
              </a:rPr>
              <a:t> </a:t>
            </a:r>
            <a:r>
              <a:rPr lang="es-ES" sz="1400" dirty="0" err="1">
                <a:solidFill>
                  <a:schemeClr val="bg1">
                    <a:lumMod val="95000"/>
                  </a:schemeClr>
                </a:solidFill>
                <a:latin typeface="OracleSansVF"/>
              </a:rPr>
              <a:t>Parameter</a:t>
            </a:r>
            <a:r>
              <a:rPr lang="es-ES" sz="1400" dirty="0">
                <a:solidFill>
                  <a:schemeClr val="bg1">
                    <a:lumMod val="95000"/>
                  </a:schemeClr>
                </a:solidFill>
                <a:latin typeface="OracleSansVF"/>
              </a:rPr>
              <a:t> File   C:\oraclexe\app\oracle\product\11.2.0\server\network\admin\listener.ora</a:t>
            </a:r>
          </a:p>
          <a:p>
            <a:r>
              <a:rPr lang="es-ES" sz="1400" dirty="0" err="1">
                <a:solidFill>
                  <a:schemeClr val="bg1">
                    <a:lumMod val="95000"/>
                  </a:schemeClr>
                </a:solidFill>
                <a:latin typeface="OracleSansVF"/>
              </a:rPr>
              <a:t>Listener</a:t>
            </a:r>
            <a:r>
              <a:rPr lang="es-ES" sz="1400" dirty="0">
                <a:solidFill>
                  <a:schemeClr val="bg1">
                    <a:lumMod val="95000"/>
                  </a:schemeClr>
                </a:solidFill>
                <a:latin typeface="OracleSansVF"/>
              </a:rPr>
              <a:t> Log File         C:\oraclexe\app\oracle\diag\tnslsnr\INACAP\listener\alert\log.xml</a:t>
            </a:r>
          </a:p>
          <a:p>
            <a:r>
              <a:rPr lang="es-ES" sz="1400" dirty="0" err="1">
                <a:solidFill>
                  <a:schemeClr val="bg1">
                    <a:lumMod val="95000"/>
                  </a:schemeClr>
                </a:solidFill>
                <a:latin typeface="OracleSansVF"/>
              </a:rPr>
              <a:t>Listening</a:t>
            </a:r>
            <a:r>
              <a:rPr lang="es-ES" sz="1400" dirty="0">
                <a:solidFill>
                  <a:schemeClr val="bg1">
                    <a:lumMod val="95000"/>
                  </a:schemeClr>
                </a:solidFill>
                <a:latin typeface="OracleSansVF"/>
              </a:rPr>
              <a:t> </a:t>
            </a:r>
            <a:r>
              <a:rPr lang="es-ES" sz="1400" dirty="0" err="1">
                <a:solidFill>
                  <a:schemeClr val="bg1">
                    <a:lumMod val="95000"/>
                  </a:schemeClr>
                </a:solidFill>
                <a:latin typeface="OracleSansVF"/>
              </a:rPr>
              <a:t>Endpoints</a:t>
            </a:r>
            <a:r>
              <a:rPr lang="es-ES" sz="1400" dirty="0">
                <a:solidFill>
                  <a:schemeClr val="bg1">
                    <a:lumMod val="95000"/>
                  </a:schemeClr>
                </a:solidFill>
                <a:latin typeface="OracleSansVF"/>
              </a:rPr>
              <a:t> </a:t>
            </a:r>
            <a:r>
              <a:rPr lang="es-ES" sz="1400" dirty="0" err="1">
                <a:solidFill>
                  <a:schemeClr val="bg1">
                    <a:lumMod val="95000"/>
                  </a:schemeClr>
                </a:solidFill>
                <a:latin typeface="OracleSansVF"/>
              </a:rPr>
              <a:t>Summary</a:t>
            </a:r>
            <a:r>
              <a:rPr lang="es-ES" sz="1400" dirty="0">
                <a:solidFill>
                  <a:schemeClr val="bg1">
                    <a:lumMod val="95000"/>
                  </a:schemeClr>
                </a:solidFill>
                <a:latin typeface="OracleSansVF"/>
              </a:rPr>
              <a:t>...</a:t>
            </a:r>
          </a:p>
          <a:p>
            <a:r>
              <a:rPr lang="es-ES" sz="1400" dirty="0">
                <a:solidFill>
                  <a:schemeClr val="bg1">
                    <a:lumMod val="95000"/>
                  </a:schemeClr>
                </a:solidFill>
                <a:latin typeface="OracleSansVF"/>
              </a:rPr>
              <a:t>  (DESCRIPTION=(ADDRESS=(PROTOCOL=</a:t>
            </a:r>
            <a:r>
              <a:rPr lang="es-ES" sz="1400" dirty="0" err="1">
                <a:solidFill>
                  <a:schemeClr val="bg1">
                    <a:lumMod val="95000"/>
                  </a:schemeClr>
                </a:solidFill>
                <a:latin typeface="OracleSansVF"/>
              </a:rPr>
              <a:t>ipc</a:t>
            </a:r>
            <a:r>
              <a:rPr lang="es-ES" sz="1400" dirty="0">
                <a:solidFill>
                  <a:schemeClr val="bg1">
                    <a:lumMod val="95000"/>
                  </a:schemeClr>
                </a:solidFill>
                <a:latin typeface="OracleSansVF"/>
              </a:rPr>
              <a:t>)(PIPENAME=\\.\pipe\EXTPROC1ipc)))</a:t>
            </a:r>
          </a:p>
          <a:p>
            <a:r>
              <a:rPr lang="es-ES" sz="1400" dirty="0">
                <a:solidFill>
                  <a:schemeClr val="bg1">
                    <a:lumMod val="95000"/>
                  </a:schemeClr>
                </a:solidFill>
                <a:latin typeface="OracleSansVF"/>
              </a:rPr>
              <a:t>  (DESCRIPTION=(ADDRESS=(PROTOCOL=</a:t>
            </a:r>
            <a:r>
              <a:rPr lang="es-ES" sz="1400" dirty="0" err="1">
                <a:solidFill>
                  <a:schemeClr val="bg1">
                    <a:lumMod val="95000"/>
                  </a:schemeClr>
                </a:solidFill>
                <a:latin typeface="OracleSansVF"/>
              </a:rPr>
              <a:t>tcp</a:t>
            </a:r>
            <a:r>
              <a:rPr lang="es-ES" sz="1400" dirty="0">
                <a:solidFill>
                  <a:schemeClr val="bg1">
                    <a:lumMod val="95000"/>
                  </a:schemeClr>
                </a:solidFill>
                <a:latin typeface="OracleSansVF"/>
              </a:rPr>
              <a:t>)(HOST=host.inacap.cl)(PORT=1521)))</a:t>
            </a:r>
          </a:p>
          <a:p>
            <a:r>
              <a:rPr lang="es-ES" sz="1400" dirty="0">
                <a:solidFill>
                  <a:schemeClr val="bg1">
                    <a:lumMod val="95000"/>
                  </a:schemeClr>
                </a:solidFill>
                <a:latin typeface="OracleSansVF"/>
              </a:rPr>
              <a:t>  (DESCRIPTION=(ADDRESS=(PROTOCOL=</a:t>
            </a:r>
            <a:r>
              <a:rPr lang="es-ES" sz="1400" dirty="0" err="1">
                <a:solidFill>
                  <a:schemeClr val="bg1">
                    <a:lumMod val="95000"/>
                  </a:schemeClr>
                </a:solidFill>
                <a:latin typeface="OracleSansVF"/>
              </a:rPr>
              <a:t>tcp</a:t>
            </a:r>
            <a:r>
              <a:rPr lang="es-ES" sz="1400" dirty="0">
                <a:solidFill>
                  <a:schemeClr val="bg1">
                    <a:lumMod val="95000"/>
                  </a:schemeClr>
                </a:solidFill>
                <a:latin typeface="OracleSansVF"/>
              </a:rPr>
              <a:t>)(HOST=host.inacap.cl)(PORT=8080))(</a:t>
            </a:r>
            <a:r>
              <a:rPr lang="es-ES" sz="1400" dirty="0" err="1">
                <a:solidFill>
                  <a:schemeClr val="bg1">
                    <a:lumMod val="95000"/>
                  </a:schemeClr>
                </a:solidFill>
                <a:latin typeface="OracleSansVF"/>
              </a:rPr>
              <a:t>Presentation</a:t>
            </a:r>
            <a:r>
              <a:rPr lang="es-ES" sz="1400" dirty="0">
                <a:solidFill>
                  <a:schemeClr val="bg1">
                    <a:lumMod val="95000"/>
                  </a:schemeClr>
                </a:solidFill>
                <a:latin typeface="OracleSansVF"/>
              </a:rPr>
              <a:t>=HTTP)(</a:t>
            </a:r>
            <a:r>
              <a:rPr lang="es-ES" sz="1400" dirty="0" err="1">
                <a:solidFill>
                  <a:schemeClr val="bg1">
                    <a:lumMod val="95000"/>
                  </a:schemeClr>
                </a:solidFill>
                <a:latin typeface="OracleSansVF"/>
              </a:rPr>
              <a:t>Session</a:t>
            </a:r>
            <a:r>
              <a:rPr lang="es-ES" sz="1400" dirty="0">
                <a:solidFill>
                  <a:schemeClr val="bg1">
                    <a:lumMod val="95000"/>
                  </a:schemeClr>
                </a:solidFill>
                <a:latin typeface="OracleSansVF"/>
              </a:rPr>
              <a:t>=RAW))</a:t>
            </a:r>
          </a:p>
          <a:p>
            <a:r>
              <a:rPr lang="es-ES" sz="1400" dirty="0" err="1">
                <a:solidFill>
                  <a:schemeClr val="bg1">
                    <a:lumMod val="95000"/>
                  </a:schemeClr>
                </a:solidFill>
                <a:latin typeface="OracleSansVF"/>
              </a:rPr>
              <a:t>Services</a:t>
            </a:r>
            <a:r>
              <a:rPr lang="es-ES" sz="1400" dirty="0">
                <a:solidFill>
                  <a:schemeClr val="bg1">
                    <a:lumMod val="95000"/>
                  </a:schemeClr>
                </a:solidFill>
                <a:latin typeface="OracleSansVF"/>
              </a:rPr>
              <a:t> </a:t>
            </a:r>
            <a:r>
              <a:rPr lang="es-ES" sz="1400" dirty="0" err="1">
                <a:solidFill>
                  <a:schemeClr val="bg1">
                    <a:lumMod val="95000"/>
                  </a:schemeClr>
                </a:solidFill>
                <a:latin typeface="OracleSansVF"/>
              </a:rPr>
              <a:t>Summary</a:t>
            </a:r>
            <a:r>
              <a:rPr lang="es-ES" sz="1400" dirty="0">
                <a:solidFill>
                  <a:schemeClr val="bg1">
                    <a:lumMod val="95000"/>
                  </a:schemeClr>
                </a:solidFill>
                <a:latin typeface="OracleSansVF"/>
              </a:rPr>
              <a:t>...</a:t>
            </a:r>
          </a:p>
          <a:p>
            <a:r>
              <a:rPr lang="es-ES" sz="1400" dirty="0" err="1">
                <a:solidFill>
                  <a:schemeClr val="bg1">
                    <a:lumMod val="95000"/>
                  </a:schemeClr>
                </a:solidFill>
                <a:latin typeface="OracleSansVF"/>
              </a:rPr>
              <a:t>Service</a:t>
            </a:r>
            <a:r>
              <a:rPr lang="es-ES" sz="1400" dirty="0">
                <a:solidFill>
                  <a:schemeClr val="bg1">
                    <a:lumMod val="95000"/>
                  </a:schemeClr>
                </a:solidFill>
                <a:latin typeface="OracleSansVF"/>
              </a:rPr>
              <a:t> "</a:t>
            </a:r>
            <a:r>
              <a:rPr lang="es-ES" sz="1400" dirty="0" err="1">
                <a:solidFill>
                  <a:schemeClr val="bg1">
                    <a:lumMod val="95000"/>
                  </a:schemeClr>
                </a:solidFill>
                <a:latin typeface="OracleSansVF"/>
              </a:rPr>
              <a:t>CLRExtProc</a:t>
            </a:r>
            <a:r>
              <a:rPr lang="es-ES" sz="1400" dirty="0">
                <a:solidFill>
                  <a:schemeClr val="bg1">
                    <a:lumMod val="95000"/>
                  </a:schemeClr>
                </a:solidFill>
                <a:latin typeface="OracleSansVF"/>
              </a:rPr>
              <a:t>" has 1 </a:t>
            </a:r>
            <a:r>
              <a:rPr lang="es-ES" sz="1400" dirty="0" err="1">
                <a:solidFill>
                  <a:schemeClr val="bg1">
                    <a:lumMod val="95000"/>
                  </a:schemeClr>
                </a:solidFill>
                <a:latin typeface="OracleSansVF"/>
              </a:rPr>
              <a:t>instance</a:t>
            </a:r>
            <a:r>
              <a:rPr lang="es-ES" sz="1400" dirty="0">
                <a:solidFill>
                  <a:schemeClr val="bg1">
                    <a:lumMod val="95000"/>
                  </a:schemeClr>
                </a:solidFill>
                <a:latin typeface="OracleSansVF"/>
              </a:rPr>
              <a:t>(s).</a:t>
            </a:r>
          </a:p>
          <a:p>
            <a:r>
              <a:rPr lang="es-ES" sz="1400" dirty="0">
                <a:solidFill>
                  <a:schemeClr val="bg1">
                    <a:lumMod val="95000"/>
                  </a:schemeClr>
                </a:solidFill>
                <a:latin typeface="OracleSansVF"/>
              </a:rPr>
              <a:t>  </a:t>
            </a:r>
            <a:r>
              <a:rPr lang="es-ES" sz="1400" dirty="0" err="1">
                <a:solidFill>
                  <a:schemeClr val="bg1">
                    <a:lumMod val="95000"/>
                  </a:schemeClr>
                </a:solidFill>
                <a:latin typeface="OracleSansVF"/>
              </a:rPr>
              <a:t>Instance</a:t>
            </a:r>
            <a:r>
              <a:rPr lang="es-ES" sz="1400" dirty="0">
                <a:solidFill>
                  <a:schemeClr val="bg1">
                    <a:lumMod val="95000"/>
                  </a:schemeClr>
                </a:solidFill>
                <a:latin typeface="OracleSansVF"/>
              </a:rPr>
              <a:t> "</a:t>
            </a:r>
            <a:r>
              <a:rPr lang="es-ES" sz="1400" dirty="0" err="1">
                <a:solidFill>
                  <a:schemeClr val="bg1">
                    <a:lumMod val="95000"/>
                  </a:schemeClr>
                </a:solidFill>
                <a:latin typeface="OracleSansVF"/>
              </a:rPr>
              <a:t>CLRExtProc</a:t>
            </a:r>
            <a:r>
              <a:rPr lang="es-ES" sz="1400" dirty="0">
                <a:solidFill>
                  <a:schemeClr val="bg1">
                    <a:lumMod val="95000"/>
                  </a:schemeClr>
                </a:solidFill>
                <a:latin typeface="OracleSansVF"/>
              </a:rPr>
              <a:t>", status UNKNOWN, has 1 </a:t>
            </a:r>
            <a:r>
              <a:rPr lang="es-ES" sz="1400" dirty="0" err="1">
                <a:solidFill>
                  <a:schemeClr val="bg1">
                    <a:lumMod val="95000"/>
                  </a:schemeClr>
                </a:solidFill>
                <a:latin typeface="OracleSansVF"/>
              </a:rPr>
              <a:t>handler</a:t>
            </a:r>
            <a:r>
              <a:rPr lang="es-ES" sz="1400" dirty="0">
                <a:solidFill>
                  <a:schemeClr val="bg1">
                    <a:lumMod val="95000"/>
                  </a:schemeClr>
                </a:solidFill>
                <a:latin typeface="OracleSansVF"/>
              </a:rPr>
              <a:t>(s) </a:t>
            </a:r>
            <a:r>
              <a:rPr lang="es-ES" sz="1400" dirty="0" err="1">
                <a:solidFill>
                  <a:schemeClr val="bg1">
                    <a:lumMod val="95000"/>
                  </a:schemeClr>
                </a:solidFill>
                <a:latin typeface="OracleSansVF"/>
              </a:rPr>
              <a:t>for</a:t>
            </a:r>
            <a:r>
              <a:rPr lang="es-ES" sz="1400" dirty="0">
                <a:solidFill>
                  <a:schemeClr val="bg1">
                    <a:lumMod val="95000"/>
                  </a:schemeClr>
                </a:solidFill>
                <a:latin typeface="OracleSansVF"/>
              </a:rPr>
              <a:t> </a:t>
            </a:r>
            <a:r>
              <a:rPr lang="es-ES" sz="1400" dirty="0" err="1">
                <a:solidFill>
                  <a:schemeClr val="bg1">
                    <a:lumMod val="95000"/>
                  </a:schemeClr>
                </a:solidFill>
                <a:latin typeface="OracleSansVF"/>
              </a:rPr>
              <a:t>this</a:t>
            </a:r>
            <a:r>
              <a:rPr lang="es-ES" sz="1400" dirty="0">
                <a:solidFill>
                  <a:schemeClr val="bg1">
                    <a:lumMod val="95000"/>
                  </a:schemeClr>
                </a:solidFill>
                <a:latin typeface="OracleSansVF"/>
              </a:rPr>
              <a:t> </a:t>
            </a:r>
            <a:r>
              <a:rPr lang="es-ES" sz="1400" dirty="0" err="1">
                <a:solidFill>
                  <a:schemeClr val="bg1">
                    <a:lumMod val="95000"/>
                  </a:schemeClr>
                </a:solidFill>
                <a:latin typeface="OracleSansVF"/>
              </a:rPr>
              <a:t>service</a:t>
            </a:r>
            <a:r>
              <a:rPr lang="es-ES" sz="1400" dirty="0">
                <a:solidFill>
                  <a:schemeClr val="bg1">
                    <a:lumMod val="95000"/>
                  </a:schemeClr>
                </a:solidFill>
                <a:latin typeface="OracleSansVF"/>
              </a:rPr>
              <a:t>...</a:t>
            </a:r>
          </a:p>
          <a:p>
            <a:r>
              <a:rPr lang="es-ES" sz="1400" dirty="0" err="1">
                <a:solidFill>
                  <a:schemeClr val="bg1">
                    <a:lumMod val="95000"/>
                  </a:schemeClr>
                </a:solidFill>
                <a:latin typeface="OracleSansVF"/>
              </a:rPr>
              <a:t>Service</a:t>
            </a:r>
            <a:r>
              <a:rPr lang="es-ES" sz="1400" dirty="0">
                <a:solidFill>
                  <a:schemeClr val="bg1">
                    <a:lumMod val="95000"/>
                  </a:schemeClr>
                </a:solidFill>
                <a:latin typeface="OracleSansVF"/>
              </a:rPr>
              <a:t> "</a:t>
            </a:r>
            <a:r>
              <a:rPr lang="es-ES" sz="1400" dirty="0" err="1">
                <a:solidFill>
                  <a:schemeClr val="bg1">
                    <a:lumMod val="95000"/>
                  </a:schemeClr>
                </a:solidFill>
                <a:latin typeface="OracleSansVF"/>
              </a:rPr>
              <a:t>PLSExtProc</a:t>
            </a:r>
            <a:r>
              <a:rPr lang="es-ES" sz="1400" dirty="0">
                <a:solidFill>
                  <a:schemeClr val="bg1">
                    <a:lumMod val="95000"/>
                  </a:schemeClr>
                </a:solidFill>
                <a:latin typeface="OracleSansVF"/>
              </a:rPr>
              <a:t>" has 1 </a:t>
            </a:r>
            <a:r>
              <a:rPr lang="es-ES" sz="1400" dirty="0" err="1">
                <a:solidFill>
                  <a:schemeClr val="bg1">
                    <a:lumMod val="95000"/>
                  </a:schemeClr>
                </a:solidFill>
                <a:latin typeface="OracleSansVF"/>
              </a:rPr>
              <a:t>instance</a:t>
            </a:r>
            <a:r>
              <a:rPr lang="es-ES" sz="1400" dirty="0">
                <a:solidFill>
                  <a:schemeClr val="bg1">
                    <a:lumMod val="95000"/>
                  </a:schemeClr>
                </a:solidFill>
                <a:latin typeface="OracleSansVF"/>
              </a:rPr>
              <a:t>(s).</a:t>
            </a:r>
          </a:p>
          <a:p>
            <a:r>
              <a:rPr lang="es-ES" sz="1400" dirty="0">
                <a:solidFill>
                  <a:schemeClr val="bg1">
                    <a:lumMod val="95000"/>
                  </a:schemeClr>
                </a:solidFill>
                <a:latin typeface="OracleSansVF"/>
              </a:rPr>
              <a:t>  </a:t>
            </a:r>
            <a:r>
              <a:rPr lang="es-ES" sz="1400" dirty="0" err="1">
                <a:solidFill>
                  <a:schemeClr val="bg1">
                    <a:lumMod val="95000"/>
                  </a:schemeClr>
                </a:solidFill>
                <a:latin typeface="OracleSansVF"/>
              </a:rPr>
              <a:t>Instance</a:t>
            </a:r>
            <a:r>
              <a:rPr lang="es-ES" sz="1400" dirty="0">
                <a:solidFill>
                  <a:schemeClr val="bg1">
                    <a:lumMod val="95000"/>
                  </a:schemeClr>
                </a:solidFill>
                <a:latin typeface="OracleSansVF"/>
              </a:rPr>
              <a:t> "</a:t>
            </a:r>
            <a:r>
              <a:rPr lang="es-ES" sz="1400" dirty="0" err="1">
                <a:solidFill>
                  <a:schemeClr val="bg1">
                    <a:lumMod val="95000"/>
                  </a:schemeClr>
                </a:solidFill>
                <a:latin typeface="OracleSansVF"/>
              </a:rPr>
              <a:t>PLSExtProc</a:t>
            </a:r>
            <a:r>
              <a:rPr lang="es-ES" sz="1400" dirty="0">
                <a:solidFill>
                  <a:schemeClr val="bg1">
                    <a:lumMod val="95000"/>
                  </a:schemeClr>
                </a:solidFill>
                <a:latin typeface="OracleSansVF"/>
              </a:rPr>
              <a:t>", status UNKNOWN, has 1 </a:t>
            </a:r>
            <a:r>
              <a:rPr lang="es-ES" sz="1400" dirty="0" err="1">
                <a:solidFill>
                  <a:schemeClr val="bg1">
                    <a:lumMod val="95000"/>
                  </a:schemeClr>
                </a:solidFill>
                <a:latin typeface="OracleSansVF"/>
              </a:rPr>
              <a:t>handler</a:t>
            </a:r>
            <a:r>
              <a:rPr lang="es-ES" sz="1400" dirty="0">
                <a:solidFill>
                  <a:schemeClr val="bg1">
                    <a:lumMod val="95000"/>
                  </a:schemeClr>
                </a:solidFill>
                <a:latin typeface="OracleSansVF"/>
              </a:rPr>
              <a:t>(s) </a:t>
            </a:r>
            <a:r>
              <a:rPr lang="es-ES" sz="1400" dirty="0" err="1">
                <a:solidFill>
                  <a:schemeClr val="bg1">
                    <a:lumMod val="95000"/>
                  </a:schemeClr>
                </a:solidFill>
                <a:latin typeface="OracleSansVF"/>
              </a:rPr>
              <a:t>for</a:t>
            </a:r>
            <a:r>
              <a:rPr lang="es-ES" sz="1400" dirty="0">
                <a:solidFill>
                  <a:schemeClr val="bg1">
                    <a:lumMod val="95000"/>
                  </a:schemeClr>
                </a:solidFill>
                <a:latin typeface="OracleSansVF"/>
              </a:rPr>
              <a:t> </a:t>
            </a:r>
            <a:r>
              <a:rPr lang="es-ES" sz="1400" dirty="0" err="1">
                <a:solidFill>
                  <a:schemeClr val="bg1">
                    <a:lumMod val="95000"/>
                  </a:schemeClr>
                </a:solidFill>
                <a:latin typeface="OracleSansVF"/>
              </a:rPr>
              <a:t>this</a:t>
            </a:r>
            <a:r>
              <a:rPr lang="es-ES" sz="1400" dirty="0">
                <a:solidFill>
                  <a:schemeClr val="bg1">
                    <a:lumMod val="95000"/>
                  </a:schemeClr>
                </a:solidFill>
                <a:latin typeface="OracleSansVF"/>
              </a:rPr>
              <a:t> </a:t>
            </a:r>
            <a:r>
              <a:rPr lang="es-ES" sz="1400" dirty="0" err="1">
                <a:solidFill>
                  <a:schemeClr val="bg1">
                    <a:lumMod val="95000"/>
                  </a:schemeClr>
                </a:solidFill>
                <a:latin typeface="OracleSansVF"/>
              </a:rPr>
              <a:t>service</a:t>
            </a:r>
            <a:r>
              <a:rPr lang="es-ES" sz="1400" dirty="0">
                <a:solidFill>
                  <a:schemeClr val="bg1">
                    <a:lumMod val="95000"/>
                  </a:schemeClr>
                </a:solidFill>
                <a:latin typeface="OracleSansVF"/>
              </a:rPr>
              <a:t>...</a:t>
            </a:r>
          </a:p>
          <a:p>
            <a:r>
              <a:rPr lang="es-ES" sz="1400" dirty="0" err="1">
                <a:solidFill>
                  <a:schemeClr val="bg1">
                    <a:lumMod val="95000"/>
                  </a:schemeClr>
                </a:solidFill>
                <a:latin typeface="OracleSansVF"/>
              </a:rPr>
              <a:t>Service</a:t>
            </a:r>
            <a:r>
              <a:rPr lang="es-ES" sz="1400" dirty="0">
                <a:solidFill>
                  <a:schemeClr val="bg1">
                    <a:lumMod val="95000"/>
                  </a:schemeClr>
                </a:solidFill>
                <a:latin typeface="OracleSansVF"/>
              </a:rPr>
              <a:t> "XEXDB" has 1 </a:t>
            </a:r>
            <a:r>
              <a:rPr lang="es-ES" sz="1400" dirty="0" err="1">
                <a:solidFill>
                  <a:schemeClr val="bg1">
                    <a:lumMod val="95000"/>
                  </a:schemeClr>
                </a:solidFill>
                <a:latin typeface="OracleSansVF"/>
              </a:rPr>
              <a:t>instance</a:t>
            </a:r>
            <a:r>
              <a:rPr lang="es-ES" sz="1400" dirty="0">
                <a:solidFill>
                  <a:schemeClr val="bg1">
                    <a:lumMod val="95000"/>
                  </a:schemeClr>
                </a:solidFill>
                <a:latin typeface="OracleSansVF"/>
              </a:rPr>
              <a:t>(s).</a:t>
            </a:r>
          </a:p>
          <a:p>
            <a:r>
              <a:rPr lang="es-ES" sz="1400" dirty="0">
                <a:solidFill>
                  <a:schemeClr val="bg1">
                    <a:lumMod val="95000"/>
                  </a:schemeClr>
                </a:solidFill>
                <a:latin typeface="OracleSansVF"/>
              </a:rPr>
              <a:t>  </a:t>
            </a:r>
            <a:r>
              <a:rPr lang="es-ES" sz="1400" dirty="0" err="1">
                <a:solidFill>
                  <a:schemeClr val="bg1">
                    <a:lumMod val="95000"/>
                  </a:schemeClr>
                </a:solidFill>
                <a:latin typeface="OracleSansVF"/>
              </a:rPr>
              <a:t>Instance</a:t>
            </a:r>
            <a:r>
              <a:rPr lang="es-ES" sz="1400" dirty="0">
                <a:solidFill>
                  <a:schemeClr val="bg1">
                    <a:lumMod val="95000"/>
                  </a:schemeClr>
                </a:solidFill>
                <a:latin typeface="OracleSansVF"/>
              </a:rPr>
              <a:t> "</a:t>
            </a:r>
            <a:r>
              <a:rPr lang="es-ES" sz="1400" dirty="0" err="1">
                <a:solidFill>
                  <a:schemeClr val="bg1">
                    <a:lumMod val="95000"/>
                  </a:schemeClr>
                </a:solidFill>
                <a:latin typeface="OracleSansVF"/>
              </a:rPr>
              <a:t>xe</a:t>
            </a:r>
            <a:r>
              <a:rPr lang="es-ES" sz="1400" dirty="0">
                <a:solidFill>
                  <a:schemeClr val="bg1">
                    <a:lumMod val="95000"/>
                  </a:schemeClr>
                </a:solidFill>
                <a:latin typeface="OracleSansVF"/>
              </a:rPr>
              <a:t>", status READY, has 1 </a:t>
            </a:r>
            <a:r>
              <a:rPr lang="es-ES" sz="1400" dirty="0" err="1">
                <a:solidFill>
                  <a:schemeClr val="bg1">
                    <a:lumMod val="95000"/>
                  </a:schemeClr>
                </a:solidFill>
                <a:latin typeface="OracleSansVF"/>
              </a:rPr>
              <a:t>handler</a:t>
            </a:r>
            <a:r>
              <a:rPr lang="es-ES" sz="1400" dirty="0">
                <a:solidFill>
                  <a:schemeClr val="bg1">
                    <a:lumMod val="95000"/>
                  </a:schemeClr>
                </a:solidFill>
                <a:latin typeface="OracleSansVF"/>
              </a:rPr>
              <a:t>(s) </a:t>
            </a:r>
            <a:r>
              <a:rPr lang="es-ES" sz="1400" dirty="0" err="1">
                <a:solidFill>
                  <a:schemeClr val="bg1">
                    <a:lumMod val="95000"/>
                  </a:schemeClr>
                </a:solidFill>
                <a:latin typeface="OracleSansVF"/>
              </a:rPr>
              <a:t>for</a:t>
            </a:r>
            <a:r>
              <a:rPr lang="es-ES" sz="1400" dirty="0">
                <a:solidFill>
                  <a:schemeClr val="bg1">
                    <a:lumMod val="95000"/>
                  </a:schemeClr>
                </a:solidFill>
                <a:latin typeface="OracleSansVF"/>
              </a:rPr>
              <a:t> </a:t>
            </a:r>
            <a:r>
              <a:rPr lang="es-ES" sz="1400" dirty="0" err="1">
                <a:solidFill>
                  <a:schemeClr val="bg1">
                    <a:lumMod val="95000"/>
                  </a:schemeClr>
                </a:solidFill>
                <a:latin typeface="OracleSansVF"/>
              </a:rPr>
              <a:t>this</a:t>
            </a:r>
            <a:r>
              <a:rPr lang="es-ES" sz="1400" dirty="0">
                <a:solidFill>
                  <a:schemeClr val="bg1">
                    <a:lumMod val="95000"/>
                  </a:schemeClr>
                </a:solidFill>
                <a:latin typeface="OracleSansVF"/>
              </a:rPr>
              <a:t> </a:t>
            </a:r>
            <a:r>
              <a:rPr lang="es-ES" sz="1400" dirty="0" err="1">
                <a:solidFill>
                  <a:schemeClr val="bg1">
                    <a:lumMod val="95000"/>
                  </a:schemeClr>
                </a:solidFill>
                <a:latin typeface="OracleSansVF"/>
              </a:rPr>
              <a:t>service</a:t>
            </a:r>
            <a:r>
              <a:rPr lang="es-ES" sz="1400" dirty="0">
                <a:solidFill>
                  <a:schemeClr val="bg1">
                    <a:lumMod val="95000"/>
                  </a:schemeClr>
                </a:solidFill>
                <a:latin typeface="OracleSansVF"/>
              </a:rPr>
              <a:t>...</a:t>
            </a:r>
          </a:p>
          <a:p>
            <a:r>
              <a:rPr lang="es-ES" sz="1400" dirty="0" err="1">
                <a:solidFill>
                  <a:schemeClr val="bg1">
                    <a:lumMod val="95000"/>
                  </a:schemeClr>
                </a:solidFill>
                <a:latin typeface="OracleSansVF"/>
              </a:rPr>
              <a:t>Service</a:t>
            </a:r>
            <a:r>
              <a:rPr lang="es-ES" sz="1400" dirty="0">
                <a:solidFill>
                  <a:schemeClr val="bg1">
                    <a:lumMod val="95000"/>
                  </a:schemeClr>
                </a:solidFill>
                <a:latin typeface="OracleSansVF"/>
              </a:rPr>
              <a:t> "</a:t>
            </a:r>
            <a:r>
              <a:rPr lang="es-ES" sz="1400" dirty="0" err="1">
                <a:solidFill>
                  <a:schemeClr val="bg1">
                    <a:lumMod val="95000"/>
                  </a:schemeClr>
                </a:solidFill>
                <a:latin typeface="OracleSansVF"/>
              </a:rPr>
              <a:t>xe</a:t>
            </a:r>
            <a:r>
              <a:rPr lang="es-ES" sz="1400" dirty="0">
                <a:solidFill>
                  <a:schemeClr val="bg1">
                    <a:lumMod val="95000"/>
                  </a:schemeClr>
                </a:solidFill>
                <a:latin typeface="OracleSansVF"/>
              </a:rPr>
              <a:t>" has 1 </a:t>
            </a:r>
            <a:r>
              <a:rPr lang="es-ES" sz="1400" dirty="0" err="1">
                <a:solidFill>
                  <a:schemeClr val="bg1">
                    <a:lumMod val="95000"/>
                  </a:schemeClr>
                </a:solidFill>
                <a:latin typeface="OracleSansVF"/>
              </a:rPr>
              <a:t>instance</a:t>
            </a:r>
            <a:r>
              <a:rPr lang="es-ES" sz="1400" dirty="0">
                <a:solidFill>
                  <a:schemeClr val="bg1">
                    <a:lumMod val="95000"/>
                  </a:schemeClr>
                </a:solidFill>
                <a:latin typeface="OracleSansVF"/>
              </a:rPr>
              <a:t>(s).</a:t>
            </a:r>
          </a:p>
          <a:p>
            <a:r>
              <a:rPr lang="es-ES" sz="1400" dirty="0">
                <a:solidFill>
                  <a:schemeClr val="bg1">
                    <a:lumMod val="95000"/>
                  </a:schemeClr>
                </a:solidFill>
                <a:latin typeface="OracleSansVF"/>
              </a:rPr>
              <a:t>  </a:t>
            </a:r>
            <a:r>
              <a:rPr lang="es-ES" sz="1400" dirty="0" err="1">
                <a:solidFill>
                  <a:schemeClr val="bg1">
                    <a:lumMod val="95000"/>
                  </a:schemeClr>
                </a:solidFill>
                <a:latin typeface="OracleSansVF"/>
              </a:rPr>
              <a:t>Instance</a:t>
            </a:r>
            <a:r>
              <a:rPr lang="es-ES" sz="1400" dirty="0">
                <a:solidFill>
                  <a:schemeClr val="bg1">
                    <a:lumMod val="95000"/>
                  </a:schemeClr>
                </a:solidFill>
                <a:latin typeface="OracleSansVF"/>
              </a:rPr>
              <a:t> "</a:t>
            </a:r>
            <a:r>
              <a:rPr lang="es-ES" sz="1400" dirty="0" err="1">
                <a:solidFill>
                  <a:schemeClr val="bg1">
                    <a:lumMod val="95000"/>
                  </a:schemeClr>
                </a:solidFill>
                <a:latin typeface="OracleSansVF"/>
              </a:rPr>
              <a:t>xe</a:t>
            </a:r>
            <a:r>
              <a:rPr lang="es-ES" sz="1400" dirty="0">
                <a:solidFill>
                  <a:schemeClr val="bg1">
                    <a:lumMod val="95000"/>
                  </a:schemeClr>
                </a:solidFill>
                <a:latin typeface="OracleSansVF"/>
              </a:rPr>
              <a:t>", status READY, has 1 </a:t>
            </a:r>
            <a:r>
              <a:rPr lang="es-ES" sz="1400" dirty="0" err="1">
                <a:solidFill>
                  <a:schemeClr val="bg1">
                    <a:lumMod val="95000"/>
                  </a:schemeClr>
                </a:solidFill>
                <a:latin typeface="OracleSansVF"/>
              </a:rPr>
              <a:t>handler</a:t>
            </a:r>
            <a:r>
              <a:rPr lang="es-ES" sz="1400" dirty="0">
                <a:solidFill>
                  <a:schemeClr val="bg1">
                    <a:lumMod val="95000"/>
                  </a:schemeClr>
                </a:solidFill>
                <a:latin typeface="OracleSansVF"/>
              </a:rPr>
              <a:t>(s) </a:t>
            </a:r>
            <a:r>
              <a:rPr lang="es-ES" sz="1400" dirty="0" err="1">
                <a:solidFill>
                  <a:schemeClr val="bg1">
                    <a:lumMod val="95000"/>
                  </a:schemeClr>
                </a:solidFill>
                <a:latin typeface="OracleSansVF"/>
              </a:rPr>
              <a:t>for</a:t>
            </a:r>
            <a:r>
              <a:rPr lang="es-ES" sz="1400" dirty="0">
                <a:solidFill>
                  <a:schemeClr val="bg1">
                    <a:lumMod val="95000"/>
                  </a:schemeClr>
                </a:solidFill>
                <a:latin typeface="OracleSansVF"/>
              </a:rPr>
              <a:t> </a:t>
            </a:r>
            <a:r>
              <a:rPr lang="es-ES" sz="1400" dirty="0" err="1">
                <a:solidFill>
                  <a:schemeClr val="bg1">
                    <a:lumMod val="95000"/>
                  </a:schemeClr>
                </a:solidFill>
                <a:latin typeface="OracleSansVF"/>
              </a:rPr>
              <a:t>this</a:t>
            </a:r>
            <a:r>
              <a:rPr lang="es-ES" sz="1400" dirty="0">
                <a:solidFill>
                  <a:schemeClr val="bg1">
                    <a:lumMod val="95000"/>
                  </a:schemeClr>
                </a:solidFill>
                <a:latin typeface="OracleSansVF"/>
              </a:rPr>
              <a:t> </a:t>
            </a:r>
            <a:r>
              <a:rPr lang="es-ES" sz="1400" dirty="0" err="1">
                <a:solidFill>
                  <a:schemeClr val="bg1">
                    <a:lumMod val="95000"/>
                  </a:schemeClr>
                </a:solidFill>
                <a:latin typeface="OracleSansVF"/>
              </a:rPr>
              <a:t>service</a:t>
            </a:r>
            <a:r>
              <a:rPr lang="es-ES" sz="1400" dirty="0">
                <a:solidFill>
                  <a:schemeClr val="bg1">
                    <a:lumMod val="95000"/>
                  </a:schemeClr>
                </a:solidFill>
                <a:latin typeface="OracleSansVF"/>
              </a:rPr>
              <a:t>...</a:t>
            </a:r>
          </a:p>
          <a:p>
            <a:r>
              <a:rPr lang="es-ES" sz="1400" dirty="0" err="1">
                <a:solidFill>
                  <a:schemeClr val="bg1">
                    <a:lumMod val="95000"/>
                  </a:schemeClr>
                </a:solidFill>
                <a:latin typeface="OracleSansVF"/>
              </a:rPr>
              <a:t>The</a:t>
            </a:r>
            <a:r>
              <a:rPr lang="es-ES" sz="1400" dirty="0">
                <a:solidFill>
                  <a:schemeClr val="bg1">
                    <a:lumMod val="95000"/>
                  </a:schemeClr>
                </a:solidFill>
                <a:latin typeface="OracleSansVF"/>
              </a:rPr>
              <a:t> </a:t>
            </a:r>
            <a:r>
              <a:rPr lang="es-ES" sz="1400" dirty="0" err="1">
                <a:solidFill>
                  <a:schemeClr val="bg1">
                    <a:lumMod val="95000"/>
                  </a:schemeClr>
                </a:solidFill>
                <a:latin typeface="OracleSansVF"/>
              </a:rPr>
              <a:t>command</a:t>
            </a:r>
            <a:r>
              <a:rPr lang="es-ES" sz="1400" dirty="0">
                <a:solidFill>
                  <a:schemeClr val="bg1">
                    <a:lumMod val="95000"/>
                  </a:schemeClr>
                </a:solidFill>
                <a:latin typeface="OracleSansVF"/>
              </a:rPr>
              <a:t> </a:t>
            </a:r>
            <a:r>
              <a:rPr lang="es-ES" sz="1400" dirty="0" err="1">
                <a:solidFill>
                  <a:schemeClr val="bg1">
                    <a:lumMod val="95000"/>
                  </a:schemeClr>
                </a:solidFill>
                <a:latin typeface="OracleSansVF"/>
              </a:rPr>
              <a:t>completed</a:t>
            </a:r>
            <a:r>
              <a:rPr lang="es-ES" sz="1400" dirty="0">
                <a:solidFill>
                  <a:schemeClr val="bg1">
                    <a:lumMod val="95000"/>
                  </a:schemeClr>
                </a:solidFill>
                <a:latin typeface="OracleSansVF"/>
              </a:rPr>
              <a:t> </a:t>
            </a:r>
            <a:r>
              <a:rPr lang="es-ES" sz="1400" dirty="0" err="1">
                <a:solidFill>
                  <a:schemeClr val="bg1">
                    <a:lumMod val="95000"/>
                  </a:schemeClr>
                </a:solidFill>
                <a:latin typeface="OracleSansVF"/>
              </a:rPr>
              <a:t>successfully</a:t>
            </a:r>
            <a:endParaRPr lang="es-ES" sz="1400" dirty="0">
              <a:solidFill>
                <a:schemeClr val="bg1">
                  <a:lumMod val="95000"/>
                </a:schemeClr>
              </a:solidFill>
              <a:latin typeface="OracleSansVF"/>
            </a:endParaRPr>
          </a:p>
        </p:txBody>
      </p:sp>
      <p:sp>
        <p:nvSpPr>
          <p:cNvPr id="5" name="Rectángulo 4"/>
          <p:cNvSpPr/>
          <p:nvPr/>
        </p:nvSpPr>
        <p:spPr>
          <a:xfrm rot="21330320">
            <a:off x="3780616" y="1543630"/>
            <a:ext cx="4706470" cy="1200329"/>
          </a:xfrm>
          <a:prstGeom prst="rect">
            <a:avLst/>
          </a:prstGeom>
          <a:solidFill>
            <a:schemeClr val="bg1"/>
          </a:solidFill>
        </p:spPr>
        <p:txBody>
          <a:bodyPr wrap="square">
            <a:spAutoFit/>
          </a:bodyPr>
          <a:lstStyle/>
          <a:p>
            <a:r>
              <a:rPr lang="es-ES" dirty="0">
                <a:latin typeface="OracleSansVF"/>
              </a:rPr>
              <a:t>El Net </a:t>
            </a:r>
            <a:r>
              <a:rPr lang="es-ES" dirty="0" err="1">
                <a:latin typeface="OracleSansVF"/>
              </a:rPr>
              <a:t>Services</a:t>
            </a:r>
            <a:r>
              <a:rPr lang="es-ES" dirty="0">
                <a:latin typeface="OracleSansVF"/>
              </a:rPr>
              <a:t> </a:t>
            </a:r>
            <a:r>
              <a:rPr lang="es-ES" dirty="0" err="1">
                <a:latin typeface="OracleSansVF"/>
              </a:rPr>
              <a:t>Listener</a:t>
            </a:r>
            <a:r>
              <a:rPr lang="es-ES" dirty="0">
                <a:latin typeface="OracleSansVF"/>
              </a:rPr>
              <a:t> para nuestra base de datos XE nos permite conectarnos a la base de datos a través de TCP/IP desde la misma máquina u otras máquinas en la red.</a:t>
            </a:r>
            <a:endParaRPr lang="es-CL" dirty="0"/>
          </a:p>
        </p:txBody>
      </p:sp>
      <p:sp>
        <p:nvSpPr>
          <p:cNvPr id="9" name="Rectángulo 8"/>
          <p:cNvSpPr/>
          <p:nvPr/>
        </p:nvSpPr>
        <p:spPr>
          <a:xfrm rot="21330320">
            <a:off x="4484500" y="3468084"/>
            <a:ext cx="3419339" cy="1477328"/>
          </a:xfrm>
          <a:prstGeom prst="rect">
            <a:avLst/>
          </a:prstGeom>
          <a:solidFill>
            <a:schemeClr val="bg1"/>
          </a:solidFill>
        </p:spPr>
        <p:txBody>
          <a:bodyPr wrap="square">
            <a:spAutoFit/>
          </a:bodyPr>
          <a:lstStyle/>
          <a:p>
            <a:r>
              <a:rPr lang="es-ES" dirty="0">
                <a:latin typeface="OracleSansVF"/>
              </a:rPr>
              <a:t>El Net </a:t>
            </a:r>
            <a:r>
              <a:rPr lang="es-ES" dirty="0" err="1">
                <a:latin typeface="OracleSansVF"/>
              </a:rPr>
              <a:t>Services</a:t>
            </a:r>
            <a:r>
              <a:rPr lang="es-ES" dirty="0">
                <a:latin typeface="OracleSansVF"/>
              </a:rPr>
              <a:t> </a:t>
            </a:r>
            <a:r>
              <a:rPr lang="es-ES" dirty="0" err="1">
                <a:latin typeface="OracleSansVF"/>
              </a:rPr>
              <a:t>Listener</a:t>
            </a:r>
            <a:r>
              <a:rPr lang="es-ES" dirty="0">
                <a:latin typeface="OracleSansVF"/>
              </a:rPr>
              <a:t> tiene los siguientes modificadores:</a:t>
            </a:r>
          </a:p>
          <a:p>
            <a:pPr marL="285750" indent="-285750">
              <a:buFont typeface="Arial" panose="020B0604020202020204" pitchFamily="34" charset="0"/>
              <a:buChar char="•"/>
            </a:pPr>
            <a:r>
              <a:rPr lang="es-ES" dirty="0" err="1">
                <a:latin typeface="OracleSansVF"/>
              </a:rPr>
              <a:t>start</a:t>
            </a:r>
            <a:endParaRPr lang="es-ES" dirty="0">
              <a:latin typeface="OracleSansVF"/>
            </a:endParaRPr>
          </a:p>
          <a:p>
            <a:pPr marL="285750" indent="-285750">
              <a:buFont typeface="Arial" panose="020B0604020202020204" pitchFamily="34" charset="0"/>
              <a:buChar char="•"/>
            </a:pPr>
            <a:r>
              <a:rPr lang="es-ES" dirty="0"/>
              <a:t>stop</a:t>
            </a:r>
          </a:p>
          <a:p>
            <a:pPr marL="285750" indent="-285750">
              <a:buFont typeface="Arial" panose="020B0604020202020204" pitchFamily="34" charset="0"/>
              <a:buChar char="•"/>
            </a:pPr>
            <a:r>
              <a:rPr lang="es-ES" dirty="0"/>
              <a:t>status</a:t>
            </a:r>
            <a:endParaRPr lang="es-CL" dirty="0"/>
          </a:p>
        </p:txBody>
      </p:sp>
    </p:spTree>
    <p:extLst>
      <p:ext uri="{BB962C8B-B14F-4D97-AF65-F5344CB8AC3E}">
        <p14:creationId xmlns:p14="http://schemas.microsoft.com/office/powerpoint/2010/main" val="1389485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1201"/>
                            </p:stCondLst>
                            <p:childTnLst>
                              <p:par>
                                <p:cTn id="8" presetID="22" presetClass="entr" presetSubtype="1" fill="hold" grpId="0" nodeType="afterEffect">
                                  <p:stCondLst>
                                    <p:cond delay="75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500"/>
                                        <p:tgtEl>
                                          <p:spTgt spid="10"/>
                                        </p:tgtEl>
                                      </p:cBhvr>
                                    </p:animEffect>
                                  </p:childTnLst>
                                </p:cTn>
                              </p:par>
                            </p:childTnLst>
                          </p:cTn>
                        </p:par>
                        <p:par>
                          <p:cTn id="11" fill="hold">
                            <p:stCondLst>
                              <p:cond delay="2451"/>
                            </p:stCondLst>
                            <p:childTnLst>
                              <p:par>
                                <p:cTn id="12" presetID="16" presetClass="entr" presetSubtype="37" fill="hold" grpId="0" nodeType="afterEffect">
                                  <p:stCondLst>
                                    <p:cond delay="1000"/>
                                  </p:stCondLst>
                                  <p:childTnLst>
                                    <p:set>
                                      <p:cBhvr>
                                        <p:cTn id="13" dur="1" fill="hold">
                                          <p:stCondLst>
                                            <p:cond delay="0"/>
                                          </p:stCondLst>
                                        </p:cTn>
                                        <p:tgtEl>
                                          <p:spTgt spid="5"/>
                                        </p:tgtEl>
                                        <p:attrNameLst>
                                          <p:attrName>style.visibility</p:attrName>
                                        </p:attrNameLst>
                                      </p:cBhvr>
                                      <p:to>
                                        <p:strVal val="visible"/>
                                      </p:to>
                                    </p:set>
                                    <p:animEffect transition="in" filter="barn(outVertical)">
                                      <p:cBhvr>
                                        <p:cTn id="14" dur="500"/>
                                        <p:tgtEl>
                                          <p:spTgt spid="5"/>
                                        </p:tgtEl>
                                      </p:cBhvr>
                                    </p:animEffect>
                                  </p:childTnLst>
                                </p:cTn>
                              </p:par>
                            </p:childTnLst>
                          </p:cTn>
                        </p:par>
                        <p:par>
                          <p:cTn id="15" fill="hold">
                            <p:stCondLst>
                              <p:cond delay="3951"/>
                            </p:stCondLst>
                            <p:childTnLst>
                              <p:par>
                                <p:cTn id="16" presetID="16" presetClass="entr" presetSubtype="37" fill="hold" grpId="0" nodeType="afterEffect">
                                  <p:stCondLst>
                                    <p:cond delay="1000"/>
                                  </p:stCondLst>
                                  <p:childTnLst>
                                    <p:set>
                                      <p:cBhvr>
                                        <p:cTn id="17" dur="1" fill="hold">
                                          <p:stCondLst>
                                            <p:cond delay="0"/>
                                          </p:stCondLst>
                                        </p:cTn>
                                        <p:tgtEl>
                                          <p:spTgt spid="9"/>
                                        </p:tgtEl>
                                        <p:attrNameLst>
                                          <p:attrName>style.visibility</p:attrName>
                                        </p:attrNameLst>
                                      </p:cBhvr>
                                      <p:to>
                                        <p:strVal val="visible"/>
                                      </p:to>
                                    </p:set>
                                    <p:animEffect transition="in" filter="barn(outVertic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5"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300942"/>
            <a:ext cx="8707248" cy="636607"/>
          </a:xfrm>
        </p:spPr>
        <p:txBody>
          <a:bodyPr>
            <a:noAutofit/>
          </a:bodyPr>
          <a:lstStyle/>
          <a:p>
            <a:r>
              <a:rPr lang="es-ES" sz="2800" b="1" dirty="0">
                <a:solidFill>
                  <a:srgbClr val="D40202"/>
                </a:solidFill>
                <a:latin typeface="Myriad Pro"/>
                <a:cs typeface="Myriad Pro"/>
              </a:rPr>
              <a:t>Oracle </a:t>
            </a:r>
            <a:r>
              <a:rPr lang="es-ES" sz="2800" b="1" dirty="0" err="1">
                <a:solidFill>
                  <a:srgbClr val="D40202"/>
                </a:solidFill>
                <a:latin typeface="Myriad Pro"/>
                <a:cs typeface="Myriad Pro"/>
              </a:rPr>
              <a:t>Academy</a:t>
            </a:r>
            <a:r>
              <a:rPr lang="es-ES" sz="2800" b="1" dirty="0">
                <a:solidFill>
                  <a:srgbClr val="D40202"/>
                </a:solidFill>
                <a:latin typeface="Myriad Pro"/>
                <a:cs typeface="Myriad Pro"/>
              </a:rPr>
              <a:t> Cloud </a:t>
            </a:r>
            <a:r>
              <a:rPr lang="es-ES" sz="2800" b="1" dirty="0" err="1">
                <a:solidFill>
                  <a:srgbClr val="D40202"/>
                </a:solidFill>
                <a:latin typeface="Myriad Pro"/>
                <a:cs typeface="Myriad Pro"/>
              </a:rPr>
              <a:t>Program</a:t>
            </a:r>
            <a:endParaRPr lang="es-CL" sz="2800" b="1" dirty="0">
              <a:solidFill>
                <a:srgbClr val="D40202"/>
              </a:solidFill>
              <a:latin typeface="Myriad Pro"/>
              <a:cs typeface="Myriad Pro"/>
            </a:endParaRP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2" name="Rectángulo 1"/>
          <p:cNvSpPr/>
          <p:nvPr/>
        </p:nvSpPr>
        <p:spPr>
          <a:xfrm>
            <a:off x="451413" y="1284791"/>
            <a:ext cx="7928658" cy="2585323"/>
          </a:xfrm>
          <a:prstGeom prst="rect">
            <a:avLst/>
          </a:prstGeom>
        </p:spPr>
        <p:txBody>
          <a:bodyPr wrap="square">
            <a:spAutoFit/>
          </a:bodyPr>
          <a:lstStyle/>
          <a:p>
            <a:r>
              <a:rPr lang="es-ES" dirty="0">
                <a:solidFill>
                  <a:srgbClr val="100F0E"/>
                </a:solidFill>
                <a:latin typeface="Oracle Sans"/>
              </a:rPr>
              <a:t>Mediante este programa, se puede acceder y hacer uso libre de Oracle </a:t>
            </a:r>
            <a:r>
              <a:rPr lang="es-ES" dirty="0" err="1">
                <a:solidFill>
                  <a:srgbClr val="100F0E"/>
                </a:solidFill>
                <a:latin typeface="Oracle Sans"/>
              </a:rPr>
              <a:t>Autonomous</a:t>
            </a:r>
            <a:r>
              <a:rPr lang="es-ES" dirty="0">
                <a:solidFill>
                  <a:srgbClr val="100F0E"/>
                </a:solidFill>
                <a:latin typeface="Oracle Sans"/>
              </a:rPr>
              <a:t> </a:t>
            </a:r>
            <a:r>
              <a:rPr lang="es-ES" dirty="0" err="1">
                <a:solidFill>
                  <a:srgbClr val="100F0E"/>
                </a:solidFill>
                <a:latin typeface="Oracle Sans"/>
              </a:rPr>
              <a:t>Database</a:t>
            </a:r>
            <a:r>
              <a:rPr lang="es-ES" dirty="0">
                <a:solidFill>
                  <a:srgbClr val="100F0E"/>
                </a:solidFill>
                <a:latin typeface="Oracle Sans"/>
              </a:rPr>
              <a:t>, Compute Virtual Machines (VM), </a:t>
            </a:r>
            <a:r>
              <a:rPr lang="es-ES" dirty="0" err="1">
                <a:solidFill>
                  <a:srgbClr val="100F0E"/>
                </a:solidFill>
                <a:latin typeface="Oracle Sans"/>
              </a:rPr>
              <a:t>object</a:t>
            </a:r>
            <a:r>
              <a:rPr lang="es-ES" dirty="0">
                <a:solidFill>
                  <a:srgbClr val="100F0E"/>
                </a:solidFill>
                <a:latin typeface="Oracle Sans"/>
              </a:rPr>
              <a:t> </a:t>
            </a:r>
            <a:r>
              <a:rPr lang="es-ES" dirty="0" err="1">
                <a:solidFill>
                  <a:srgbClr val="100F0E"/>
                </a:solidFill>
                <a:latin typeface="Oracle Sans"/>
              </a:rPr>
              <a:t>storage</a:t>
            </a:r>
            <a:r>
              <a:rPr lang="es-ES" dirty="0">
                <a:solidFill>
                  <a:srgbClr val="100F0E"/>
                </a:solidFill>
                <a:latin typeface="Oracle Sans"/>
              </a:rPr>
              <a:t>, data </a:t>
            </a:r>
            <a:r>
              <a:rPr lang="es-ES" dirty="0" err="1">
                <a:solidFill>
                  <a:srgbClr val="100F0E"/>
                </a:solidFill>
                <a:latin typeface="Oracle Sans"/>
              </a:rPr>
              <a:t>egress</a:t>
            </a:r>
            <a:r>
              <a:rPr lang="es-ES" dirty="0">
                <a:solidFill>
                  <a:srgbClr val="100F0E"/>
                </a:solidFill>
                <a:latin typeface="Oracle Sans"/>
              </a:rPr>
              <a:t> y otros componentes básicos esenciales que son necesarios para crear aplicaciones sobre Oracle </a:t>
            </a:r>
            <a:r>
              <a:rPr lang="es-ES" dirty="0" err="1">
                <a:solidFill>
                  <a:srgbClr val="100F0E"/>
                </a:solidFill>
                <a:latin typeface="Oracle Sans"/>
              </a:rPr>
              <a:t>Autonomous</a:t>
            </a:r>
            <a:r>
              <a:rPr lang="es-ES" dirty="0">
                <a:solidFill>
                  <a:srgbClr val="100F0E"/>
                </a:solidFill>
                <a:latin typeface="Oracle Sans"/>
              </a:rPr>
              <a:t> </a:t>
            </a:r>
            <a:r>
              <a:rPr lang="es-ES" dirty="0" err="1">
                <a:solidFill>
                  <a:srgbClr val="100F0E"/>
                </a:solidFill>
                <a:latin typeface="Oracle Sans"/>
              </a:rPr>
              <a:t>Databases</a:t>
            </a:r>
            <a:r>
              <a:rPr lang="es-ES" dirty="0">
                <a:solidFill>
                  <a:srgbClr val="100F0E"/>
                </a:solidFill>
                <a:latin typeface="Oracle Sans"/>
              </a:rPr>
              <a:t>.</a:t>
            </a:r>
          </a:p>
          <a:p>
            <a:endParaRPr lang="es-ES" dirty="0">
              <a:solidFill>
                <a:srgbClr val="100F0E"/>
              </a:solidFill>
              <a:latin typeface="Oracle Sans"/>
            </a:endParaRPr>
          </a:p>
          <a:p>
            <a:r>
              <a:rPr lang="es-ES" dirty="0">
                <a:solidFill>
                  <a:srgbClr val="100F0E"/>
                </a:solidFill>
                <a:latin typeface="Oracle Sans"/>
              </a:rPr>
              <a:t>A través de Oracle </a:t>
            </a:r>
            <a:r>
              <a:rPr lang="es-ES" dirty="0" err="1">
                <a:solidFill>
                  <a:srgbClr val="100F0E"/>
                </a:solidFill>
                <a:latin typeface="Oracle Sans"/>
              </a:rPr>
              <a:t>Academy</a:t>
            </a:r>
            <a:r>
              <a:rPr lang="es-ES" dirty="0">
                <a:solidFill>
                  <a:srgbClr val="100F0E"/>
                </a:solidFill>
                <a:latin typeface="Oracle Sans"/>
              </a:rPr>
              <a:t> Cloud </a:t>
            </a:r>
            <a:r>
              <a:rPr lang="es-ES" dirty="0" err="1">
                <a:solidFill>
                  <a:srgbClr val="100F0E"/>
                </a:solidFill>
                <a:latin typeface="Oracle Sans"/>
              </a:rPr>
              <a:t>Program</a:t>
            </a:r>
            <a:r>
              <a:rPr lang="es-ES" dirty="0">
                <a:solidFill>
                  <a:srgbClr val="100F0E"/>
                </a:solidFill>
                <a:latin typeface="Oracle Sans"/>
              </a:rPr>
              <a:t>, los miembros Institucionales de Oracle </a:t>
            </a:r>
            <a:r>
              <a:rPr lang="es-ES" dirty="0" err="1">
                <a:solidFill>
                  <a:srgbClr val="100F0E"/>
                </a:solidFill>
                <a:latin typeface="Oracle Sans"/>
              </a:rPr>
              <a:t>Academy</a:t>
            </a:r>
            <a:r>
              <a:rPr lang="es-ES" dirty="0">
                <a:solidFill>
                  <a:srgbClr val="100F0E"/>
                </a:solidFill>
                <a:latin typeface="Oracle Sans"/>
              </a:rPr>
              <a:t> siempre cuentan con acceso gratuito a:</a:t>
            </a:r>
          </a:p>
          <a:p>
            <a:br>
              <a:rPr lang="es-ES" dirty="0"/>
            </a:br>
            <a:endParaRPr lang="es-CL" dirty="0"/>
          </a:p>
        </p:txBody>
      </p:sp>
      <p:grpSp>
        <p:nvGrpSpPr>
          <p:cNvPr id="12" name="Grupo 11"/>
          <p:cNvGrpSpPr/>
          <p:nvPr/>
        </p:nvGrpSpPr>
        <p:grpSpPr>
          <a:xfrm>
            <a:off x="438491" y="3823660"/>
            <a:ext cx="1521721" cy="2553458"/>
            <a:chOff x="438491" y="3823660"/>
            <a:chExt cx="1521721" cy="2553458"/>
          </a:xfrm>
        </p:grpSpPr>
        <p:pic>
          <p:nvPicPr>
            <p:cNvPr id="8194" name="Picture 2" descr="https://1.bp.blogspot.com/-Ip3IMu5pByQ/X4jWv71pwRI/AAAAAAAAKwQ/Y_EjnIW5duACcUfxy_khziP3fFEwh8jugCLcBGAsYHQ/s512/autonomou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531" y="3823660"/>
              <a:ext cx="873727" cy="873727"/>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p:cNvSpPr/>
            <p:nvPr/>
          </p:nvSpPr>
          <p:spPr>
            <a:xfrm>
              <a:off x="451413" y="4687747"/>
              <a:ext cx="1508799" cy="646331"/>
            </a:xfrm>
            <a:prstGeom prst="rect">
              <a:avLst/>
            </a:prstGeom>
          </p:spPr>
          <p:txBody>
            <a:bodyPr wrap="square">
              <a:spAutoFit/>
            </a:bodyPr>
            <a:lstStyle/>
            <a:p>
              <a:pPr algn="ctr"/>
              <a:r>
                <a:rPr lang="es-ES" dirty="0" err="1">
                  <a:solidFill>
                    <a:srgbClr val="100F0E"/>
                  </a:solidFill>
                  <a:latin typeface="Oracle Sans"/>
                </a:rPr>
                <a:t>Autonomous</a:t>
              </a:r>
              <a:r>
                <a:rPr lang="es-ES" dirty="0">
                  <a:solidFill>
                    <a:srgbClr val="100F0E"/>
                  </a:solidFill>
                  <a:latin typeface="Oracle Sans"/>
                </a:rPr>
                <a:t> </a:t>
              </a:r>
              <a:r>
                <a:rPr lang="es-ES" dirty="0" err="1">
                  <a:solidFill>
                    <a:srgbClr val="100F0E"/>
                  </a:solidFill>
                  <a:latin typeface="Oracle Sans"/>
                </a:rPr>
                <a:t>Database</a:t>
              </a:r>
              <a:endParaRPr lang="es-CL" dirty="0"/>
            </a:p>
          </p:txBody>
        </p:sp>
        <p:sp>
          <p:nvSpPr>
            <p:cNvPr id="19" name="Rectángulo 18"/>
            <p:cNvSpPr/>
            <p:nvPr/>
          </p:nvSpPr>
          <p:spPr>
            <a:xfrm>
              <a:off x="438491" y="5515344"/>
              <a:ext cx="1508799" cy="861774"/>
            </a:xfrm>
            <a:prstGeom prst="rect">
              <a:avLst/>
            </a:prstGeom>
          </p:spPr>
          <p:txBody>
            <a:bodyPr wrap="square">
              <a:spAutoFit/>
            </a:bodyPr>
            <a:lstStyle/>
            <a:p>
              <a:pPr algn="ctr"/>
              <a:r>
                <a:rPr lang="es-ES" sz="1600" dirty="0">
                  <a:solidFill>
                    <a:schemeClr val="tx2"/>
                  </a:solidFill>
                  <a:latin typeface="Oracle Sans"/>
                </a:rPr>
                <a:t>2 Bases de datos</a:t>
              </a:r>
            </a:p>
            <a:p>
              <a:pPr algn="ctr"/>
              <a:r>
                <a:rPr lang="es-ES" sz="1600" dirty="0">
                  <a:solidFill>
                    <a:schemeClr val="tx2"/>
                  </a:solidFill>
                  <a:latin typeface="Oracle Sans"/>
                </a:rPr>
                <a:t>20 GB c/u</a:t>
              </a:r>
              <a:endParaRPr lang="es-CL" sz="1600" dirty="0">
                <a:solidFill>
                  <a:schemeClr val="tx2"/>
                </a:solidFill>
              </a:endParaRPr>
            </a:p>
          </p:txBody>
        </p:sp>
      </p:grpSp>
      <p:grpSp>
        <p:nvGrpSpPr>
          <p:cNvPr id="13" name="Grupo 12"/>
          <p:cNvGrpSpPr/>
          <p:nvPr/>
        </p:nvGrpSpPr>
        <p:grpSpPr>
          <a:xfrm>
            <a:off x="1794925" y="3803229"/>
            <a:ext cx="1509577" cy="2543112"/>
            <a:chOff x="1794925" y="3803229"/>
            <a:chExt cx="1509577" cy="2543112"/>
          </a:xfrm>
        </p:grpSpPr>
        <p:pic>
          <p:nvPicPr>
            <p:cNvPr id="5" name="Imagen 4"/>
            <p:cNvPicPr>
              <a:picLocks noChangeAspect="1"/>
            </p:cNvPicPr>
            <p:nvPr/>
          </p:nvPicPr>
          <p:blipFill>
            <a:blip r:embed="rId5"/>
            <a:stretch>
              <a:fillRect/>
            </a:stretch>
          </p:blipFill>
          <p:spPr>
            <a:xfrm>
              <a:off x="2158800" y="3803229"/>
              <a:ext cx="781050" cy="904875"/>
            </a:xfrm>
            <a:prstGeom prst="rect">
              <a:avLst/>
            </a:prstGeom>
          </p:spPr>
        </p:pic>
        <p:sp>
          <p:nvSpPr>
            <p:cNvPr id="14" name="Rectángulo 13"/>
            <p:cNvSpPr/>
            <p:nvPr/>
          </p:nvSpPr>
          <p:spPr>
            <a:xfrm>
              <a:off x="1795703" y="4718895"/>
              <a:ext cx="1508799" cy="646331"/>
            </a:xfrm>
            <a:prstGeom prst="rect">
              <a:avLst/>
            </a:prstGeom>
          </p:spPr>
          <p:txBody>
            <a:bodyPr wrap="square">
              <a:spAutoFit/>
            </a:bodyPr>
            <a:lstStyle/>
            <a:p>
              <a:pPr algn="ctr"/>
              <a:r>
                <a:rPr lang="es-ES" dirty="0">
                  <a:solidFill>
                    <a:srgbClr val="100F0E"/>
                  </a:solidFill>
                  <a:latin typeface="Oracle Sans"/>
                </a:rPr>
                <a:t>Compute VM</a:t>
              </a:r>
              <a:endParaRPr lang="es-CL" dirty="0"/>
            </a:p>
          </p:txBody>
        </p:sp>
        <p:sp>
          <p:nvSpPr>
            <p:cNvPr id="20" name="Rectángulo 19"/>
            <p:cNvSpPr/>
            <p:nvPr/>
          </p:nvSpPr>
          <p:spPr>
            <a:xfrm>
              <a:off x="1794925" y="5515344"/>
              <a:ext cx="1508799" cy="830997"/>
            </a:xfrm>
            <a:prstGeom prst="rect">
              <a:avLst/>
            </a:prstGeom>
          </p:spPr>
          <p:txBody>
            <a:bodyPr wrap="square">
              <a:spAutoFit/>
            </a:bodyPr>
            <a:lstStyle/>
            <a:p>
              <a:pPr algn="ctr"/>
              <a:r>
                <a:rPr lang="es-ES" sz="1600" dirty="0">
                  <a:solidFill>
                    <a:schemeClr val="tx2"/>
                  </a:solidFill>
                  <a:latin typeface="Oracle Sans"/>
                </a:rPr>
                <a:t>2 Maquinas Virtuales</a:t>
              </a:r>
            </a:p>
            <a:p>
              <a:pPr algn="ctr"/>
              <a:r>
                <a:rPr lang="es-ES" sz="1600" dirty="0">
                  <a:solidFill>
                    <a:schemeClr val="tx2"/>
                  </a:solidFill>
                  <a:latin typeface="Oracle Sans"/>
                </a:rPr>
                <a:t>1 GB </a:t>
              </a:r>
              <a:r>
                <a:rPr lang="es-ES" sz="1600" dirty="0" err="1">
                  <a:solidFill>
                    <a:schemeClr val="tx2"/>
                  </a:solidFill>
                  <a:latin typeface="Oracle Sans"/>
                </a:rPr>
                <a:t>mem</a:t>
              </a:r>
              <a:r>
                <a:rPr lang="es-ES" sz="1600" dirty="0">
                  <a:solidFill>
                    <a:schemeClr val="tx2"/>
                  </a:solidFill>
                  <a:latin typeface="Oracle Sans"/>
                </a:rPr>
                <a:t> c/u</a:t>
              </a:r>
              <a:endParaRPr lang="es-CL" sz="1600" dirty="0">
                <a:solidFill>
                  <a:schemeClr val="tx2"/>
                </a:solidFill>
              </a:endParaRPr>
            </a:p>
          </p:txBody>
        </p:sp>
      </p:grpSp>
      <p:grpSp>
        <p:nvGrpSpPr>
          <p:cNvPr id="24" name="Grupo 23"/>
          <p:cNvGrpSpPr/>
          <p:nvPr/>
        </p:nvGrpSpPr>
        <p:grpSpPr>
          <a:xfrm>
            <a:off x="3239860" y="3855616"/>
            <a:ext cx="1959276" cy="2519535"/>
            <a:chOff x="3239860" y="3855616"/>
            <a:chExt cx="1959276" cy="2519535"/>
          </a:xfrm>
        </p:grpSpPr>
        <p:pic>
          <p:nvPicPr>
            <p:cNvPr id="7" name="Imagen 6"/>
            <p:cNvPicPr>
              <a:picLocks noChangeAspect="1"/>
            </p:cNvPicPr>
            <p:nvPr/>
          </p:nvPicPr>
          <p:blipFill>
            <a:blip r:embed="rId6"/>
            <a:stretch>
              <a:fillRect/>
            </a:stretch>
          </p:blipFill>
          <p:spPr>
            <a:xfrm>
              <a:off x="3882128" y="3855616"/>
              <a:ext cx="771525" cy="800100"/>
            </a:xfrm>
            <a:prstGeom prst="rect">
              <a:avLst/>
            </a:prstGeom>
          </p:spPr>
        </p:pic>
        <p:sp>
          <p:nvSpPr>
            <p:cNvPr id="15" name="Rectángulo 14"/>
            <p:cNvSpPr/>
            <p:nvPr/>
          </p:nvSpPr>
          <p:spPr>
            <a:xfrm>
              <a:off x="3239860" y="4821876"/>
              <a:ext cx="1959276" cy="369332"/>
            </a:xfrm>
            <a:prstGeom prst="rect">
              <a:avLst/>
            </a:prstGeom>
          </p:spPr>
          <p:txBody>
            <a:bodyPr wrap="square">
              <a:spAutoFit/>
            </a:bodyPr>
            <a:lstStyle/>
            <a:p>
              <a:pPr algn="ctr"/>
              <a:r>
                <a:rPr lang="es-ES" dirty="0">
                  <a:solidFill>
                    <a:srgbClr val="100F0E"/>
                  </a:solidFill>
                  <a:latin typeface="Oracle Sans"/>
                </a:rPr>
                <a:t>Almacenamiento</a:t>
              </a:r>
              <a:endParaRPr lang="es-CL" dirty="0"/>
            </a:p>
          </p:txBody>
        </p:sp>
        <p:sp>
          <p:nvSpPr>
            <p:cNvPr id="21" name="Rectángulo 20"/>
            <p:cNvSpPr/>
            <p:nvPr/>
          </p:nvSpPr>
          <p:spPr>
            <a:xfrm>
              <a:off x="3284999" y="5544154"/>
              <a:ext cx="1863399" cy="830997"/>
            </a:xfrm>
            <a:prstGeom prst="rect">
              <a:avLst/>
            </a:prstGeom>
          </p:spPr>
          <p:txBody>
            <a:bodyPr wrap="square">
              <a:spAutoFit/>
            </a:bodyPr>
            <a:lstStyle/>
            <a:p>
              <a:pPr algn="ctr"/>
              <a:r>
                <a:rPr lang="es-ES" sz="1600" dirty="0">
                  <a:solidFill>
                    <a:schemeClr val="tx2"/>
                  </a:solidFill>
                  <a:latin typeface="Oracle Sans"/>
                </a:rPr>
                <a:t>Bloque de 100 GB  Objetos: 10 GB</a:t>
              </a:r>
            </a:p>
            <a:p>
              <a:pPr algn="ctr"/>
              <a:r>
                <a:rPr lang="es-ES" sz="1600" dirty="0">
                  <a:solidFill>
                    <a:schemeClr val="tx2"/>
                  </a:solidFill>
                  <a:latin typeface="Oracle Sans"/>
                </a:rPr>
                <a:t>Archivos: 10 GB </a:t>
              </a:r>
              <a:endParaRPr lang="es-CL" sz="1600" dirty="0">
                <a:solidFill>
                  <a:schemeClr val="tx2"/>
                </a:solidFill>
              </a:endParaRPr>
            </a:p>
          </p:txBody>
        </p:sp>
      </p:grpSp>
      <p:grpSp>
        <p:nvGrpSpPr>
          <p:cNvPr id="25" name="Grupo 24"/>
          <p:cNvGrpSpPr/>
          <p:nvPr/>
        </p:nvGrpSpPr>
        <p:grpSpPr>
          <a:xfrm>
            <a:off x="5227294" y="3793493"/>
            <a:ext cx="1508799" cy="2587029"/>
            <a:chOff x="5227294" y="3793493"/>
            <a:chExt cx="1508799" cy="2587029"/>
          </a:xfrm>
        </p:grpSpPr>
        <p:pic>
          <p:nvPicPr>
            <p:cNvPr id="8" name="Imagen 7"/>
            <p:cNvPicPr>
              <a:picLocks noChangeAspect="1"/>
            </p:cNvPicPr>
            <p:nvPr/>
          </p:nvPicPr>
          <p:blipFill>
            <a:blip r:embed="rId7"/>
            <a:stretch>
              <a:fillRect/>
            </a:stretch>
          </p:blipFill>
          <p:spPr>
            <a:xfrm>
              <a:off x="5595932" y="3793493"/>
              <a:ext cx="771525" cy="847725"/>
            </a:xfrm>
            <a:prstGeom prst="rect">
              <a:avLst/>
            </a:prstGeom>
          </p:spPr>
        </p:pic>
        <p:sp>
          <p:nvSpPr>
            <p:cNvPr id="16" name="Rectángulo 15"/>
            <p:cNvSpPr/>
            <p:nvPr/>
          </p:nvSpPr>
          <p:spPr>
            <a:xfrm>
              <a:off x="5407745" y="4682221"/>
              <a:ext cx="1147901" cy="923330"/>
            </a:xfrm>
            <a:prstGeom prst="rect">
              <a:avLst/>
            </a:prstGeom>
          </p:spPr>
          <p:txBody>
            <a:bodyPr wrap="square">
              <a:spAutoFit/>
            </a:bodyPr>
            <a:lstStyle/>
            <a:p>
              <a:pPr algn="ctr"/>
              <a:r>
                <a:rPr lang="es-ES" dirty="0">
                  <a:solidFill>
                    <a:srgbClr val="100F0E"/>
                  </a:solidFill>
                  <a:latin typeface="Oracle Sans"/>
                </a:rPr>
                <a:t>Redes / Equilibrio de carga</a:t>
              </a:r>
              <a:endParaRPr lang="es-CL" dirty="0"/>
            </a:p>
          </p:txBody>
        </p:sp>
        <p:sp>
          <p:nvSpPr>
            <p:cNvPr id="22" name="Rectángulo 21"/>
            <p:cNvSpPr/>
            <p:nvPr/>
          </p:nvSpPr>
          <p:spPr>
            <a:xfrm>
              <a:off x="5227294" y="5549525"/>
              <a:ext cx="1508799" cy="830997"/>
            </a:xfrm>
            <a:prstGeom prst="rect">
              <a:avLst/>
            </a:prstGeom>
          </p:spPr>
          <p:txBody>
            <a:bodyPr wrap="square">
              <a:spAutoFit/>
            </a:bodyPr>
            <a:lstStyle/>
            <a:p>
              <a:pPr algn="ctr"/>
              <a:r>
                <a:rPr lang="es-ES" sz="1600" dirty="0">
                  <a:solidFill>
                    <a:schemeClr val="tx2"/>
                  </a:solidFill>
                  <a:latin typeface="Oracle Sans"/>
                </a:rPr>
                <a:t>10 Mbps</a:t>
              </a:r>
            </a:p>
            <a:p>
              <a:pPr algn="ctr"/>
              <a:r>
                <a:rPr lang="es-ES" sz="1600" dirty="0">
                  <a:solidFill>
                    <a:schemeClr val="tx2"/>
                  </a:solidFill>
                  <a:latin typeface="Oracle Sans"/>
                </a:rPr>
                <a:t>10 TB de Transferencia</a:t>
              </a:r>
              <a:endParaRPr lang="es-CL" sz="1600" dirty="0">
                <a:solidFill>
                  <a:schemeClr val="tx2"/>
                </a:solidFill>
              </a:endParaRPr>
            </a:p>
          </p:txBody>
        </p:sp>
      </p:grpSp>
      <p:grpSp>
        <p:nvGrpSpPr>
          <p:cNvPr id="26" name="Grupo 25"/>
          <p:cNvGrpSpPr/>
          <p:nvPr/>
        </p:nvGrpSpPr>
        <p:grpSpPr>
          <a:xfrm>
            <a:off x="6794465" y="3912745"/>
            <a:ext cx="1508799" cy="2448984"/>
            <a:chOff x="6794465" y="3912745"/>
            <a:chExt cx="1508799" cy="2448984"/>
          </a:xfrm>
        </p:grpSpPr>
        <p:pic>
          <p:nvPicPr>
            <p:cNvPr id="10" name="Imagen 9"/>
            <p:cNvPicPr>
              <a:picLocks noChangeAspect="1"/>
            </p:cNvPicPr>
            <p:nvPr/>
          </p:nvPicPr>
          <p:blipFill>
            <a:blip r:embed="rId8"/>
            <a:stretch>
              <a:fillRect/>
            </a:stretch>
          </p:blipFill>
          <p:spPr>
            <a:xfrm>
              <a:off x="7158340" y="3912745"/>
              <a:ext cx="781050" cy="676275"/>
            </a:xfrm>
            <a:prstGeom prst="rect">
              <a:avLst/>
            </a:prstGeom>
          </p:spPr>
        </p:pic>
        <p:sp>
          <p:nvSpPr>
            <p:cNvPr id="17" name="Rectángulo 16"/>
            <p:cNvSpPr/>
            <p:nvPr/>
          </p:nvSpPr>
          <p:spPr>
            <a:xfrm>
              <a:off x="6860132" y="4820720"/>
              <a:ext cx="1377466" cy="646331"/>
            </a:xfrm>
            <a:prstGeom prst="rect">
              <a:avLst/>
            </a:prstGeom>
          </p:spPr>
          <p:txBody>
            <a:bodyPr wrap="square">
              <a:spAutoFit/>
            </a:bodyPr>
            <a:lstStyle/>
            <a:p>
              <a:pPr algn="ctr"/>
              <a:r>
                <a:rPr lang="es-ES" dirty="0">
                  <a:solidFill>
                    <a:srgbClr val="100F0E"/>
                  </a:solidFill>
                  <a:latin typeface="Oracle Sans"/>
                </a:rPr>
                <a:t>Monitoreo / Notificación</a:t>
              </a:r>
              <a:endParaRPr lang="es-CL" dirty="0"/>
            </a:p>
          </p:txBody>
        </p:sp>
        <p:sp>
          <p:nvSpPr>
            <p:cNvPr id="23" name="Rectángulo 22"/>
            <p:cNvSpPr/>
            <p:nvPr/>
          </p:nvSpPr>
          <p:spPr>
            <a:xfrm>
              <a:off x="6794465" y="5530732"/>
              <a:ext cx="1508799" cy="830997"/>
            </a:xfrm>
            <a:prstGeom prst="rect">
              <a:avLst/>
            </a:prstGeom>
          </p:spPr>
          <p:txBody>
            <a:bodyPr wrap="square">
              <a:spAutoFit/>
            </a:bodyPr>
            <a:lstStyle/>
            <a:p>
              <a:pPr algn="ctr"/>
              <a:r>
                <a:rPr lang="es-ES" sz="1600" dirty="0">
                  <a:solidFill>
                    <a:schemeClr val="tx2"/>
                  </a:solidFill>
                  <a:latin typeface="Oracle Sans"/>
                </a:rPr>
                <a:t>Métricas</a:t>
              </a:r>
            </a:p>
            <a:p>
              <a:pPr algn="ctr"/>
              <a:r>
                <a:rPr lang="es-ES" sz="1600" dirty="0">
                  <a:solidFill>
                    <a:schemeClr val="tx2"/>
                  </a:solidFill>
                  <a:latin typeface="Oracle Sans"/>
                </a:rPr>
                <a:t>Notificaciones</a:t>
              </a:r>
            </a:p>
            <a:p>
              <a:pPr algn="ctr"/>
              <a:r>
                <a:rPr lang="es-ES" sz="1600" dirty="0">
                  <a:solidFill>
                    <a:schemeClr val="tx2"/>
                  </a:solidFill>
                  <a:latin typeface="Oracle Sans"/>
                </a:rPr>
                <a:t>Correos</a:t>
              </a:r>
              <a:endParaRPr lang="es-CL" sz="1600" dirty="0">
                <a:solidFill>
                  <a:schemeClr val="tx2"/>
                </a:solidFill>
              </a:endParaRPr>
            </a:p>
          </p:txBody>
        </p:sp>
      </p:grpSp>
    </p:spTree>
    <p:extLst>
      <p:ext uri="{BB962C8B-B14F-4D97-AF65-F5344CB8AC3E}">
        <p14:creationId xmlns:p14="http://schemas.microsoft.com/office/powerpoint/2010/main" val="182395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1000" fill="hold"/>
                                        <p:tgtEl>
                                          <p:spTgt spid="13"/>
                                        </p:tgtEl>
                                        <p:attrNameLst>
                                          <p:attrName>ppt_w</p:attrName>
                                        </p:attrNameLst>
                                      </p:cBhvr>
                                      <p:tavLst>
                                        <p:tav tm="0">
                                          <p:val>
                                            <p:fltVal val="0"/>
                                          </p:val>
                                        </p:tav>
                                        <p:tav tm="100000">
                                          <p:val>
                                            <p:strVal val="#ppt_w"/>
                                          </p:val>
                                        </p:tav>
                                      </p:tavLst>
                                    </p:anim>
                                    <p:anim calcmode="lin" valueType="num">
                                      <p:cBhvr>
                                        <p:cTn id="15" dur="1000" fill="hold"/>
                                        <p:tgtEl>
                                          <p:spTgt spid="13"/>
                                        </p:tgtEl>
                                        <p:attrNameLst>
                                          <p:attrName>ppt_h</p:attrName>
                                        </p:attrNameLst>
                                      </p:cBhvr>
                                      <p:tavLst>
                                        <p:tav tm="0">
                                          <p:val>
                                            <p:fltVal val="0"/>
                                          </p:val>
                                        </p:tav>
                                        <p:tav tm="100000">
                                          <p:val>
                                            <p:strVal val="#ppt_h"/>
                                          </p:val>
                                        </p:tav>
                                      </p:tavLst>
                                    </p:anim>
                                    <p:anim calcmode="lin" valueType="num">
                                      <p:cBhvr>
                                        <p:cTn id="16" dur="1000" fill="hold"/>
                                        <p:tgtEl>
                                          <p:spTgt spid="13"/>
                                        </p:tgtEl>
                                        <p:attrNameLst>
                                          <p:attrName>style.rotation</p:attrName>
                                        </p:attrNameLst>
                                      </p:cBhvr>
                                      <p:tavLst>
                                        <p:tav tm="0">
                                          <p:val>
                                            <p:fltVal val="90"/>
                                          </p:val>
                                        </p:tav>
                                        <p:tav tm="100000">
                                          <p:val>
                                            <p:fltVal val="0"/>
                                          </p:val>
                                        </p:tav>
                                      </p:tavLst>
                                    </p:anim>
                                    <p:animEffect transition="in" filter="fade">
                                      <p:cBhvr>
                                        <p:cTn id="17" dur="1000"/>
                                        <p:tgtEl>
                                          <p:spTgt spid="13"/>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1000" fill="hold"/>
                                        <p:tgtEl>
                                          <p:spTgt spid="24"/>
                                        </p:tgtEl>
                                        <p:attrNameLst>
                                          <p:attrName>ppt_w</p:attrName>
                                        </p:attrNameLst>
                                      </p:cBhvr>
                                      <p:tavLst>
                                        <p:tav tm="0">
                                          <p:val>
                                            <p:fltVal val="0"/>
                                          </p:val>
                                        </p:tav>
                                        <p:tav tm="100000">
                                          <p:val>
                                            <p:strVal val="#ppt_w"/>
                                          </p:val>
                                        </p:tav>
                                      </p:tavLst>
                                    </p:anim>
                                    <p:anim calcmode="lin" valueType="num">
                                      <p:cBhvr>
                                        <p:cTn id="22" dur="1000" fill="hold"/>
                                        <p:tgtEl>
                                          <p:spTgt spid="24"/>
                                        </p:tgtEl>
                                        <p:attrNameLst>
                                          <p:attrName>ppt_h</p:attrName>
                                        </p:attrNameLst>
                                      </p:cBhvr>
                                      <p:tavLst>
                                        <p:tav tm="0">
                                          <p:val>
                                            <p:fltVal val="0"/>
                                          </p:val>
                                        </p:tav>
                                        <p:tav tm="100000">
                                          <p:val>
                                            <p:strVal val="#ppt_h"/>
                                          </p:val>
                                        </p:tav>
                                      </p:tavLst>
                                    </p:anim>
                                    <p:anim calcmode="lin" valueType="num">
                                      <p:cBhvr>
                                        <p:cTn id="23" dur="1000" fill="hold"/>
                                        <p:tgtEl>
                                          <p:spTgt spid="24"/>
                                        </p:tgtEl>
                                        <p:attrNameLst>
                                          <p:attrName>style.rotation</p:attrName>
                                        </p:attrNameLst>
                                      </p:cBhvr>
                                      <p:tavLst>
                                        <p:tav tm="0">
                                          <p:val>
                                            <p:fltVal val="90"/>
                                          </p:val>
                                        </p:tav>
                                        <p:tav tm="100000">
                                          <p:val>
                                            <p:fltVal val="0"/>
                                          </p:val>
                                        </p:tav>
                                      </p:tavLst>
                                    </p:anim>
                                    <p:animEffect transition="in" filter="fade">
                                      <p:cBhvr>
                                        <p:cTn id="24" dur="1000"/>
                                        <p:tgtEl>
                                          <p:spTgt spid="24"/>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p:cTn id="28" dur="1000" fill="hold"/>
                                        <p:tgtEl>
                                          <p:spTgt spid="25"/>
                                        </p:tgtEl>
                                        <p:attrNameLst>
                                          <p:attrName>ppt_w</p:attrName>
                                        </p:attrNameLst>
                                      </p:cBhvr>
                                      <p:tavLst>
                                        <p:tav tm="0">
                                          <p:val>
                                            <p:fltVal val="0"/>
                                          </p:val>
                                        </p:tav>
                                        <p:tav tm="100000">
                                          <p:val>
                                            <p:strVal val="#ppt_w"/>
                                          </p:val>
                                        </p:tav>
                                      </p:tavLst>
                                    </p:anim>
                                    <p:anim calcmode="lin" valueType="num">
                                      <p:cBhvr>
                                        <p:cTn id="29" dur="1000" fill="hold"/>
                                        <p:tgtEl>
                                          <p:spTgt spid="25"/>
                                        </p:tgtEl>
                                        <p:attrNameLst>
                                          <p:attrName>ppt_h</p:attrName>
                                        </p:attrNameLst>
                                      </p:cBhvr>
                                      <p:tavLst>
                                        <p:tav tm="0">
                                          <p:val>
                                            <p:fltVal val="0"/>
                                          </p:val>
                                        </p:tav>
                                        <p:tav tm="100000">
                                          <p:val>
                                            <p:strVal val="#ppt_h"/>
                                          </p:val>
                                        </p:tav>
                                      </p:tavLst>
                                    </p:anim>
                                    <p:anim calcmode="lin" valueType="num">
                                      <p:cBhvr>
                                        <p:cTn id="30" dur="1000" fill="hold"/>
                                        <p:tgtEl>
                                          <p:spTgt spid="25"/>
                                        </p:tgtEl>
                                        <p:attrNameLst>
                                          <p:attrName>style.rotation</p:attrName>
                                        </p:attrNameLst>
                                      </p:cBhvr>
                                      <p:tavLst>
                                        <p:tav tm="0">
                                          <p:val>
                                            <p:fltVal val="90"/>
                                          </p:val>
                                        </p:tav>
                                        <p:tav tm="100000">
                                          <p:val>
                                            <p:fltVal val="0"/>
                                          </p:val>
                                        </p:tav>
                                      </p:tavLst>
                                    </p:anim>
                                    <p:animEffect transition="in" filter="fade">
                                      <p:cBhvr>
                                        <p:cTn id="31" dur="1000"/>
                                        <p:tgtEl>
                                          <p:spTgt spid="25"/>
                                        </p:tgtEl>
                                      </p:cBhvr>
                                    </p:animEffect>
                                  </p:childTnLst>
                                </p:cTn>
                              </p:par>
                            </p:childTnLst>
                          </p:cTn>
                        </p:par>
                        <p:par>
                          <p:cTn id="32" fill="hold">
                            <p:stCondLst>
                              <p:cond delay="4000"/>
                            </p:stCondLst>
                            <p:childTnLst>
                              <p:par>
                                <p:cTn id="33" presetID="31" presetClass="entr" presetSubtype="0" fill="hold" nodeType="after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p:cTn id="35" dur="1000" fill="hold"/>
                                        <p:tgtEl>
                                          <p:spTgt spid="26"/>
                                        </p:tgtEl>
                                        <p:attrNameLst>
                                          <p:attrName>ppt_w</p:attrName>
                                        </p:attrNameLst>
                                      </p:cBhvr>
                                      <p:tavLst>
                                        <p:tav tm="0">
                                          <p:val>
                                            <p:fltVal val="0"/>
                                          </p:val>
                                        </p:tav>
                                        <p:tav tm="100000">
                                          <p:val>
                                            <p:strVal val="#ppt_w"/>
                                          </p:val>
                                        </p:tav>
                                      </p:tavLst>
                                    </p:anim>
                                    <p:anim calcmode="lin" valueType="num">
                                      <p:cBhvr>
                                        <p:cTn id="36" dur="1000" fill="hold"/>
                                        <p:tgtEl>
                                          <p:spTgt spid="26"/>
                                        </p:tgtEl>
                                        <p:attrNameLst>
                                          <p:attrName>ppt_h</p:attrName>
                                        </p:attrNameLst>
                                      </p:cBhvr>
                                      <p:tavLst>
                                        <p:tav tm="0">
                                          <p:val>
                                            <p:fltVal val="0"/>
                                          </p:val>
                                        </p:tav>
                                        <p:tav tm="100000">
                                          <p:val>
                                            <p:strVal val="#ppt_h"/>
                                          </p:val>
                                        </p:tav>
                                      </p:tavLst>
                                    </p:anim>
                                    <p:anim calcmode="lin" valueType="num">
                                      <p:cBhvr>
                                        <p:cTn id="37" dur="1000" fill="hold"/>
                                        <p:tgtEl>
                                          <p:spTgt spid="26"/>
                                        </p:tgtEl>
                                        <p:attrNameLst>
                                          <p:attrName>style.rotation</p:attrName>
                                        </p:attrNameLst>
                                      </p:cBhvr>
                                      <p:tavLst>
                                        <p:tav tm="0">
                                          <p:val>
                                            <p:fltVal val="90"/>
                                          </p:val>
                                        </p:tav>
                                        <p:tav tm="100000">
                                          <p:val>
                                            <p:fltVal val="0"/>
                                          </p:val>
                                        </p:tav>
                                      </p:tavLst>
                                    </p:anim>
                                    <p:animEffect transition="in" filter="fade">
                                      <p:cBhvr>
                                        <p:cTn id="38"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300942"/>
            <a:ext cx="8707248" cy="636607"/>
          </a:xfrm>
        </p:spPr>
        <p:txBody>
          <a:bodyPr>
            <a:noAutofit/>
          </a:bodyPr>
          <a:lstStyle/>
          <a:p>
            <a:r>
              <a:rPr lang="es-ES" sz="2800" b="1" dirty="0">
                <a:solidFill>
                  <a:srgbClr val="D40202"/>
                </a:solidFill>
                <a:latin typeface="Myriad Pro"/>
                <a:cs typeface="Myriad Pro"/>
              </a:rPr>
              <a:t>Creación de Cuenta Cloud</a:t>
            </a:r>
            <a:endParaRPr lang="es-CL" sz="2800" b="1" dirty="0">
              <a:solidFill>
                <a:srgbClr val="D40202"/>
              </a:solidFill>
              <a:latin typeface="Myriad Pro"/>
              <a:cs typeface="Myriad Pro"/>
            </a:endParaRP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3" name="Rectángulo 2"/>
          <p:cNvSpPr/>
          <p:nvPr/>
        </p:nvSpPr>
        <p:spPr>
          <a:xfrm>
            <a:off x="706056" y="1116180"/>
            <a:ext cx="7812911" cy="2554545"/>
          </a:xfrm>
          <a:prstGeom prst="rect">
            <a:avLst/>
          </a:prstGeom>
        </p:spPr>
        <p:txBody>
          <a:bodyPr wrap="square">
            <a:spAutoFit/>
          </a:bodyPr>
          <a:lstStyle/>
          <a:p>
            <a:r>
              <a:rPr lang="es-ES" sz="2000" dirty="0">
                <a:solidFill>
                  <a:srgbClr val="000000"/>
                </a:solidFill>
                <a:latin typeface="Calibri" panose="020F0502020204030204" pitchFamily="34" charset="0"/>
              </a:rPr>
              <a:t>Tenga presente que es el profesor de la asignatura quien inicia el proceso, registrando tu correo institucional en Oracle </a:t>
            </a:r>
            <a:r>
              <a:rPr lang="es-ES" sz="2000" dirty="0" err="1">
                <a:solidFill>
                  <a:srgbClr val="000000"/>
                </a:solidFill>
                <a:latin typeface="Calibri" panose="020F0502020204030204" pitchFamily="34" charset="0"/>
              </a:rPr>
              <a:t>Academy</a:t>
            </a:r>
            <a:r>
              <a:rPr lang="es-ES" sz="2000" dirty="0">
                <a:solidFill>
                  <a:srgbClr val="000000"/>
                </a:solidFill>
                <a:latin typeface="Calibri" panose="020F0502020204030204" pitchFamily="34" charset="0"/>
              </a:rPr>
              <a:t>. </a:t>
            </a:r>
          </a:p>
          <a:p>
            <a:endParaRPr lang="es-ES" sz="2000" dirty="0">
              <a:solidFill>
                <a:srgbClr val="000000"/>
              </a:solidFill>
              <a:latin typeface="Calibri" panose="020F0502020204030204" pitchFamily="34" charset="0"/>
            </a:endParaRPr>
          </a:p>
          <a:p>
            <a:r>
              <a:rPr lang="es-ES" sz="2000" dirty="0">
                <a:solidFill>
                  <a:srgbClr val="000000"/>
                </a:solidFill>
                <a:latin typeface="Calibri" panose="020F0502020204030204" pitchFamily="34" charset="0"/>
              </a:rPr>
              <a:t>Recibirá un correo electrónico con el asunto “</a:t>
            </a:r>
            <a:r>
              <a:rPr lang="es-ES" sz="2000" b="1" dirty="0">
                <a:solidFill>
                  <a:srgbClr val="000000"/>
                </a:solidFill>
                <a:latin typeface="Calibri" panose="020F0502020204030204" pitchFamily="34" charset="0"/>
              </a:rPr>
              <a:t>Cree su cuenta de miembro en la nube de Oracle </a:t>
            </a:r>
            <a:r>
              <a:rPr lang="es-ES" sz="2000" b="1" dirty="0" err="1">
                <a:solidFill>
                  <a:srgbClr val="000000"/>
                </a:solidFill>
                <a:latin typeface="Calibri" panose="020F0502020204030204" pitchFamily="34" charset="0"/>
              </a:rPr>
              <a:t>Academy</a:t>
            </a:r>
            <a:r>
              <a:rPr lang="es-ES" sz="2000" dirty="0">
                <a:solidFill>
                  <a:srgbClr val="000000"/>
                </a:solidFill>
                <a:latin typeface="Calibri" panose="020F0502020204030204" pitchFamily="34" charset="0"/>
              </a:rPr>
              <a:t>”. </a:t>
            </a:r>
          </a:p>
          <a:p>
            <a:r>
              <a:rPr lang="es-ES" sz="2000" dirty="0">
                <a:solidFill>
                  <a:srgbClr val="000000"/>
                </a:solidFill>
                <a:latin typeface="Calibri" panose="020F0502020204030204" pitchFamily="34" charset="0"/>
              </a:rPr>
              <a:t>Siga las instrucciones proporcionadas en el correo electrónico recibido. </a:t>
            </a:r>
          </a:p>
          <a:p>
            <a:r>
              <a:rPr lang="es-ES" sz="2000" dirty="0">
                <a:solidFill>
                  <a:srgbClr val="000000"/>
                </a:solidFill>
                <a:latin typeface="Calibri" panose="020F0502020204030204" pitchFamily="34" charset="0"/>
              </a:rPr>
              <a:t>Para configurar tu cuenta deberás completar el proceso de registro usando el formulario enlazado en el mensaje. </a:t>
            </a:r>
            <a:endParaRPr lang="es-CL" sz="2000" dirty="0"/>
          </a:p>
        </p:txBody>
      </p:sp>
      <p:sp>
        <p:nvSpPr>
          <p:cNvPr id="27" name="CuadroTexto 26"/>
          <p:cNvSpPr txBox="1"/>
          <p:nvPr/>
        </p:nvSpPr>
        <p:spPr>
          <a:xfrm rot="21097263">
            <a:off x="895744" y="4024929"/>
            <a:ext cx="7433535" cy="1943436"/>
          </a:xfrm>
          <a:prstGeom prst="rect">
            <a:avLst/>
          </a:prstGeom>
          <a:noFill/>
          <a:ln w="15875" cap="rnd">
            <a:solidFill>
              <a:schemeClr val="accent1"/>
            </a:solidFill>
            <a:bevel/>
          </a:ln>
        </p:spPr>
        <p:txBody>
          <a:bodyPr wrap="square" rtlCol="0">
            <a:spAutoFit/>
          </a:bodyPr>
          <a:lstStyle/>
          <a:p>
            <a:r>
              <a:rPr lang="es-ES" sz="2400" dirty="0"/>
              <a:t>Además de los servicios gratuitos, los estudiantes recibirán $300USD de créditos gratuitos durante por un año para crear prototipos de aplicaciones, ejecutar modelos de aprendizaje automático o probar el software de Oracle Cloud Marketplace</a:t>
            </a:r>
            <a:endParaRPr lang="es-CL" sz="2400" dirty="0"/>
          </a:p>
        </p:txBody>
      </p:sp>
    </p:spTree>
    <p:extLst>
      <p:ext uri="{BB962C8B-B14F-4D97-AF65-F5344CB8AC3E}">
        <p14:creationId xmlns:p14="http://schemas.microsoft.com/office/powerpoint/2010/main" val="68734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fltVal val="0"/>
                                          </p:val>
                                        </p:tav>
                                        <p:tav tm="100000">
                                          <p:val>
                                            <p:strVal val="#ppt_w"/>
                                          </p:val>
                                        </p:tav>
                                      </p:tavLst>
                                    </p:anim>
                                    <p:anim calcmode="lin" valueType="num">
                                      <p:cBhvr>
                                        <p:cTn id="8" dur="1000" fill="hold"/>
                                        <p:tgtEl>
                                          <p:spTgt spid="27"/>
                                        </p:tgtEl>
                                        <p:attrNameLst>
                                          <p:attrName>ppt_h</p:attrName>
                                        </p:attrNameLst>
                                      </p:cBhvr>
                                      <p:tavLst>
                                        <p:tav tm="0">
                                          <p:val>
                                            <p:fltVal val="0"/>
                                          </p:val>
                                        </p:tav>
                                        <p:tav tm="100000">
                                          <p:val>
                                            <p:strVal val="#ppt_h"/>
                                          </p:val>
                                        </p:tav>
                                      </p:tavLst>
                                    </p:anim>
                                    <p:anim calcmode="lin" valueType="num">
                                      <p:cBhvr>
                                        <p:cTn id="9" dur="1000" fill="hold"/>
                                        <p:tgtEl>
                                          <p:spTgt spid="27"/>
                                        </p:tgtEl>
                                        <p:attrNameLst>
                                          <p:attrName>style.rotation</p:attrName>
                                        </p:attrNameLst>
                                      </p:cBhvr>
                                      <p:tavLst>
                                        <p:tav tm="0">
                                          <p:val>
                                            <p:fltVal val="90"/>
                                          </p:val>
                                        </p:tav>
                                        <p:tav tm="100000">
                                          <p:val>
                                            <p:fltVal val="0"/>
                                          </p:val>
                                        </p:tav>
                                      </p:tavLst>
                                    </p:anim>
                                    <p:animEffect transition="in" filter="fade">
                                      <p:cBhvr>
                                        <p:cTn id="10"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300942"/>
            <a:ext cx="8707248" cy="636607"/>
          </a:xfrm>
        </p:spPr>
        <p:txBody>
          <a:bodyPr>
            <a:noAutofit/>
          </a:bodyPr>
          <a:lstStyle/>
          <a:p>
            <a:r>
              <a:rPr lang="es-ES" sz="2800" b="1" dirty="0">
                <a:solidFill>
                  <a:srgbClr val="D40202"/>
                </a:solidFill>
                <a:latin typeface="Myriad Pro"/>
                <a:cs typeface="Myriad Pro"/>
              </a:rPr>
              <a:t>Creación de Cuenta Cloud</a:t>
            </a:r>
            <a:endParaRPr lang="es-CL" sz="2800" b="1" dirty="0">
              <a:solidFill>
                <a:srgbClr val="D40202"/>
              </a:solidFill>
              <a:latin typeface="Myriad Pro"/>
              <a:cs typeface="Myriad Pro"/>
            </a:endParaRP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pic>
        <p:nvPicPr>
          <p:cNvPr id="4" name="Imagen 3"/>
          <p:cNvPicPr>
            <a:picLocks noChangeAspect="1"/>
          </p:cNvPicPr>
          <p:nvPr/>
        </p:nvPicPr>
        <p:blipFill>
          <a:blip r:embed="rId4"/>
          <a:stretch>
            <a:fillRect/>
          </a:stretch>
        </p:blipFill>
        <p:spPr>
          <a:xfrm>
            <a:off x="785314" y="3124201"/>
            <a:ext cx="6823206" cy="3375398"/>
          </a:xfrm>
          <a:prstGeom prst="rect">
            <a:avLst/>
          </a:prstGeom>
        </p:spPr>
      </p:pic>
      <p:sp>
        <p:nvSpPr>
          <p:cNvPr id="5" name="Rectángulo 4"/>
          <p:cNvSpPr/>
          <p:nvPr/>
        </p:nvSpPr>
        <p:spPr>
          <a:xfrm>
            <a:off x="297821" y="937549"/>
            <a:ext cx="8388979" cy="2031325"/>
          </a:xfrm>
          <a:prstGeom prst="rect">
            <a:avLst/>
          </a:prstGeom>
        </p:spPr>
        <p:txBody>
          <a:bodyPr wrap="square">
            <a:spAutoFit/>
          </a:bodyPr>
          <a:lstStyle/>
          <a:p>
            <a:r>
              <a:rPr lang="es-ES" dirty="0"/>
              <a:t>Completar el formulario “Información de la cuenta”.</a:t>
            </a:r>
          </a:p>
          <a:p>
            <a:pPr marL="342900" indent="-342900">
              <a:buFont typeface="+mj-lt"/>
              <a:buAutoNum type="arabicPeriod"/>
            </a:pPr>
            <a:r>
              <a:rPr lang="es-ES" dirty="0"/>
              <a:t>Ingresar correo institucional a modo de confirmación. Se deberá usar este mismo correo para iniciar sesión en Oracle Cloud.</a:t>
            </a:r>
          </a:p>
          <a:p>
            <a:pPr marL="342900" indent="-342900">
              <a:buFont typeface="+mj-lt"/>
              <a:buAutoNum type="arabicPeriod"/>
            </a:pPr>
            <a:r>
              <a:rPr lang="es-ES" dirty="0"/>
              <a:t>Haga clic en “Verificar mi correo electrónico”.</a:t>
            </a:r>
          </a:p>
          <a:p>
            <a:pPr marL="342900" indent="-342900">
              <a:buFont typeface="+mj-lt"/>
              <a:buAutoNum type="arabicPeriod"/>
            </a:pPr>
            <a:r>
              <a:rPr lang="es-ES" dirty="0"/>
              <a:t>Una vez que haya enviado el formulario, recibirá un correo electrónico solicitando que confirme su dirección haciendo clic en el enlace proporcionado. Se abrirá nuevamente el formulario “Información de la cuenta”.</a:t>
            </a:r>
            <a:endParaRPr lang="es-CL" dirty="0"/>
          </a:p>
        </p:txBody>
      </p:sp>
    </p:spTree>
    <p:extLst>
      <p:ext uri="{BB962C8B-B14F-4D97-AF65-F5344CB8AC3E}">
        <p14:creationId xmlns:p14="http://schemas.microsoft.com/office/powerpoint/2010/main" val="4131708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139700" y="1007057"/>
            <a:ext cx="6731000" cy="5742186"/>
          </a:xfrm>
          <a:prstGeom prst="rect">
            <a:avLst/>
          </a:prstGeom>
        </p:spPr>
      </p:pic>
      <p:sp>
        <p:nvSpPr>
          <p:cNvPr id="6" name="Título 1"/>
          <p:cNvSpPr>
            <a:spLocks noGrp="1"/>
          </p:cNvSpPr>
          <p:nvPr>
            <p:ph type="ctrTitle"/>
          </p:nvPr>
        </p:nvSpPr>
        <p:spPr>
          <a:xfrm>
            <a:off x="297821" y="300942"/>
            <a:ext cx="8707248" cy="636607"/>
          </a:xfrm>
        </p:spPr>
        <p:txBody>
          <a:bodyPr>
            <a:noAutofit/>
          </a:bodyPr>
          <a:lstStyle/>
          <a:p>
            <a:r>
              <a:rPr lang="es-ES" sz="2800" b="1" dirty="0">
                <a:solidFill>
                  <a:srgbClr val="D40202"/>
                </a:solidFill>
                <a:latin typeface="Myriad Pro"/>
                <a:cs typeface="Myriad Pro"/>
              </a:rPr>
              <a:t>Creación de Cuenta Cloud</a:t>
            </a:r>
            <a:endParaRPr lang="es-CL" sz="2800" b="1" dirty="0">
              <a:solidFill>
                <a:srgbClr val="D40202"/>
              </a:solidFill>
              <a:latin typeface="Myriad Pro"/>
              <a:cs typeface="Myriad Pro"/>
            </a:endParaRPr>
          </a:p>
        </p:txBody>
      </p:sp>
      <p:pic>
        <p:nvPicPr>
          <p:cNvPr id="18" name="Imagen 17" descr="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5" name="Rectángulo 4"/>
          <p:cNvSpPr/>
          <p:nvPr/>
        </p:nvSpPr>
        <p:spPr>
          <a:xfrm>
            <a:off x="4127500" y="1353766"/>
            <a:ext cx="4711699" cy="4801314"/>
          </a:xfrm>
          <a:prstGeom prst="rect">
            <a:avLst/>
          </a:prstGeom>
          <a:solidFill>
            <a:schemeClr val="bg1"/>
          </a:solidFill>
          <a:ln>
            <a:solidFill>
              <a:srgbClr val="7030A0"/>
            </a:solidFill>
          </a:ln>
          <a:effectLst>
            <a:outerShdw blurRad="50800" dist="38100" dir="2700000" algn="tl" rotWithShape="0">
              <a:prstClr val="black">
                <a:alpha val="40000"/>
              </a:prstClr>
            </a:outerShdw>
          </a:effectLst>
        </p:spPr>
        <p:txBody>
          <a:bodyPr wrap="square">
            <a:spAutoFit/>
          </a:bodyPr>
          <a:lstStyle/>
          <a:p>
            <a:r>
              <a:rPr lang="es-ES" dirty="0"/>
              <a:t>Completar la parte restante del formulario “Información de la cuenta”.</a:t>
            </a:r>
          </a:p>
          <a:p>
            <a:pPr marL="342900" indent="-342900">
              <a:buFont typeface="+mj-lt"/>
              <a:buAutoNum type="arabicPeriod"/>
            </a:pPr>
            <a:r>
              <a:rPr lang="es-ES" dirty="0"/>
              <a:t>Crear una contraseña con la complejidad requerida.</a:t>
            </a:r>
          </a:p>
          <a:p>
            <a:pPr marL="342900" indent="-342900">
              <a:buFont typeface="+mj-lt"/>
              <a:buAutoNum type="arabicPeriod"/>
            </a:pPr>
            <a:r>
              <a:rPr lang="es-ES" dirty="0"/>
              <a:t>Reingresar la contraseña. Es importante que no la olvide, ya que deberá usarla para iniciar la sesión en Oracle Cloud.</a:t>
            </a:r>
          </a:p>
          <a:p>
            <a:pPr marL="342900" indent="-342900">
              <a:buFont typeface="+mj-lt"/>
              <a:buAutoNum type="arabicPeriod"/>
            </a:pPr>
            <a:r>
              <a:rPr lang="es-ES" dirty="0"/>
              <a:t>Ingresa el “Nombre de la compañía” (INACAP).</a:t>
            </a:r>
          </a:p>
          <a:p>
            <a:pPr marL="342900" indent="-342900">
              <a:buFont typeface="+mj-lt"/>
              <a:buAutoNum type="arabicPeriod"/>
            </a:pPr>
            <a:r>
              <a:rPr lang="es-ES" dirty="0"/>
              <a:t>Proporcionar un “Nombre para la cuenta de nube” que debe ser único en la </a:t>
            </a:r>
            <a:r>
              <a:rPr lang="es-ES" b="1" dirty="0"/>
              <a:t>Oracle Cloud </a:t>
            </a:r>
            <a:r>
              <a:rPr lang="es-ES" b="1" dirty="0" err="1"/>
              <a:t>Infrastructure</a:t>
            </a:r>
            <a:r>
              <a:rPr lang="es-ES" dirty="0"/>
              <a:t>. El nombre ingresado corresponderá a tu Arrendamiento (</a:t>
            </a:r>
            <a:r>
              <a:rPr lang="es-ES" b="1" i="1" dirty="0" err="1"/>
              <a:t>Tenant</a:t>
            </a:r>
            <a:r>
              <a:rPr lang="es-ES" dirty="0"/>
              <a:t>). Debe recordar este nombre para acceder a Oracle Cloud.</a:t>
            </a:r>
          </a:p>
          <a:p>
            <a:pPr marL="342900" indent="-342900">
              <a:buFont typeface="+mj-lt"/>
              <a:buAutoNum type="arabicPeriod"/>
            </a:pPr>
            <a:r>
              <a:rPr lang="es-ES" dirty="0"/>
              <a:t>Seleccione “</a:t>
            </a:r>
            <a:r>
              <a:rPr lang="es-ES" b="1" dirty="0"/>
              <a:t>Chile Central (Santiago)</a:t>
            </a:r>
            <a:r>
              <a:rPr lang="es-ES" dirty="0"/>
              <a:t>” como región principal.</a:t>
            </a:r>
            <a:endParaRPr lang="es-CL" dirty="0"/>
          </a:p>
        </p:txBody>
      </p:sp>
    </p:spTree>
    <p:extLst>
      <p:ext uri="{BB962C8B-B14F-4D97-AF65-F5344CB8AC3E}">
        <p14:creationId xmlns:p14="http://schemas.microsoft.com/office/powerpoint/2010/main" val="61851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300942"/>
            <a:ext cx="8707248" cy="636607"/>
          </a:xfrm>
        </p:spPr>
        <p:txBody>
          <a:bodyPr>
            <a:noAutofit/>
          </a:bodyPr>
          <a:lstStyle/>
          <a:p>
            <a:r>
              <a:rPr lang="es-ES" sz="2800" b="1" dirty="0">
                <a:solidFill>
                  <a:srgbClr val="D40202"/>
                </a:solidFill>
                <a:latin typeface="Myriad Pro"/>
                <a:cs typeface="Myriad Pro"/>
              </a:rPr>
              <a:t>Conexión a Cuenta Cloud</a:t>
            </a:r>
            <a:endParaRPr lang="es-CL" sz="2800" b="1" dirty="0">
              <a:solidFill>
                <a:srgbClr val="D40202"/>
              </a:solidFill>
              <a:latin typeface="Myriad Pro"/>
              <a:cs typeface="Myriad Pro"/>
            </a:endParaRP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2" name="Rectángulo 1"/>
          <p:cNvSpPr/>
          <p:nvPr/>
        </p:nvSpPr>
        <p:spPr>
          <a:xfrm>
            <a:off x="495298" y="1150423"/>
            <a:ext cx="8138961" cy="1200329"/>
          </a:xfrm>
          <a:prstGeom prst="rect">
            <a:avLst/>
          </a:prstGeom>
        </p:spPr>
        <p:txBody>
          <a:bodyPr wrap="square">
            <a:spAutoFit/>
          </a:bodyPr>
          <a:lstStyle/>
          <a:p>
            <a:r>
              <a:rPr lang="es-ES" dirty="0">
                <a:solidFill>
                  <a:srgbClr val="000000"/>
                </a:solidFill>
                <a:latin typeface="Calibri" panose="020F0502020204030204" pitchFamily="34" charset="0"/>
              </a:rPr>
              <a:t>Debe dirigirse a </a:t>
            </a:r>
            <a:r>
              <a:rPr lang="es-ES" dirty="0">
                <a:solidFill>
                  <a:srgbClr val="000000"/>
                </a:solidFill>
                <a:latin typeface="Calibri" panose="020F0502020204030204" pitchFamily="34" charset="0"/>
                <a:hlinkClick r:id="rId4"/>
              </a:rPr>
              <a:t>https://cloud.oracle.com</a:t>
            </a:r>
            <a:br>
              <a:rPr lang="es-ES" dirty="0">
                <a:solidFill>
                  <a:srgbClr val="000000"/>
                </a:solidFill>
                <a:latin typeface="Calibri" panose="020F0502020204030204" pitchFamily="34" charset="0"/>
              </a:rPr>
            </a:br>
            <a:endParaRPr lang="es-ES" dirty="0">
              <a:solidFill>
                <a:srgbClr val="000000"/>
              </a:solidFill>
              <a:latin typeface="Calibri" panose="020F0502020204030204" pitchFamily="34" charset="0"/>
            </a:endParaRPr>
          </a:p>
          <a:p>
            <a:r>
              <a:rPr lang="es-ES" dirty="0">
                <a:solidFill>
                  <a:srgbClr val="000000"/>
                </a:solidFill>
                <a:latin typeface="Calibri" panose="020F0502020204030204" pitchFamily="34" charset="0"/>
              </a:rPr>
              <a:t>Ingrese el Nombre para la cuenta de la nube (Arrendamiento o </a:t>
            </a:r>
            <a:r>
              <a:rPr lang="es-ES" dirty="0" err="1">
                <a:solidFill>
                  <a:srgbClr val="000000"/>
                </a:solidFill>
                <a:latin typeface="Calibri" panose="020F0502020204030204" pitchFamily="34" charset="0"/>
              </a:rPr>
              <a:t>Tenant</a:t>
            </a:r>
            <a:r>
              <a:rPr lang="es-ES" dirty="0">
                <a:solidFill>
                  <a:srgbClr val="000000"/>
                </a:solidFill>
                <a:latin typeface="Calibri" panose="020F0502020204030204" pitchFamily="34" charset="0"/>
              </a:rPr>
              <a:t>) y luego haga clic en “</a:t>
            </a:r>
            <a:r>
              <a:rPr lang="es-ES" b="1" dirty="0" err="1">
                <a:solidFill>
                  <a:srgbClr val="000000"/>
                </a:solidFill>
                <a:latin typeface="Calibri" panose="020F0502020204030204" pitchFamily="34" charset="0"/>
              </a:rPr>
              <a:t>Next</a:t>
            </a:r>
            <a:r>
              <a:rPr lang="es-ES" dirty="0">
                <a:solidFill>
                  <a:srgbClr val="000000"/>
                </a:solidFill>
                <a:latin typeface="Calibri" panose="020F0502020204030204" pitchFamily="34" charset="0"/>
              </a:rPr>
              <a:t>”. </a:t>
            </a:r>
            <a:endParaRPr lang="es-CL" dirty="0"/>
          </a:p>
        </p:txBody>
      </p:sp>
      <p:pic>
        <p:nvPicPr>
          <p:cNvPr id="7" name="Imagen 6"/>
          <p:cNvPicPr>
            <a:picLocks noChangeAspect="1"/>
          </p:cNvPicPr>
          <p:nvPr/>
        </p:nvPicPr>
        <p:blipFill>
          <a:blip r:embed="rId5"/>
          <a:stretch>
            <a:fillRect/>
          </a:stretch>
        </p:blipFill>
        <p:spPr>
          <a:xfrm>
            <a:off x="581964" y="2563626"/>
            <a:ext cx="8138961" cy="2979745"/>
          </a:xfrm>
          <a:prstGeom prst="rect">
            <a:avLst/>
          </a:prstGeom>
        </p:spPr>
      </p:pic>
    </p:spTree>
    <p:extLst>
      <p:ext uri="{BB962C8B-B14F-4D97-AF65-F5344CB8AC3E}">
        <p14:creationId xmlns:p14="http://schemas.microsoft.com/office/powerpoint/2010/main" val="3276479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40879"/>
            <a:ext cx="8707248" cy="636607"/>
          </a:xfrm>
        </p:spPr>
        <p:txBody>
          <a:bodyPr>
            <a:noAutofit/>
          </a:bodyPr>
          <a:lstStyle/>
          <a:p>
            <a:r>
              <a:rPr lang="es-ES" sz="2800" b="1" dirty="0">
                <a:solidFill>
                  <a:srgbClr val="D40202"/>
                </a:solidFill>
                <a:latin typeface="Myriad Pro"/>
                <a:cs typeface="Myriad Pro"/>
              </a:rPr>
              <a:t>Conexión a Cuenta Cloud</a:t>
            </a:r>
            <a:endParaRPr lang="es-CL" sz="2800" b="1" dirty="0">
              <a:solidFill>
                <a:srgbClr val="D40202"/>
              </a:solidFill>
              <a:latin typeface="Myriad Pro"/>
              <a:cs typeface="Myriad Pro"/>
            </a:endParaRP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2" name="Rectángulo 1"/>
          <p:cNvSpPr/>
          <p:nvPr/>
        </p:nvSpPr>
        <p:spPr>
          <a:xfrm>
            <a:off x="427829" y="744544"/>
            <a:ext cx="8138961" cy="646331"/>
          </a:xfrm>
          <a:prstGeom prst="rect">
            <a:avLst/>
          </a:prstGeom>
        </p:spPr>
        <p:txBody>
          <a:bodyPr wrap="square">
            <a:spAutoFit/>
          </a:bodyPr>
          <a:lstStyle/>
          <a:p>
            <a:r>
              <a:rPr lang="es-ES" dirty="0"/>
              <a:t>En la página “</a:t>
            </a:r>
            <a:r>
              <a:rPr lang="es-ES" b="1" dirty="0"/>
              <a:t>Single </a:t>
            </a:r>
            <a:r>
              <a:rPr lang="es-ES" b="1" dirty="0" err="1"/>
              <a:t>Sign-On</a:t>
            </a:r>
            <a:r>
              <a:rPr lang="es-ES" b="1" dirty="0"/>
              <a:t> (SSO)</a:t>
            </a:r>
            <a:r>
              <a:rPr lang="es-ES" dirty="0"/>
              <a:t>” seleccione de la lista desplegable el proveedor de identidad “</a:t>
            </a:r>
            <a:r>
              <a:rPr lang="es-ES" b="1" dirty="0" err="1"/>
              <a:t>oracleidentitycloudservice</a:t>
            </a:r>
            <a:r>
              <a:rPr lang="es-ES" dirty="0"/>
              <a:t>” y haga clic en “</a:t>
            </a:r>
            <a:r>
              <a:rPr lang="es-ES" b="1" dirty="0" err="1"/>
              <a:t>Continue</a:t>
            </a:r>
            <a:r>
              <a:rPr lang="es-ES" dirty="0"/>
              <a:t>”.</a:t>
            </a:r>
            <a:endParaRPr lang="es-CL" dirty="0"/>
          </a:p>
        </p:txBody>
      </p:sp>
      <p:pic>
        <p:nvPicPr>
          <p:cNvPr id="4" name="Imagen 3"/>
          <p:cNvPicPr>
            <a:picLocks noChangeAspect="1"/>
          </p:cNvPicPr>
          <p:nvPr/>
        </p:nvPicPr>
        <p:blipFill>
          <a:blip r:embed="rId4"/>
          <a:stretch>
            <a:fillRect/>
          </a:stretch>
        </p:blipFill>
        <p:spPr>
          <a:xfrm>
            <a:off x="1026465" y="1381151"/>
            <a:ext cx="7249959" cy="3341482"/>
          </a:xfrm>
          <a:prstGeom prst="rect">
            <a:avLst/>
          </a:prstGeom>
        </p:spPr>
      </p:pic>
      <p:sp>
        <p:nvSpPr>
          <p:cNvPr id="5" name="Rectángulo 4"/>
          <p:cNvSpPr/>
          <p:nvPr/>
        </p:nvSpPr>
        <p:spPr>
          <a:xfrm>
            <a:off x="297821" y="4857275"/>
            <a:ext cx="8268969" cy="1754326"/>
          </a:xfrm>
          <a:prstGeom prst="rect">
            <a:avLst/>
          </a:prstGeom>
        </p:spPr>
        <p:txBody>
          <a:bodyPr wrap="square">
            <a:spAutoFit/>
          </a:bodyPr>
          <a:lstStyle/>
          <a:p>
            <a:r>
              <a:rPr lang="es-ES" dirty="0">
                <a:solidFill>
                  <a:srgbClr val="000000"/>
                </a:solidFill>
                <a:latin typeface="Calibri" panose="020F0502020204030204" pitchFamily="34" charset="0"/>
              </a:rPr>
              <a:t>Finalmente, en la página de “</a:t>
            </a:r>
            <a:r>
              <a:rPr lang="es-ES" b="1" dirty="0">
                <a:solidFill>
                  <a:srgbClr val="000000"/>
                </a:solidFill>
                <a:latin typeface="Calibri" panose="020F0502020204030204" pitchFamily="34" charset="0"/>
              </a:rPr>
              <a:t>Conexión a la cuenta de Oracle Cloud</a:t>
            </a:r>
            <a:r>
              <a:rPr lang="es-ES" dirty="0">
                <a:solidFill>
                  <a:srgbClr val="000000"/>
                </a:solidFill>
                <a:latin typeface="Calibri" panose="020F0502020204030204" pitchFamily="34" charset="0"/>
              </a:rPr>
              <a:t>”, ingrese su nombre de usuario (dirección de correo electrónico institucional) y contraseña. </a:t>
            </a:r>
          </a:p>
          <a:p>
            <a:r>
              <a:rPr lang="es-ES" dirty="0">
                <a:solidFill>
                  <a:srgbClr val="000000"/>
                </a:solidFill>
                <a:latin typeface="Calibri" panose="020F0502020204030204" pitchFamily="34" charset="0"/>
              </a:rPr>
              <a:t>Clic en “</a:t>
            </a:r>
            <a:r>
              <a:rPr lang="es-ES" b="1" dirty="0">
                <a:solidFill>
                  <a:srgbClr val="000000"/>
                </a:solidFill>
                <a:latin typeface="Calibri" panose="020F0502020204030204" pitchFamily="34" charset="0"/>
              </a:rPr>
              <a:t>Conectar</a:t>
            </a:r>
            <a:r>
              <a:rPr lang="es-ES" dirty="0">
                <a:solidFill>
                  <a:srgbClr val="000000"/>
                </a:solidFill>
                <a:latin typeface="Calibri" panose="020F0502020204030204" pitchFamily="34" charset="0"/>
              </a:rPr>
              <a:t>”. </a:t>
            </a:r>
          </a:p>
          <a:p>
            <a:r>
              <a:rPr lang="es-ES" dirty="0">
                <a:solidFill>
                  <a:srgbClr val="000000"/>
                </a:solidFill>
                <a:latin typeface="Calibri" panose="020F0502020204030204" pitchFamily="34" charset="0"/>
              </a:rPr>
              <a:t>Se desplegará la </a:t>
            </a:r>
            <a:r>
              <a:rPr lang="es-ES" i="1" dirty="0">
                <a:solidFill>
                  <a:srgbClr val="000000"/>
                </a:solidFill>
                <a:latin typeface="Calibri" panose="020F0502020204030204" pitchFamily="34" charset="0"/>
              </a:rPr>
              <a:t>Consola de Oracle Cloud </a:t>
            </a:r>
            <a:r>
              <a:rPr lang="es-ES" i="1" dirty="0" err="1">
                <a:solidFill>
                  <a:srgbClr val="000000"/>
                </a:solidFill>
                <a:latin typeface="Calibri" panose="020F0502020204030204" pitchFamily="34" charset="0"/>
              </a:rPr>
              <a:t>Infrastructure</a:t>
            </a:r>
            <a:r>
              <a:rPr lang="es-ES" dirty="0">
                <a:solidFill>
                  <a:srgbClr val="000000"/>
                </a:solidFill>
                <a:latin typeface="Calibri" panose="020F0502020204030204" pitchFamily="34" charset="0"/>
              </a:rPr>
              <a:t>, que es una interfaz gráfica intuitiva que permite crear y gestionar instancias, redes en la nube y volúmenes de almacenamiento, así como usuarios y permisos. </a:t>
            </a:r>
            <a:endParaRPr lang="es-CL" dirty="0"/>
          </a:p>
        </p:txBody>
      </p:sp>
    </p:spTree>
    <p:extLst>
      <p:ext uri="{BB962C8B-B14F-4D97-AF65-F5344CB8AC3E}">
        <p14:creationId xmlns:p14="http://schemas.microsoft.com/office/powerpoint/2010/main" val="804828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440328"/>
            <a:ext cx="8707248" cy="636607"/>
          </a:xfrm>
        </p:spPr>
        <p:txBody>
          <a:bodyPr>
            <a:noAutofit/>
          </a:bodyPr>
          <a:lstStyle/>
          <a:p>
            <a:r>
              <a:rPr lang="es-ES" sz="2800" b="1" dirty="0" err="1">
                <a:solidFill>
                  <a:srgbClr val="D40202"/>
                </a:solidFill>
                <a:latin typeface="Myriad Pro"/>
                <a:cs typeface="Myriad Pro"/>
              </a:rPr>
              <a:t>Autonomous</a:t>
            </a:r>
            <a:r>
              <a:rPr lang="es-ES" sz="2800" b="1" dirty="0">
                <a:solidFill>
                  <a:srgbClr val="D40202"/>
                </a:solidFill>
                <a:latin typeface="Myriad Pro"/>
                <a:cs typeface="Myriad Pro"/>
              </a:rPr>
              <a:t> </a:t>
            </a:r>
            <a:r>
              <a:rPr lang="es-ES" sz="2800" b="1" dirty="0" err="1">
                <a:solidFill>
                  <a:srgbClr val="D40202"/>
                </a:solidFill>
                <a:latin typeface="Myriad Pro"/>
                <a:cs typeface="Myriad Pro"/>
              </a:rPr>
              <a:t>Database</a:t>
            </a:r>
            <a:endParaRPr lang="es-CL" sz="2800" b="1" dirty="0">
              <a:solidFill>
                <a:srgbClr val="D40202"/>
              </a:solidFill>
              <a:latin typeface="Myriad Pro"/>
              <a:cs typeface="Myriad Pro"/>
            </a:endParaRP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3" name="Rectángulo 2"/>
          <p:cNvSpPr/>
          <p:nvPr/>
        </p:nvSpPr>
        <p:spPr>
          <a:xfrm>
            <a:off x="571500" y="1376385"/>
            <a:ext cx="8064500" cy="4524315"/>
          </a:xfrm>
          <a:prstGeom prst="rect">
            <a:avLst/>
          </a:prstGeom>
        </p:spPr>
        <p:txBody>
          <a:bodyPr wrap="square">
            <a:spAutoFit/>
          </a:bodyPr>
          <a:lstStyle/>
          <a:p>
            <a:r>
              <a:rPr lang="es-ES" i="1" dirty="0">
                <a:solidFill>
                  <a:srgbClr val="000000"/>
                </a:solidFill>
                <a:latin typeface="Calibri" panose="020F0502020204030204" pitchFamily="34" charset="0"/>
              </a:rPr>
              <a:t>Oracle Cloud </a:t>
            </a:r>
            <a:r>
              <a:rPr lang="es-ES" i="1" dirty="0" err="1">
                <a:solidFill>
                  <a:srgbClr val="000000"/>
                </a:solidFill>
                <a:latin typeface="Calibri" panose="020F0502020204030204" pitchFamily="34" charset="0"/>
              </a:rPr>
              <a:t>Infrastructure</a:t>
            </a:r>
            <a:r>
              <a:rPr lang="es-ES" i="1" dirty="0">
                <a:solidFill>
                  <a:srgbClr val="000000"/>
                </a:solidFill>
                <a:latin typeface="Calibri" panose="020F0502020204030204" pitchFamily="34" charset="0"/>
              </a:rPr>
              <a:t> </a:t>
            </a:r>
            <a:r>
              <a:rPr lang="es-ES" dirty="0">
                <a:solidFill>
                  <a:srgbClr val="000000"/>
                </a:solidFill>
                <a:latin typeface="Calibri" panose="020F0502020204030204" pitchFamily="34" charset="0"/>
              </a:rPr>
              <a:t>es un servicio comercial cuyos costos son cargados al cliente empleando un modelo denominado de </a:t>
            </a:r>
            <a:r>
              <a:rPr lang="es-ES" i="1" dirty="0">
                <a:solidFill>
                  <a:srgbClr val="000000"/>
                </a:solidFill>
                <a:latin typeface="Calibri" panose="020F0502020204030204" pitchFamily="34" charset="0"/>
              </a:rPr>
              <a:t>Precio Unitario Sencillo (BYOL)</a:t>
            </a:r>
            <a:r>
              <a:rPr lang="es-ES" dirty="0">
                <a:solidFill>
                  <a:srgbClr val="000000"/>
                </a:solidFill>
                <a:latin typeface="Calibri" panose="020F0502020204030204" pitchFamily="34" charset="0"/>
              </a:rPr>
              <a:t>. </a:t>
            </a:r>
          </a:p>
          <a:p>
            <a:r>
              <a:rPr lang="es-ES" dirty="0">
                <a:solidFill>
                  <a:srgbClr val="000000"/>
                </a:solidFill>
                <a:latin typeface="Calibri" panose="020F0502020204030204" pitchFamily="34" charset="0"/>
              </a:rPr>
              <a:t>Esto permite aprovisionar los servicios con rapidez y pagar solamente por lo que usa. </a:t>
            </a:r>
          </a:p>
          <a:p>
            <a:r>
              <a:rPr lang="es-ES" dirty="0">
                <a:solidFill>
                  <a:srgbClr val="000000"/>
                </a:solidFill>
                <a:latin typeface="Calibri" panose="020F0502020204030204" pitchFamily="34" charset="0"/>
              </a:rPr>
              <a:t>El programa </a:t>
            </a:r>
            <a:r>
              <a:rPr lang="es-ES" i="1" dirty="0">
                <a:solidFill>
                  <a:srgbClr val="000000"/>
                </a:solidFill>
                <a:latin typeface="Calibri" panose="020F0502020204030204" pitchFamily="34" charset="0"/>
              </a:rPr>
              <a:t>Oracle </a:t>
            </a:r>
            <a:r>
              <a:rPr lang="es-ES" i="1" dirty="0" err="1">
                <a:solidFill>
                  <a:srgbClr val="000000"/>
                </a:solidFill>
                <a:latin typeface="Calibri" panose="020F0502020204030204" pitchFamily="34" charset="0"/>
              </a:rPr>
              <a:t>Academy</a:t>
            </a:r>
            <a:r>
              <a:rPr lang="es-ES" i="1" dirty="0">
                <a:solidFill>
                  <a:srgbClr val="000000"/>
                </a:solidFill>
                <a:latin typeface="Calibri" panose="020F0502020204030204" pitchFamily="34" charset="0"/>
              </a:rPr>
              <a:t> Cloud </a:t>
            </a:r>
            <a:r>
              <a:rPr lang="es-ES" dirty="0">
                <a:solidFill>
                  <a:srgbClr val="000000"/>
                </a:solidFill>
                <a:latin typeface="Calibri" panose="020F0502020204030204" pitchFamily="34" charset="0"/>
              </a:rPr>
              <a:t>le permite obtener un crédito de U$300 anuales para pagar el consumo realizado. </a:t>
            </a:r>
          </a:p>
          <a:p>
            <a:endParaRPr lang="es-ES" dirty="0">
              <a:solidFill>
                <a:srgbClr val="000000"/>
              </a:solidFill>
              <a:latin typeface="Calibri" panose="020F0502020204030204" pitchFamily="34" charset="0"/>
            </a:endParaRPr>
          </a:p>
          <a:p>
            <a:r>
              <a:rPr lang="es-ES" dirty="0">
                <a:solidFill>
                  <a:srgbClr val="000000"/>
                </a:solidFill>
                <a:latin typeface="Calibri" panose="020F0502020204030204" pitchFamily="34" charset="0"/>
              </a:rPr>
              <a:t>Por otro lado, los usuarios de </a:t>
            </a:r>
            <a:r>
              <a:rPr lang="es-ES" i="1" dirty="0">
                <a:solidFill>
                  <a:srgbClr val="000000"/>
                </a:solidFill>
                <a:latin typeface="Calibri" panose="020F0502020204030204" pitchFamily="34" charset="0"/>
              </a:rPr>
              <a:t>Oracle Cloud </a:t>
            </a:r>
            <a:r>
              <a:rPr lang="es-ES" i="1" dirty="0" err="1">
                <a:solidFill>
                  <a:srgbClr val="000000"/>
                </a:solidFill>
                <a:latin typeface="Calibri" panose="020F0502020204030204" pitchFamily="34" charset="0"/>
              </a:rPr>
              <a:t>Infrastructure</a:t>
            </a:r>
            <a:r>
              <a:rPr lang="es-ES" i="1" dirty="0">
                <a:solidFill>
                  <a:srgbClr val="000000"/>
                </a:solidFill>
                <a:latin typeface="Calibri" panose="020F0502020204030204" pitchFamily="34" charset="0"/>
              </a:rPr>
              <a:t> </a:t>
            </a:r>
            <a:r>
              <a:rPr lang="es-ES" dirty="0">
                <a:solidFill>
                  <a:srgbClr val="000000"/>
                </a:solidFill>
                <a:latin typeface="Calibri" panose="020F0502020204030204" pitchFamily="34" charset="0"/>
              </a:rPr>
              <a:t>tienen acceso a dos instancias </a:t>
            </a:r>
            <a:r>
              <a:rPr lang="es-ES" i="1" dirty="0" err="1">
                <a:solidFill>
                  <a:srgbClr val="000000"/>
                </a:solidFill>
                <a:latin typeface="Calibri" panose="020F0502020204030204" pitchFamily="34" charset="0"/>
              </a:rPr>
              <a:t>Always</a:t>
            </a:r>
            <a:r>
              <a:rPr lang="es-ES" i="1" dirty="0">
                <a:solidFill>
                  <a:srgbClr val="000000"/>
                </a:solidFill>
                <a:latin typeface="Calibri" panose="020F0502020204030204" pitchFamily="34" charset="0"/>
              </a:rPr>
              <a:t> Free </a:t>
            </a:r>
            <a:r>
              <a:rPr lang="es-ES" dirty="0">
                <a:solidFill>
                  <a:srgbClr val="000000"/>
                </a:solidFill>
                <a:latin typeface="Calibri" panose="020F0502020204030204" pitchFamily="34" charset="0"/>
              </a:rPr>
              <a:t>de </a:t>
            </a:r>
            <a:r>
              <a:rPr lang="es-ES" i="1" dirty="0" err="1">
                <a:solidFill>
                  <a:srgbClr val="000000"/>
                </a:solidFill>
                <a:latin typeface="Calibri" panose="020F0502020204030204" pitchFamily="34" charset="0"/>
              </a:rPr>
              <a:t>Autonomous</a:t>
            </a:r>
            <a:r>
              <a:rPr lang="es-ES" i="1" dirty="0">
                <a:solidFill>
                  <a:srgbClr val="000000"/>
                </a:solidFill>
                <a:latin typeface="Calibri" panose="020F0502020204030204" pitchFamily="34" charset="0"/>
              </a:rPr>
              <a:t> </a:t>
            </a:r>
            <a:r>
              <a:rPr lang="es-ES" i="1" dirty="0" err="1">
                <a:solidFill>
                  <a:srgbClr val="000000"/>
                </a:solidFill>
                <a:latin typeface="Calibri" panose="020F0502020204030204" pitchFamily="34" charset="0"/>
              </a:rPr>
              <a:t>Database</a:t>
            </a:r>
            <a:r>
              <a:rPr lang="es-ES" dirty="0">
                <a:solidFill>
                  <a:srgbClr val="000000"/>
                </a:solidFill>
                <a:latin typeface="Calibri" panose="020F0502020204030204" pitchFamily="34" charset="0"/>
              </a:rPr>
              <a:t>. Las bases de datos autónomas siempre gratuitas tienen una memoria fija de 8GB, 20GB de almacenamiento y 1 OCPU. </a:t>
            </a:r>
          </a:p>
          <a:p>
            <a:r>
              <a:rPr lang="es-ES" dirty="0">
                <a:solidFill>
                  <a:srgbClr val="000000"/>
                </a:solidFill>
                <a:latin typeface="Calibri" panose="020F0502020204030204" pitchFamily="34" charset="0"/>
              </a:rPr>
              <a:t>Estas instancias siempre son gratuitas y no consumen sus créditos. </a:t>
            </a:r>
          </a:p>
          <a:p>
            <a:endParaRPr lang="es-ES" dirty="0">
              <a:solidFill>
                <a:srgbClr val="000000"/>
              </a:solidFill>
              <a:latin typeface="Calibri" panose="020F0502020204030204" pitchFamily="34" charset="0"/>
            </a:endParaRPr>
          </a:p>
          <a:p>
            <a:r>
              <a:rPr lang="es-ES" dirty="0">
                <a:solidFill>
                  <a:srgbClr val="000000"/>
                </a:solidFill>
                <a:latin typeface="Calibri" panose="020F0502020204030204" pitchFamily="34" charset="0"/>
              </a:rPr>
              <a:t>Se recomienda que aprovisione instancias </a:t>
            </a:r>
            <a:r>
              <a:rPr lang="es-ES" i="1" dirty="0" err="1">
                <a:solidFill>
                  <a:srgbClr val="000000"/>
                </a:solidFill>
                <a:latin typeface="Calibri" panose="020F0502020204030204" pitchFamily="34" charset="0"/>
              </a:rPr>
              <a:t>Always</a:t>
            </a:r>
            <a:r>
              <a:rPr lang="es-ES" i="1" dirty="0">
                <a:solidFill>
                  <a:srgbClr val="000000"/>
                </a:solidFill>
                <a:latin typeface="Calibri" panose="020F0502020204030204" pitchFamily="34" charset="0"/>
              </a:rPr>
              <a:t> Free </a:t>
            </a:r>
            <a:r>
              <a:rPr lang="es-ES" dirty="0">
                <a:solidFill>
                  <a:srgbClr val="000000"/>
                </a:solidFill>
                <a:latin typeface="Calibri" panose="020F0502020204030204" pitchFamily="34" charset="0"/>
              </a:rPr>
              <a:t>siempre que sea posible. </a:t>
            </a:r>
          </a:p>
          <a:p>
            <a:r>
              <a:rPr lang="es-ES" dirty="0">
                <a:solidFill>
                  <a:srgbClr val="000000"/>
                </a:solidFill>
                <a:latin typeface="Calibri" panose="020F0502020204030204" pitchFamily="34" charset="0"/>
              </a:rPr>
              <a:t>Si aprovisiona una instancia que no es </a:t>
            </a:r>
            <a:r>
              <a:rPr lang="es-ES" dirty="0" err="1">
                <a:solidFill>
                  <a:srgbClr val="000000"/>
                </a:solidFill>
                <a:latin typeface="Calibri" panose="020F0502020204030204" pitchFamily="34" charset="0"/>
              </a:rPr>
              <a:t>Always</a:t>
            </a:r>
            <a:r>
              <a:rPr lang="es-ES" dirty="0">
                <a:solidFill>
                  <a:srgbClr val="000000"/>
                </a:solidFill>
                <a:latin typeface="Calibri" panose="020F0502020204030204" pitchFamily="34" charset="0"/>
              </a:rPr>
              <a:t> Free, deberá tener la precaución de detenerla cuando no la esté ocupando para que no consuman la totalidad de sus créditos. No se podrán solicitar más créditos en transcurso de un año. </a:t>
            </a:r>
            <a:endParaRPr lang="es-CL" dirty="0"/>
          </a:p>
        </p:txBody>
      </p:sp>
    </p:spTree>
    <p:extLst>
      <p:ext uri="{BB962C8B-B14F-4D97-AF65-F5344CB8AC3E}">
        <p14:creationId xmlns:p14="http://schemas.microsoft.com/office/powerpoint/2010/main" val="385130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7772400" cy="685347"/>
          </a:xfrm>
        </p:spPr>
        <p:txBody>
          <a:bodyPr>
            <a:normAutofit/>
          </a:bodyPr>
          <a:lstStyle/>
          <a:p>
            <a:pPr algn="l"/>
            <a:r>
              <a:rPr lang="es-CL" sz="2400" b="1" dirty="0">
                <a:solidFill>
                  <a:srgbClr val="D40202"/>
                </a:solidFill>
                <a:latin typeface="Myriad Pro"/>
                <a:cs typeface="Myriad Pro"/>
              </a:rPr>
              <a:t>DESCRIPCIÓN DE LA ASIGNATURA - Unidades</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2" name="Rectángulo 1"/>
          <p:cNvSpPr/>
          <p:nvPr/>
        </p:nvSpPr>
        <p:spPr>
          <a:xfrm>
            <a:off x="595958" y="1327311"/>
            <a:ext cx="7474264" cy="1692771"/>
          </a:xfrm>
          <a:prstGeom prst="rect">
            <a:avLst/>
          </a:prstGeom>
        </p:spPr>
        <p:txBody>
          <a:bodyPr wrap="square">
            <a:spAutoFit/>
          </a:bodyPr>
          <a:lstStyle/>
          <a:p>
            <a:r>
              <a:rPr lang="es-ES" sz="2400" b="1" dirty="0"/>
              <a:t>Consultas, </a:t>
            </a:r>
            <a:r>
              <a:rPr lang="es-ES" sz="2400" b="1" dirty="0" err="1"/>
              <a:t>Subconsultas</a:t>
            </a:r>
            <a:r>
              <a:rPr lang="es-ES" sz="2400" b="1" dirty="0"/>
              <a:t> y Agrupaciones SQL</a:t>
            </a:r>
          </a:p>
          <a:p>
            <a:r>
              <a:rPr lang="es-ES" sz="2000" dirty="0"/>
              <a:t>Elaborar consultas mediante lenguaje SQL para extraer y desplegar información de múltiples tablas de una base de datos, utilizando perfiles, roles y usuarios para organizar y restringir el acceso a la base de datos.</a:t>
            </a:r>
            <a:endParaRPr lang="es-CL" sz="2000" dirty="0"/>
          </a:p>
        </p:txBody>
      </p:sp>
      <p:sp>
        <p:nvSpPr>
          <p:cNvPr id="17" name="Rectángulo 16"/>
          <p:cNvSpPr/>
          <p:nvPr/>
        </p:nvSpPr>
        <p:spPr>
          <a:xfrm>
            <a:off x="304441" y="1428607"/>
            <a:ext cx="301516" cy="301516"/>
          </a:xfrm>
          <a:prstGeom prst="rect">
            <a:avLst/>
          </a:prstGeom>
          <a:solidFill>
            <a:srgbClr val="D402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3" name="Título 1"/>
          <p:cNvSpPr txBox="1">
            <a:spLocks/>
          </p:cNvSpPr>
          <p:nvPr/>
        </p:nvSpPr>
        <p:spPr>
          <a:xfrm>
            <a:off x="307821" y="1332380"/>
            <a:ext cx="322196" cy="4677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sz="1800" b="1" dirty="0">
                <a:solidFill>
                  <a:schemeClr val="bg1"/>
                </a:solidFill>
                <a:latin typeface="Myriad Pro"/>
                <a:cs typeface="Myriad Pro"/>
              </a:rPr>
              <a:t>1</a:t>
            </a:r>
          </a:p>
        </p:txBody>
      </p:sp>
      <p:sp>
        <p:nvSpPr>
          <p:cNvPr id="19" name="Rectángulo 18"/>
          <p:cNvSpPr/>
          <p:nvPr/>
        </p:nvSpPr>
        <p:spPr>
          <a:xfrm>
            <a:off x="595957" y="3175532"/>
            <a:ext cx="7474264" cy="1077218"/>
          </a:xfrm>
          <a:prstGeom prst="rect">
            <a:avLst/>
          </a:prstGeom>
        </p:spPr>
        <p:txBody>
          <a:bodyPr wrap="square">
            <a:spAutoFit/>
          </a:bodyPr>
          <a:lstStyle/>
          <a:p>
            <a:r>
              <a:rPr lang="es-ES" sz="2400" b="1" dirty="0"/>
              <a:t>Funciones de una sola fila en SQL</a:t>
            </a:r>
          </a:p>
          <a:p>
            <a:r>
              <a:rPr lang="es-ES" sz="2000" dirty="0"/>
              <a:t>Aplicar funciones de una sola fila en </a:t>
            </a:r>
            <a:r>
              <a:rPr lang="es-ES" sz="2000" dirty="0" err="1"/>
              <a:t>Sql</a:t>
            </a:r>
            <a:r>
              <a:rPr lang="es-ES" sz="2000" dirty="0"/>
              <a:t> para cumplir con el formato de datos requerido.</a:t>
            </a:r>
            <a:endParaRPr lang="es-CL" sz="2000" dirty="0"/>
          </a:p>
        </p:txBody>
      </p:sp>
      <p:sp>
        <p:nvSpPr>
          <p:cNvPr id="20" name="Rectángulo 19"/>
          <p:cNvSpPr/>
          <p:nvPr/>
        </p:nvSpPr>
        <p:spPr>
          <a:xfrm>
            <a:off x="304441" y="3256052"/>
            <a:ext cx="301516" cy="301516"/>
          </a:xfrm>
          <a:prstGeom prst="rect">
            <a:avLst/>
          </a:prstGeom>
          <a:solidFill>
            <a:srgbClr val="D402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1" name="Título 1"/>
          <p:cNvSpPr txBox="1">
            <a:spLocks/>
          </p:cNvSpPr>
          <p:nvPr/>
        </p:nvSpPr>
        <p:spPr>
          <a:xfrm>
            <a:off x="307821" y="3159825"/>
            <a:ext cx="322196" cy="4677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sz="1800" b="1" dirty="0">
                <a:solidFill>
                  <a:schemeClr val="bg1"/>
                </a:solidFill>
                <a:latin typeface="Myriad Pro"/>
                <a:cs typeface="Myriad Pro"/>
              </a:rPr>
              <a:t>2</a:t>
            </a:r>
          </a:p>
        </p:txBody>
      </p:sp>
      <p:sp>
        <p:nvSpPr>
          <p:cNvPr id="22" name="Rectángulo 21"/>
          <p:cNvSpPr/>
          <p:nvPr/>
        </p:nvSpPr>
        <p:spPr>
          <a:xfrm>
            <a:off x="595957" y="4687557"/>
            <a:ext cx="7474264" cy="1077218"/>
          </a:xfrm>
          <a:prstGeom prst="rect">
            <a:avLst/>
          </a:prstGeom>
        </p:spPr>
        <p:txBody>
          <a:bodyPr wrap="square">
            <a:spAutoFit/>
          </a:bodyPr>
          <a:lstStyle/>
          <a:p>
            <a:r>
              <a:rPr lang="es-CL" sz="2400" b="1" dirty="0"/>
              <a:t>Programación PL/SQL.</a:t>
            </a:r>
          </a:p>
          <a:p>
            <a:r>
              <a:rPr lang="es-ES" sz="2000" dirty="0"/>
              <a:t>Aplicar programación PL/SQL, utilizando los recursos del motor de base de datos, en base a requerimientos específicos. </a:t>
            </a:r>
            <a:endParaRPr lang="es-CL" sz="2000" dirty="0"/>
          </a:p>
        </p:txBody>
      </p:sp>
      <p:sp>
        <p:nvSpPr>
          <p:cNvPr id="23" name="Rectángulo 22"/>
          <p:cNvSpPr/>
          <p:nvPr/>
        </p:nvSpPr>
        <p:spPr>
          <a:xfrm>
            <a:off x="304441" y="4788853"/>
            <a:ext cx="301516" cy="301516"/>
          </a:xfrm>
          <a:prstGeom prst="rect">
            <a:avLst/>
          </a:prstGeom>
          <a:solidFill>
            <a:srgbClr val="D402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4" name="Título 1"/>
          <p:cNvSpPr txBox="1">
            <a:spLocks/>
          </p:cNvSpPr>
          <p:nvPr/>
        </p:nvSpPr>
        <p:spPr>
          <a:xfrm>
            <a:off x="307821" y="4692626"/>
            <a:ext cx="322196" cy="4677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sz="1800" b="1" dirty="0">
                <a:solidFill>
                  <a:schemeClr val="bg1"/>
                </a:solidFill>
                <a:latin typeface="Myriad Pro"/>
                <a:cs typeface="Myriad Pro"/>
              </a:rPr>
              <a:t>3</a:t>
            </a:r>
          </a:p>
        </p:txBody>
      </p:sp>
    </p:spTree>
    <p:extLst>
      <p:ext uri="{BB962C8B-B14F-4D97-AF65-F5344CB8AC3E}">
        <p14:creationId xmlns:p14="http://schemas.microsoft.com/office/powerpoint/2010/main" val="91649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440328"/>
            <a:ext cx="8707248" cy="636607"/>
          </a:xfrm>
        </p:spPr>
        <p:txBody>
          <a:bodyPr>
            <a:noAutofit/>
          </a:bodyPr>
          <a:lstStyle/>
          <a:p>
            <a:r>
              <a:rPr lang="es-ES" sz="2800" b="1" dirty="0" err="1">
                <a:solidFill>
                  <a:srgbClr val="D40202"/>
                </a:solidFill>
                <a:latin typeface="Myriad Pro"/>
                <a:cs typeface="Myriad Pro"/>
              </a:rPr>
              <a:t>Autonomous</a:t>
            </a:r>
            <a:r>
              <a:rPr lang="es-ES" sz="2800" b="1" dirty="0">
                <a:solidFill>
                  <a:srgbClr val="D40202"/>
                </a:solidFill>
                <a:latin typeface="Myriad Pro"/>
                <a:cs typeface="Myriad Pro"/>
              </a:rPr>
              <a:t> </a:t>
            </a:r>
            <a:r>
              <a:rPr lang="es-ES" sz="2800" b="1" dirty="0" err="1">
                <a:solidFill>
                  <a:srgbClr val="D40202"/>
                </a:solidFill>
                <a:latin typeface="Myriad Pro"/>
                <a:cs typeface="Myriad Pro"/>
              </a:rPr>
              <a:t>Database</a:t>
            </a:r>
            <a:endParaRPr lang="es-CL" sz="2800" b="1" dirty="0">
              <a:solidFill>
                <a:srgbClr val="D40202"/>
              </a:solidFill>
              <a:latin typeface="Myriad Pro"/>
              <a:cs typeface="Myriad Pro"/>
            </a:endParaRP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graphicFrame>
        <p:nvGraphicFramePr>
          <p:cNvPr id="2" name="Diagrama 1"/>
          <p:cNvGraphicFramePr/>
          <p:nvPr>
            <p:extLst>
              <p:ext uri="{D42A27DB-BD31-4B8C-83A1-F6EECF244321}">
                <p14:modId xmlns:p14="http://schemas.microsoft.com/office/powerpoint/2010/main" val="3856416810"/>
              </p:ext>
            </p:extLst>
          </p:nvPr>
        </p:nvGraphicFramePr>
        <p:xfrm>
          <a:off x="371160" y="1076935"/>
          <a:ext cx="8560569" cy="5105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Rectángulo 3"/>
          <p:cNvSpPr/>
          <p:nvPr/>
        </p:nvSpPr>
        <p:spPr>
          <a:xfrm>
            <a:off x="297821" y="2044005"/>
            <a:ext cx="8380954" cy="923330"/>
          </a:xfrm>
          <a:prstGeom prst="rect">
            <a:avLst/>
          </a:prstGeom>
        </p:spPr>
        <p:txBody>
          <a:bodyPr wrap="square">
            <a:spAutoFit/>
          </a:bodyPr>
          <a:lstStyle/>
          <a:p>
            <a:r>
              <a:rPr lang="es-ES" dirty="0">
                <a:solidFill>
                  <a:srgbClr val="000000"/>
                </a:solidFill>
                <a:latin typeface="Calibri" panose="020F0502020204030204" pitchFamily="34" charset="0"/>
              </a:rPr>
              <a:t>Diríjase a </a:t>
            </a:r>
            <a:r>
              <a:rPr lang="es-ES" dirty="0">
                <a:solidFill>
                  <a:srgbClr val="000000"/>
                </a:solidFill>
                <a:latin typeface="Calibri" panose="020F0502020204030204" pitchFamily="34" charset="0"/>
                <a:hlinkClick r:id="rId9"/>
              </a:rPr>
              <a:t>https://cloud.oracle.com</a:t>
            </a:r>
            <a:endParaRPr lang="es-ES" dirty="0">
              <a:solidFill>
                <a:srgbClr val="000000"/>
              </a:solidFill>
              <a:latin typeface="Calibri" panose="020F0502020204030204" pitchFamily="34" charset="0"/>
            </a:endParaRPr>
          </a:p>
          <a:p>
            <a:r>
              <a:rPr lang="es-ES" dirty="0">
                <a:solidFill>
                  <a:srgbClr val="000000"/>
                </a:solidFill>
                <a:latin typeface="Calibri" panose="020F0502020204030204" pitchFamily="34" charset="0"/>
              </a:rPr>
              <a:t>Ingrese el Nombre para la cuenta de la nube (Arrendamiento) y luego haga clic en “</a:t>
            </a:r>
            <a:r>
              <a:rPr lang="es-ES" b="1" dirty="0" err="1">
                <a:solidFill>
                  <a:srgbClr val="000000"/>
                </a:solidFill>
                <a:latin typeface="Calibri" panose="020F0502020204030204" pitchFamily="34" charset="0"/>
              </a:rPr>
              <a:t>Next</a:t>
            </a:r>
            <a:r>
              <a:rPr lang="es-ES" dirty="0">
                <a:solidFill>
                  <a:srgbClr val="000000"/>
                </a:solidFill>
                <a:latin typeface="Calibri" panose="020F0502020204030204" pitchFamily="34" charset="0"/>
              </a:rPr>
              <a:t>”. </a:t>
            </a:r>
            <a:endParaRPr lang="es-CL" dirty="0"/>
          </a:p>
        </p:txBody>
      </p:sp>
      <p:pic>
        <p:nvPicPr>
          <p:cNvPr id="5" name="Imagen 4"/>
          <p:cNvPicPr>
            <a:picLocks noChangeAspect="1"/>
          </p:cNvPicPr>
          <p:nvPr/>
        </p:nvPicPr>
        <p:blipFill>
          <a:blip r:embed="rId10"/>
          <a:stretch>
            <a:fillRect/>
          </a:stretch>
        </p:blipFill>
        <p:spPr>
          <a:xfrm>
            <a:off x="454460" y="3250544"/>
            <a:ext cx="8067675" cy="2965845"/>
          </a:xfrm>
          <a:prstGeom prst="rect">
            <a:avLst/>
          </a:prstGeom>
        </p:spPr>
      </p:pic>
    </p:spTree>
    <p:extLst>
      <p:ext uri="{BB962C8B-B14F-4D97-AF65-F5344CB8AC3E}">
        <p14:creationId xmlns:p14="http://schemas.microsoft.com/office/powerpoint/2010/main" val="1199664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440328"/>
            <a:ext cx="8707248" cy="636607"/>
          </a:xfrm>
        </p:spPr>
        <p:txBody>
          <a:bodyPr>
            <a:noAutofit/>
          </a:bodyPr>
          <a:lstStyle/>
          <a:p>
            <a:r>
              <a:rPr lang="es-ES" sz="2800" b="1" dirty="0" err="1">
                <a:solidFill>
                  <a:srgbClr val="D40202"/>
                </a:solidFill>
                <a:latin typeface="Myriad Pro"/>
                <a:cs typeface="Myriad Pro"/>
              </a:rPr>
              <a:t>Autonomous</a:t>
            </a:r>
            <a:r>
              <a:rPr lang="es-ES" sz="2800" b="1" dirty="0">
                <a:solidFill>
                  <a:srgbClr val="D40202"/>
                </a:solidFill>
                <a:latin typeface="Myriad Pro"/>
                <a:cs typeface="Myriad Pro"/>
              </a:rPr>
              <a:t> </a:t>
            </a:r>
            <a:r>
              <a:rPr lang="es-ES" sz="2800" b="1" dirty="0" err="1">
                <a:solidFill>
                  <a:srgbClr val="D40202"/>
                </a:solidFill>
                <a:latin typeface="Myriad Pro"/>
                <a:cs typeface="Myriad Pro"/>
              </a:rPr>
              <a:t>Database</a:t>
            </a:r>
            <a:endParaRPr lang="es-CL" sz="2800" b="1" dirty="0">
              <a:solidFill>
                <a:srgbClr val="D40202"/>
              </a:solidFill>
              <a:latin typeface="Myriad Pro"/>
              <a:cs typeface="Myriad Pro"/>
            </a:endParaRP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graphicFrame>
        <p:nvGraphicFramePr>
          <p:cNvPr id="2" name="Diagrama 1"/>
          <p:cNvGraphicFramePr/>
          <p:nvPr>
            <p:extLst>
              <p:ext uri="{D42A27DB-BD31-4B8C-83A1-F6EECF244321}">
                <p14:modId xmlns:p14="http://schemas.microsoft.com/office/powerpoint/2010/main" val="2476610134"/>
              </p:ext>
            </p:extLst>
          </p:nvPr>
        </p:nvGraphicFramePr>
        <p:xfrm>
          <a:off x="371160" y="1076935"/>
          <a:ext cx="8560569" cy="5105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Rectángulo 2"/>
          <p:cNvSpPr/>
          <p:nvPr/>
        </p:nvSpPr>
        <p:spPr>
          <a:xfrm>
            <a:off x="371160" y="1938891"/>
            <a:ext cx="8367891" cy="646331"/>
          </a:xfrm>
          <a:prstGeom prst="rect">
            <a:avLst/>
          </a:prstGeom>
        </p:spPr>
        <p:txBody>
          <a:bodyPr wrap="square">
            <a:spAutoFit/>
          </a:bodyPr>
          <a:lstStyle/>
          <a:p>
            <a:r>
              <a:rPr lang="es-ES" dirty="0">
                <a:solidFill>
                  <a:srgbClr val="000000"/>
                </a:solidFill>
                <a:latin typeface="Calibri" panose="020F0502020204030204" pitchFamily="34" charset="0"/>
              </a:rPr>
              <a:t>En la página “</a:t>
            </a:r>
            <a:r>
              <a:rPr lang="es-ES" b="1" dirty="0">
                <a:solidFill>
                  <a:srgbClr val="000000"/>
                </a:solidFill>
                <a:latin typeface="Calibri" panose="020F0502020204030204" pitchFamily="34" charset="0"/>
              </a:rPr>
              <a:t>Single </a:t>
            </a:r>
            <a:r>
              <a:rPr lang="es-ES" b="1" dirty="0" err="1">
                <a:solidFill>
                  <a:srgbClr val="000000"/>
                </a:solidFill>
                <a:latin typeface="Calibri" panose="020F0502020204030204" pitchFamily="34" charset="0"/>
              </a:rPr>
              <a:t>Sign-On</a:t>
            </a:r>
            <a:r>
              <a:rPr lang="es-ES" b="1" dirty="0">
                <a:solidFill>
                  <a:srgbClr val="000000"/>
                </a:solidFill>
                <a:latin typeface="Calibri" panose="020F0502020204030204" pitchFamily="34" charset="0"/>
              </a:rPr>
              <a:t> (SSO)</a:t>
            </a:r>
            <a:r>
              <a:rPr lang="es-ES" dirty="0">
                <a:solidFill>
                  <a:srgbClr val="000000"/>
                </a:solidFill>
                <a:latin typeface="Calibri" panose="020F0502020204030204" pitchFamily="34" charset="0"/>
              </a:rPr>
              <a:t>” seleccione de la lista desplegable el proveedor de identidad “</a:t>
            </a:r>
            <a:r>
              <a:rPr lang="es-ES" b="1" dirty="0" err="1">
                <a:solidFill>
                  <a:srgbClr val="000000"/>
                </a:solidFill>
                <a:latin typeface="Calibri" panose="020F0502020204030204" pitchFamily="34" charset="0"/>
              </a:rPr>
              <a:t>oracleidentitycloudservice</a:t>
            </a:r>
            <a:r>
              <a:rPr lang="es-ES" dirty="0">
                <a:solidFill>
                  <a:srgbClr val="000000"/>
                </a:solidFill>
                <a:latin typeface="Calibri" panose="020F0502020204030204" pitchFamily="34" charset="0"/>
              </a:rPr>
              <a:t>” y haga clic en “</a:t>
            </a:r>
            <a:r>
              <a:rPr lang="es-ES" b="1" dirty="0" err="1">
                <a:solidFill>
                  <a:srgbClr val="000000"/>
                </a:solidFill>
                <a:latin typeface="Calibri" panose="020F0502020204030204" pitchFamily="34" charset="0"/>
              </a:rPr>
              <a:t>Continue</a:t>
            </a:r>
            <a:r>
              <a:rPr lang="es-ES" dirty="0">
                <a:solidFill>
                  <a:srgbClr val="000000"/>
                </a:solidFill>
                <a:latin typeface="Calibri" panose="020F0502020204030204" pitchFamily="34" charset="0"/>
              </a:rPr>
              <a:t>”. </a:t>
            </a:r>
            <a:endParaRPr lang="es-CL" dirty="0"/>
          </a:p>
        </p:txBody>
      </p:sp>
      <p:pic>
        <p:nvPicPr>
          <p:cNvPr id="4" name="Imagen 3"/>
          <p:cNvPicPr>
            <a:picLocks noChangeAspect="1"/>
          </p:cNvPicPr>
          <p:nvPr/>
        </p:nvPicPr>
        <p:blipFill>
          <a:blip r:embed="rId9"/>
          <a:stretch>
            <a:fillRect/>
          </a:stretch>
        </p:blipFill>
        <p:spPr>
          <a:xfrm>
            <a:off x="578795" y="2772268"/>
            <a:ext cx="7704103" cy="3540285"/>
          </a:xfrm>
          <a:prstGeom prst="rect">
            <a:avLst/>
          </a:prstGeom>
        </p:spPr>
      </p:pic>
    </p:spTree>
    <p:extLst>
      <p:ext uri="{BB962C8B-B14F-4D97-AF65-F5344CB8AC3E}">
        <p14:creationId xmlns:p14="http://schemas.microsoft.com/office/powerpoint/2010/main" val="3500176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440328"/>
            <a:ext cx="8707248" cy="636607"/>
          </a:xfrm>
        </p:spPr>
        <p:txBody>
          <a:bodyPr>
            <a:noAutofit/>
          </a:bodyPr>
          <a:lstStyle/>
          <a:p>
            <a:r>
              <a:rPr lang="es-ES" sz="2800" b="1" dirty="0" err="1">
                <a:solidFill>
                  <a:srgbClr val="D40202"/>
                </a:solidFill>
                <a:latin typeface="Myriad Pro"/>
                <a:cs typeface="Myriad Pro"/>
              </a:rPr>
              <a:t>Autonomous</a:t>
            </a:r>
            <a:r>
              <a:rPr lang="es-ES" sz="2800" b="1" dirty="0">
                <a:solidFill>
                  <a:srgbClr val="D40202"/>
                </a:solidFill>
                <a:latin typeface="Myriad Pro"/>
                <a:cs typeface="Myriad Pro"/>
              </a:rPr>
              <a:t> </a:t>
            </a:r>
            <a:r>
              <a:rPr lang="es-ES" sz="2800" b="1" dirty="0" err="1">
                <a:solidFill>
                  <a:srgbClr val="D40202"/>
                </a:solidFill>
                <a:latin typeface="Myriad Pro"/>
                <a:cs typeface="Myriad Pro"/>
              </a:rPr>
              <a:t>Database</a:t>
            </a:r>
            <a:endParaRPr lang="es-CL" sz="2800" b="1" dirty="0">
              <a:solidFill>
                <a:srgbClr val="D40202"/>
              </a:solidFill>
              <a:latin typeface="Myriad Pro"/>
              <a:cs typeface="Myriad Pro"/>
            </a:endParaRP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graphicFrame>
        <p:nvGraphicFramePr>
          <p:cNvPr id="2" name="Diagrama 1"/>
          <p:cNvGraphicFramePr/>
          <p:nvPr>
            <p:extLst>
              <p:ext uri="{D42A27DB-BD31-4B8C-83A1-F6EECF244321}">
                <p14:modId xmlns:p14="http://schemas.microsoft.com/office/powerpoint/2010/main" val="3375284397"/>
              </p:ext>
            </p:extLst>
          </p:nvPr>
        </p:nvGraphicFramePr>
        <p:xfrm>
          <a:off x="371160" y="1076935"/>
          <a:ext cx="8560569" cy="5105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Rectángulo 2"/>
          <p:cNvSpPr/>
          <p:nvPr/>
        </p:nvSpPr>
        <p:spPr>
          <a:xfrm>
            <a:off x="371160" y="1939710"/>
            <a:ext cx="8417998" cy="923330"/>
          </a:xfrm>
          <a:prstGeom prst="rect">
            <a:avLst/>
          </a:prstGeom>
        </p:spPr>
        <p:txBody>
          <a:bodyPr wrap="square">
            <a:spAutoFit/>
          </a:bodyPr>
          <a:lstStyle/>
          <a:p>
            <a:r>
              <a:rPr lang="es-ES" dirty="0">
                <a:solidFill>
                  <a:srgbClr val="000000"/>
                </a:solidFill>
                <a:latin typeface="Calibri" panose="020F0502020204030204" pitchFamily="34" charset="0"/>
              </a:rPr>
              <a:t>Finalmente, en la página de “Conexión a la cuenta de Oracle Cloud”, ingrese su nombre de usuario (dirección de correo electrónico institucional) y su contraseña.</a:t>
            </a:r>
          </a:p>
          <a:p>
            <a:r>
              <a:rPr lang="es-ES" dirty="0">
                <a:solidFill>
                  <a:srgbClr val="000000"/>
                </a:solidFill>
                <a:latin typeface="Calibri" panose="020F0502020204030204" pitchFamily="34" charset="0"/>
              </a:rPr>
              <a:t>Haga clic en “</a:t>
            </a:r>
            <a:r>
              <a:rPr lang="es-ES" b="1" dirty="0">
                <a:solidFill>
                  <a:srgbClr val="000000"/>
                </a:solidFill>
                <a:latin typeface="Calibri" panose="020F0502020204030204" pitchFamily="34" charset="0"/>
              </a:rPr>
              <a:t>Conectar</a:t>
            </a:r>
            <a:r>
              <a:rPr lang="es-ES" dirty="0">
                <a:solidFill>
                  <a:srgbClr val="000000"/>
                </a:solidFill>
                <a:latin typeface="Calibri" panose="020F0502020204030204" pitchFamily="34" charset="0"/>
              </a:rPr>
              <a:t>”. </a:t>
            </a:r>
            <a:endParaRPr lang="es-CL" dirty="0"/>
          </a:p>
        </p:txBody>
      </p:sp>
    </p:spTree>
    <p:extLst>
      <p:ext uri="{BB962C8B-B14F-4D97-AF65-F5344CB8AC3E}">
        <p14:creationId xmlns:p14="http://schemas.microsoft.com/office/powerpoint/2010/main" val="2419445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440328"/>
            <a:ext cx="8707248" cy="636607"/>
          </a:xfrm>
        </p:spPr>
        <p:txBody>
          <a:bodyPr>
            <a:noAutofit/>
          </a:bodyPr>
          <a:lstStyle/>
          <a:p>
            <a:r>
              <a:rPr lang="es-ES" sz="2800" b="1" dirty="0" err="1">
                <a:solidFill>
                  <a:srgbClr val="D40202"/>
                </a:solidFill>
                <a:latin typeface="Myriad Pro"/>
                <a:cs typeface="Myriad Pro"/>
              </a:rPr>
              <a:t>Autonomous</a:t>
            </a:r>
            <a:r>
              <a:rPr lang="es-ES" sz="2800" b="1" dirty="0">
                <a:solidFill>
                  <a:srgbClr val="D40202"/>
                </a:solidFill>
                <a:latin typeface="Myriad Pro"/>
                <a:cs typeface="Myriad Pro"/>
              </a:rPr>
              <a:t> </a:t>
            </a:r>
            <a:r>
              <a:rPr lang="es-ES" sz="2800" b="1" dirty="0" err="1">
                <a:solidFill>
                  <a:srgbClr val="D40202"/>
                </a:solidFill>
                <a:latin typeface="Myriad Pro"/>
                <a:cs typeface="Myriad Pro"/>
              </a:rPr>
              <a:t>Database</a:t>
            </a:r>
            <a:endParaRPr lang="es-CL" sz="2800" b="1" dirty="0">
              <a:solidFill>
                <a:srgbClr val="D40202"/>
              </a:solidFill>
              <a:latin typeface="Myriad Pro"/>
              <a:cs typeface="Myriad Pro"/>
            </a:endParaRP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graphicFrame>
        <p:nvGraphicFramePr>
          <p:cNvPr id="2" name="Diagrama 1"/>
          <p:cNvGraphicFramePr/>
          <p:nvPr>
            <p:extLst>
              <p:ext uri="{D42A27DB-BD31-4B8C-83A1-F6EECF244321}">
                <p14:modId xmlns:p14="http://schemas.microsoft.com/office/powerpoint/2010/main" val="4089612915"/>
              </p:ext>
            </p:extLst>
          </p:nvPr>
        </p:nvGraphicFramePr>
        <p:xfrm>
          <a:off x="371160" y="1076935"/>
          <a:ext cx="8560569" cy="5105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Rectángulo 2"/>
          <p:cNvSpPr/>
          <p:nvPr/>
        </p:nvSpPr>
        <p:spPr>
          <a:xfrm>
            <a:off x="371160" y="1939710"/>
            <a:ext cx="8417998" cy="923330"/>
          </a:xfrm>
          <a:prstGeom prst="rect">
            <a:avLst/>
          </a:prstGeom>
        </p:spPr>
        <p:txBody>
          <a:bodyPr wrap="square">
            <a:spAutoFit/>
          </a:bodyPr>
          <a:lstStyle/>
          <a:p>
            <a:r>
              <a:rPr lang="es-ES" dirty="0">
                <a:solidFill>
                  <a:srgbClr val="000000"/>
                </a:solidFill>
                <a:latin typeface="Calibri" panose="020F0502020204030204" pitchFamily="34" charset="0"/>
              </a:rPr>
              <a:t>Finalmente, en la página de “Conexión a la cuenta de Oracle Cloud”, ingrese su nombre de usuario (dirección de correo electrónico institucional) y su contraseña.</a:t>
            </a:r>
          </a:p>
          <a:p>
            <a:r>
              <a:rPr lang="es-ES" dirty="0">
                <a:solidFill>
                  <a:srgbClr val="000000"/>
                </a:solidFill>
                <a:latin typeface="Calibri" panose="020F0502020204030204" pitchFamily="34" charset="0"/>
              </a:rPr>
              <a:t>Haga clic en “</a:t>
            </a:r>
            <a:r>
              <a:rPr lang="es-ES" b="1" dirty="0">
                <a:solidFill>
                  <a:srgbClr val="000000"/>
                </a:solidFill>
                <a:latin typeface="Calibri" panose="020F0502020204030204" pitchFamily="34" charset="0"/>
              </a:rPr>
              <a:t>Conectar</a:t>
            </a:r>
            <a:r>
              <a:rPr lang="es-ES" dirty="0">
                <a:solidFill>
                  <a:srgbClr val="000000"/>
                </a:solidFill>
                <a:latin typeface="Calibri" panose="020F0502020204030204" pitchFamily="34" charset="0"/>
              </a:rPr>
              <a:t>”. </a:t>
            </a:r>
            <a:endParaRPr lang="es-CL" dirty="0"/>
          </a:p>
        </p:txBody>
      </p:sp>
      <p:sp>
        <p:nvSpPr>
          <p:cNvPr id="4" name="Rectángulo 3"/>
          <p:cNvSpPr/>
          <p:nvPr/>
        </p:nvSpPr>
        <p:spPr>
          <a:xfrm>
            <a:off x="371160" y="3000217"/>
            <a:ext cx="2194741" cy="3416320"/>
          </a:xfrm>
          <a:prstGeom prst="rect">
            <a:avLst/>
          </a:prstGeom>
        </p:spPr>
        <p:txBody>
          <a:bodyPr wrap="square">
            <a:spAutoFit/>
          </a:bodyPr>
          <a:lstStyle/>
          <a:p>
            <a:r>
              <a:rPr lang="es-ES" dirty="0">
                <a:solidFill>
                  <a:srgbClr val="000000"/>
                </a:solidFill>
                <a:latin typeface="Calibri" panose="020F0502020204030204" pitchFamily="34" charset="0"/>
              </a:rPr>
              <a:t>Se desplegará la </a:t>
            </a:r>
            <a:r>
              <a:rPr lang="es-ES" i="1" dirty="0">
                <a:solidFill>
                  <a:srgbClr val="000000"/>
                </a:solidFill>
                <a:latin typeface="Calibri" panose="020F0502020204030204" pitchFamily="34" charset="0"/>
              </a:rPr>
              <a:t>Consola de Oracle Cloud </a:t>
            </a:r>
            <a:r>
              <a:rPr lang="es-ES" i="1" dirty="0" err="1">
                <a:solidFill>
                  <a:srgbClr val="000000"/>
                </a:solidFill>
                <a:latin typeface="Calibri" panose="020F0502020204030204" pitchFamily="34" charset="0"/>
              </a:rPr>
              <a:t>Infrastructure</a:t>
            </a:r>
            <a:r>
              <a:rPr lang="es-ES" dirty="0">
                <a:solidFill>
                  <a:srgbClr val="000000"/>
                </a:solidFill>
                <a:latin typeface="Calibri" panose="020F0502020204030204" pitchFamily="34" charset="0"/>
              </a:rPr>
              <a:t>, que es una interfaz gráfica intuitiva que permite crear y gestionar instancias, redes en la nube y volúmenes de almacenamiento, así como usuarios y permisos. </a:t>
            </a:r>
            <a:endParaRPr lang="es-CL" dirty="0"/>
          </a:p>
        </p:txBody>
      </p:sp>
      <p:pic>
        <p:nvPicPr>
          <p:cNvPr id="5" name="Imagen 4"/>
          <p:cNvPicPr>
            <a:picLocks noChangeAspect="1"/>
          </p:cNvPicPr>
          <p:nvPr/>
        </p:nvPicPr>
        <p:blipFill>
          <a:blip r:embed="rId9"/>
          <a:stretch>
            <a:fillRect/>
          </a:stretch>
        </p:blipFill>
        <p:spPr>
          <a:xfrm>
            <a:off x="2639241" y="2982881"/>
            <a:ext cx="6365828" cy="3314109"/>
          </a:xfrm>
          <a:prstGeom prst="rect">
            <a:avLst/>
          </a:prstGeom>
        </p:spPr>
      </p:pic>
    </p:spTree>
    <p:extLst>
      <p:ext uri="{BB962C8B-B14F-4D97-AF65-F5344CB8AC3E}">
        <p14:creationId xmlns:p14="http://schemas.microsoft.com/office/powerpoint/2010/main" val="3613466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440328"/>
            <a:ext cx="8707248" cy="636607"/>
          </a:xfrm>
        </p:spPr>
        <p:txBody>
          <a:bodyPr>
            <a:noAutofit/>
          </a:bodyPr>
          <a:lstStyle/>
          <a:p>
            <a:r>
              <a:rPr lang="es-ES" sz="2800" b="1" dirty="0">
                <a:solidFill>
                  <a:srgbClr val="D40202"/>
                </a:solidFill>
                <a:latin typeface="Myriad Pro"/>
                <a:cs typeface="Myriad Pro"/>
              </a:rPr>
              <a:t>Aprovisionamiento de </a:t>
            </a:r>
            <a:r>
              <a:rPr lang="es-ES" sz="2800" b="1" dirty="0" err="1">
                <a:solidFill>
                  <a:srgbClr val="D40202"/>
                </a:solidFill>
                <a:latin typeface="Myriad Pro"/>
                <a:cs typeface="Myriad Pro"/>
              </a:rPr>
              <a:t>Autonomous</a:t>
            </a:r>
            <a:r>
              <a:rPr lang="es-ES" sz="2800" b="1" dirty="0">
                <a:solidFill>
                  <a:srgbClr val="D40202"/>
                </a:solidFill>
                <a:latin typeface="Myriad Pro"/>
                <a:cs typeface="Myriad Pro"/>
              </a:rPr>
              <a:t> </a:t>
            </a:r>
            <a:r>
              <a:rPr lang="es-ES" sz="2800" b="1" dirty="0" err="1">
                <a:solidFill>
                  <a:srgbClr val="D40202"/>
                </a:solidFill>
                <a:latin typeface="Myriad Pro"/>
                <a:cs typeface="Myriad Pro"/>
              </a:rPr>
              <a:t>Database</a:t>
            </a:r>
            <a:endParaRPr lang="es-CL" sz="2800" b="1" dirty="0">
              <a:solidFill>
                <a:srgbClr val="D40202"/>
              </a:solidFill>
              <a:latin typeface="Myriad Pro"/>
              <a:cs typeface="Myriad Pro"/>
            </a:endParaRP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7" name="Rectángulo 6"/>
          <p:cNvSpPr/>
          <p:nvPr/>
        </p:nvSpPr>
        <p:spPr>
          <a:xfrm>
            <a:off x="1491789" y="1267493"/>
            <a:ext cx="7299513" cy="646331"/>
          </a:xfrm>
          <a:prstGeom prst="rect">
            <a:avLst/>
          </a:prstGeom>
        </p:spPr>
        <p:txBody>
          <a:bodyPr wrap="square">
            <a:spAutoFit/>
          </a:bodyPr>
          <a:lstStyle/>
          <a:p>
            <a:r>
              <a:rPr lang="es-ES" dirty="0">
                <a:solidFill>
                  <a:srgbClr val="000000"/>
                </a:solidFill>
                <a:latin typeface="Calibri" panose="020F0502020204030204" pitchFamily="34" charset="0"/>
              </a:rPr>
              <a:t>Para aprovisionar una </a:t>
            </a:r>
            <a:r>
              <a:rPr lang="es-ES" i="1" dirty="0" err="1">
                <a:solidFill>
                  <a:srgbClr val="000000"/>
                </a:solidFill>
                <a:latin typeface="Calibri" panose="020F0502020204030204" pitchFamily="34" charset="0"/>
              </a:rPr>
              <a:t>Autonomous</a:t>
            </a:r>
            <a:r>
              <a:rPr lang="es-ES" i="1" dirty="0">
                <a:solidFill>
                  <a:srgbClr val="000000"/>
                </a:solidFill>
                <a:latin typeface="Calibri" panose="020F0502020204030204" pitchFamily="34" charset="0"/>
              </a:rPr>
              <a:t> </a:t>
            </a:r>
            <a:r>
              <a:rPr lang="es-ES" i="1" dirty="0" err="1">
                <a:solidFill>
                  <a:srgbClr val="000000"/>
                </a:solidFill>
                <a:latin typeface="Calibri" panose="020F0502020204030204" pitchFamily="34" charset="0"/>
              </a:rPr>
              <a:t>Database</a:t>
            </a:r>
            <a:r>
              <a:rPr lang="es-ES" i="1" dirty="0">
                <a:solidFill>
                  <a:srgbClr val="000000"/>
                </a:solidFill>
                <a:latin typeface="Calibri" panose="020F0502020204030204" pitchFamily="34" charset="0"/>
              </a:rPr>
              <a:t> </a:t>
            </a:r>
            <a:r>
              <a:rPr lang="es-ES" dirty="0">
                <a:solidFill>
                  <a:srgbClr val="000000"/>
                </a:solidFill>
                <a:latin typeface="Calibri" panose="020F0502020204030204" pitchFamily="34" charset="0"/>
              </a:rPr>
              <a:t>acceda al menú principal y haga clic en “</a:t>
            </a:r>
            <a:r>
              <a:rPr lang="es-ES" b="1" dirty="0" err="1">
                <a:solidFill>
                  <a:srgbClr val="000000"/>
                </a:solidFill>
                <a:latin typeface="Calibri" panose="020F0502020204030204" pitchFamily="34" charset="0"/>
              </a:rPr>
              <a:t>Overview</a:t>
            </a:r>
            <a:r>
              <a:rPr lang="es-ES" dirty="0">
                <a:solidFill>
                  <a:srgbClr val="000000"/>
                </a:solidFill>
                <a:latin typeface="Calibri" panose="020F0502020204030204" pitchFamily="34" charset="0"/>
              </a:rPr>
              <a:t>” bajo la sección </a:t>
            </a:r>
            <a:r>
              <a:rPr lang="es-ES" i="1" dirty="0">
                <a:solidFill>
                  <a:srgbClr val="000000"/>
                </a:solidFill>
                <a:latin typeface="Calibri" panose="020F0502020204030204" pitchFamily="34" charset="0"/>
              </a:rPr>
              <a:t>Oracle </a:t>
            </a:r>
            <a:r>
              <a:rPr lang="es-ES" i="1" dirty="0" err="1">
                <a:solidFill>
                  <a:srgbClr val="000000"/>
                </a:solidFill>
                <a:latin typeface="Calibri" panose="020F0502020204030204" pitchFamily="34" charset="0"/>
              </a:rPr>
              <a:t>Databases</a:t>
            </a:r>
            <a:r>
              <a:rPr lang="es-ES" dirty="0">
                <a:solidFill>
                  <a:srgbClr val="000000"/>
                </a:solidFill>
                <a:latin typeface="Calibri" panose="020F0502020204030204" pitchFamily="34" charset="0"/>
              </a:rPr>
              <a:t>. </a:t>
            </a:r>
            <a:endParaRPr lang="es-CL" dirty="0"/>
          </a:p>
        </p:txBody>
      </p:sp>
      <p:pic>
        <p:nvPicPr>
          <p:cNvPr id="8" name="Imagen 7"/>
          <p:cNvPicPr>
            <a:picLocks noChangeAspect="1"/>
          </p:cNvPicPr>
          <p:nvPr/>
        </p:nvPicPr>
        <p:blipFill>
          <a:blip r:embed="rId4"/>
          <a:stretch>
            <a:fillRect/>
          </a:stretch>
        </p:blipFill>
        <p:spPr>
          <a:xfrm>
            <a:off x="297821" y="2378259"/>
            <a:ext cx="8666652" cy="3656905"/>
          </a:xfrm>
          <a:prstGeom prst="rect">
            <a:avLst/>
          </a:prstGeom>
        </p:spPr>
      </p:pic>
      <p:cxnSp>
        <p:nvCxnSpPr>
          <p:cNvPr id="10" name="Conector recto de flecha 9"/>
          <p:cNvCxnSpPr/>
          <p:nvPr/>
        </p:nvCxnSpPr>
        <p:spPr>
          <a:xfrm flipH="1">
            <a:off x="509452" y="1913824"/>
            <a:ext cx="982337" cy="607307"/>
          </a:xfrm>
          <a:prstGeom prst="straightConnector1">
            <a:avLst/>
          </a:prstGeom>
          <a:ln w="57150">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492011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440328"/>
            <a:ext cx="8707248" cy="636607"/>
          </a:xfrm>
        </p:spPr>
        <p:txBody>
          <a:bodyPr>
            <a:noAutofit/>
          </a:bodyPr>
          <a:lstStyle/>
          <a:p>
            <a:r>
              <a:rPr lang="es-ES" sz="2800" b="1" dirty="0">
                <a:solidFill>
                  <a:srgbClr val="D40202"/>
                </a:solidFill>
                <a:latin typeface="Myriad Pro"/>
                <a:cs typeface="Myriad Pro"/>
              </a:rPr>
              <a:t>Aprovisionamiento de </a:t>
            </a:r>
            <a:r>
              <a:rPr lang="es-ES" sz="2800" b="1" dirty="0" err="1">
                <a:solidFill>
                  <a:srgbClr val="D40202"/>
                </a:solidFill>
                <a:latin typeface="Myriad Pro"/>
                <a:cs typeface="Myriad Pro"/>
              </a:rPr>
              <a:t>Autonomous</a:t>
            </a:r>
            <a:r>
              <a:rPr lang="es-ES" sz="2800" b="1" dirty="0">
                <a:solidFill>
                  <a:srgbClr val="D40202"/>
                </a:solidFill>
                <a:latin typeface="Myriad Pro"/>
                <a:cs typeface="Myriad Pro"/>
              </a:rPr>
              <a:t> </a:t>
            </a:r>
            <a:r>
              <a:rPr lang="es-ES" sz="2800" b="1" dirty="0" err="1">
                <a:solidFill>
                  <a:srgbClr val="D40202"/>
                </a:solidFill>
                <a:latin typeface="Myriad Pro"/>
                <a:cs typeface="Myriad Pro"/>
              </a:rPr>
              <a:t>Database</a:t>
            </a:r>
            <a:endParaRPr lang="es-CL" sz="2800" b="1" dirty="0">
              <a:solidFill>
                <a:srgbClr val="D40202"/>
              </a:solidFill>
              <a:latin typeface="Myriad Pro"/>
              <a:cs typeface="Myriad Pro"/>
            </a:endParaRP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2" name="Rectángulo 1"/>
          <p:cNvSpPr/>
          <p:nvPr/>
        </p:nvSpPr>
        <p:spPr>
          <a:xfrm>
            <a:off x="613954" y="1207563"/>
            <a:ext cx="8203475" cy="1477328"/>
          </a:xfrm>
          <a:prstGeom prst="rect">
            <a:avLst/>
          </a:prstGeom>
        </p:spPr>
        <p:txBody>
          <a:bodyPr wrap="square">
            <a:spAutoFit/>
          </a:bodyPr>
          <a:lstStyle/>
          <a:p>
            <a:r>
              <a:rPr lang="es-ES" dirty="0">
                <a:solidFill>
                  <a:srgbClr val="000000"/>
                </a:solidFill>
                <a:latin typeface="Calibri" panose="020F0502020204030204" pitchFamily="34" charset="0"/>
              </a:rPr>
              <a:t>Se cargará la página principal de </a:t>
            </a:r>
            <a:r>
              <a:rPr lang="es-ES" i="1" dirty="0">
                <a:solidFill>
                  <a:srgbClr val="000000"/>
                </a:solidFill>
                <a:latin typeface="Calibri" panose="020F0502020204030204" pitchFamily="34" charset="0"/>
              </a:rPr>
              <a:t>Oracle </a:t>
            </a:r>
            <a:r>
              <a:rPr lang="es-ES" i="1" dirty="0" err="1">
                <a:solidFill>
                  <a:srgbClr val="000000"/>
                </a:solidFill>
                <a:latin typeface="Calibri" panose="020F0502020204030204" pitchFamily="34" charset="0"/>
              </a:rPr>
              <a:t>Databases</a:t>
            </a:r>
            <a:r>
              <a:rPr lang="es-ES" dirty="0">
                <a:solidFill>
                  <a:srgbClr val="000000"/>
                </a:solidFill>
                <a:latin typeface="Calibri" panose="020F0502020204030204" pitchFamily="34" charset="0"/>
              </a:rPr>
              <a:t>. Desde allí podrá gestionar y monitorear sus bases de datos autónomas. </a:t>
            </a:r>
          </a:p>
          <a:p>
            <a:r>
              <a:rPr lang="es-ES" dirty="0">
                <a:solidFill>
                  <a:srgbClr val="000000"/>
                </a:solidFill>
                <a:latin typeface="Calibri" panose="020F0502020204030204" pitchFamily="34" charset="0"/>
              </a:rPr>
              <a:t>Haga clic en “</a:t>
            </a:r>
            <a:r>
              <a:rPr lang="es-ES" dirty="0" err="1">
                <a:solidFill>
                  <a:srgbClr val="000000"/>
                </a:solidFill>
                <a:latin typeface="Calibri" panose="020F0502020204030204" pitchFamily="34" charset="0"/>
              </a:rPr>
              <a:t>Create</a:t>
            </a:r>
            <a:r>
              <a:rPr lang="es-ES" dirty="0">
                <a:solidFill>
                  <a:srgbClr val="000000"/>
                </a:solidFill>
                <a:latin typeface="Calibri" panose="020F0502020204030204" pitchFamily="34" charset="0"/>
              </a:rPr>
              <a:t> </a:t>
            </a:r>
            <a:r>
              <a:rPr lang="es-ES" dirty="0" err="1">
                <a:solidFill>
                  <a:srgbClr val="000000"/>
                </a:solidFill>
                <a:latin typeface="Calibri" panose="020F0502020204030204" pitchFamily="34" charset="0"/>
              </a:rPr>
              <a:t>an</a:t>
            </a:r>
            <a:r>
              <a:rPr lang="es-ES" dirty="0">
                <a:solidFill>
                  <a:srgbClr val="000000"/>
                </a:solidFill>
                <a:latin typeface="Calibri" panose="020F0502020204030204" pitchFamily="34" charset="0"/>
              </a:rPr>
              <a:t> </a:t>
            </a:r>
            <a:r>
              <a:rPr lang="es-ES" dirty="0" err="1">
                <a:solidFill>
                  <a:srgbClr val="000000"/>
                </a:solidFill>
                <a:latin typeface="Calibri" panose="020F0502020204030204" pitchFamily="34" charset="0"/>
              </a:rPr>
              <a:t>Autonomous</a:t>
            </a:r>
            <a:r>
              <a:rPr lang="es-ES" dirty="0">
                <a:solidFill>
                  <a:srgbClr val="000000"/>
                </a:solidFill>
                <a:latin typeface="Calibri" panose="020F0502020204030204" pitchFamily="34" charset="0"/>
              </a:rPr>
              <a:t> </a:t>
            </a:r>
            <a:r>
              <a:rPr lang="es-ES" dirty="0" err="1">
                <a:solidFill>
                  <a:srgbClr val="000000"/>
                </a:solidFill>
                <a:latin typeface="Calibri" panose="020F0502020204030204" pitchFamily="34" charset="0"/>
              </a:rPr>
              <a:t>Database</a:t>
            </a:r>
            <a:r>
              <a:rPr lang="es-ES" dirty="0">
                <a:solidFill>
                  <a:srgbClr val="000000"/>
                </a:solidFill>
                <a:latin typeface="Calibri" panose="020F0502020204030204" pitchFamily="34" charset="0"/>
              </a:rPr>
              <a:t>”. </a:t>
            </a:r>
          </a:p>
          <a:p>
            <a:r>
              <a:rPr lang="es-ES" dirty="0">
                <a:solidFill>
                  <a:srgbClr val="000000"/>
                </a:solidFill>
                <a:latin typeface="Calibri" panose="020F0502020204030204" pitchFamily="34" charset="0"/>
              </a:rPr>
              <a:t>En el formulario “</a:t>
            </a:r>
            <a:r>
              <a:rPr lang="es-ES" dirty="0" err="1">
                <a:solidFill>
                  <a:srgbClr val="000000"/>
                </a:solidFill>
                <a:latin typeface="Calibri" panose="020F0502020204030204" pitchFamily="34" charset="0"/>
              </a:rPr>
              <a:t>Create</a:t>
            </a:r>
            <a:r>
              <a:rPr lang="es-ES" dirty="0">
                <a:solidFill>
                  <a:srgbClr val="000000"/>
                </a:solidFill>
                <a:latin typeface="Calibri" panose="020F0502020204030204" pitchFamily="34" charset="0"/>
              </a:rPr>
              <a:t> </a:t>
            </a:r>
            <a:r>
              <a:rPr lang="es-ES" dirty="0" err="1">
                <a:solidFill>
                  <a:srgbClr val="000000"/>
                </a:solidFill>
                <a:latin typeface="Calibri" panose="020F0502020204030204" pitchFamily="34" charset="0"/>
              </a:rPr>
              <a:t>Autonomous</a:t>
            </a:r>
            <a:r>
              <a:rPr lang="es-ES" dirty="0">
                <a:solidFill>
                  <a:srgbClr val="000000"/>
                </a:solidFill>
                <a:latin typeface="Calibri" panose="020F0502020204030204" pitchFamily="34" charset="0"/>
              </a:rPr>
              <a:t> </a:t>
            </a:r>
            <a:r>
              <a:rPr lang="es-ES" dirty="0" err="1">
                <a:solidFill>
                  <a:srgbClr val="000000"/>
                </a:solidFill>
                <a:latin typeface="Calibri" panose="020F0502020204030204" pitchFamily="34" charset="0"/>
              </a:rPr>
              <a:t>Database</a:t>
            </a:r>
            <a:r>
              <a:rPr lang="es-ES" dirty="0">
                <a:solidFill>
                  <a:srgbClr val="000000"/>
                </a:solidFill>
                <a:latin typeface="Calibri" panose="020F0502020204030204" pitchFamily="34" charset="0"/>
              </a:rPr>
              <a:t>”, mantenga el compartimiento raíz (</a:t>
            </a:r>
            <a:r>
              <a:rPr lang="es-ES" dirty="0" err="1">
                <a:solidFill>
                  <a:srgbClr val="000000"/>
                </a:solidFill>
                <a:latin typeface="Calibri" panose="020F0502020204030204" pitchFamily="34" charset="0"/>
              </a:rPr>
              <a:t>root</a:t>
            </a:r>
            <a:r>
              <a:rPr lang="es-ES" dirty="0">
                <a:solidFill>
                  <a:srgbClr val="000000"/>
                </a:solidFill>
                <a:latin typeface="Calibri" panose="020F0502020204030204" pitchFamily="34" charset="0"/>
              </a:rPr>
              <a:t>) e ingrese el nombre que desea que tenga la base de datos. </a:t>
            </a:r>
            <a:endParaRPr lang="es-CL" dirty="0"/>
          </a:p>
        </p:txBody>
      </p:sp>
      <p:pic>
        <p:nvPicPr>
          <p:cNvPr id="3" name="Imagen 2"/>
          <p:cNvPicPr>
            <a:picLocks noChangeAspect="1"/>
          </p:cNvPicPr>
          <p:nvPr/>
        </p:nvPicPr>
        <p:blipFill>
          <a:blip r:embed="rId4"/>
          <a:stretch>
            <a:fillRect/>
          </a:stretch>
        </p:blipFill>
        <p:spPr>
          <a:xfrm>
            <a:off x="613954" y="2887615"/>
            <a:ext cx="8158599" cy="3481356"/>
          </a:xfrm>
          <a:prstGeom prst="rect">
            <a:avLst/>
          </a:prstGeom>
        </p:spPr>
      </p:pic>
    </p:spTree>
    <p:extLst>
      <p:ext uri="{BB962C8B-B14F-4D97-AF65-F5344CB8AC3E}">
        <p14:creationId xmlns:p14="http://schemas.microsoft.com/office/powerpoint/2010/main" val="3273117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440328"/>
            <a:ext cx="8707248" cy="636607"/>
          </a:xfrm>
        </p:spPr>
        <p:txBody>
          <a:bodyPr>
            <a:noAutofit/>
          </a:bodyPr>
          <a:lstStyle/>
          <a:p>
            <a:r>
              <a:rPr lang="es-ES" sz="2800" b="1" dirty="0">
                <a:solidFill>
                  <a:srgbClr val="D40202"/>
                </a:solidFill>
                <a:latin typeface="Myriad Pro"/>
                <a:cs typeface="Myriad Pro"/>
              </a:rPr>
              <a:t>Aprovisionamiento de </a:t>
            </a:r>
            <a:r>
              <a:rPr lang="es-ES" sz="2800" b="1" dirty="0" err="1">
                <a:solidFill>
                  <a:srgbClr val="D40202"/>
                </a:solidFill>
                <a:latin typeface="Myriad Pro"/>
                <a:cs typeface="Myriad Pro"/>
              </a:rPr>
              <a:t>Autonomous</a:t>
            </a:r>
            <a:r>
              <a:rPr lang="es-ES" sz="2800" b="1" dirty="0">
                <a:solidFill>
                  <a:srgbClr val="D40202"/>
                </a:solidFill>
                <a:latin typeface="Myriad Pro"/>
                <a:cs typeface="Myriad Pro"/>
              </a:rPr>
              <a:t> </a:t>
            </a:r>
            <a:r>
              <a:rPr lang="es-ES" sz="2800" b="1" dirty="0" err="1">
                <a:solidFill>
                  <a:srgbClr val="D40202"/>
                </a:solidFill>
                <a:latin typeface="Myriad Pro"/>
                <a:cs typeface="Myriad Pro"/>
              </a:rPr>
              <a:t>Database</a:t>
            </a:r>
            <a:endParaRPr lang="es-CL" sz="2800" b="1" dirty="0">
              <a:solidFill>
                <a:srgbClr val="D40202"/>
              </a:solidFill>
              <a:latin typeface="Myriad Pro"/>
              <a:cs typeface="Myriad Pro"/>
            </a:endParaRP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4" name="Rectángulo 3"/>
          <p:cNvSpPr/>
          <p:nvPr/>
        </p:nvSpPr>
        <p:spPr>
          <a:xfrm>
            <a:off x="1790679" y="1308352"/>
            <a:ext cx="5721531" cy="646331"/>
          </a:xfrm>
          <a:prstGeom prst="rect">
            <a:avLst/>
          </a:prstGeom>
        </p:spPr>
        <p:txBody>
          <a:bodyPr wrap="square">
            <a:spAutoFit/>
          </a:bodyPr>
          <a:lstStyle/>
          <a:p>
            <a:r>
              <a:rPr lang="es-ES" dirty="0">
                <a:solidFill>
                  <a:srgbClr val="000000"/>
                </a:solidFill>
                <a:latin typeface="Calibri" panose="020F0502020204030204" pitchFamily="34" charset="0"/>
              </a:rPr>
              <a:t>Seleccione “</a:t>
            </a:r>
            <a:r>
              <a:rPr lang="es-ES" b="1" dirty="0" err="1">
                <a:solidFill>
                  <a:srgbClr val="000000"/>
                </a:solidFill>
                <a:latin typeface="Calibri" panose="020F0502020204030204" pitchFamily="34" charset="0"/>
              </a:rPr>
              <a:t>Transaction</a:t>
            </a:r>
            <a:r>
              <a:rPr lang="es-ES" b="1" dirty="0">
                <a:solidFill>
                  <a:srgbClr val="000000"/>
                </a:solidFill>
                <a:latin typeface="Calibri" panose="020F0502020204030204" pitchFamily="34" charset="0"/>
              </a:rPr>
              <a:t> </a:t>
            </a:r>
            <a:r>
              <a:rPr lang="es-ES" b="1" dirty="0" err="1">
                <a:solidFill>
                  <a:srgbClr val="000000"/>
                </a:solidFill>
                <a:latin typeface="Calibri" panose="020F0502020204030204" pitchFamily="34" charset="0"/>
              </a:rPr>
              <a:t>Processing</a:t>
            </a:r>
            <a:r>
              <a:rPr lang="es-ES" dirty="0">
                <a:solidFill>
                  <a:srgbClr val="000000"/>
                </a:solidFill>
                <a:latin typeface="Calibri" panose="020F0502020204030204" pitchFamily="34" charset="0"/>
              </a:rPr>
              <a:t>” como tipo de carga de trabajo y “</a:t>
            </a:r>
            <a:r>
              <a:rPr lang="es-ES" b="1" dirty="0" err="1">
                <a:solidFill>
                  <a:srgbClr val="000000"/>
                </a:solidFill>
                <a:latin typeface="Calibri" panose="020F0502020204030204" pitchFamily="34" charset="0"/>
              </a:rPr>
              <a:t>Shared</a:t>
            </a:r>
            <a:r>
              <a:rPr lang="es-ES" b="1" dirty="0">
                <a:solidFill>
                  <a:srgbClr val="000000"/>
                </a:solidFill>
                <a:latin typeface="Calibri" panose="020F0502020204030204" pitchFamily="34" charset="0"/>
              </a:rPr>
              <a:t> </a:t>
            </a:r>
            <a:r>
              <a:rPr lang="es-ES" b="1" dirty="0" err="1">
                <a:solidFill>
                  <a:srgbClr val="000000"/>
                </a:solidFill>
                <a:latin typeface="Calibri" panose="020F0502020204030204" pitchFamily="34" charset="0"/>
              </a:rPr>
              <a:t>Infrastructure</a:t>
            </a:r>
            <a:r>
              <a:rPr lang="es-ES" dirty="0">
                <a:solidFill>
                  <a:srgbClr val="000000"/>
                </a:solidFill>
                <a:latin typeface="Calibri" panose="020F0502020204030204" pitchFamily="34" charset="0"/>
              </a:rPr>
              <a:t>” como tipo de despliegue. </a:t>
            </a:r>
            <a:endParaRPr lang="es-CL" dirty="0"/>
          </a:p>
        </p:txBody>
      </p:sp>
      <p:pic>
        <p:nvPicPr>
          <p:cNvPr id="5" name="Imagen 4"/>
          <p:cNvPicPr>
            <a:picLocks noChangeAspect="1"/>
          </p:cNvPicPr>
          <p:nvPr/>
        </p:nvPicPr>
        <p:blipFill>
          <a:blip r:embed="rId4"/>
          <a:stretch>
            <a:fillRect/>
          </a:stretch>
        </p:blipFill>
        <p:spPr>
          <a:xfrm>
            <a:off x="195943" y="2186100"/>
            <a:ext cx="8768789" cy="4152887"/>
          </a:xfrm>
          <a:prstGeom prst="rect">
            <a:avLst/>
          </a:prstGeom>
        </p:spPr>
      </p:pic>
    </p:spTree>
    <p:extLst>
      <p:ext uri="{BB962C8B-B14F-4D97-AF65-F5344CB8AC3E}">
        <p14:creationId xmlns:p14="http://schemas.microsoft.com/office/powerpoint/2010/main" val="1674129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440328"/>
            <a:ext cx="8707248" cy="636607"/>
          </a:xfrm>
        </p:spPr>
        <p:txBody>
          <a:bodyPr>
            <a:noAutofit/>
          </a:bodyPr>
          <a:lstStyle/>
          <a:p>
            <a:r>
              <a:rPr lang="es-ES" sz="2800" b="1" dirty="0">
                <a:solidFill>
                  <a:srgbClr val="D40202"/>
                </a:solidFill>
                <a:latin typeface="Myriad Pro"/>
                <a:cs typeface="Myriad Pro"/>
              </a:rPr>
              <a:t>Aprovisionamiento de </a:t>
            </a:r>
            <a:r>
              <a:rPr lang="es-ES" sz="2800" b="1" dirty="0" err="1">
                <a:solidFill>
                  <a:srgbClr val="D40202"/>
                </a:solidFill>
                <a:latin typeface="Myriad Pro"/>
                <a:cs typeface="Myriad Pro"/>
              </a:rPr>
              <a:t>Autonomous</a:t>
            </a:r>
            <a:r>
              <a:rPr lang="es-ES" sz="2800" b="1" dirty="0">
                <a:solidFill>
                  <a:srgbClr val="D40202"/>
                </a:solidFill>
                <a:latin typeface="Myriad Pro"/>
                <a:cs typeface="Myriad Pro"/>
              </a:rPr>
              <a:t> </a:t>
            </a:r>
            <a:r>
              <a:rPr lang="es-ES" sz="2800" b="1" dirty="0" err="1">
                <a:solidFill>
                  <a:srgbClr val="D40202"/>
                </a:solidFill>
                <a:latin typeface="Myriad Pro"/>
                <a:cs typeface="Myriad Pro"/>
              </a:rPr>
              <a:t>Database</a:t>
            </a:r>
            <a:endParaRPr lang="es-CL" sz="2800" b="1" dirty="0">
              <a:solidFill>
                <a:srgbClr val="D40202"/>
              </a:solidFill>
              <a:latin typeface="Myriad Pro"/>
              <a:cs typeface="Myriad Pro"/>
            </a:endParaRP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2" name="Rectángulo 1"/>
          <p:cNvSpPr/>
          <p:nvPr/>
        </p:nvSpPr>
        <p:spPr>
          <a:xfrm>
            <a:off x="582365" y="1213009"/>
            <a:ext cx="8138160" cy="1200329"/>
          </a:xfrm>
          <a:prstGeom prst="rect">
            <a:avLst/>
          </a:prstGeom>
        </p:spPr>
        <p:txBody>
          <a:bodyPr wrap="square">
            <a:spAutoFit/>
          </a:bodyPr>
          <a:lstStyle/>
          <a:p>
            <a:r>
              <a:rPr lang="es-ES" dirty="0">
                <a:solidFill>
                  <a:srgbClr val="000000"/>
                </a:solidFill>
                <a:latin typeface="Calibri" panose="020F0502020204030204" pitchFamily="34" charset="0"/>
              </a:rPr>
              <a:t>Configure la versión de Oracle, la cantidad de núcleos OCPU, la cantidad de almacenamiento y la versión de Oracle que tendrá la base de datos. </a:t>
            </a:r>
          </a:p>
          <a:p>
            <a:r>
              <a:rPr lang="es-ES" dirty="0">
                <a:solidFill>
                  <a:srgbClr val="000000"/>
                </a:solidFill>
                <a:latin typeface="Calibri" panose="020F0502020204030204" pitchFamily="34" charset="0"/>
              </a:rPr>
              <a:t>Tenga presente que si habilita sólo “</a:t>
            </a:r>
            <a:r>
              <a:rPr lang="es-ES" dirty="0" err="1">
                <a:solidFill>
                  <a:srgbClr val="000000"/>
                </a:solidFill>
                <a:latin typeface="Calibri" panose="020F0502020204030204" pitchFamily="34" charset="0"/>
              </a:rPr>
              <a:t>Always</a:t>
            </a:r>
            <a:r>
              <a:rPr lang="es-ES" dirty="0">
                <a:solidFill>
                  <a:srgbClr val="000000"/>
                </a:solidFill>
                <a:latin typeface="Calibri" panose="020F0502020204030204" pitchFamily="34" charset="0"/>
              </a:rPr>
              <a:t> Free” no consumirá sus créditos, pero no podrá personalizar su instancia y ésta se detendrá después de 7 días de inactividad. </a:t>
            </a:r>
            <a:endParaRPr lang="es-CL" dirty="0"/>
          </a:p>
        </p:txBody>
      </p:sp>
      <p:pic>
        <p:nvPicPr>
          <p:cNvPr id="3" name="Imagen 2"/>
          <p:cNvPicPr>
            <a:picLocks noChangeAspect="1"/>
          </p:cNvPicPr>
          <p:nvPr/>
        </p:nvPicPr>
        <p:blipFill>
          <a:blip r:embed="rId4"/>
          <a:stretch>
            <a:fillRect/>
          </a:stretch>
        </p:blipFill>
        <p:spPr>
          <a:xfrm>
            <a:off x="582365" y="2549412"/>
            <a:ext cx="7834285" cy="3681860"/>
          </a:xfrm>
          <a:prstGeom prst="rect">
            <a:avLst/>
          </a:prstGeom>
        </p:spPr>
      </p:pic>
    </p:spTree>
    <p:extLst>
      <p:ext uri="{BB962C8B-B14F-4D97-AF65-F5344CB8AC3E}">
        <p14:creationId xmlns:p14="http://schemas.microsoft.com/office/powerpoint/2010/main" val="33872451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440328"/>
            <a:ext cx="8707248" cy="636607"/>
          </a:xfrm>
        </p:spPr>
        <p:txBody>
          <a:bodyPr>
            <a:noAutofit/>
          </a:bodyPr>
          <a:lstStyle/>
          <a:p>
            <a:r>
              <a:rPr lang="es-ES" sz="2800" b="1" dirty="0">
                <a:solidFill>
                  <a:srgbClr val="D40202"/>
                </a:solidFill>
                <a:latin typeface="Myriad Pro"/>
                <a:cs typeface="Myriad Pro"/>
              </a:rPr>
              <a:t>Aprovisionamiento de </a:t>
            </a:r>
            <a:r>
              <a:rPr lang="es-ES" sz="2800" b="1" dirty="0" err="1">
                <a:solidFill>
                  <a:srgbClr val="D40202"/>
                </a:solidFill>
                <a:latin typeface="Myriad Pro"/>
                <a:cs typeface="Myriad Pro"/>
              </a:rPr>
              <a:t>Autonomous</a:t>
            </a:r>
            <a:r>
              <a:rPr lang="es-ES" sz="2800" b="1" dirty="0">
                <a:solidFill>
                  <a:srgbClr val="D40202"/>
                </a:solidFill>
                <a:latin typeface="Myriad Pro"/>
                <a:cs typeface="Myriad Pro"/>
              </a:rPr>
              <a:t> </a:t>
            </a:r>
            <a:r>
              <a:rPr lang="es-ES" sz="2800" b="1" dirty="0" err="1">
                <a:solidFill>
                  <a:srgbClr val="D40202"/>
                </a:solidFill>
                <a:latin typeface="Myriad Pro"/>
                <a:cs typeface="Myriad Pro"/>
              </a:rPr>
              <a:t>Database</a:t>
            </a:r>
            <a:endParaRPr lang="es-CL" sz="2800" b="1" dirty="0">
              <a:solidFill>
                <a:srgbClr val="D40202"/>
              </a:solidFill>
              <a:latin typeface="Myriad Pro"/>
              <a:cs typeface="Myriad Pro"/>
            </a:endParaRP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4" name="Rectángulo 3"/>
          <p:cNvSpPr/>
          <p:nvPr/>
        </p:nvSpPr>
        <p:spPr>
          <a:xfrm>
            <a:off x="712994" y="1613825"/>
            <a:ext cx="7876902" cy="3170099"/>
          </a:xfrm>
          <a:prstGeom prst="rect">
            <a:avLst/>
          </a:prstGeom>
        </p:spPr>
        <p:txBody>
          <a:bodyPr wrap="square">
            <a:spAutoFit/>
          </a:bodyPr>
          <a:lstStyle/>
          <a:p>
            <a:pPr marL="285750" indent="-285750">
              <a:buFont typeface="Arial" panose="020B0604020202020204" pitchFamily="34" charset="0"/>
              <a:buChar char="•"/>
            </a:pPr>
            <a:r>
              <a:rPr lang="es-ES" sz="2000" dirty="0">
                <a:solidFill>
                  <a:srgbClr val="000000"/>
                </a:solidFill>
                <a:latin typeface="Calibri" panose="020F0502020204030204" pitchFamily="34" charset="0"/>
              </a:rPr>
              <a:t>Luego cree una contraseña para el usuario administrador de la base de datos autónoma</a:t>
            </a:r>
          </a:p>
          <a:p>
            <a:pPr marL="285750" indent="-285750">
              <a:buFont typeface="Arial" panose="020B0604020202020204" pitchFamily="34" charset="0"/>
              <a:buChar char="•"/>
            </a:pPr>
            <a:endParaRPr lang="es-ES" sz="2000" dirty="0">
              <a:solidFill>
                <a:srgbClr val="000000"/>
              </a:solidFill>
              <a:latin typeface="Calibri" panose="020F0502020204030204" pitchFamily="34" charset="0"/>
            </a:endParaRPr>
          </a:p>
          <a:p>
            <a:pPr marL="285750" indent="-285750">
              <a:buFont typeface="Arial" panose="020B0604020202020204" pitchFamily="34" charset="0"/>
              <a:buChar char="•"/>
            </a:pPr>
            <a:r>
              <a:rPr lang="es-ES" sz="2000" dirty="0">
                <a:solidFill>
                  <a:srgbClr val="000000"/>
                </a:solidFill>
                <a:latin typeface="Calibri" panose="020F0502020204030204" pitchFamily="34" charset="0"/>
              </a:rPr>
              <a:t>Seleccione “</a:t>
            </a:r>
            <a:r>
              <a:rPr lang="es-ES" sz="2000" dirty="0" err="1">
                <a:solidFill>
                  <a:srgbClr val="000000"/>
                </a:solidFill>
                <a:latin typeface="Calibri" panose="020F0502020204030204" pitchFamily="34" charset="0"/>
              </a:rPr>
              <a:t>Allow</a:t>
            </a:r>
            <a:r>
              <a:rPr lang="es-ES" sz="2000" dirty="0">
                <a:solidFill>
                  <a:srgbClr val="000000"/>
                </a:solidFill>
                <a:latin typeface="Calibri" panose="020F0502020204030204" pitchFamily="34" charset="0"/>
              </a:rPr>
              <a:t> </a:t>
            </a:r>
            <a:r>
              <a:rPr lang="es-ES" sz="2000" dirty="0" err="1">
                <a:solidFill>
                  <a:srgbClr val="000000"/>
                </a:solidFill>
                <a:latin typeface="Calibri" panose="020F0502020204030204" pitchFamily="34" charset="0"/>
              </a:rPr>
              <a:t>secure</a:t>
            </a:r>
            <a:r>
              <a:rPr lang="es-ES" sz="2000" dirty="0">
                <a:solidFill>
                  <a:srgbClr val="000000"/>
                </a:solidFill>
                <a:latin typeface="Calibri" panose="020F0502020204030204" pitchFamily="34" charset="0"/>
              </a:rPr>
              <a:t> </a:t>
            </a:r>
            <a:r>
              <a:rPr lang="es-ES" sz="2000" dirty="0" err="1">
                <a:solidFill>
                  <a:srgbClr val="000000"/>
                </a:solidFill>
                <a:latin typeface="Calibri" panose="020F0502020204030204" pitchFamily="34" charset="0"/>
              </a:rPr>
              <a:t>access</a:t>
            </a:r>
            <a:r>
              <a:rPr lang="es-ES" sz="2000" dirty="0">
                <a:solidFill>
                  <a:srgbClr val="000000"/>
                </a:solidFill>
                <a:latin typeface="Calibri" panose="020F0502020204030204" pitchFamily="34" charset="0"/>
              </a:rPr>
              <a:t> </a:t>
            </a:r>
            <a:r>
              <a:rPr lang="es-ES" sz="2000" dirty="0" err="1">
                <a:solidFill>
                  <a:srgbClr val="000000"/>
                </a:solidFill>
                <a:latin typeface="Calibri" panose="020F0502020204030204" pitchFamily="34" charset="0"/>
              </a:rPr>
              <a:t>from</a:t>
            </a:r>
            <a:r>
              <a:rPr lang="es-ES" sz="2000" dirty="0">
                <a:solidFill>
                  <a:srgbClr val="000000"/>
                </a:solidFill>
                <a:latin typeface="Calibri" panose="020F0502020204030204" pitchFamily="34" charset="0"/>
              </a:rPr>
              <a:t> </a:t>
            </a:r>
            <a:r>
              <a:rPr lang="es-ES" sz="2000" dirty="0" err="1">
                <a:solidFill>
                  <a:srgbClr val="000000"/>
                </a:solidFill>
                <a:latin typeface="Calibri" panose="020F0502020204030204" pitchFamily="34" charset="0"/>
              </a:rPr>
              <a:t>specified</a:t>
            </a:r>
            <a:r>
              <a:rPr lang="es-ES" sz="2000" dirty="0">
                <a:solidFill>
                  <a:srgbClr val="000000"/>
                </a:solidFill>
                <a:latin typeface="Calibri" panose="020F0502020204030204" pitchFamily="34" charset="0"/>
              </a:rPr>
              <a:t> </a:t>
            </a:r>
            <a:r>
              <a:rPr lang="es-ES" sz="2000" dirty="0" err="1">
                <a:solidFill>
                  <a:srgbClr val="000000"/>
                </a:solidFill>
                <a:latin typeface="Calibri" panose="020F0502020204030204" pitchFamily="34" charset="0"/>
              </a:rPr>
              <a:t>IPs</a:t>
            </a:r>
            <a:r>
              <a:rPr lang="es-ES" sz="2000" dirty="0">
                <a:solidFill>
                  <a:srgbClr val="000000"/>
                </a:solidFill>
                <a:latin typeface="Calibri" panose="020F0502020204030204" pitchFamily="34" charset="0"/>
              </a:rPr>
              <a:t> and VCN” como tipo de acceso a red.</a:t>
            </a:r>
          </a:p>
          <a:p>
            <a:endParaRPr lang="es-ES" sz="2000" dirty="0">
              <a:solidFill>
                <a:srgbClr val="000000"/>
              </a:solidFill>
              <a:latin typeface="Calibri" panose="020F0502020204030204" pitchFamily="34" charset="0"/>
            </a:endParaRPr>
          </a:p>
          <a:p>
            <a:pPr marL="285750" indent="-285750">
              <a:buFont typeface="Arial" panose="020B0604020202020204" pitchFamily="34" charset="0"/>
              <a:buChar char="•"/>
            </a:pPr>
            <a:r>
              <a:rPr lang="es-ES" sz="2000" dirty="0">
                <a:solidFill>
                  <a:srgbClr val="000000"/>
                </a:solidFill>
                <a:latin typeface="Calibri" panose="020F0502020204030204" pitchFamily="34" charset="0"/>
              </a:rPr>
              <a:t>Seleccione “</a:t>
            </a:r>
            <a:r>
              <a:rPr lang="es-ES" sz="2000" dirty="0" err="1">
                <a:solidFill>
                  <a:srgbClr val="000000"/>
                </a:solidFill>
                <a:latin typeface="Calibri" panose="020F0502020204030204" pitchFamily="34" charset="0"/>
              </a:rPr>
              <a:t>License</a:t>
            </a:r>
            <a:r>
              <a:rPr lang="es-ES" sz="2000" dirty="0">
                <a:solidFill>
                  <a:srgbClr val="000000"/>
                </a:solidFill>
                <a:latin typeface="Calibri" panose="020F0502020204030204" pitchFamily="34" charset="0"/>
              </a:rPr>
              <a:t> </a:t>
            </a:r>
            <a:r>
              <a:rPr lang="es-ES" sz="2000" dirty="0" err="1">
                <a:solidFill>
                  <a:srgbClr val="000000"/>
                </a:solidFill>
                <a:latin typeface="Calibri" panose="020F0502020204030204" pitchFamily="34" charset="0"/>
              </a:rPr>
              <a:t>Included</a:t>
            </a:r>
            <a:r>
              <a:rPr lang="es-ES" sz="2000" dirty="0">
                <a:solidFill>
                  <a:srgbClr val="000000"/>
                </a:solidFill>
                <a:latin typeface="Calibri" panose="020F0502020204030204" pitchFamily="34" charset="0"/>
              </a:rPr>
              <a:t>” como tipo de licencia. </a:t>
            </a:r>
          </a:p>
          <a:p>
            <a:endParaRPr lang="es-ES" sz="2000" dirty="0">
              <a:solidFill>
                <a:srgbClr val="000000"/>
              </a:solidFill>
              <a:latin typeface="Calibri" panose="020F0502020204030204" pitchFamily="34" charset="0"/>
            </a:endParaRPr>
          </a:p>
          <a:p>
            <a:r>
              <a:rPr lang="es-ES" sz="2000" dirty="0">
                <a:solidFill>
                  <a:srgbClr val="000000"/>
                </a:solidFill>
                <a:latin typeface="Calibri" panose="020F0502020204030204" pitchFamily="34" charset="0"/>
              </a:rPr>
              <a:t>Finalmente, haga clic en “</a:t>
            </a:r>
            <a:r>
              <a:rPr lang="es-ES" sz="2000" dirty="0" err="1">
                <a:solidFill>
                  <a:srgbClr val="000000"/>
                </a:solidFill>
                <a:latin typeface="Calibri" panose="020F0502020204030204" pitchFamily="34" charset="0"/>
              </a:rPr>
              <a:t>Create</a:t>
            </a:r>
            <a:r>
              <a:rPr lang="es-ES" sz="2000" dirty="0">
                <a:solidFill>
                  <a:srgbClr val="000000"/>
                </a:solidFill>
                <a:latin typeface="Calibri" panose="020F0502020204030204" pitchFamily="34" charset="0"/>
              </a:rPr>
              <a:t> </a:t>
            </a:r>
            <a:r>
              <a:rPr lang="es-ES" sz="2000" dirty="0" err="1">
                <a:solidFill>
                  <a:srgbClr val="000000"/>
                </a:solidFill>
                <a:latin typeface="Calibri" panose="020F0502020204030204" pitchFamily="34" charset="0"/>
              </a:rPr>
              <a:t>Autonomous</a:t>
            </a:r>
            <a:r>
              <a:rPr lang="es-ES" sz="2000" dirty="0">
                <a:solidFill>
                  <a:srgbClr val="000000"/>
                </a:solidFill>
                <a:latin typeface="Calibri" panose="020F0502020204030204" pitchFamily="34" charset="0"/>
              </a:rPr>
              <a:t> </a:t>
            </a:r>
            <a:r>
              <a:rPr lang="es-ES" sz="2000" dirty="0" err="1">
                <a:solidFill>
                  <a:srgbClr val="000000"/>
                </a:solidFill>
                <a:latin typeface="Calibri" panose="020F0502020204030204" pitchFamily="34" charset="0"/>
              </a:rPr>
              <a:t>Database</a:t>
            </a:r>
            <a:r>
              <a:rPr lang="es-ES" sz="2000" dirty="0">
                <a:solidFill>
                  <a:srgbClr val="000000"/>
                </a:solidFill>
                <a:latin typeface="Calibri" panose="020F0502020204030204" pitchFamily="34" charset="0"/>
              </a:rPr>
              <a:t>” para aprovisionar su base de datos autónoma. </a:t>
            </a:r>
            <a:endParaRPr lang="es-CL" sz="2000" dirty="0"/>
          </a:p>
        </p:txBody>
      </p:sp>
    </p:spTree>
    <p:extLst>
      <p:ext uri="{BB962C8B-B14F-4D97-AF65-F5344CB8AC3E}">
        <p14:creationId xmlns:p14="http://schemas.microsoft.com/office/powerpoint/2010/main" val="690946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440328"/>
            <a:ext cx="8707248" cy="636607"/>
          </a:xfrm>
        </p:spPr>
        <p:txBody>
          <a:bodyPr>
            <a:noAutofit/>
          </a:bodyPr>
          <a:lstStyle/>
          <a:p>
            <a:r>
              <a:rPr lang="es-ES" sz="2800" b="1" dirty="0">
                <a:solidFill>
                  <a:srgbClr val="D40202"/>
                </a:solidFill>
                <a:latin typeface="Myriad Pro"/>
                <a:cs typeface="Myriad Pro"/>
              </a:rPr>
              <a:t>Acceso a la instancia mediante Oracle SQL </a:t>
            </a:r>
            <a:r>
              <a:rPr lang="es-ES" sz="2800" b="1" dirty="0" err="1">
                <a:solidFill>
                  <a:srgbClr val="D40202"/>
                </a:solidFill>
                <a:latin typeface="Myriad Pro"/>
                <a:cs typeface="Myriad Pro"/>
              </a:rPr>
              <a:t>Developer</a:t>
            </a:r>
            <a:endParaRPr lang="es-CL" sz="2800" b="1" dirty="0">
              <a:solidFill>
                <a:srgbClr val="D40202"/>
              </a:solidFill>
              <a:latin typeface="Myriad Pro"/>
              <a:cs typeface="Myriad Pro"/>
            </a:endParaRP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2" name="Rectángulo 1"/>
          <p:cNvSpPr/>
          <p:nvPr/>
        </p:nvSpPr>
        <p:spPr>
          <a:xfrm>
            <a:off x="522513" y="1378859"/>
            <a:ext cx="8125097" cy="646331"/>
          </a:xfrm>
          <a:prstGeom prst="rect">
            <a:avLst/>
          </a:prstGeom>
        </p:spPr>
        <p:txBody>
          <a:bodyPr wrap="square">
            <a:spAutoFit/>
          </a:bodyPr>
          <a:lstStyle/>
          <a:p>
            <a:r>
              <a:rPr lang="es-ES" dirty="0">
                <a:solidFill>
                  <a:srgbClr val="000000"/>
                </a:solidFill>
                <a:latin typeface="Calibri" panose="020F0502020204030204" pitchFamily="34" charset="0"/>
              </a:rPr>
              <a:t>En la página principal de </a:t>
            </a:r>
            <a:r>
              <a:rPr lang="es-ES" i="1" dirty="0">
                <a:solidFill>
                  <a:srgbClr val="000000"/>
                </a:solidFill>
                <a:latin typeface="Calibri" panose="020F0502020204030204" pitchFamily="34" charset="0"/>
              </a:rPr>
              <a:t>Oracle </a:t>
            </a:r>
            <a:r>
              <a:rPr lang="es-ES" i="1" dirty="0" err="1">
                <a:solidFill>
                  <a:srgbClr val="000000"/>
                </a:solidFill>
                <a:latin typeface="Calibri" panose="020F0502020204030204" pitchFamily="34" charset="0"/>
              </a:rPr>
              <a:t>Databases</a:t>
            </a:r>
            <a:r>
              <a:rPr lang="es-ES" dirty="0">
                <a:solidFill>
                  <a:srgbClr val="000000"/>
                </a:solidFill>
                <a:latin typeface="Calibri" panose="020F0502020204030204" pitchFamily="34" charset="0"/>
              </a:rPr>
              <a:t>, haga clic en “</a:t>
            </a:r>
            <a:r>
              <a:rPr lang="es-ES" dirty="0" err="1">
                <a:solidFill>
                  <a:srgbClr val="000000"/>
                </a:solidFill>
                <a:latin typeface="Calibri" panose="020F0502020204030204" pitchFamily="34" charset="0"/>
              </a:rPr>
              <a:t>Autonomous</a:t>
            </a:r>
            <a:r>
              <a:rPr lang="es-ES" dirty="0">
                <a:solidFill>
                  <a:srgbClr val="000000"/>
                </a:solidFill>
                <a:latin typeface="Calibri" panose="020F0502020204030204" pitchFamily="34" charset="0"/>
              </a:rPr>
              <a:t> </a:t>
            </a:r>
            <a:r>
              <a:rPr lang="es-ES" dirty="0" err="1">
                <a:solidFill>
                  <a:srgbClr val="000000"/>
                </a:solidFill>
                <a:latin typeface="Calibri" panose="020F0502020204030204" pitchFamily="34" charset="0"/>
              </a:rPr>
              <a:t>Database</a:t>
            </a:r>
            <a:r>
              <a:rPr lang="es-ES" dirty="0">
                <a:solidFill>
                  <a:srgbClr val="000000"/>
                </a:solidFill>
                <a:latin typeface="Calibri" panose="020F0502020204030204" pitchFamily="34" charset="0"/>
              </a:rPr>
              <a:t>” en el menú lateral. Podrá ver las bases de datos autónomas que haya creado </a:t>
            </a:r>
            <a:endParaRPr lang="es-CL" dirty="0"/>
          </a:p>
        </p:txBody>
      </p:sp>
      <p:pic>
        <p:nvPicPr>
          <p:cNvPr id="3" name="Imagen 2"/>
          <p:cNvPicPr>
            <a:picLocks noChangeAspect="1"/>
          </p:cNvPicPr>
          <p:nvPr/>
        </p:nvPicPr>
        <p:blipFill>
          <a:blip r:embed="rId4"/>
          <a:stretch>
            <a:fillRect/>
          </a:stretch>
        </p:blipFill>
        <p:spPr>
          <a:xfrm>
            <a:off x="548619" y="2135269"/>
            <a:ext cx="7981427" cy="3524266"/>
          </a:xfrm>
          <a:prstGeom prst="rect">
            <a:avLst/>
          </a:prstGeom>
        </p:spPr>
      </p:pic>
      <p:sp>
        <p:nvSpPr>
          <p:cNvPr id="5" name="Rectángulo 4"/>
          <p:cNvSpPr/>
          <p:nvPr/>
        </p:nvSpPr>
        <p:spPr>
          <a:xfrm>
            <a:off x="588896" y="5769614"/>
            <a:ext cx="8125097" cy="646331"/>
          </a:xfrm>
          <a:prstGeom prst="rect">
            <a:avLst/>
          </a:prstGeom>
        </p:spPr>
        <p:txBody>
          <a:bodyPr wrap="square">
            <a:spAutoFit/>
          </a:bodyPr>
          <a:lstStyle/>
          <a:p>
            <a:r>
              <a:rPr lang="es-ES" dirty="0">
                <a:solidFill>
                  <a:srgbClr val="000000"/>
                </a:solidFill>
                <a:latin typeface="Calibri" panose="020F0502020204030204" pitchFamily="34" charset="0"/>
              </a:rPr>
              <a:t>Haga clic en el nombre se la base de datos que desea administrar. Se desplegarán los detalles de la base de datos. </a:t>
            </a:r>
            <a:endParaRPr lang="es-CL" dirty="0"/>
          </a:p>
        </p:txBody>
      </p:sp>
    </p:spTree>
    <p:extLst>
      <p:ext uri="{BB962C8B-B14F-4D97-AF65-F5344CB8AC3E}">
        <p14:creationId xmlns:p14="http://schemas.microsoft.com/office/powerpoint/2010/main" val="48685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8012802" cy="922232"/>
          </a:xfrm>
        </p:spPr>
        <p:txBody>
          <a:bodyPr>
            <a:normAutofit/>
          </a:bodyPr>
          <a:lstStyle/>
          <a:p>
            <a:pPr algn="l"/>
            <a:r>
              <a:rPr lang="es-CL" sz="2400" b="1" dirty="0">
                <a:solidFill>
                  <a:srgbClr val="D40202"/>
                </a:solidFill>
                <a:latin typeface="Myriad Pro"/>
                <a:cs typeface="Myriad Pro"/>
              </a:rPr>
              <a:t>PROGRAMACIÓN DE LA ASIGNATURA</a:t>
            </a:r>
            <a:br>
              <a:rPr lang="es-CL" sz="2400" b="1" dirty="0">
                <a:solidFill>
                  <a:srgbClr val="D40202"/>
                </a:solidFill>
                <a:latin typeface="Myriad Pro"/>
                <a:cs typeface="Myriad Pro"/>
              </a:rPr>
            </a:br>
            <a:r>
              <a:rPr lang="es-CL" sz="2400" b="1" dirty="0">
                <a:solidFill>
                  <a:srgbClr val="D40202"/>
                </a:solidFill>
                <a:latin typeface="Myriad Pro"/>
                <a:cs typeface="Myriad Pro"/>
              </a:rPr>
              <a:t>Sistema de Evaluación</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graphicFrame>
        <p:nvGraphicFramePr>
          <p:cNvPr id="4" name="Tabla 3"/>
          <p:cNvGraphicFramePr>
            <a:graphicFrameLocks noGrp="1"/>
          </p:cNvGraphicFramePr>
          <p:nvPr>
            <p:extLst>
              <p:ext uri="{D42A27DB-BD31-4B8C-83A1-F6EECF244321}">
                <p14:modId xmlns:p14="http://schemas.microsoft.com/office/powerpoint/2010/main" val="3524460493"/>
              </p:ext>
            </p:extLst>
          </p:nvPr>
        </p:nvGraphicFramePr>
        <p:xfrm>
          <a:off x="561372" y="1099589"/>
          <a:ext cx="7879174" cy="5231762"/>
        </p:xfrm>
        <a:graphic>
          <a:graphicData uri="http://schemas.openxmlformats.org/drawingml/2006/table">
            <a:tbl>
              <a:tblPr>
                <a:tableStyleId>{5C22544A-7EE6-4342-B048-85BDC9FD1C3A}</a:tableStyleId>
              </a:tblPr>
              <a:tblGrid>
                <a:gridCol w="196493">
                  <a:extLst>
                    <a:ext uri="{9D8B030D-6E8A-4147-A177-3AD203B41FA5}">
                      <a16:colId xmlns:a16="http://schemas.microsoft.com/office/drawing/2014/main" val="1496072571"/>
                    </a:ext>
                  </a:extLst>
                </a:gridCol>
                <a:gridCol w="693506">
                  <a:extLst>
                    <a:ext uri="{9D8B030D-6E8A-4147-A177-3AD203B41FA5}">
                      <a16:colId xmlns:a16="http://schemas.microsoft.com/office/drawing/2014/main" val="2901203367"/>
                    </a:ext>
                  </a:extLst>
                </a:gridCol>
                <a:gridCol w="5602163">
                  <a:extLst>
                    <a:ext uri="{9D8B030D-6E8A-4147-A177-3AD203B41FA5}">
                      <a16:colId xmlns:a16="http://schemas.microsoft.com/office/drawing/2014/main" val="2057098226"/>
                    </a:ext>
                  </a:extLst>
                </a:gridCol>
                <a:gridCol w="693506">
                  <a:extLst>
                    <a:ext uri="{9D8B030D-6E8A-4147-A177-3AD203B41FA5}">
                      <a16:colId xmlns:a16="http://schemas.microsoft.com/office/drawing/2014/main" val="3251939487"/>
                    </a:ext>
                  </a:extLst>
                </a:gridCol>
                <a:gridCol w="693506">
                  <a:extLst>
                    <a:ext uri="{9D8B030D-6E8A-4147-A177-3AD203B41FA5}">
                      <a16:colId xmlns:a16="http://schemas.microsoft.com/office/drawing/2014/main" val="364535366"/>
                    </a:ext>
                  </a:extLst>
                </a:gridCol>
              </a:tblGrid>
              <a:tr h="653971">
                <a:tc>
                  <a:txBody>
                    <a:bodyPr/>
                    <a:lstStyle/>
                    <a:p>
                      <a:pPr algn="l" fontAlgn="ctr"/>
                      <a:r>
                        <a:rPr lang="es-ES" sz="1000" u="none" strike="noStrike">
                          <a:effectLst/>
                        </a:rPr>
                        <a:t>N°</a:t>
                      </a:r>
                      <a:endParaRPr lang="es-ES" sz="1000" b="0" i="0" u="none" strike="noStrike">
                        <a:solidFill>
                          <a:srgbClr val="000000"/>
                        </a:solidFill>
                        <a:effectLst/>
                        <a:latin typeface="Calibri" panose="020F0502020204030204" pitchFamily="34" charset="0"/>
                      </a:endParaRPr>
                    </a:p>
                  </a:txBody>
                  <a:tcPr marL="8669" marR="8669" marT="8669" marB="0" anchor="ctr"/>
                </a:tc>
                <a:tc>
                  <a:txBody>
                    <a:bodyPr/>
                    <a:lstStyle/>
                    <a:p>
                      <a:pPr algn="l" fontAlgn="ctr"/>
                      <a:r>
                        <a:rPr lang="es-ES" sz="1000" u="none" strike="noStrike">
                          <a:effectLst/>
                        </a:rPr>
                        <a:t>Unidades de Aprendizaje</a:t>
                      </a:r>
                      <a:endParaRPr lang="es-ES" sz="1000" b="0" i="0" u="none" strike="noStrike">
                        <a:solidFill>
                          <a:srgbClr val="000000"/>
                        </a:solidFill>
                        <a:effectLst/>
                        <a:latin typeface="Calibri" panose="020F0502020204030204" pitchFamily="34" charset="0"/>
                      </a:endParaRPr>
                    </a:p>
                  </a:txBody>
                  <a:tcPr marL="8669" marR="8669" marT="8669" marB="0" anchor="ctr"/>
                </a:tc>
                <a:tc>
                  <a:txBody>
                    <a:bodyPr/>
                    <a:lstStyle/>
                    <a:p>
                      <a:pPr algn="l" fontAlgn="ctr"/>
                      <a:r>
                        <a:rPr lang="es-ES" sz="1000" u="none" strike="noStrike">
                          <a:effectLst/>
                        </a:rPr>
                        <a:t>Criterios de Evaluación</a:t>
                      </a:r>
                      <a:endParaRPr lang="es-ES" sz="1000" b="0" i="0" u="none" strike="noStrike">
                        <a:solidFill>
                          <a:srgbClr val="000000"/>
                        </a:solidFill>
                        <a:effectLst/>
                        <a:latin typeface="Calibri" panose="020F0502020204030204" pitchFamily="34" charset="0"/>
                      </a:endParaRPr>
                    </a:p>
                  </a:txBody>
                  <a:tcPr marL="8669" marR="8669" marT="8669" marB="0" anchor="ctr"/>
                </a:tc>
                <a:tc>
                  <a:txBody>
                    <a:bodyPr/>
                    <a:lstStyle/>
                    <a:p>
                      <a:pPr algn="ctr" fontAlgn="ctr"/>
                      <a:r>
                        <a:rPr lang="es-ES" sz="1000" u="none" strike="noStrike">
                          <a:effectLst/>
                        </a:rPr>
                        <a:t>Situación de Evaluación</a:t>
                      </a:r>
                      <a:endParaRPr lang="es-ES" sz="1000" b="0" i="0" u="none" strike="noStrike">
                        <a:solidFill>
                          <a:srgbClr val="000000"/>
                        </a:solidFill>
                        <a:effectLst/>
                        <a:latin typeface="Calibri" panose="020F0502020204030204" pitchFamily="34" charset="0"/>
                      </a:endParaRPr>
                    </a:p>
                  </a:txBody>
                  <a:tcPr marL="8669" marR="8669" marT="8669" marB="0" anchor="ctr"/>
                </a:tc>
                <a:tc>
                  <a:txBody>
                    <a:bodyPr/>
                    <a:lstStyle/>
                    <a:p>
                      <a:pPr algn="ctr" fontAlgn="ctr"/>
                      <a:r>
                        <a:rPr lang="es-ES" sz="1000" u="none" strike="noStrike">
                          <a:effectLst/>
                        </a:rPr>
                        <a:t>%</a:t>
                      </a:r>
                      <a:endParaRPr lang="es-ES" sz="1000" b="0" i="0" u="none" strike="noStrike">
                        <a:solidFill>
                          <a:srgbClr val="000000"/>
                        </a:solidFill>
                        <a:effectLst/>
                        <a:latin typeface="Calibri" panose="020F0502020204030204" pitchFamily="34" charset="0"/>
                      </a:endParaRPr>
                    </a:p>
                  </a:txBody>
                  <a:tcPr marL="8669" marR="8669" marT="8669" marB="0" anchor="ctr"/>
                </a:tc>
                <a:extLst>
                  <a:ext uri="{0D108BD9-81ED-4DB2-BD59-A6C34878D82A}">
                    <a16:rowId xmlns:a16="http://schemas.microsoft.com/office/drawing/2014/main" val="2870036093"/>
                  </a:ext>
                </a:extLst>
              </a:tr>
              <a:tr h="217990">
                <a:tc rowSpan="6">
                  <a:txBody>
                    <a:bodyPr/>
                    <a:lstStyle/>
                    <a:p>
                      <a:pPr algn="ctr" fontAlgn="ctr"/>
                      <a:r>
                        <a:rPr lang="es-ES" sz="1000" u="none" strike="noStrike">
                          <a:effectLst/>
                        </a:rPr>
                        <a:t>1</a:t>
                      </a:r>
                      <a:endParaRPr lang="es-ES" sz="1000" b="0" i="0" u="none" strike="noStrike">
                        <a:solidFill>
                          <a:srgbClr val="000000"/>
                        </a:solidFill>
                        <a:effectLst/>
                        <a:latin typeface="Calibri" panose="020F0502020204030204" pitchFamily="34" charset="0"/>
                      </a:endParaRPr>
                    </a:p>
                  </a:txBody>
                  <a:tcPr marL="8669" marR="8669" marT="8669" marB="0" anchor="ctr"/>
                </a:tc>
                <a:tc rowSpan="6">
                  <a:txBody>
                    <a:bodyPr/>
                    <a:lstStyle/>
                    <a:p>
                      <a:pPr algn="ctr" fontAlgn="ctr"/>
                      <a:r>
                        <a:rPr lang="es-ES" sz="1000" u="none" strike="noStrike">
                          <a:effectLst/>
                        </a:rPr>
                        <a:t>I</a:t>
                      </a:r>
                      <a:endParaRPr lang="es-ES" sz="1000" b="0" i="0" u="none" strike="noStrike">
                        <a:solidFill>
                          <a:srgbClr val="000000"/>
                        </a:solidFill>
                        <a:effectLst/>
                        <a:latin typeface="Calibri" panose="020F0502020204030204" pitchFamily="34" charset="0"/>
                      </a:endParaRPr>
                    </a:p>
                  </a:txBody>
                  <a:tcPr marL="8669" marR="8669" marT="8669" marB="0" anchor="ctr"/>
                </a:tc>
                <a:tc>
                  <a:txBody>
                    <a:bodyPr/>
                    <a:lstStyle/>
                    <a:p>
                      <a:pPr algn="l" fontAlgn="b"/>
                      <a:r>
                        <a:rPr lang="es-ES" sz="1000" u="none" strike="noStrike">
                          <a:effectLst/>
                        </a:rPr>
                        <a:t>1.1.1 Realiza consultas y subconsultas a múltiples tablas desde una base de datos.</a:t>
                      </a:r>
                      <a:endParaRPr lang="es-ES" sz="1000" b="0" i="0" u="none" strike="noStrike">
                        <a:solidFill>
                          <a:srgbClr val="000000"/>
                        </a:solidFill>
                        <a:effectLst/>
                        <a:latin typeface="Calibri" panose="020F0502020204030204" pitchFamily="34" charset="0"/>
                      </a:endParaRPr>
                    </a:p>
                  </a:txBody>
                  <a:tcPr marL="8669" marR="8669" marT="8669" marB="0" anchor="b"/>
                </a:tc>
                <a:tc rowSpan="6">
                  <a:txBody>
                    <a:bodyPr/>
                    <a:lstStyle/>
                    <a:p>
                      <a:pPr algn="ctr" fontAlgn="ctr"/>
                      <a:r>
                        <a:rPr lang="es-ES" sz="1000" u="none" strike="noStrike">
                          <a:effectLst/>
                        </a:rPr>
                        <a:t>Resolución de problemas</a:t>
                      </a:r>
                      <a:endParaRPr lang="es-ES" sz="1000" b="0" i="0" u="none" strike="noStrike">
                        <a:solidFill>
                          <a:srgbClr val="000000"/>
                        </a:solidFill>
                        <a:effectLst/>
                        <a:latin typeface="Calibri" panose="020F0502020204030204" pitchFamily="34" charset="0"/>
                      </a:endParaRPr>
                    </a:p>
                  </a:txBody>
                  <a:tcPr marL="8669" marR="8669" marT="8669" marB="0" anchor="ctr"/>
                </a:tc>
                <a:tc rowSpan="6">
                  <a:txBody>
                    <a:bodyPr/>
                    <a:lstStyle/>
                    <a:p>
                      <a:pPr algn="ctr" fontAlgn="ctr"/>
                      <a:r>
                        <a:rPr lang="es-ES" sz="1000" u="none" strike="noStrike">
                          <a:effectLst/>
                        </a:rPr>
                        <a:t>15%</a:t>
                      </a:r>
                      <a:endParaRPr lang="es-ES" sz="1000" b="0" i="0" u="none" strike="noStrike">
                        <a:solidFill>
                          <a:srgbClr val="000000"/>
                        </a:solidFill>
                        <a:effectLst/>
                        <a:latin typeface="Calibri" panose="020F0502020204030204" pitchFamily="34" charset="0"/>
                      </a:endParaRPr>
                    </a:p>
                  </a:txBody>
                  <a:tcPr marL="8669" marR="8669" marT="8669" marB="0" anchor="ctr"/>
                </a:tc>
                <a:extLst>
                  <a:ext uri="{0D108BD9-81ED-4DB2-BD59-A6C34878D82A}">
                    <a16:rowId xmlns:a16="http://schemas.microsoft.com/office/drawing/2014/main" val="1019707762"/>
                  </a:ext>
                </a:extLst>
              </a:tr>
              <a:tr h="217990">
                <a:tc vMerge="1">
                  <a:txBody>
                    <a:bodyPr/>
                    <a:lstStyle/>
                    <a:p>
                      <a:endParaRPr lang="es-CL"/>
                    </a:p>
                  </a:txBody>
                  <a:tcPr/>
                </a:tc>
                <a:tc vMerge="1">
                  <a:txBody>
                    <a:bodyPr/>
                    <a:lstStyle/>
                    <a:p>
                      <a:endParaRPr lang="es-CL"/>
                    </a:p>
                  </a:txBody>
                  <a:tcPr/>
                </a:tc>
                <a:tc>
                  <a:txBody>
                    <a:bodyPr/>
                    <a:lstStyle/>
                    <a:p>
                      <a:pPr algn="l" fontAlgn="b"/>
                      <a:r>
                        <a:rPr lang="es-ES" sz="1000" u="none" strike="noStrike">
                          <a:effectLst/>
                        </a:rPr>
                        <a:t>1.1.2 Aplica funciones grupales sobre varias tablas de la base de datos.</a:t>
                      </a:r>
                      <a:endParaRPr lang="es-ES" sz="1000" b="0" i="0" u="none" strike="noStrike">
                        <a:solidFill>
                          <a:srgbClr val="000000"/>
                        </a:solidFill>
                        <a:effectLst/>
                        <a:latin typeface="Calibri" panose="020F0502020204030204" pitchFamily="34" charset="0"/>
                      </a:endParaRPr>
                    </a:p>
                  </a:txBody>
                  <a:tcPr marL="8669" marR="8669" marT="8669" marB="0" anchor="b"/>
                </a:tc>
                <a:tc vMerge="1">
                  <a:txBody>
                    <a:bodyPr/>
                    <a:lstStyle/>
                    <a:p>
                      <a:endParaRPr lang="es-CL"/>
                    </a:p>
                  </a:txBody>
                  <a:tcPr/>
                </a:tc>
                <a:tc vMerge="1">
                  <a:txBody>
                    <a:bodyPr/>
                    <a:lstStyle/>
                    <a:p>
                      <a:endParaRPr lang="es-CL"/>
                    </a:p>
                  </a:txBody>
                  <a:tcPr/>
                </a:tc>
                <a:extLst>
                  <a:ext uri="{0D108BD9-81ED-4DB2-BD59-A6C34878D82A}">
                    <a16:rowId xmlns:a16="http://schemas.microsoft.com/office/drawing/2014/main" val="1537459309"/>
                  </a:ext>
                </a:extLst>
              </a:tr>
              <a:tr h="217990">
                <a:tc vMerge="1">
                  <a:txBody>
                    <a:bodyPr/>
                    <a:lstStyle/>
                    <a:p>
                      <a:endParaRPr lang="es-CL"/>
                    </a:p>
                  </a:txBody>
                  <a:tcPr/>
                </a:tc>
                <a:tc vMerge="1">
                  <a:txBody>
                    <a:bodyPr/>
                    <a:lstStyle/>
                    <a:p>
                      <a:endParaRPr lang="es-CL"/>
                    </a:p>
                  </a:txBody>
                  <a:tcPr/>
                </a:tc>
                <a:tc>
                  <a:txBody>
                    <a:bodyPr/>
                    <a:lstStyle/>
                    <a:p>
                      <a:pPr algn="l" fontAlgn="b"/>
                      <a:r>
                        <a:rPr lang="es-ES" sz="1000" u="none" strike="noStrike">
                          <a:effectLst/>
                        </a:rPr>
                        <a:t>1.1.3 Crea perfiles y roles para el manejo de la seguridad de los datos.</a:t>
                      </a:r>
                      <a:endParaRPr lang="es-ES" sz="1000" b="0" i="0" u="none" strike="noStrike">
                        <a:solidFill>
                          <a:srgbClr val="000000"/>
                        </a:solidFill>
                        <a:effectLst/>
                        <a:latin typeface="Calibri" panose="020F0502020204030204" pitchFamily="34" charset="0"/>
                      </a:endParaRPr>
                    </a:p>
                  </a:txBody>
                  <a:tcPr marL="8669" marR="8669" marT="8669" marB="0" anchor="b"/>
                </a:tc>
                <a:tc vMerge="1">
                  <a:txBody>
                    <a:bodyPr/>
                    <a:lstStyle/>
                    <a:p>
                      <a:endParaRPr lang="es-CL"/>
                    </a:p>
                  </a:txBody>
                  <a:tcPr/>
                </a:tc>
                <a:tc vMerge="1">
                  <a:txBody>
                    <a:bodyPr/>
                    <a:lstStyle/>
                    <a:p>
                      <a:endParaRPr lang="es-CL"/>
                    </a:p>
                  </a:txBody>
                  <a:tcPr/>
                </a:tc>
                <a:extLst>
                  <a:ext uri="{0D108BD9-81ED-4DB2-BD59-A6C34878D82A}">
                    <a16:rowId xmlns:a16="http://schemas.microsoft.com/office/drawing/2014/main" val="2997732092"/>
                  </a:ext>
                </a:extLst>
              </a:tr>
              <a:tr h="217990">
                <a:tc vMerge="1">
                  <a:txBody>
                    <a:bodyPr/>
                    <a:lstStyle/>
                    <a:p>
                      <a:endParaRPr lang="es-CL"/>
                    </a:p>
                  </a:txBody>
                  <a:tcPr/>
                </a:tc>
                <a:tc vMerge="1">
                  <a:txBody>
                    <a:bodyPr/>
                    <a:lstStyle/>
                    <a:p>
                      <a:endParaRPr lang="es-CL"/>
                    </a:p>
                  </a:txBody>
                  <a:tcPr/>
                </a:tc>
                <a:tc>
                  <a:txBody>
                    <a:bodyPr/>
                    <a:lstStyle/>
                    <a:p>
                      <a:pPr algn="l" fontAlgn="b"/>
                      <a:r>
                        <a:rPr lang="es-ES" sz="1000" u="none" strike="noStrike">
                          <a:effectLst/>
                        </a:rPr>
                        <a:t>1.1.4 Genera tablas y usuarios de prueba en base a requerimientos dados.</a:t>
                      </a:r>
                      <a:endParaRPr lang="es-ES" sz="1000" b="0" i="0" u="none" strike="noStrike">
                        <a:solidFill>
                          <a:srgbClr val="000000"/>
                        </a:solidFill>
                        <a:effectLst/>
                        <a:latin typeface="Calibri" panose="020F0502020204030204" pitchFamily="34" charset="0"/>
                      </a:endParaRPr>
                    </a:p>
                  </a:txBody>
                  <a:tcPr marL="8669" marR="8669" marT="8669" marB="0" anchor="b"/>
                </a:tc>
                <a:tc vMerge="1">
                  <a:txBody>
                    <a:bodyPr/>
                    <a:lstStyle/>
                    <a:p>
                      <a:endParaRPr lang="es-CL"/>
                    </a:p>
                  </a:txBody>
                  <a:tcPr/>
                </a:tc>
                <a:tc vMerge="1">
                  <a:txBody>
                    <a:bodyPr/>
                    <a:lstStyle/>
                    <a:p>
                      <a:endParaRPr lang="es-CL"/>
                    </a:p>
                  </a:txBody>
                  <a:tcPr/>
                </a:tc>
                <a:extLst>
                  <a:ext uri="{0D108BD9-81ED-4DB2-BD59-A6C34878D82A}">
                    <a16:rowId xmlns:a16="http://schemas.microsoft.com/office/drawing/2014/main" val="3248996348"/>
                  </a:ext>
                </a:extLst>
              </a:tr>
              <a:tr h="217990">
                <a:tc vMerge="1">
                  <a:txBody>
                    <a:bodyPr/>
                    <a:lstStyle/>
                    <a:p>
                      <a:endParaRPr lang="es-CL"/>
                    </a:p>
                  </a:txBody>
                  <a:tcPr/>
                </a:tc>
                <a:tc vMerge="1">
                  <a:txBody>
                    <a:bodyPr/>
                    <a:lstStyle/>
                    <a:p>
                      <a:endParaRPr lang="es-CL"/>
                    </a:p>
                  </a:txBody>
                  <a:tcPr/>
                </a:tc>
                <a:tc>
                  <a:txBody>
                    <a:bodyPr/>
                    <a:lstStyle/>
                    <a:p>
                      <a:pPr algn="l" fontAlgn="b"/>
                      <a:r>
                        <a:rPr lang="es-ES" sz="1000" u="none" strike="noStrike">
                          <a:effectLst/>
                        </a:rPr>
                        <a:t>1.1.5 Crea usuarios estableciendo perfiles y roles de acceso requeridos.</a:t>
                      </a:r>
                      <a:endParaRPr lang="es-ES" sz="1000" b="0" i="0" u="none" strike="noStrike">
                        <a:solidFill>
                          <a:srgbClr val="000000"/>
                        </a:solidFill>
                        <a:effectLst/>
                        <a:latin typeface="Calibri" panose="020F0502020204030204" pitchFamily="34" charset="0"/>
                      </a:endParaRPr>
                    </a:p>
                  </a:txBody>
                  <a:tcPr marL="8669" marR="8669" marT="8669" marB="0" anchor="b"/>
                </a:tc>
                <a:tc vMerge="1">
                  <a:txBody>
                    <a:bodyPr/>
                    <a:lstStyle/>
                    <a:p>
                      <a:endParaRPr lang="es-CL"/>
                    </a:p>
                  </a:txBody>
                  <a:tcPr/>
                </a:tc>
                <a:tc vMerge="1">
                  <a:txBody>
                    <a:bodyPr/>
                    <a:lstStyle/>
                    <a:p>
                      <a:endParaRPr lang="es-CL"/>
                    </a:p>
                  </a:txBody>
                  <a:tcPr/>
                </a:tc>
                <a:extLst>
                  <a:ext uri="{0D108BD9-81ED-4DB2-BD59-A6C34878D82A}">
                    <a16:rowId xmlns:a16="http://schemas.microsoft.com/office/drawing/2014/main" val="1231411323"/>
                  </a:ext>
                </a:extLst>
              </a:tr>
              <a:tr h="217990">
                <a:tc vMerge="1">
                  <a:txBody>
                    <a:bodyPr/>
                    <a:lstStyle/>
                    <a:p>
                      <a:endParaRPr lang="es-CL"/>
                    </a:p>
                  </a:txBody>
                  <a:tcPr/>
                </a:tc>
                <a:tc vMerge="1">
                  <a:txBody>
                    <a:bodyPr/>
                    <a:lstStyle/>
                    <a:p>
                      <a:endParaRPr lang="es-CL"/>
                    </a:p>
                  </a:txBody>
                  <a:tcPr/>
                </a:tc>
                <a:tc>
                  <a:txBody>
                    <a:bodyPr/>
                    <a:lstStyle/>
                    <a:p>
                      <a:pPr algn="l" fontAlgn="b"/>
                      <a:r>
                        <a:rPr lang="es-ES" sz="1000" u="none" strike="noStrike">
                          <a:effectLst/>
                        </a:rPr>
                        <a:t>1.1.6 Aportando información e ideas para la consecución de las tareas.</a:t>
                      </a:r>
                      <a:endParaRPr lang="es-ES" sz="1000" b="0" i="0" u="none" strike="noStrike">
                        <a:solidFill>
                          <a:srgbClr val="000000"/>
                        </a:solidFill>
                        <a:effectLst/>
                        <a:latin typeface="Calibri" panose="020F0502020204030204" pitchFamily="34" charset="0"/>
                      </a:endParaRPr>
                    </a:p>
                  </a:txBody>
                  <a:tcPr marL="8669" marR="8669" marT="8669" marB="0" anchor="b"/>
                </a:tc>
                <a:tc vMerge="1">
                  <a:txBody>
                    <a:bodyPr/>
                    <a:lstStyle/>
                    <a:p>
                      <a:endParaRPr lang="es-CL"/>
                    </a:p>
                  </a:txBody>
                  <a:tcPr/>
                </a:tc>
                <a:tc vMerge="1">
                  <a:txBody>
                    <a:bodyPr/>
                    <a:lstStyle/>
                    <a:p>
                      <a:endParaRPr lang="es-CL"/>
                    </a:p>
                  </a:txBody>
                  <a:tcPr/>
                </a:tc>
                <a:extLst>
                  <a:ext uri="{0D108BD9-81ED-4DB2-BD59-A6C34878D82A}">
                    <a16:rowId xmlns:a16="http://schemas.microsoft.com/office/drawing/2014/main" val="2628703442"/>
                  </a:ext>
                </a:extLst>
              </a:tr>
              <a:tr h="217990">
                <a:tc rowSpan="6">
                  <a:txBody>
                    <a:bodyPr/>
                    <a:lstStyle/>
                    <a:p>
                      <a:pPr algn="ctr" fontAlgn="ctr"/>
                      <a:r>
                        <a:rPr lang="es-ES" sz="1000" u="none" strike="noStrike">
                          <a:effectLst/>
                        </a:rPr>
                        <a:t>2</a:t>
                      </a:r>
                      <a:endParaRPr lang="es-ES" sz="1000" b="0" i="0" u="none" strike="noStrike">
                        <a:solidFill>
                          <a:srgbClr val="000000"/>
                        </a:solidFill>
                        <a:effectLst/>
                        <a:latin typeface="Calibri" panose="020F0502020204030204" pitchFamily="34" charset="0"/>
                      </a:endParaRPr>
                    </a:p>
                  </a:txBody>
                  <a:tcPr marL="8669" marR="8669" marT="8669" marB="0" anchor="ctr"/>
                </a:tc>
                <a:tc rowSpan="6">
                  <a:txBody>
                    <a:bodyPr/>
                    <a:lstStyle/>
                    <a:p>
                      <a:pPr algn="ctr" fontAlgn="ctr"/>
                      <a:r>
                        <a:rPr lang="es-ES" sz="1000" u="none" strike="noStrike">
                          <a:effectLst/>
                        </a:rPr>
                        <a:t>II</a:t>
                      </a:r>
                      <a:endParaRPr lang="es-ES" sz="1000" b="0" i="0" u="none" strike="noStrike">
                        <a:solidFill>
                          <a:srgbClr val="000000"/>
                        </a:solidFill>
                        <a:effectLst/>
                        <a:latin typeface="Calibri" panose="020F0502020204030204" pitchFamily="34" charset="0"/>
                      </a:endParaRPr>
                    </a:p>
                  </a:txBody>
                  <a:tcPr marL="8669" marR="8669" marT="8669" marB="0" anchor="ctr"/>
                </a:tc>
                <a:tc>
                  <a:txBody>
                    <a:bodyPr/>
                    <a:lstStyle/>
                    <a:p>
                      <a:pPr algn="l" fontAlgn="b"/>
                      <a:r>
                        <a:rPr lang="es-ES" sz="1000" u="none" strike="noStrike">
                          <a:effectLst/>
                        </a:rPr>
                        <a:t>2.1.1 Aplica funciones para el manejo de cadenas de caracteres</a:t>
                      </a:r>
                      <a:endParaRPr lang="es-ES" sz="1000" b="0" i="0" u="none" strike="noStrike">
                        <a:solidFill>
                          <a:srgbClr val="000000"/>
                        </a:solidFill>
                        <a:effectLst/>
                        <a:latin typeface="Calibri" panose="020F0502020204030204" pitchFamily="34" charset="0"/>
                      </a:endParaRPr>
                    </a:p>
                  </a:txBody>
                  <a:tcPr marL="8669" marR="8669" marT="8669" marB="0" anchor="b"/>
                </a:tc>
                <a:tc rowSpan="6">
                  <a:txBody>
                    <a:bodyPr/>
                    <a:lstStyle/>
                    <a:p>
                      <a:pPr algn="ctr" fontAlgn="ctr"/>
                      <a:r>
                        <a:rPr lang="es-ES" sz="1000" u="none" strike="noStrike">
                          <a:effectLst/>
                        </a:rPr>
                        <a:t>Resolución de problemas</a:t>
                      </a:r>
                      <a:endParaRPr lang="es-ES" sz="1000" b="0" i="0" u="none" strike="noStrike">
                        <a:solidFill>
                          <a:srgbClr val="000000"/>
                        </a:solidFill>
                        <a:effectLst/>
                        <a:latin typeface="Calibri" panose="020F0502020204030204" pitchFamily="34" charset="0"/>
                      </a:endParaRPr>
                    </a:p>
                  </a:txBody>
                  <a:tcPr marL="8669" marR="8669" marT="8669" marB="0" anchor="ctr"/>
                </a:tc>
                <a:tc rowSpan="6">
                  <a:txBody>
                    <a:bodyPr/>
                    <a:lstStyle/>
                    <a:p>
                      <a:pPr algn="ctr" fontAlgn="ctr"/>
                      <a:r>
                        <a:rPr lang="es-ES" sz="1000" u="none" strike="noStrike">
                          <a:effectLst/>
                        </a:rPr>
                        <a:t>25%</a:t>
                      </a:r>
                      <a:endParaRPr lang="es-ES" sz="1000" b="0" i="0" u="none" strike="noStrike">
                        <a:solidFill>
                          <a:srgbClr val="000000"/>
                        </a:solidFill>
                        <a:effectLst/>
                        <a:latin typeface="Calibri" panose="020F0502020204030204" pitchFamily="34" charset="0"/>
                      </a:endParaRPr>
                    </a:p>
                  </a:txBody>
                  <a:tcPr marL="8669" marR="8669" marT="8669" marB="0" anchor="ctr"/>
                </a:tc>
                <a:extLst>
                  <a:ext uri="{0D108BD9-81ED-4DB2-BD59-A6C34878D82A}">
                    <a16:rowId xmlns:a16="http://schemas.microsoft.com/office/drawing/2014/main" val="2917587983"/>
                  </a:ext>
                </a:extLst>
              </a:tr>
              <a:tr h="217990">
                <a:tc vMerge="1">
                  <a:txBody>
                    <a:bodyPr/>
                    <a:lstStyle/>
                    <a:p>
                      <a:endParaRPr lang="es-CL"/>
                    </a:p>
                  </a:txBody>
                  <a:tcPr/>
                </a:tc>
                <a:tc vMerge="1">
                  <a:txBody>
                    <a:bodyPr/>
                    <a:lstStyle/>
                    <a:p>
                      <a:endParaRPr lang="es-CL"/>
                    </a:p>
                  </a:txBody>
                  <a:tcPr/>
                </a:tc>
                <a:tc>
                  <a:txBody>
                    <a:bodyPr/>
                    <a:lstStyle/>
                    <a:p>
                      <a:pPr algn="l" fontAlgn="b"/>
                      <a:r>
                        <a:rPr lang="es-ES" sz="1000" u="none" strike="noStrike">
                          <a:effectLst/>
                        </a:rPr>
                        <a:t>2.1.2 Aplica Funciones Numéricas para la presentación de datos.</a:t>
                      </a:r>
                      <a:endParaRPr lang="es-ES" sz="1000" b="0" i="0" u="none" strike="noStrike">
                        <a:solidFill>
                          <a:srgbClr val="000000"/>
                        </a:solidFill>
                        <a:effectLst/>
                        <a:latin typeface="Calibri" panose="020F0502020204030204" pitchFamily="34" charset="0"/>
                      </a:endParaRPr>
                    </a:p>
                  </a:txBody>
                  <a:tcPr marL="8669" marR="8669" marT="8669" marB="0" anchor="b"/>
                </a:tc>
                <a:tc vMerge="1">
                  <a:txBody>
                    <a:bodyPr/>
                    <a:lstStyle/>
                    <a:p>
                      <a:endParaRPr lang="es-CL"/>
                    </a:p>
                  </a:txBody>
                  <a:tcPr/>
                </a:tc>
                <a:tc vMerge="1">
                  <a:txBody>
                    <a:bodyPr/>
                    <a:lstStyle/>
                    <a:p>
                      <a:endParaRPr lang="es-CL"/>
                    </a:p>
                  </a:txBody>
                  <a:tcPr/>
                </a:tc>
                <a:extLst>
                  <a:ext uri="{0D108BD9-81ED-4DB2-BD59-A6C34878D82A}">
                    <a16:rowId xmlns:a16="http://schemas.microsoft.com/office/drawing/2014/main" val="3422911313"/>
                  </a:ext>
                </a:extLst>
              </a:tr>
              <a:tr h="217990">
                <a:tc vMerge="1">
                  <a:txBody>
                    <a:bodyPr/>
                    <a:lstStyle/>
                    <a:p>
                      <a:endParaRPr lang="es-CL"/>
                    </a:p>
                  </a:txBody>
                  <a:tcPr/>
                </a:tc>
                <a:tc vMerge="1">
                  <a:txBody>
                    <a:bodyPr/>
                    <a:lstStyle/>
                    <a:p>
                      <a:endParaRPr lang="es-CL"/>
                    </a:p>
                  </a:txBody>
                  <a:tcPr/>
                </a:tc>
                <a:tc>
                  <a:txBody>
                    <a:bodyPr/>
                    <a:lstStyle/>
                    <a:p>
                      <a:pPr algn="l" fontAlgn="b"/>
                      <a:r>
                        <a:rPr lang="es-ES" sz="1000" u="none" strike="noStrike">
                          <a:effectLst/>
                        </a:rPr>
                        <a:t>2.1.3 Aplica Funciones de Fecha para la realización de cálculos en base a tiempo.</a:t>
                      </a:r>
                      <a:endParaRPr lang="es-ES" sz="1000" b="0" i="0" u="none" strike="noStrike">
                        <a:solidFill>
                          <a:srgbClr val="000000"/>
                        </a:solidFill>
                        <a:effectLst/>
                        <a:latin typeface="Calibri" panose="020F0502020204030204" pitchFamily="34" charset="0"/>
                      </a:endParaRPr>
                    </a:p>
                  </a:txBody>
                  <a:tcPr marL="8669" marR="8669" marT="8669" marB="0" anchor="b"/>
                </a:tc>
                <a:tc vMerge="1">
                  <a:txBody>
                    <a:bodyPr/>
                    <a:lstStyle/>
                    <a:p>
                      <a:endParaRPr lang="es-CL"/>
                    </a:p>
                  </a:txBody>
                  <a:tcPr/>
                </a:tc>
                <a:tc vMerge="1">
                  <a:txBody>
                    <a:bodyPr/>
                    <a:lstStyle/>
                    <a:p>
                      <a:endParaRPr lang="es-CL"/>
                    </a:p>
                  </a:txBody>
                  <a:tcPr/>
                </a:tc>
                <a:extLst>
                  <a:ext uri="{0D108BD9-81ED-4DB2-BD59-A6C34878D82A}">
                    <a16:rowId xmlns:a16="http://schemas.microsoft.com/office/drawing/2014/main" val="3546989662"/>
                  </a:ext>
                </a:extLst>
              </a:tr>
              <a:tr h="217990">
                <a:tc vMerge="1">
                  <a:txBody>
                    <a:bodyPr/>
                    <a:lstStyle/>
                    <a:p>
                      <a:endParaRPr lang="es-CL"/>
                    </a:p>
                  </a:txBody>
                  <a:tcPr/>
                </a:tc>
                <a:tc vMerge="1">
                  <a:txBody>
                    <a:bodyPr/>
                    <a:lstStyle/>
                    <a:p>
                      <a:endParaRPr lang="es-CL"/>
                    </a:p>
                  </a:txBody>
                  <a:tcPr/>
                </a:tc>
                <a:tc>
                  <a:txBody>
                    <a:bodyPr/>
                    <a:lstStyle/>
                    <a:p>
                      <a:pPr algn="l" fontAlgn="b"/>
                      <a:r>
                        <a:rPr lang="es-ES" sz="1000" u="none" strike="noStrike">
                          <a:effectLst/>
                        </a:rPr>
                        <a:t>2.1.4 Aplica Funciones de Conversión para ajustarse a un formato o tipo de dato determinado.</a:t>
                      </a:r>
                      <a:endParaRPr lang="es-ES" sz="1000" b="0" i="0" u="none" strike="noStrike">
                        <a:solidFill>
                          <a:srgbClr val="000000"/>
                        </a:solidFill>
                        <a:effectLst/>
                        <a:latin typeface="Calibri" panose="020F0502020204030204" pitchFamily="34" charset="0"/>
                      </a:endParaRPr>
                    </a:p>
                  </a:txBody>
                  <a:tcPr marL="8669" marR="8669" marT="8669" marB="0" anchor="b"/>
                </a:tc>
                <a:tc vMerge="1">
                  <a:txBody>
                    <a:bodyPr/>
                    <a:lstStyle/>
                    <a:p>
                      <a:endParaRPr lang="es-CL"/>
                    </a:p>
                  </a:txBody>
                  <a:tcPr/>
                </a:tc>
                <a:tc vMerge="1">
                  <a:txBody>
                    <a:bodyPr/>
                    <a:lstStyle/>
                    <a:p>
                      <a:endParaRPr lang="es-CL"/>
                    </a:p>
                  </a:txBody>
                  <a:tcPr/>
                </a:tc>
                <a:extLst>
                  <a:ext uri="{0D108BD9-81ED-4DB2-BD59-A6C34878D82A}">
                    <a16:rowId xmlns:a16="http://schemas.microsoft.com/office/drawing/2014/main" val="1820332361"/>
                  </a:ext>
                </a:extLst>
              </a:tr>
              <a:tr h="217990">
                <a:tc vMerge="1">
                  <a:txBody>
                    <a:bodyPr/>
                    <a:lstStyle/>
                    <a:p>
                      <a:endParaRPr lang="es-CL"/>
                    </a:p>
                  </a:txBody>
                  <a:tcPr/>
                </a:tc>
                <a:tc vMerge="1">
                  <a:txBody>
                    <a:bodyPr/>
                    <a:lstStyle/>
                    <a:p>
                      <a:endParaRPr lang="es-CL"/>
                    </a:p>
                  </a:txBody>
                  <a:tcPr/>
                </a:tc>
                <a:tc>
                  <a:txBody>
                    <a:bodyPr/>
                    <a:lstStyle/>
                    <a:p>
                      <a:pPr algn="l" fontAlgn="b"/>
                      <a:r>
                        <a:rPr lang="es-ES" sz="1000" u="none" strike="noStrike">
                          <a:effectLst/>
                        </a:rPr>
                        <a:t>2.1.5 Aplica Funciones NULL y expresiones condicionales para normalizar la salida de datos nulo.</a:t>
                      </a:r>
                      <a:endParaRPr lang="es-ES" sz="1000" b="0" i="0" u="none" strike="noStrike">
                        <a:solidFill>
                          <a:srgbClr val="000000"/>
                        </a:solidFill>
                        <a:effectLst/>
                        <a:latin typeface="Calibri" panose="020F0502020204030204" pitchFamily="34" charset="0"/>
                      </a:endParaRPr>
                    </a:p>
                  </a:txBody>
                  <a:tcPr marL="8669" marR="8669" marT="8669" marB="0" anchor="b"/>
                </a:tc>
                <a:tc vMerge="1">
                  <a:txBody>
                    <a:bodyPr/>
                    <a:lstStyle/>
                    <a:p>
                      <a:endParaRPr lang="es-CL"/>
                    </a:p>
                  </a:txBody>
                  <a:tcPr/>
                </a:tc>
                <a:tc vMerge="1">
                  <a:txBody>
                    <a:bodyPr/>
                    <a:lstStyle/>
                    <a:p>
                      <a:endParaRPr lang="es-CL"/>
                    </a:p>
                  </a:txBody>
                  <a:tcPr/>
                </a:tc>
                <a:extLst>
                  <a:ext uri="{0D108BD9-81ED-4DB2-BD59-A6C34878D82A}">
                    <a16:rowId xmlns:a16="http://schemas.microsoft.com/office/drawing/2014/main" val="3435475293"/>
                  </a:ext>
                </a:extLst>
              </a:tr>
              <a:tr h="217990">
                <a:tc vMerge="1">
                  <a:txBody>
                    <a:bodyPr/>
                    <a:lstStyle/>
                    <a:p>
                      <a:endParaRPr lang="es-CL"/>
                    </a:p>
                  </a:txBody>
                  <a:tcPr/>
                </a:tc>
                <a:tc vMerge="1">
                  <a:txBody>
                    <a:bodyPr/>
                    <a:lstStyle/>
                    <a:p>
                      <a:endParaRPr lang="es-CL"/>
                    </a:p>
                  </a:txBody>
                  <a:tcPr/>
                </a:tc>
                <a:tc>
                  <a:txBody>
                    <a:bodyPr/>
                    <a:lstStyle/>
                    <a:p>
                      <a:pPr algn="l" fontAlgn="b"/>
                      <a:r>
                        <a:rPr lang="es-ES" sz="1000" u="none" strike="noStrike">
                          <a:effectLst/>
                        </a:rPr>
                        <a:t>2.1.6 Proponiendo acciones de mejora para el desarrollo óptimo de la tarea</a:t>
                      </a:r>
                      <a:endParaRPr lang="es-ES" sz="1000" b="0" i="0" u="none" strike="noStrike">
                        <a:solidFill>
                          <a:srgbClr val="000000"/>
                        </a:solidFill>
                        <a:effectLst/>
                        <a:latin typeface="Calibri" panose="020F0502020204030204" pitchFamily="34" charset="0"/>
                      </a:endParaRPr>
                    </a:p>
                  </a:txBody>
                  <a:tcPr marL="8669" marR="8669" marT="8669" marB="0" anchor="b"/>
                </a:tc>
                <a:tc vMerge="1">
                  <a:txBody>
                    <a:bodyPr/>
                    <a:lstStyle/>
                    <a:p>
                      <a:endParaRPr lang="es-CL"/>
                    </a:p>
                  </a:txBody>
                  <a:tcPr/>
                </a:tc>
                <a:tc vMerge="1">
                  <a:txBody>
                    <a:bodyPr/>
                    <a:lstStyle/>
                    <a:p>
                      <a:endParaRPr lang="es-CL"/>
                    </a:p>
                  </a:txBody>
                  <a:tcPr/>
                </a:tc>
                <a:extLst>
                  <a:ext uri="{0D108BD9-81ED-4DB2-BD59-A6C34878D82A}">
                    <a16:rowId xmlns:a16="http://schemas.microsoft.com/office/drawing/2014/main" val="2132637306"/>
                  </a:ext>
                </a:extLst>
              </a:tr>
              <a:tr h="217990">
                <a:tc rowSpan="7">
                  <a:txBody>
                    <a:bodyPr/>
                    <a:lstStyle/>
                    <a:p>
                      <a:pPr algn="ctr" fontAlgn="ctr"/>
                      <a:r>
                        <a:rPr lang="es-ES" sz="1000" u="none" strike="noStrike">
                          <a:effectLst/>
                        </a:rPr>
                        <a:t>3</a:t>
                      </a:r>
                      <a:endParaRPr lang="es-ES" sz="1000" b="0" i="0" u="none" strike="noStrike">
                        <a:solidFill>
                          <a:srgbClr val="000000"/>
                        </a:solidFill>
                        <a:effectLst/>
                        <a:latin typeface="Calibri" panose="020F0502020204030204" pitchFamily="34" charset="0"/>
                      </a:endParaRPr>
                    </a:p>
                  </a:txBody>
                  <a:tcPr marL="8669" marR="8669" marT="8669" marB="0" anchor="ctr"/>
                </a:tc>
                <a:tc rowSpan="7">
                  <a:txBody>
                    <a:bodyPr/>
                    <a:lstStyle/>
                    <a:p>
                      <a:pPr algn="ctr" fontAlgn="ctr"/>
                      <a:r>
                        <a:rPr lang="es-ES" sz="1000" u="none" strike="noStrike">
                          <a:effectLst/>
                        </a:rPr>
                        <a:t>III</a:t>
                      </a:r>
                      <a:endParaRPr lang="es-ES" sz="1000" b="0" i="0" u="none" strike="noStrike">
                        <a:solidFill>
                          <a:srgbClr val="000000"/>
                        </a:solidFill>
                        <a:effectLst/>
                        <a:latin typeface="Calibri" panose="020F0502020204030204" pitchFamily="34" charset="0"/>
                      </a:endParaRPr>
                    </a:p>
                  </a:txBody>
                  <a:tcPr marL="8669" marR="8669" marT="8669" marB="0" anchor="ctr"/>
                </a:tc>
                <a:tc>
                  <a:txBody>
                    <a:bodyPr/>
                    <a:lstStyle/>
                    <a:p>
                      <a:pPr algn="l" fontAlgn="b"/>
                      <a:r>
                        <a:rPr lang="es-ES" sz="1000" u="none" strike="noStrike">
                          <a:effectLst/>
                        </a:rPr>
                        <a:t>3.1.1 Crea secuencias para la generación de índices automáticos de las tablas de la base de datos.</a:t>
                      </a:r>
                      <a:endParaRPr lang="es-ES" sz="1000" b="0" i="0" u="none" strike="noStrike">
                        <a:solidFill>
                          <a:srgbClr val="000000"/>
                        </a:solidFill>
                        <a:effectLst/>
                        <a:latin typeface="Calibri" panose="020F0502020204030204" pitchFamily="34" charset="0"/>
                      </a:endParaRPr>
                    </a:p>
                  </a:txBody>
                  <a:tcPr marL="8669" marR="8669" marT="8669" marB="0" anchor="b"/>
                </a:tc>
                <a:tc rowSpan="7">
                  <a:txBody>
                    <a:bodyPr/>
                    <a:lstStyle/>
                    <a:p>
                      <a:pPr algn="ctr" fontAlgn="ctr"/>
                      <a:r>
                        <a:rPr lang="es-ES" sz="1000" u="none" strike="noStrike">
                          <a:effectLst/>
                        </a:rPr>
                        <a:t>Resolución de problemas</a:t>
                      </a:r>
                      <a:endParaRPr lang="es-ES" sz="1000" b="0" i="0" u="none" strike="noStrike">
                        <a:solidFill>
                          <a:srgbClr val="000000"/>
                        </a:solidFill>
                        <a:effectLst/>
                        <a:latin typeface="Calibri" panose="020F0502020204030204" pitchFamily="34" charset="0"/>
                      </a:endParaRPr>
                    </a:p>
                  </a:txBody>
                  <a:tcPr marL="8669" marR="8669" marT="8669" marB="0" anchor="ctr"/>
                </a:tc>
                <a:tc rowSpan="7">
                  <a:txBody>
                    <a:bodyPr/>
                    <a:lstStyle/>
                    <a:p>
                      <a:pPr algn="ctr" fontAlgn="ctr"/>
                      <a:r>
                        <a:rPr lang="es-ES" sz="1000" u="none" strike="noStrike">
                          <a:effectLst/>
                        </a:rPr>
                        <a:t>25%</a:t>
                      </a:r>
                      <a:endParaRPr lang="es-ES" sz="1000" b="0" i="0" u="none" strike="noStrike">
                        <a:solidFill>
                          <a:srgbClr val="000000"/>
                        </a:solidFill>
                        <a:effectLst/>
                        <a:latin typeface="Calibri" panose="020F0502020204030204" pitchFamily="34" charset="0"/>
                      </a:endParaRPr>
                    </a:p>
                  </a:txBody>
                  <a:tcPr marL="8669" marR="8669" marT="8669" marB="0" anchor="ctr"/>
                </a:tc>
                <a:extLst>
                  <a:ext uri="{0D108BD9-81ED-4DB2-BD59-A6C34878D82A}">
                    <a16:rowId xmlns:a16="http://schemas.microsoft.com/office/drawing/2014/main" val="1268473446"/>
                  </a:ext>
                </a:extLst>
              </a:tr>
              <a:tr h="217990">
                <a:tc vMerge="1">
                  <a:txBody>
                    <a:bodyPr/>
                    <a:lstStyle/>
                    <a:p>
                      <a:endParaRPr lang="es-CL"/>
                    </a:p>
                  </a:txBody>
                  <a:tcPr/>
                </a:tc>
                <a:tc vMerge="1">
                  <a:txBody>
                    <a:bodyPr/>
                    <a:lstStyle/>
                    <a:p>
                      <a:endParaRPr lang="es-CL"/>
                    </a:p>
                  </a:txBody>
                  <a:tcPr/>
                </a:tc>
                <a:tc>
                  <a:txBody>
                    <a:bodyPr/>
                    <a:lstStyle/>
                    <a:p>
                      <a:pPr algn="l" fontAlgn="b"/>
                      <a:r>
                        <a:rPr lang="es-ES" sz="1000" u="none" strike="noStrike">
                          <a:effectLst/>
                        </a:rPr>
                        <a:t>3.1.2 Crea Vistas para el almacenamiento temporal o permanente de datos dentro de la base de datos.</a:t>
                      </a:r>
                      <a:endParaRPr lang="es-ES" sz="1000" b="0" i="0" u="none" strike="noStrike">
                        <a:solidFill>
                          <a:srgbClr val="000000"/>
                        </a:solidFill>
                        <a:effectLst/>
                        <a:latin typeface="Calibri" panose="020F0502020204030204" pitchFamily="34" charset="0"/>
                      </a:endParaRPr>
                    </a:p>
                  </a:txBody>
                  <a:tcPr marL="8669" marR="8669" marT="8669" marB="0" anchor="b"/>
                </a:tc>
                <a:tc vMerge="1">
                  <a:txBody>
                    <a:bodyPr/>
                    <a:lstStyle/>
                    <a:p>
                      <a:endParaRPr lang="es-CL"/>
                    </a:p>
                  </a:txBody>
                  <a:tcPr/>
                </a:tc>
                <a:tc vMerge="1">
                  <a:txBody>
                    <a:bodyPr/>
                    <a:lstStyle/>
                    <a:p>
                      <a:endParaRPr lang="es-CL"/>
                    </a:p>
                  </a:txBody>
                  <a:tcPr/>
                </a:tc>
                <a:extLst>
                  <a:ext uri="{0D108BD9-81ED-4DB2-BD59-A6C34878D82A}">
                    <a16:rowId xmlns:a16="http://schemas.microsoft.com/office/drawing/2014/main" val="981824681"/>
                  </a:ext>
                </a:extLst>
              </a:tr>
              <a:tr h="217990">
                <a:tc vMerge="1">
                  <a:txBody>
                    <a:bodyPr/>
                    <a:lstStyle/>
                    <a:p>
                      <a:endParaRPr lang="es-CL"/>
                    </a:p>
                  </a:txBody>
                  <a:tcPr/>
                </a:tc>
                <a:tc vMerge="1">
                  <a:txBody>
                    <a:bodyPr/>
                    <a:lstStyle/>
                    <a:p>
                      <a:endParaRPr lang="es-CL"/>
                    </a:p>
                  </a:txBody>
                  <a:tcPr/>
                </a:tc>
                <a:tc>
                  <a:txBody>
                    <a:bodyPr/>
                    <a:lstStyle/>
                    <a:p>
                      <a:pPr algn="l" fontAlgn="b"/>
                      <a:r>
                        <a:rPr lang="es-ES" sz="1000" u="none" strike="noStrike">
                          <a:effectLst/>
                        </a:rPr>
                        <a:t>3.1.3 Crea índices para la optimización de búsquedas dentro de las tablas del motor de base de datos.</a:t>
                      </a:r>
                      <a:endParaRPr lang="es-ES" sz="1000" b="0" i="0" u="none" strike="noStrike">
                        <a:solidFill>
                          <a:srgbClr val="000000"/>
                        </a:solidFill>
                        <a:effectLst/>
                        <a:latin typeface="Calibri" panose="020F0502020204030204" pitchFamily="34" charset="0"/>
                      </a:endParaRPr>
                    </a:p>
                  </a:txBody>
                  <a:tcPr marL="8669" marR="8669" marT="8669" marB="0" anchor="b"/>
                </a:tc>
                <a:tc vMerge="1">
                  <a:txBody>
                    <a:bodyPr/>
                    <a:lstStyle/>
                    <a:p>
                      <a:endParaRPr lang="es-CL"/>
                    </a:p>
                  </a:txBody>
                  <a:tcPr/>
                </a:tc>
                <a:tc vMerge="1">
                  <a:txBody>
                    <a:bodyPr/>
                    <a:lstStyle/>
                    <a:p>
                      <a:endParaRPr lang="es-CL"/>
                    </a:p>
                  </a:txBody>
                  <a:tcPr/>
                </a:tc>
                <a:extLst>
                  <a:ext uri="{0D108BD9-81ED-4DB2-BD59-A6C34878D82A}">
                    <a16:rowId xmlns:a16="http://schemas.microsoft.com/office/drawing/2014/main" val="2638886810"/>
                  </a:ext>
                </a:extLst>
              </a:tr>
              <a:tr h="217990">
                <a:tc vMerge="1">
                  <a:txBody>
                    <a:bodyPr/>
                    <a:lstStyle/>
                    <a:p>
                      <a:endParaRPr lang="es-CL"/>
                    </a:p>
                  </a:txBody>
                  <a:tcPr/>
                </a:tc>
                <a:tc vMerge="1">
                  <a:txBody>
                    <a:bodyPr/>
                    <a:lstStyle/>
                    <a:p>
                      <a:endParaRPr lang="es-CL"/>
                    </a:p>
                  </a:txBody>
                  <a:tcPr/>
                </a:tc>
                <a:tc>
                  <a:txBody>
                    <a:bodyPr/>
                    <a:lstStyle/>
                    <a:p>
                      <a:pPr algn="l" fontAlgn="b"/>
                      <a:r>
                        <a:rPr lang="es-ES" sz="1000" u="none" strike="noStrike">
                          <a:effectLst/>
                        </a:rPr>
                        <a:t>3.1.4 Consulta diccionario de datos para revisar o eliminar los objetos existentes dentro de la base de datos.</a:t>
                      </a:r>
                      <a:endParaRPr lang="es-ES" sz="1000" b="0" i="0" u="none" strike="noStrike">
                        <a:solidFill>
                          <a:srgbClr val="000000"/>
                        </a:solidFill>
                        <a:effectLst/>
                        <a:latin typeface="Calibri" panose="020F0502020204030204" pitchFamily="34" charset="0"/>
                      </a:endParaRPr>
                    </a:p>
                  </a:txBody>
                  <a:tcPr marL="8669" marR="8669" marT="8669" marB="0" anchor="b"/>
                </a:tc>
                <a:tc vMerge="1">
                  <a:txBody>
                    <a:bodyPr/>
                    <a:lstStyle/>
                    <a:p>
                      <a:endParaRPr lang="es-CL"/>
                    </a:p>
                  </a:txBody>
                  <a:tcPr/>
                </a:tc>
                <a:tc vMerge="1">
                  <a:txBody>
                    <a:bodyPr/>
                    <a:lstStyle/>
                    <a:p>
                      <a:endParaRPr lang="es-CL"/>
                    </a:p>
                  </a:txBody>
                  <a:tcPr/>
                </a:tc>
                <a:extLst>
                  <a:ext uri="{0D108BD9-81ED-4DB2-BD59-A6C34878D82A}">
                    <a16:rowId xmlns:a16="http://schemas.microsoft.com/office/drawing/2014/main" val="3879513228"/>
                  </a:ext>
                </a:extLst>
              </a:tr>
              <a:tr h="217990">
                <a:tc vMerge="1">
                  <a:txBody>
                    <a:bodyPr/>
                    <a:lstStyle/>
                    <a:p>
                      <a:endParaRPr lang="es-CL"/>
                    </a:p>
                  </a:txBody>
                  <a:tcPr/>
                </a:tc>
                <a:tc vMerge="1">
                  <a:txBody>
                    <a:bodyPr/>
                    <a:lstStyle/>
                    <a:p>
                      <a:endParaRPr lang="es-CL"/>
                    </a:p>
                  </a:txBody>
                  <a:tcPr/>
                </a:tc>
                <a:tc>
                  <a:txBody>
                    <a:bodyPr/>
                    <a:lstStyle/>
                    <a:p>
                      <a:pPr algn="l" fontAlgn="b"/>
                      <a:r>
                        <a:rPr lang="es-ES" sz="1000" u="none" strike="noStrike">
                          <a:effectLst/>
                        </a:rPr>
                        <a:t>3.1.5 Aplica programación en PL/SQL para generar cursores, funciones y procedimientos almacenados.</a:t>
                      </a:r>
                      <a:endParaRPr lang="es-ES" sz="1000" b="0" i="0" u="none" strike="noStrike">
                        <a:solidFill>
                          <a:srgbClr val="000000"/>
                        </a:solidFill>
                        <a:effectLst/>
                        <a:latin typeface="Calibri" panose="020F0502020204030204" pitchFamily="34" charset="0"/>
                      </a:endParaRPr>
                    </a:p>
                  </a:txBody>
                  <a:tcPr marL="8669" marR="8669" marT="8669" marB="0" anchor="b"/>
                </a:tc>
                <a:tc vMerge="1">
                  <a:txBody>
                    <a:bodyPr/>
                    <a:lstStyle/>
                    <a:p>
                      <a:endParaRPr lang="es-CL"/>
                    </a:p>
                  </a:txBody>
                  <a:tcPr/>
                </a:tc>
                <a:tc vMerge="1">
                  <a:txBody>
                    <a:bodyPr/>
                    <a:lstStyle/>
                    <a:p>
                      <a:endParaRPr lang="es-CL"/>
                    </a:p>
                  </a:txBody>
                  <a:tcPr/>
                </a:tc>
                <a:extLst>
                  <a:ext uri="{0D108BD9-81ED-4DB2-BD59-A6C34878D82A}">
                    <a16:rowId xmlns:a16="http://schemas.microsoft.com/office/drawing/2014/main" val="4235720728"/>
                  </a:ext>
                </a:extLst>
              </a:tr>
              <a:tr h="217990">
                <a:tc vMerge="1">
                  <a:txBody>
                    <a:bodyPr/>
                    <a:lstStyle/>
                    <a:p>
                      <a:endParaRPr lang="es-CL"/>
                    </a:p>
                  </a:txBody>
                  <a:tcPr/>
                </a:tc>
                <a:tc vMerge="1">
                  <a:txBody>
                    <a:bodyPr/>
                    <a:lstStyle/>
                    <a:p>
                      <a:endParaRPr lang="es-CL"/>
                    </a:p>
                  </a:txBody>
                  <a:tcPr/>
                </a:tc>
                <a:tc>
                  <a:txBody>
                    <a:bodyPr/>
                    <a:lstStyle/>
                    <a:p>
                      <a:pPr algn="l" fontAlgn="b"/>
                      <a:r>
                        <a:rPr lang="es-ES" sz="1000" u="none" strike="noStrike">
                          <a:effectLst/>
                        </a:rPr>
                        <a:t>3.1.6 Utiliza disparadores (Triggers) de acuerdo a requerimientos para auditar accesos a la base de datos.</a:t>
                      </a:r>
                      <a:endParaRPr lang="es-ES" sz="1000" b="0" i="0" u="none" strike="noStrike">
                        <a:solidFill>
                          <a:srgbClr val="000000"/>
                        </a:solidFill>
                        <a:effectLst/>
                        <a:latin typeface="Calibri" panose="020F0502020204030204" pitchFamily="34" charset="0"/>
                      </a:endParaRPr>
                    </a:p>
                  </a:txBody>
                  <a:tcPr marL="8669" marR="8669" marT="8669" marB="0" anchor="b"/>
                </a:tc>
                <a:tc vMerge="1">
                  <a:txBody>
                    <a:bodyPr/>
                    <a:lstStyle/>
                    <a:p>
                      <a:endParaRPr lang="es-CL"/>
                    </a:p>
                  </a:txBody>
                  <a:tcPr/>
                </a:tc>
                <a:tc vMerge="1">
                  <a:txBody>
                    <a:bodyPr/>
                    <a:lstStyle/>
                    <a:p>
                      <a:endParaRPr lang="es-CL"/>
                    </a:p>
                  </a:txBody>
                  <a:tcPr/>
                </a:tc>
                <a:extLst>
                  <a:ext uri="{0D108BD9-81ED-4DB2-BD59-A6C34878D82A}">
                    <a16:rowId xmlns:a16="http://schemas.microsoft.com/office/drawing/2014/main" val="4192776101"/>
                  </a:ext>
                </a:extLst>
              </a:tr>
              <a:tr h="217990">
                <a:tc vMerge="1">
                  <a:txBody>
                    <a:bodyPr/>
                    <a:lstStyle/>
                    <a:p>
                      <a:endParaRPr lang="es-CL"/>
                    </a:p>
                  </a:txBody>
                  <a:tcPr/>
                </a:tc>
                <a:tc vMerge="1">
                  <a:txBody>
                    <a:bodyPr/>
                    <a:lstStyle/>
                    <a:p>
                      <a:endParaRPr lang="es-CL"/>
                    </a:p>
                  </a:txBody>
                  <a:tcPr/>
                </a:tc>
                <a:tc>
                  <a:txBody>
                    <a:bodyPr/>
                    <a:lstStyle/>
                    <a:p>
                      <a:pPr algn="l" fontAlgn="b"/>
                      <a:r>
                        <a:rPr lang="es-ES" sz="1000" u="none" strike="noStrike">
                          <a:effectLst/>
                        </a:rPr>
                        <a:t>3.1.7 Cumpliendo con las tareas asignadas en el tiempo debido</a:t>
                      </a:r>
                      <a:endParaRPr lang="es-ES" sz="1000" b="0" i="0" u="none" strike="noStrike">
                        <a:solidFill>
                          <a:srgbClr val="000000"/>
                        </a:solidFill>
                        <a:effectLst/>
                        <a:latin typeface="Calibri" panose="020F0502020204030204" pitchFamily="34" charset="0"/>
                      </a:endParaRPr>
                    </a:p>
                  </a:txBody>
                  <a:tcPr marL="8669" marR="8669" marT="8669" marB="0" anchor="b"/>
                </a:tc>
                <a:tc vMerge="1">
                  <a:txBody>
                    <a:bodyPr/>
                    <a:lstStyle/>
                    <a:p>
                      <a:endParaRPr lang="es-CL"/>
                    </a:p>
                  </a:txBody>
                  <a:tcPr/>
                </a:tc>
                <a:tc vMerge="1">
                  <a:txBody>
                    <a:bodyPr/>
                    <a:lstStyle/>
                    <a:p>
                      <a:endParaRPr lang="es-CL"/>
                    </a:p>
                  </a:txBody>
                  <a:tcPr/>
                </a:tc>
                <a:extLst>
                  <a:ext uri="{0D108BD9-81ED-4DB2-BD59-A6C34878D82A}">
                    <a16:rowId xmlns:a16="http://schemas.microsoft.com/office/drawing/2014/main" val="605450269"/>
                  </a:ext>
                </a:extLst>
              </a:tr>
              <a:tr h="435981">
                <a:tc>
                  <a:txBody>
                    <a:bodyPr/>
                    <a:lstStyle/>
                    <a:p>
                      <a:pPr algn="ctr" fontAlgn="ctr"/>
                      <a:r>
                        <a:rPr lang="es-ES" sz="1000" u="none" strike="noStrike">
                          <a:effectLst/>
                        </a:rPr>
                        <a:t>4</a:t>
                      </a:r>
                      <a:endParaRPr lang="es-ES" sz="1000" b="0" i="0" u="none" strike="noStrike">
                        <a:solidFill>
                          <a:srgbClr val="000000"/>
                        </a:solidFill>
                        <a:effectLst/>
                        <a:latin typeface="Calibri" panose="020F0502020204030204" pitchFamily="34" charset="0"/>
                      </a:endParaRPr>
                    </a:p>
                  </a:txBody>
                  <a:tcPr marL="8669" marR="8669" marT="8669" marB="0" anchor="ctr"/>
                </a:tc>
                <a:tc>
                  <a:txBody>
                    <a:bodyPr/>
                    <a:lstStyle/>
                    <a:p>
                      <a:pPr algn="ctr" fontAlgn="ctr"/>
                      <a:r>
                        <a:rPr lang="es-ES" sz="1000" u="none" strike="noStrike">
                          <a:effectLst/>
                        </a:rPr>
                        <a:t>I, II y III</a:t>
                      </a:r>
                      <a:endParaRPr lang="es-ES" sz="1000" b="0" i="0" u="none" strike="noStrike">
                        <a:solidFill>
                          <a:srgbClr val="000000"/>
                        </a:solidFill>
                        <a:effectLst/>
                        <a:latin typeface="Calibri" panose="020F0502020204030204" pitchFamily="34" charset="0"/>
                      </a:endParaRPr>
                    </a:p>
                  </a:txBody>
                  <a:tcPr marL="8669" marR="8669" marT="8669" marB="0" anchor="ctr"/>
                </a:tc>
                <a:tc>
                  <a:txBody>
                    <a:bodyPr/>
                    <a:lstStyle/>
                    <a:p>
                      <a:pPr algn="l" fontAlgn="ctr"/>
                      <a:r>
                        <a:rPr lang="es-CL" sz="1000" u="none" strike="noStrike">
                          <a:effectLst/>
                        </a:rPr>
                        <a:t>Todas las unidades</a:t>
                      </a:r>
                      <a:endParaRPr lang="es-CL" sz="1000" b="0" i="0" u="none" strike="noStrike">
                        <a:solidFill>
                          <a:srgbClr val="000000"/>
                        </a:solidFill>
                        <a:effectLst/>
                        <a:latin typeface="Calibri" panose="020F0502020204030204" pitchFamily="34" charset="0"/>
                      </a:endParaRPr>
                    </a:p>
                  </a:txBody>
                  <a:tcPr marL="8669" marR="8669" marT="8669" marB="0" anchor="ctr"/>
                </a:tc>
                <a:tc>
                  <a:txBody>
                    <a:bodyPr/>
                    <a:lstStyle/>
                    <a:p>
                      <a:pPr algn="ctr" fontAlgn="ctr"/>
                      <a:r>
                        <a:rPr lang="es-ES" sz="1000" u="none" strike="noStrike">
                          <a:effectLst/>
                        </a:rPr>
                        <a:t>Método de Caso</a:t>
                      </a:r>
                      <a:endParaRPr lang="es-ES" sz="1000" b="0" i="0" u="none" strike="noStrike">
                        <a:solidFill>
                          <a:srgbClr val="000000"/>
                        </a:solidFill>
                        <a:effectLst/>
                        <a:latin typeface="Calibri" panose="020F0502020204030204" pitchFamily="34" charset="0"/>
                      </a:endParaRPr>
                    </a:p>
                  </a:txBody>
                  <a:tcPr marL="8669" marR="8669" marT="8669" marB="0" anchor="ctr"/>
                </a:tc>
                <a:tc>
                  <a:txBody>
                    <a:bodyPr/>
                    <a:lstStyle/>
                    <a:p>
                      <a:pPr algn="ctr" fontAlgn="ctr"/>
                      <a:r>
                        <a:rPr lang="es-ES" sz="1000" u="none" strike="noStrike" dirty="0">
                          <a:effectLst/>
                        </a:rPr>
                        <a:t>35%</a:t>
                      </a:r>
                      <a:endParaRPr lang="es-ES" sz="1000" b="0" i="0" u="none" strike="noStrike" dirty="0">
                        <a:solidFill>
                          <a:srgbClr val="000000"/>
                        </a:solidFill>
                        <a:effectLst/>
                        <a:latin typeface="Calibri" panose="020F0502020204030204" pitchFamily="34" charset="0"/>
                      </a:endParaRPr>
                    </a:p>
                  </a:txBody>
                  <a:tcPr marL="8669" marR="8669" marT="8669" marB="0" anchor="ctr"/>
                </a:tc>
                <a:extLst>
                  <a:ext uri="{0D108BD9-81ED-4DB2-BD59-A6C34878D82A}">
                    <a16:rowId xmlns:a16="http://schemas.microsoft.com/office/drawing/2014/main" val="2024049927"/>
                  </a:ext>
                </a:extLst>
              </a:tr>
            </a:tbl>
          </a:graphicData>
        </a:graphic>
      </p:graphicFrame>
    </p:spTree>
    <p:extLst>
      <p:ext uri="{BB962C8B-B14F-4D97-AF65-F5344CB8AC3E}">
        <p14:creationId xmlns:p14="http://schemas.microsoft.com/office/powerpoint/2010/main" val="533024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440328"/>
            <a:ext cx="8707248" cy="636607"/>
          </a:xfrm>
        </p:spPr>
        <p:txBody>
          <a:bodyPr>
            <a:noAutofit/>
          </a:bodyPr>
          <a:lstStyle/>
          <a:p>
            <a:r>
              <a:rPr lang="es-ES" sz="2800" b="1" dirty="0">
                <a:solidFill>
                  <a:srgbClr val="D40202"/>
                </a:solidFill>
                <a:latin typeface="Myriad Pro"/>
                <a:cs typeface="Myriad Pro"/>
              </a:rPr>
              <a:t>Acceso a la instancia mediante Oracle SQL </a:t>
            </a:r>
            <a:r>
              <a:rPr lang="es-ES" sz="2800" b="1" dirty="0" err="1">
                <a:solidFill>
                  <a:srgbClr val="D40202"/>
                </a:solidFill>
                <a:latin typeface="Myriad Pro"/>
                <a:cs typeface="Myriad Pro"/>
              </a:rPr>
              <a:t>Developer</a:t>
            </a:r>
            <a:endParaRPr lang="es-CL" sz="2800" b="1" dirty="0">
              <a:solidFill>
                <a:srgbClr val="D40202"/>
              </a:solidFill>
              <a:latin typeface="Myriad Pro"/>
              <a:cs typeface="Myriad Pro"/>
            </a:endParaRP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4" name="Rectángulo 3"/>
          <p:cNvSpPr/>
          <p:nvPr/>
        </p:nvSpPr>
        <p:spPr>
          <a:xfrm>
            <a:off x="770708" y="1581739"/>
            <a:ext cx="8101351" cy="923330"/>
          </a:xfrm>
          <a:prstGeom prst="rect">
            <a:avLst/>
          </a:prstGeom>
        </p:spPr>
        <p:txBody>
          <a:bodyPr wrap="square">
            <a:spAutoFit/>
          </a:bodyPr>
          <a:lstStyle/>
          <a:p>
            <a:r>
              <a:rPr lang="es-ES" dirty="0">
                <a:solidFill>
                  <a:srgbClr val="000000"/>
                </a:solidFill>
                <a:latin typeface="Calibri" panose="020F0502020204030204" pitchFamily="34" charset="0"/>
              </a:rPr>
              <a:t>Haga clic en el botón “</a:t>
            </a:r>
            <a:r>
              <a:rPr lang="es-ES" b="1" dirty="0">
                <a:solidFill>
                  <a:srgbClr val="000000"/>
                </a:solidFill>
                <a:latin typeface="Calibri" panose="020F0502020204030204" pitchFamily="34" charset="0"/>
              </a:rPr>
              <a:t>DB </a:t>
            </a:r>
            <a:r>
              <a:rPr lang="es-ES" b="1" dirty="0" err="1">
                <a:solidFill>
                  <a:srgbClr val="000000"/>
                </a:solidFill>
                <a:latin typeface="Calibri" panose="020F0502020204030204" pitchFamily="34" charset="0"/>
              </a:rPr>
              <a:t>Connection</a:t>
            </a:r>
            <a:r>
              <a:rPr lang="es-ES" dirty="0">
                <a:solidFill>
                  <a:srgbClr val="000000"/>
                </a:solidFill>
                <a:latin typeface="Calibri" panose="020F0502020204030204" pitchFamily="34" charset="0"/>
              </a:rPr>
              <a:t>”, el cual desplegará la ventana “</a:t>
            </a:r>
            <a:r>
              <a:rPr lang="es-ES" b="1" dirty="0" err="1">
                <a:solidFill>
                  <a:srgbClr val="000000"/>
                </a:solidFill>
                <a:latin typeface="Calibri" panose="020F0502020204030204" pitchFamily="34" charset="0"/>
              </a:rPr>
              <a:t>Database</a:t>
            </a:r>
            <a:r>
              <a:rPr lang="es-ES" b="1" dirty="0">
                <a:solidFill>
                  <a:srgbClr val="000000"/>
                </a:solidFill>
                <a:latin typeface="Calibri" panose="020F0502020204030204" pitchFamily="34" charset="0"/>
              </a:rPr>
              <a:t> </a:t>
            </a:r>
            <a:r>
              <a:rPr lang="es-ES" b="1" dirty="0" err="1">
                <a:solidFill>
                  <a:srgbClr val="000000"/>
                </a:solidFill>
                <a:latin typeface="Calibri" panose="020F0502020204030204" pitchFamily="34" charset="0"/>
              </a:rPr>
              <a:t>Connection</a:t>
            </a:r>
            <a:r>
              <a:rPr lang="es-ES" dirty="0">
                <a:solidFill>
                  <a:srgbClr val="000000"/>
                </a:solidFill>
                <a:latin typeface="Calibri" panose="020F0502020204030204" pitchFamily="34" charset="0"/>
              </a:rPr>
              <a:t>”. Seleccione “</a:t>
            </a:r>
            <a:r>
              <a:rPr lang="es-ES" b="1" dirty="0" err="1">
                <a:solidFill>
                  <a:srgbClr val="000000"/>
                </a:solidFill>
                <a:latin typeface="Calibri" panose="020F0502020204030204" pitchFamily="34" charset="0"/>
              </a:rPr>
              <a:t>Instance</a:t>
            </a:r>
            <a:r>
              <a:rPr lang="es-ES" b="1" dirty="0">
                <a:solidFill>
                  <a:srgbClr val="000000"/>
                </a:solidFill>
                <a:latin typeface="Calibri" panose="020F0502020204030204" pitchFamily="34" charset="0"/>
              </a:rPr>
              <a:t> </a:t>
            </a:r>
            <a:r>
              <a:rPr lang="es-ES" b="1" dirty="0" err="1">
                <a:solidFill>
                  <a:srgbClr val="000000"/>
                </a:solidFill>
                <a:latin typeface="Calibri" panose="020F0502020204030204" pitchFamily="34" charset="0"/>
              </a:rPr>
              <a:t>Wallet</a:t>
            </a:r>
            <a:r>
              <a:rPr lang="es-ES" dirty="0">
                <a:solidFill>
                  <a:srgbClr val="000000"/>
                </a:solidFill>
                <a:latin typeface="Calibri" panose="020F0502020204030204" pitchFamily="34" charset="0"/>
              </a:rPr>
              <a:t>” de la lista desplegable “</a:t>
            </a:r>
            <a:r>
              <a:rPr lang="es-ES" dirty="0" err="1">
                <a:solidFill>
                  <a:srgbClr val="000000"/>
                </a:solidFill>
                <a:latin typeface="Calibri" panose="020F0502020204030204" pitchFamily="34" charset="0"/>
              </a:rPr>
              <a:t>Wallet</a:t>
            </a:r>
            <a:r>
              <a:rPr lang="es-ES" dirty="0">
                <a:solidFill>
                  <a:srgbClr val="000000"/>
                </a:solidFill>
                <a:latin typeface="Calibri" panose="020F0502020204030204" pitchFamily="34" charset="0"/>
              </a:rPr>
              <a:t> </a:t>
            </a:r>
            <a:r>
              <a:rPr lang="es-ES" dirty="0" err="1">
                <a:solidFill>
                  <a:srgbClr val="000000"/>
                </a:solidFill>
                <a:latin typeface="Calibri" panose="020F0502020204030204" pitchFamily="34" charset="0"/>
              </a:rPr>
              <a:t>Type</a:t>
            </a:r>
            <a:r>
              <a:rPr lang="es-ES" dirty="0">
                <a:solidFill>
                  <a:srgbClr val="000000"/>
                </a:solidFill>
                <a:latin typeface="Calibri" panose="020F0502020204030204" pitchFamily="34" charset="0"/>
              </a:rPr>
              <a:t>”. </a:t>
            </a:r>
          </a:p>
          <a:p>
            <a:r>
              <a:rPr lang="es-ES" dirty="0">
                <a:solidFill>
                  <a:srgbClr val="000000"/>
                </a:solidFill>
                <a:latin typeface="Calibri" panose="020F0502020204030204" pitchFamily="34" charset="0"/>
              </a:rPr>
              <a:t>Se le pedirá la contraseña del </a:t>
            </a:r>
            <a:r>
              <a:rPr lang="es-ES" dirty="0" err="1">
                <a:solidFill>
                  <a:srgbClr val="000000"/>
                </a:solidFill>
                <a:latin typeface="Calibri" panose="020F0502020204030204" pitchFamily="34" charset="0"/>
              </a:rPr>
              <a:t>Wallet</a:t>
            </a:r>
            <a:r>
              <a:rPr lang="es-ES" dirty="0">
                <a:solidFill>
                  <a:srgbClr val="000000"/>
                </a:solidFill>
                <a:latin typeface="Calibri" panose="020F0502020204030204" pitchFamily="34" charset="0"/>
              </a:rPr>
              <a:t>. </a:t>
            </a:r>
            <a:endParaRPr lang="es-CL" dirty="0"/>
          </a:p>
        </p:txBody>
      </p:sp>
      <p:pic>
        <p:nvPicPr>
          <p:cNvPr id="7" name="Imagen 6"/>
          <p:cNvPicPr>
            <a:picLocks noChangeAspect="1"/>
          </p:cNvPicPr>
          <p:nvPr/>
        </p:nvPicPr>
        <p:blipFill>
          <a:blip r:embed="rId4"/>
          <a:stretch>
            <a:fillRect/>
          </a:stretch>
        </p:blipFill>
        <p:spPr>
          <a:xfrm>
            <a:off x="520112" y="2677259"/>
            <a:ext cx="8262665" cy="3477959"/>
          </a:xfrm>
          <a:prstGeom prst="rect">
            <a:avLst/>
          </a:prstGeom>
        </p:spPr>
      </p:pic>
    </p:spTree>
    <p:extLst>
      <p:ext uri="{BB962C8B-B14F-4D97-AF65-F5344CB8AC3E}">
        <p14:creationId xmlns:p14="http://schemas.microsoft.com/office/powerpoint/2010/main" val="3266681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22024"/>
            <a:ext cx="8707248" cy="636607"/>
          </a:xfrm>
        </p:spPr>
        <p:txBody>
          <a:bodyPr>
            <a:noAutofit/>
          </a:bodyPr>
          <a:lstStyle/>
          <a:p>
            <a:r>
              <a:rPr lang="es-ES" sz="2400" b="1" dirty="0">
                <a:solidFill>
                  <a:srgbClr val="D40202"/>
                </a:solidFill>
                <a:latin typeface="Myriad Pro"/>
                <a:cs typeface="Myriad Pro"/>
              </a:rPr>
              <a:t>Acceso a la instancia mediante Oracle SQL </a:t>
            </a:r>
            <a:r>
              <a:rPr lang="es-ES" sz="2400" b="1" dirty="0" err="1">
                <a:solidFill>
                  <a:srgbClr val="D40202"/>
                </a:solidFill>
                <a:latin typeface="Myriad Pro"/>
                <a:cs typeface="Myriad Pro"/>
              </a:rPr>
              <a:t>Developer</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2" name="Rectángulo 1"/>
          <p:cNvSpPr/>
          <p:nvPr/>
        </p:nvSpPr>
        <p:spPr>
          <a:xfrm>
            <a:off x="548640" y="760531"/>
            <a:ext cx="7531581" cy="923330"/>
          </a:xfrm>
          <a:prstGeom prst="rect">
            <a:avLst/>
          </a:prstGeom>
        </p:spPr>
        <p:txBody>
          <a:bodyPr wrap="square">
            <a:spAutoFit/>
          </a:bodyPr>
          <a:lstStyle/>
          <a:p>
            <a:r>
              <a:rPr lang="es-ES" dirty="0">
                <a:solidFill>
                  <a:srgbClr val="000000"/>
                </a:solidFill>
                <a:latin typeface="Calibri" panose="020F0502020204030204" pitchFamily="34" charset="0"/>
              </a:rPr>
              <a:t>Una vez que tenga descargado el </a:t>
            </a:r>
            <a:r>
              <a:rPr lang="es-ES" dirty="0" err="1">
                <a:solidFill>
                  <a:srgbClr val="000000"/>
                </a:solidFill>
                <a:latin typeface="Calibri" panose="020F0502020204030204" pitchFamily="34" charset="0"/>
              </a:rPr>
              <a:t>Wallet</a:t>
            </a:r>
            <a:r>
              <a:rPr lang="es-ES" dirty="0">
                <a:solidFill>
                  <a:srgbClr val="000000"/>
                </a:solidFill>
                <a:latin typeface="Calibri" panose="020F0502020204030204" pitchFamily="34" charset="0"/>
              </a:rPr>
              <a:t>, puede usar Oracle SQL </a:t>
            </a:r>
            <a:r>
              <a:rPr lang="es-ES" dirty="0" err="1">
                <a:solidFill>
                  <a:srgbClr val="000000"/>
                </a:solidFill>
                <a:latin typeface="Calibri" panose="020F0502020204030204" pitchFamily="34" charset="0"/>
              </a:rPr>
              <a:t>Developer</a:t>
            </a:r>
            <a:r>
              <a:rPr lang="es-ES" dirty="0">
                <a:solidFill>
                  <a:srgbClr val="000000"/>
                </a:solidFill>
                <a:latin typeface="Calibri" panose="020F0502020204030204" pitchFamily="34" charset="0"/>
              </a:rPr>
              <a:t> para conectarse a la base de datos autónoma. </a:t>
            </a:r>
          </a:p>
          <a:p>
            <a:r>
              <a:rPr lang="es-ES" dirty="0">
                <a:solidFill>
                  <a:srgbClr val="000000"/>
                </a:solidFill>
                <a:latin typeface="Calibri" panose="020F0502020204030204" pitchFamily="34" charset="0"/>
              </a:rPr>
              <a:t>Cree una nueva conexión ingresando las credenciales del usuario ADMIN</a:t>
            </a:r>
            <a:endParaRPr lang="es-CL" dirty="0"/>
          </a:p>
        </p:txBody>
      </p:sp>
      <p:pic>
        <p:nvPicPr>
          <p:cNvPr id="3" name="Imagen 2"/>
          <p:cNvPicPr>
            <a:picLocks noChangeAspect="1"/>
          </p:cNvPicPr>
          <p:nvPr/>
        </p:nvPicPr>
        <p:blipFill>
          <a:blip r:embed="rId4"/>
          <a:stretch>
            <a:fillRect/>
          </a:stretch>
        </p:blipFill>
        <p:spPr>
          <a:xfrm>
            <a:off x="758351" y="1815113"/>
            <a:ext cx="7556039" cy="4553233"/>
          </a:xfrm>
          <a:prstGeom prst="rect">
            <a:avLst/>
          </a:prstGeom>
        </p:spPr>
      </p:pic>
    </p:spTree>
    <p:extLst>
      <p:ext uri="{BB962C8B-B14F-4D97-AF65-F5344CB8AC3E}">
        <p14:creationId xmlns:p14="http://schemas.microsoft.com/office/powerpoint/2010/main" val="2560770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22024"/>
            <a:ext cx="8707248" cy="636607"/>
          </a:xfrm>
        </p:spPr>
        <p:txBody>
          <a:bodyPr>
            <a:noAutofit/>
          </a:bodyPr>
          <a:lstStyle/>
          <a:p>
            <a:r>
              <a:rPr lang="es-ES" sz="2400" b="1" dirty="0">
                <a:solidFill>
                  <a:srgbClr val="D40202"/>
                </a:solidFill>
                <a:latin typeface="Myriad Pro"/>
                <a:cs typeface="Myriad Pro"/>
              </a:rPr>
              <a:t>Acceso a la instancia mediante Oracle SQL </a:t>
            </a:r>
            <a:r>
              <a:rPr lang="es-ES" sz="2400" b="1" dirty="0" err="1">
                <a:solidFill>
                  <a:srgbClr val="D40202"/>
                </a:solidFill>
                <a:latin typeface="Myriad Pro"/>
                <a:cs typeface="Myriad Pro"/>
              </a:rPr>
              <a:t>Developer</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pic>
        <p:nvPicPr>
          <p:cNvPr id="3" name="Imagen 2"/>
          <p:cNvPicPr>
            <a:picLocks noChangeAspect="1"/>
          </p:cNvPicPr>
          <p:nvPr/>
        </p:nvPicPr>
        <p:blipFill>
          <a:blip r:embed="rId4"/>
          <a:stretch>
            <a:fillRect/>
          </a:stretch>
        </p:blipFill>
        <p:spPr>
          <a:xfrm>
            <a:off x="943980" y="758631"/>
            <a:ext cx="7136241" cy="4300265"/>
          </a:xfrm>
          <a:prstGeom prst="rect">
            <a:avLst/>
          </a:prstGeom>
        </p:spPr>
      </p:pic>
      <p:sp>
        <p:nvSpPr>
          <p:cNvPr id="4" name="Rectángulo 3"/>
          <p:cNvSpPr/>
          <p:nvPr/>
        </p:nvSpPr>
        <p:spPr>
          <a:xfrm>
            <a:off x="1097280" y="5233838"/>
            <a:ext cx="7589519" cy="923330"/>
          </a:xfrm>
          <a:prstGeom prst="rect">
            <a:avLst/>
          </a:prstGeom>
        </p:spPr>
        <p:txBody>
          <a:bodyPr wrap="square">
            <a:spAutoFit/>
          </a:bodyPr>
          <a:lstStyle/>
          <a:p>
            <a:r>
              <a:rPr lang="es-ES" dirty="0">
                <a:solidFill>
                  <a:srgbClr val="000000"/>
                </a:solidFill>
                <a:latin typeface="Calibri" panose="020F0502020204030204" pitchFamily="34" charset="0"/>
              </a:rPr>
              <a:t>Seleccione “Cartera de Cloud” de la lista desplegable “Tipo de </a:t>
            </a:r>
            <a:r>
              <a:rPr lang="es-ES" dirty="0" err="1">
                <a:solidFill>
                  <a:srgbClr val="000000"/>
                </a:solidFill>
                <a:latin typeface="Calibri" panose="020F0502020204030204" pitchFamily="34" charset="0"/>
              </a:rPr>
              <a:t>Conexión”y</a:t>
            </a:r>
            <a:r>
              <a:rPr lang="es-ES" dirty="0">
                <a:solidFill>
                  <a:srgbClr val="000000"/>
                </a:solidFill>
                <a:latin typeface="Calibri" panose="020F0502020204030204" pitchFamily="34" charset="0"/>
              </a:rPr>
              <a:t>  seleccione el </a:t>
            </a:r>
            <a:r>
              <a:rPr lang="es-ES" dirty="0" err="1">
                <a:solidFill>
                  <a:srgbClr val="000000"/>
                </a:solidFill>
                <a:latin typeface="Calibri" panose="020F0502020204030204" pitchFamily="34" charset="0"/>
              </a:rPr>
              <a:t>Wallet</a:t>
            </a:r>
            <a:r>
              <a:rPr lang="es-ES" dirty="0">
                <a:solidFill>
                  <a:srgbClr val="000000"/>
                </a:solidFill>
                <a:latin typeface="Calibri" panose="020F0502020204030204" pitchFamily="34" charset="0"/>
              </a:rPr>
              <a:t> recién creado. Una vez que ha configurado su conexión, podrá probarla, guardarla y usarla para acceder a la instancia.</a:t>
            </a:r>
            <a:endParaRPr lang="es-CL" dirty="0"/>
          </a:p>
        </p:txBody>
      </p:sp>
    </p:spTree>
    <p:extLst>
      <p:ext uri="{BB962C8B-B14F-4D97-AF65-F5344CB8AC3E}">
        <p14:creationId xmlns:p14="http://schemas.microsoft.com/office/powerpoint/2010/main" val="1711287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440327"/>
            <a:ext cx="8707248" cy="636607"/>
          </a:xfrm>
        </p:spPr>
        <p:txBody>
          <a:bodyPr>
            <a:noAutofit/>
          </a:bodyPr>
          <a:lstStyle/>
          <a:p>
            <a:r>
              <a:rPr lang="es-ES" sz="2400" b="1" dirty="0">
                <a:solidFill>
                  <a:srgbClr val="D40202"/>
                </a:solidFill>
                <a:latin typeface="Myriad Pro"/>
                <a:cs typeface="Myriad Pro"/>
              </a:rPr>
              <a:t>Usuario HR mediante Oracle SQL </a:t>
            </a:r>
            <a:r>
              <a:rPr lang="es-ES" sz="2400" b="1" dirty="0" err="1">
                <a:solidFill>
                  <a:srgbClr val="D40202"/>
                </a:solidFill>
                <a:latin typeface="Myriad Pro"/>
                <a:cs typeface="Myriad Pro"/>
              </a:rPr>
              <a:t>Developer</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2" name="Rectángulo 1"/>
          <p:cNvSpPr/>
          <p:nvPr/>
        </p:nvSpPr>
        <p:spPr>
          <a:xfrm>
            <a:off x="666205" y="1467289"/>
            <a:ext cx="7876903" cy="4401205"/>
          </a:xfrm>
          <a:prstGeom prst="rect">
            <a:avLst/>
          </a:prstGeom>
        </p:spPr>
        <p:txBody>
          <a:bodyPr wrap="square">
            <a:spAutoFit/>
          </a:bodyPr>
          <a:lstStyle/>
          <a:p>
            <a:r>
              <a:rPr lang="es-ES" sz="2000" dirty="0">
                <a:solidFill>
                  <a:srgbClr val="000000"/>
                </a:solidFill>
                <a:latin typeface="Calibri" panose="020F0502020204030204" pitchFamily="34" charset="0"/>
              </a:rPr>
              <a:t>Aunque puede emplear el usuario ADMIN para crear, gestionar y consultar objetos de base de datos, la práctica usual es crear y emplear un usuario con el nivel más bajo de privilegios posible. </a:t>
            </a:r>
          </a:p>
          <a:p>
            <a:endParaRPr lang="es-ES" sz="2000" dirty="0">
              <a:solidFill>
                <a:srgbClr val="000000"/>
              </a:solidFill>
              <a:latin typeface="Calibri" panose="020F0502020204030204" pitchFamily="34" charset="0"/>
            </a:endParaRPr>
          </a:p>
          <a:p>
            <a:r>
              <a:rPr lang="es-ES" sz="2000" dirty="0">
                <a:solidFill>
                  <a:srgbClr val="000000"/>
                </a:solidFill>
                <a:latin typeface="Calibri" panose="020F0502020204030204" pitchFamily="34" charset="0"/>
              </a:rPr>
              <a:t>En el ejemplo que se muestra a continuación, se crea un usuario llamado HR, con la contraseña “</a:t>
            </a:r>
            <a:r>
              <a:rPr lang="es-ES" sz="2000" b="1" dirty="0" err="1">
                <a:solidFill>
                  <a:srgbClr val="000000"/>
                </a:solidFill>
                <a:latin typeface="Calibri" panose="020F0502020204030204" pitchFamily="34" charset="0"/>
              </a:rPr>
              <a:t>Pa</a:t>
            </a:r>
            <a:r>
              <a:rPr lang="es-ES" sz="2000" b="1" dirty="0">
                <a:solidFill>
                  <a:srgbClr val="000000"/>
                </a:solidFill>
                <a:latin typeface="Calibri" panose="020F0502020204030204" pitchFamily="34" charset="0"/>
              </a:rPr>
              <a:t>$$w0rd</a:t>
            </a:r>
            <a:r>
              <a:rPr lang="es-ES" sz="2000" dirty="0">
                <a:solidFill>
                  <a:srgbClr val="000000"/>
                </a:solidFill>
                <a:latin typeface="Calibri" panose="020F0502020204030204" pitchFamily="34" charset="0"/>
              </a:rPr>
              <a:t>” y se desbloquea su cuenta. </a:t>
            </a:r>
          </a:p>
          <a:p>
            <a:endParaRPr lang="es-ES" sz="2000" dirty="0">
              <a:solidFill>
                <a:srgbClr val="000000"/>
              </a:solidFill>
              <a:latin typeface="Calibri" panose="020F0502020204030204" pitchFamily="34" charset="0"/>
            </a:endParaRPr>
          </a:p>
          <a:p>
            <a:r>
              <a:rPr lang="es-ES" sz="2000" dirty="0">
                <a:solidFill>
                  <a:srgbClr val="000000"/>
                </a:solidFill>
                <a:latin typeface="Calibri" panose="020F0502020204030204" pitchFamily="34" charset="0"/>
              </a:rPr>
              <a:t>Luego se le otorgan los siguientes privilegios/roles: </a:t>
            </a:r>
          </a:p>
          <a:p>
            <a:endParaRPr lang="es-ES" sz="2000" dirty="0">
              <a:solidFill>
                <a:srgbClr val="000000"/>
              </a:solidFill>
              <a:latin typeface="Calibri" panose="020F0502020204030204" pitchFamily="34" charset="0"/>
            </a:endParaRPr>
          </a:p>
          <a:p>
            <a:r>
              <a:rPr lang="es-ES" sz="2000" dirty="0">
                <a:solidFill>
                  <a:srgbClr val="000000"/>
                </a:solidFill>
                <a:latin typeface="Calibri" panose="020F0502020204030204" pitchFamily="34" charset="0"/>
              </a:rPr>
              <a:t>• CREATE SESSION: permite que el usuario pueda conectarse e iniciar una sesión. </a:t>
            </a:r>
          </a:p>
          <a:p>
            <a:r>
              <a:rPr lang="es-CL" sz="2000" dirty="0">
                <a:solidFill>
                  <a:srgbClr val="000000"/>
                </a:solidFill>
                <a:latin typeface="Calibri" panose="020F0502020204030204" pitchFamily="34" charset="0"/>
              </a:rPr>
              <a:t>• RESOURCE: rol que permite crear variados objetos de base de datos. </a:t>
            </a:r>
          </a:p>
          <a:p>
            <a:r>
              <a:rPr lang="es-ES" sz="2000" dirty="0">
                <a:solidFill>
                  <a:srgbClr val="000000"/>
                </a:solidFill>
                <a:latin typeface="Calibri" panose="020F0502020204030204" pitchFamily="34" charset="0"/>
              </a:rPr>
              <a:t>• UNLIMITED TABLESPACE: permite tener una cuota ilimitada de almacenamiento. </a:t>
            </a:r>
          </a:p>
        </p:txBody>
      </p:sp>
    </p:spTree>
    <p:extLst>
      <p:ext uri="{BB962C8B-B14F-4D97-AF65-F5344CB8AC3E}">
        <p14:creationId xmlns:p14="http://schemas.microsoft.com/office/powerpoint/2010/main" val="994559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440327"/>
            <a:ext cx="8707248" cy="636607"/>
          </a:xfrm>
        </p:spPr>
        <p:txBody>
          <a:bodyPr>
            <a:noAutofit/>
          </a:bodyPr>
          <a:lstStyle/>
          <a:p>
            <a:r>
              <a:rPr lang="es-ES" sz="2400" b="1" dirty="0">
                <a:solidFill>
                  <a:srgbClr val="D40202"/>
                </a:solidFill>
                <a:latin typeface="Myriad Pro"/>
                <a:cs typeface="Myriad Pro"/>
              </a:rPr>
              <a:t>Usuario HR mediante Oracle SQL </a:t>
            </a:r>
            <a:r>
              <a:rPr lang="es-ES" sz="2400" b="1" dirty="0" err="1">
                <a:solidFill>
                  <a:srgbClr val="D40202"/>
                </a:solidFill>
                <a:latin typeface="Myriad Pro"/>
                <a:cs typeface="Myriad Pro"/>
              </a:rPr>
              <a:t>Developer</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pic>
        <p:nvPicPr>
          <p:cNvPr id="3" name="Imagen 2"/>
          <p:cNvPicPr>
            <a:picLocks noChangeAspect="1"/>
          </p:cNvPicPr>
          <p:nvPr/>
        </p:nvPicPr>
        <p:blipFill>
          <a:blip r:embed="rId4"/>
          <a:stretch>
            <a:fillRect/>
          </a:stretch>
        </p:blipFill>
        <p:spPr>
          <a:xfrm>
            <a:off x="850855" y="1076934"/>
            <a:ext cx="7524239" cy="4174335"/>
          </a:xfrm>
          <a:prstGeom prst="rect">
            <a:avLst/>
          </a:prstGeom>
        </p:spPr>
      </p:pic>
      <p:sp>
        <p:nvSpPr>
          <p:cNvPr id="4" name="Rectángulo 3"/>
          <p:cNvSpPr/>
          <p:nvPr/>
        </p:nvSpPr>
        <p:spPr>
          <a:xfrm>
            <a:off x="1190631" y="5413769"/>
            <a:ext cx="6889590" cy="646331"/>
          </a:xfrm>
          <a:prstGeom prst="rect">
            <a:avLst/>
          </a:prstGeom>
        </p:spPr>
        <p:txBody>
          <a:bodyPr wrap="square">
            <a:spAutoFit/>
          </a:bodyPr>
          <a:lstStyle/>
          <a:p>
            <a:r>
              <a:rPr lang="es-ES" dirty="0">
                <a:solidFill>
                  <a:srgbClr val="000000"/>
                </a:solidFill>
                <a:latin typeface="Calibri" panose="020F0502020204030204" pitchFamily="34" charset="0"/>
              </a:rPr>
              <a:t>Para acceder con el usuario recién creado, es necesario crear una nueva conexión a base de datos en Oracle SQL </a:t>
            </a:r>
            <a:r>
              <a:rPr lang="es-ES" dirty="0" err="1">
                <a:solidFill>
                  <a:srgbClr val="000000"/>
                </a:solidFill>
                <a:latin typeface="Calibri" panose="020F0502020204030204" pitchFamily="34" charset="0"/>
              </a:rPr>
              <a:t>Developer</a:t>
            </a:r>
            <a:r>
              <a:rPr lang="es-ES" dirty="0">
                <a:solidFill>
                  <a:srgbClr val="000000"/>
                </a:solidFill>
                <a:latin typeface="Calibri" panose="020F0502020204030204" pitchFamily="34" charset="0"/>
              </a:rPr>
              <a:t>. </a:t>
            </a:r>
            <a:endParaRPr lang="es-CL" dirty="0"/>
          </a:p>
        </p:txBody>
      </p:sp>
    </p:spTree>
    <p:extLst>
      <p:ext uri="{BB962C8B-B14F-4D97-AF65-F5344CB8AC3E}">
        <p14:creationId xmlns:p14="http://schemas.microsoft.com/office/powerpoint/2010/main" val="5606351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212259"/>
            <a:ext cx="8707248" cy="636607"/>
          </a:xfrm>
        </p:spPr>
        <p:txBody>
          <a:bodyPr>
            <a:noAutofit/>
          </a:bodyPr>
          <a:lstStyle/>
          <a:p>
            <a:r>
              <a:rPr lang="es-ES" sz="2400" b="1" dirty="0">
                <a:solidFill>
                  <a:srgbClr val="D40202"/>
                </a:solidFill>
                <a:latin typeface="Myriad Pro"/>
                <a:cs typeface="Myriad Pro"/>
              </a:rPr>
              <a:t>Creación y poblamiento de tablas para usuario HR</a:t>
            </a:r>
            <a:endParaRPr lang="es-CL" sz="2400" b="1" dirty="0">
              <a:solidFill>
                <a:srgbClr val="D40202"/>
              </a:solidFill>
              <a:latin typeface="Myriad Pro"/>
              <a:cs typeface="Myriad Pro"/>
            </a:endParaRP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pic>
        <p:nvPicPr>
          <p:cNvPr id="2" name="Imagen 1"/>
          <p:cNvPicPr>
            <a:picLocks noChangeAspect="1"/>
          </p:cNvPicPr>
          <p:nvPr/>
        </p:nvPicPr>
        <p:blipFill>
          <a:blip r:embed="rId4"/>
          <a:stretch>
            <a:fillRect/>
          </a:stretch>
        </p:blipFill>
        <p:spPr>
          <a:xfrm>
            <a:off x="1202511" y="933243"/>
            <a:ext cx="6897868" cy="5397603"/>
          </a:xfrm>
          <a:prstGeom prst="rect">
            <a:avLst/>
          </a:prstGeom>
        </p:spPr>
      </p:pic>
    </p:spTree>
    <p:extLst>
      <p:ext uri="{BB962C8B-B14F-4D97-AF65-F5344CB8AC3E}">
        <p14:creationId xmlns:p14="http://schemas.microsoft.com/office/powerpoint/2010/main" val="2685469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0"/>
            <a:ext cx="8012802" cy="922232"/>
          </a:xfrm>
        </p:spPr>
        <p:txBody>
          <a:bodyPr>
            <a:normAutofit/>
          </a:bodyPr>
          <a:lstStyle/>
          <a:p>
            <a:pPr algn="l"/>
            <a:r>
              <a:rPr lang="es-CL" sz="2400" b="1" dirty="0">
                <a:solidFill>
                  <a:srgbClr val="D40202"/>
                </a:solidFill>
                <a:latin typeface="Myriad Pro"/>
                <a:cs typeface="Myriad Pro"/>
              </a:rPr>
              <a:t>Arquitectura ORACLE</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390" y="4771445"/>
            <a:ext cx="1484454" cy="1484454"/>
          </a:xfrm>
          <a:prstGeom prst="rect">
            <a:avLst/>
          </a:prstGeom>
        </p:spPr>
      </p:pic>
      <p:grpSp>
        <p:nvGrpSpPr>
          <p:cNvPr id="13" name="Grupo 12"/>
          <p:cNvGrpSpPr/>
          <p:nvPr/>
        </p:nvGrpSpPr>
        <p:grpSpPr>
          <a:xfrm>
            <a:off x="6377651" y="1944547"/>
            <a:ext cx="2164994" cy="2826898"/>
            <a:chOff x="6377651" y="1944547"/>
            <a:chExt cx="2164994" cy="2826898"/>
          </a:xfrm>
        </p:grpSpPr>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6377651" y="3130763"/>
              <a:ext cx="1482650" cy="1640682"/>
            </a:xfrm>
            <a:prstGeom prst="rect">
              <a:avLst/>
            </a:prstGeom>
          </p:spPr>
        </p:pic>
        <p:pic>
          <p:nvPicPr>
            <p:cNvPr id="8" name="Imagen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7708" y="1944547"/>
              <a:ext cx="1654937" cy="1654937"/>
            </a:xfrm>
            <a:prstGeom prst="rect">
              <a:avLst/>
            </a:prstGeom>
          </p:spPr>
        </p:pic>
      </p:grpSp>
      <p:pic>
        <p:nvPicPr>
          <p:cNvPr id="10" name="Imagen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965044" y="1608881"/>
            <a:ext cx="1365800" cy="943286"/>
          </a:xfrm>
          <a:prstGeom prst="rect">
            <a:avLst/>
          </a:prstGeom>
        </p:spPr>
      </p:pic>
      <p:pic>
        <p:nvPicPr>
          <p:cNvPr id="12" name="Imagen 11"/>
          <p:cNvPicPr>
            <a:picLocks noChangeAspect="1"/>
          </p:cNvPicPr>
          <p:nvPr/>
        </p:nvPicPr>
        <p:blipFill>
          <a:blip r:embed="rId7"/>
          <a:stretch>
            <a:fillRect/>
          </a:stretch>
        </p:blipFill>
        <p:spPr>
          <a:xfrm>
            <a:off x="371594" y="3253315"/>
            <a:ext cx="2552700" cy="723900"/>
          </a:xfrm>
          <a:prstGeom prst="rect">
            <a:avLst/>
          </a:prstGeom>
        </p:spPr>
      </p:pic>
      <p:grpSp>
        <p:nvGrpSpPr>
          <p:cNvPr id="22" name="Grupo 21"/>
          <p:cNvGrpSpPr/>
          <p:nvPr/>
        </p:nvGrpSpPr>
        <p:grpSpPr>
          <a:xfrm>
            <a:off x="1851949" y="2552167"/>
            <a:ext cx="4247909" cy="2219278"/>
            <a:chOff x="1851949" y="2552167"/>
            <a:chExt cx="4247909" cy="2219278"/>
          </a:xfrm>
        </p:grpSpPr>
        <p:cxnSp>
          <p:nvCxnSpPr>
            <p:cNvPr id="15" name="Conector recto de flecha 14"/>
            <p:cNvCxnSpPr/>
            <p:nvPr/>
          </p:nvCxnSpPr>
          <p:spPr>
            <a:xfrm>
              <a:off x="2037144" y="2552167"/>
              <a:ext cx="208345" cy="7011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Conector recto de flecha 16"/>
            <p:cNvCxnSpPr/>
            <p:nvPr/>
          </p:nvCxnSpPr>
          <p:spPr>
            <a:xfrm flipV="1">
              <a:off x="1851949" y="4074289"/>
              <a:ext cx="393540" cy="6971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ector recto de flecha 20"/>
            <p:cNvCxnSpPr/>
            <p:nvPr/>
          </p:nvCxnSpPr>
          <p:spPr>
            <a:xfrm>
              <a:off x="3194613" y="3680749"/>
              <a:ext cx="2905245" cy="173621"/>
            </a:xfrm>
            <a:prstGeom prst="straightConnector1">
              <a:avLst/>
            </a:prstGeom>
            <a:ln w="76200">
              <a:headEnd type="none" w="med" len="med"/>
              <a:tailEnd type="triangle" w="med" len="med"/>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cxnSp>
      </p:grpSp>
      <p:pic>
        <p:nvPicPr>
          <p:cNvPr id="23" name="Imagen 22"/>
          <p:cNvPicPr>
            <a:picLocks noChangeAspect="1"/>
          </p:cNvPicPr>
          <p:nvPr/>
        </p:nvPicPr>
        <p:blipFill>
          <a:blip r:embed="rId8"/>
          <a:stretch>
            <a:fillRect/>
          </a:stretch>
        </p:blipFill>
        <p:spPr>
          <a:xfrm>
            <a:off x="740780" y="951145"/>
            <a:ext cx="7817689" cy="5056116"/>
          </a:xfrm>
          <a:prstGeom prst="rect">
            <a:avLst/>
          </a:prstGeom>
        </p:spPr>
      </p:pic>
      <p:sp>
        <p:nvSpPr>
          <p:cNvPr id="24" name="Rectángulo redondeado 23"/>
          <p:cNvSpPr/>
          <p:nvPr/>
        </p:nvSpPr>
        <p:spPr>
          <a:xfrm>
            <a:off x="2924294" y="1250066"/>
            <a:ext cx="895352" cy="486137"/>
          </a:xfrm>
          <a:prstGeom prst="roundRect">
            <a:avLst/>
          </a:prstGeom>
          <a:noFill/>
          <a:ln w="5715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27" name="Rectángulo redondeado 26"/>
          <p:cNvSpPr/>
          <p:nvPr/>
        </p:nvSpPr>
        <p:spPr>
          <a:xfrm>
            <a:off x="3053897" y="2380641"/>
            <a:ext cx="5256726" cy="872674"/>
          </a:xfrm>
          <a:prstGeom prst="roundRect">
            <a:avLst/>
          </a:prstGeom>
          <a:noFill/>
          <a:ln w="5715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28" name="Rectángulo redondeado 27"/>
          <p:cNvSpPr/>
          <p:nvPr/>
        </p:nvSpPr>
        <p:spPr>
          <a:xfrm>
            <a:off x="2968542" y="3411616"/>
            <a:ext cx="2286364" cy="1496050"/>
          </a:xfrm>
          <a:prstGeom prst="roundRect">
            <a:avLst/>
          </a:prstGeom>
          <a:noFill/>
          <a:ln w="5715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162598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par>
                                <p:cTn id="11" presetID="3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0-#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22" presetClass="entr" presetSubtype="8" fill="hold" nodeType="after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wipe(left)">
                                      <p:cBhvr>
                                        <p:cTn id="26" dur="125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randombar(horizontal)">
                                      <p:cBhvr>
                                        <p:cTn id="31" dur="500"/>
                                        <p:tgtEl>
                                          <p:spTgt spid="23"/>
                                        </p:tgtEl>
                                      </p:cBhvr>
                                    </p:animEffect>
                                  </p:childTnLst>
                                </p:cTn>
                              </p:par>
                            </p:childTnLst>
                          </p:cTn>
                        </p:par>
                        <p:par>
                          <p:cTn id="32" fill="hold">
                            <p:stCondLst>
                              <p:cond delay="500"/>
                            </p:stCondLst>
                            <p:childTnLst>
                              <p:par>
                                <p:cTn id="33" presetID="21" presetClass="entr" presetSubtype="1" fill="hold" grpId="0" nodeType="afterEffect">
                                  <p:stCondLst>
                                    <p:cond delay="250"/>
                                  </p:stCondLst>
                                  <p:childTnLst>
                                    <p:set>
                                      <p:cBhvr>
                                        <p:cTn id="34" dur="1" fill="hold">
                                          <p:stCondLst>
                                            <p:cond delay="0"/>
                                          </p:stCondLst>
                                        </p:cTn>
                                        <p:tgtEl>
                                          <p:spTgt spid="24"/>
                                        </p:tgtEl>
                                        <p:attrNameLst>
                                          <p:attrName>style.visibility</p:attrName>
                                        </p:attrNameLst>
                                      </p:cBhvr>
                                      <p:to>
                                        <p:strVal val="visible"/>
                                      </p:to>
                                    </p:set>
                                    <p:animEffect transition="in" filter="wheel(1)">
                                      <p:cBhvr>
                                        <p:cTn id="35" dur="2000"/>
                                        <p:tgtEl>
                                          <p:spTgt spid="24"/>
                                        </p:tgtEl>
                                      </p:cBhvr>
                                    </p:animEffect>
                                  </p:childTnLst>
                                </p:cTn>
                              </p:par>
                            </p:childTnLst>
                          </p:cTn>
                        </p:par>
                        <p:par>
                          <p:cTn id="36" fill="hold">
                            <p:stCondLst>
                              <p:cond delay="2750"/>
                            </p:stCondLst>
                            <p:childTnLst>
                              <p:par>
                                <p:cTn id="37" presetID="21" presetClass="entr" presetSubtype="1"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heel(1)">
                                      <p:cBhvr>
                                        <p:cTn id="39" dur="2000"/>
                                        <p:tgtEl>
                                          <p:spTgt spid="27"/>
                                        </p:tgtEl>
                                      </p:cBhvr>
                                    </p:animEffect>
                                  </p:childTnLst>
                                </p:cTn>
                              </p:par>
                            </p:childTnLst>
                          </p:cTn>
                        </p:par>
                        <p:par>
                          <p:cTn id="40" fill="hold">
                            <p:stCondLst>
                              <p:cond delay="4750"/>
                            </p:stCondLst>
                            <p:childTnLst>
                              <p:par>
                                <p:cTn id="41" presetID="21" presetClass="entr" presetSubtype="1"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heel(1)">
                                      <p:cBhvr>
                                        <p:cTn id="43"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0"/>
            <a:ext cx="8012802" cy="922232"/>
          </a:xfrm>
        </p:spPr>
        <p:txBody>
          <a:bodyPr>
            <a:normAutofit/>
          </a:bodyPr>
          <a:lstStyle/>
          <a:p>
            <a:pPr algn="l"/>
            <a:r>
              <a:rPr lang="es-CL" sz="2400" b="1" dirty="0">
                <a:solidFill>
                  <a:srgbClr val="D40202"/>
                </a:solidFill>
                <a:latin typeface="Myriad Pro"/>
                <a:cs typeface="Myriad Pro"/>
              </a:rPr>
              <a:t>Arquitectura ORACLE</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390" y="4771445"/>
            <a:ext cx="1484454" cy="1484454"/>
          </a:xfrm>
          <a:prstGeom prst="rect">
            <a:avLst/>
          </a:prstGeom>
        </p:spPr>
      </p:pic>
      <p:pic>
        <p:nvPicPr>
          <p:cNvPr id="9" name="Imagen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4706" y="2552167"/>
            <a:ext cx="3485917" cy="1834987"/>
          </a:xfrm>
          <a:prstGeom prst="rect">
            <a:avLst/>
          </a:prstGeom>
        </p:spPr>
      </p:pic>
      <p:pic>
        <p:nvPicPr>
          <p:cNvPr id="10" name="Imagen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965044" y="1608881"/>
            <a:ext cx="1365800" cy="943286"/>
          </a:xfrm>
          <a:prstGeom prst="rect">
            <a:avLst/>
          </a:prstGeom>
        </p:spPr>
      </p:pic>
      <p:pic>
        <p:nvPicPr>
          <p:cNvPr id="12" name="Imagen 11"/>
          <p:cNvPicPr>
            <a:picLocks noChangeAspect="1"/>
          </p:cNvPicPr>
          <p:nvPr/>
        </p:nvPicPr>
        <p:blipFill>
          <a:blip r:embed="rId6"/>
          <a:stretch>
            <a:fillRect/>
          </a:stretch>
        </p:blipFill>
        <p:spPr>
          <a:xfrm>
            <a:off x="371594" y="3253315"/>
            <a:ext cx="2552700" cy="723900"/>
          </a:xfrm>
          <a:prstGeom prst="rect">
            <a:avLst/>
          </a:prstGeom>
        </p:spPr>
      </p:pic>
      <p:grpSp>
        <p:nvGrpSpPr>
          <p:cNvPr id="20" name="Grupo 19"/>
          <p:cNvGrpSpPr/>
          <p:nvPr/>
        </p:nvGrpSpPr>
        <p:grpSpPr>
          <a:xfrm>
            <a:off x="1909823" y="2552167"/>
            <a:ext cx="2754774" cy="2219278"/>
            <a:chOff x="1909823" y="2552167"/>
            <a:chExt cx="2754774" cy="2219278"/>
          </a:xfrm>
        </p:grpSpPr>
        <p:cxnSp>
          <p:nvCxnSpPr>
            <p:cNvPr id="3" name="Conector recto de flecha 2"/>
            <p:cNvCxnSpPr/>
            <p:nvPr/>
          </p:nvCxnSpPr>
          <p:spPr>
            <a:xfrm flipV="1">
              <a:off x="1909823" y="3977215"/>
              <a:ext cx="0" cy="7942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Conector recto de flecha 10"/>
            <p:cNvCxnSpPr/>
            <p:nvPr/>
          </p:nvCxnSpPr>
          <p:spPr>
            <a:xfrm>
              <a:off x="1909823" y="2552167"/>
              <a:ext cx="0" cy="7011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ector recto de flecha 13"/>
            <p:cNvCxnSpPr/>
            <p:nvPr/>
          </p:nvCxnSpPr>
          <p:spPr>
            <a:xfrm>
              <a:off x="3102015" y="3680749"/>
              <a:ext cx="1562582" cy="115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21" name="Grupo 20"/>
          <p:cNvGrpSpPr/>
          <p:nvPr/>
        </p:nvGrpSpPr>
        <p:grpSpPr>
          <a:xfrm>
            <a:off x="2581154" y="2025570"/>
            <a:ext cx="2916821" cy="3541853"/>
            <a:chOff x="2581154" y="2025570"/>
            <a:chExt cx="2916821" cy="3541853"/>
          </a:xfrm>
        </p:grpSpPr>
        <p:cxnSp>
          <p:nvCxnSpPr>
            <p:cNvPr id="16" name="Conector recto de flecha 15"/>
            <p:cNvCxnSpPr/>
            <p:nvPr/>
          </p:nvCxnSpPr>
          <p:spPr>
            <a:xfrm>
              <a:off x="2720051" y="2025570"/>
              <a:ext cx="2777924" cy="99542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9" name="Conector recto de flecha 18"/>
            <p:cNvCxnSpPr/>
            <p:nvPr/>
          </p:nvCxnSpPr>
          <p:spPr>
            <a:xfrm flipV="1">
              <a:off x="2581154" y="4502552"/>
              <a:ext cx="2777924" cy="106487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pic>
        <p:nvPicPr>
          <p:cNvPr id="23" name="Imagen 22"/>
          <p:cNvPicPr>
            <a:picLocks noChangeAspect="1"/>
          </p:cNvPicPr>
          <p:nvPr/>
        </p:nvPicPr>
        <p:blipFill>
          <a:blip r:embed="rId7"/>
          <a:stretch>
            <a:fillRect/>
          </a:stretch>
        </p:blipFill>
        <p:spPr>
          <a:xfrm>
            <a:off x="904875" y="1066800"/>
            <a:ext cx="7334250" cy="4724400"/>
          </a:xfrm>
          <a:prstGeom prst="rect">
            <a:avLst/>
          </a:prstGeom>
        </p:spPr>
      </p:pic>
      <p:sp>
        <p:nvSpPr>
          <p:cNvPr id="24" name="Rectángulo redondeado 23"/>
          <p:cNvSpPr/>
          <p:nvPr/>
        </p:nvSpPr>
        <p:spPr>
          <a:xfrm>
            <a:off x="2924294" y="3253315"/>
            <a:ext cx="5155927" cy="1793247"/>
          </a:xfrm>
          <a:prstGeom prst="roundRect">
            <a:avLst/>
          </a:prstGeom>
          <a:noFill/>
          <a:ln w="76200">
            <a:solidFill>
              <a:srgbClr val="D402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4221364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0"/>
                                        </p:tgtEl>
                                      </p:cBhvr>
                                    </p:animEffect>
                                    <p:set>
                                      <p:cBhvr>
                                        <p:cTn id="17" dur="1" fill="hold">
                                          <p:stCondLst>
                                            <p:cond delay="499"/>
                                          </p:stCondLst>
                                        </p:cTn>
                                        <p:tgtEl>
                                          <p:spTgt spid="20"/>
                                        </p:tgtEl>
                                        <p:attrNameLst>
                                          <p:attrName>style.visibility</p:attrName>
                                        </p:attrNameLst>
                                      </p:cBhvr>
                                      <p:to>
                                        <p:strVal val="hidden"/>
                                      </p:to>
                                    </p:set>
                                  </p:childTnLst>
                                </p:cTn>
                              </p:par>
                            </p:childTnLst>
                          </p:cTn>
                        </p:par>
                        <p:par>
                          <p:cTn id="18" fill="hold">
                            <p:stCondLst>
                              <p:cond delay="500"/>
                            </p:stCondLst>
                            <p:childTnLst>
                              <p:par>
                                <p:cTn id="19" presetID="10" presetClass="exit" presetSubtype="0" fill="hold" nodeType="afterEffect">
                                  <p:stCondLst>
                                    <p:cond delay="0"/>
                                  </p:stCondLst>
                                  <p:childTnLst>
                                    <p:animEffect transition="out" filter="fade">
                                      <p:cBhvr>
                                        <p:cTn id="20" dur="500"/>
                                        <p:tgtEl>
                                          <p:spTgt spid="12"/>
                                        </p:tgtEl>
                                      </p:cBhvr>
                                    </p:animEffect>
                                    <p:set>
                                      <p:cBhvr>
                                        <p:cTn id="21" dur="1" fill="hold">
                                          <p:stCondLst>
                                            <p:cond delay="499"/>
                                          </p:stCondLst>
                                        </p:cTn>
                                        <p:tgtEl>
                                          <p:spTgt spid="12"/>
                                        </p:tgtEl>
                                        <p:attrNameLst>
                                          <p:attrName>style.visibility</p:attrName>
                                        </p:attrNameLst>
                                      </p:cBhvr>
                                      <p:to>
                                        <p:strVal val="hidden"/>
                                      </p:to>
                                    </p:se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p:cTn id="30" dur="1000" fill="hold"/>
                                        <p:tgtEl>
                                          <p:spTgt spid="23"/>
                                        </p:tgtEl>
                                        <p:attrNameLst>
                                          <p:attrName>ppt_w</p:attrName>
                                        </p:attrNameLst>
                                      </p:cBhvr>
                                      <p:tavLst>
                                        <p:tav tm="0">
                                          <p:val>
                                            <p:fltVal val="0"/>
                                          </p:val>
                                        </p:tav>
                                        <p:tav tm="100000">
                                          <p:val>
                                            <p:strVal val="#ppt_w"/>
                                          </p:val>
                                        </p:tav>
                                      </p:tavLst>
                                    </p:anim>
                                    <p:anim calcmode="lin" valueType="num">
                                      <p:cBhvr>
                                        <p:cTn id="31" dur="1000" fill="hold"/>
                                        <p:tgtEl>
                                          <p:spTgt spid="23"/>
                                        </p:tgtEl>
                                        <p:attrNameLst>
                                          <p:attrName>ppt_h</p:attrName>
                                        </p:attrNameLst>
                                      </p:cBhvr>
                                      <p:tavLst>
                                        <p:tav tm="0">
                                          <p:val>
                                            <p:fltVal val="0"/>
                                          </p:val>
                                        </p:tav>
                                        <p:tav tm="100000">
                                          <p:val>
                                            <p:strVal val="#ppt_h"/>
                                          </p:val>
                                        </p:tav>
                                      </p:tavLst>
                                    </p:anim>
                                    <p:animEffect transition="in" filter="fade">
                                      <p:cBhvr>
                                        <p:cTn id="32" dur="1000"/>
                                        <p:tgtEl>
                                          <p:spTgt spid="23"/>
                                        </p:tgtEl>
                                      </p:cBhvr>
                                    </p:animEffect>
                                  </p:childTnLst>
                                </p:cTn>
                              </p:par>
                            </p:childTnLst>
                          </p:cTn>
                        </p:par>
                        <p:par>
                          <p:cTn id="33" fill="hold">
                            <p:stCondLst>
                              <p:cond delay="1000"/>
                            </p:stCondLst>
                            <p:childTnLst>
                              <p:par>
                                <p:cTn id="34" presetID="21" presetClass="entr" presetSubtype="1" fill="hold" grpId="0" nodeType="afterEffect">
                                  <p:stCondLst>
                                    <p:cond delay="250"/>
                                  </p:stCondLst>
                                  <p:childTnLst>
                                    <p:set>
                                      <p:cBhvr>
                                        <p:cTn id="35" dur="1" fill="hold">
                                          <p:stCondLst>
                                            <p:cond delay="0"/>
                                          </p:stCondLst>
                                        </p:cTn>
                                        <p:tgtEl>
                                          <p:spTgt spid="24"/>
                                        </p:tgtEl>
                                        <p:attrNameLst>
                                          <p:attrName>style.visibility</p:attrName>
                                        </p:attrNameLst>
                                      </p:cBhvr>
                                      <p:to>
                                        <p:strVal val="visible"/>
                                      </p:to>
                                    </p:set>
                                    <p:animEffect transition="in" filter="wheel(1)">
                                      <p:cBhvr>
                                        <p:cTn id="36"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300942"/>
            <a:ext cx="8707248" cy="922232"/>
          </a:xfrm>
        </p:spPr>
        <p:txBody>
          <a:bodyPr>
            <a:noAutofit/>
          </a:bodyPr>
          <a:lstStyle/>
          <a:p>
            <a:r>
              <a:rPr lang="es-ES" sz="2800" b="1" dirty="0">
                <a:solidFill>
                  <a:srgbClr val="D40202"/>
                </a:solidFill>
                <a:latin typeface="Myriad Pro"/>
                <a:cs typeface="Myriad Pro"/>
              </a:rPr>
              <a:t>Instalar la Base de Datos Oracle XE</a:t>
            </a:r>
            <a:br>
              <a:rPr lang="es-ES" sz="2800" b="1" dirty="0">
                <a:solidFill>
                  <a:srgbClr val="D40202"/>
                </a:solidFill>
                <a:latin typeface="Myriad Pro"/>
                <a:cs typeface="Myriad Pro"/>
              </a:rPr>
            </a:br>
            <a:r>
              <a:rPr lang="es-ES" sz="2800" b="1" dirty="0">
                <a:solidFill>
                  <a:srgbClr val="D40202"/>
                </a:solidFill>
                <a:latin typeface="Myriad Pro"/>
                <a:cs typeface="Myriad Pro"/>
              </a:rPr>
              <a:t>sobre Windows</a:t>
            </a:r>
            <a:endParaRPr lang="es-CL" sz="2800" b="1" dirty="0">
              <a:solidFill>
                <a:srgbClr val="D40202"/>
              </a:solidFill>
              <a:latin typeface="Myriad Pro"/>
              <a:cs typeface="Myriad Pro"/>
            </a:endParaRP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3" name="Rectángulo 2"/>
          <p:cNvSpPr/>
          <p:nvPr/>
        </p:nvSpPr>
        <p:spPr>
          <a:xfrm>
            <a:off x="401993" y="2330128"/>
            <a:ext cx="3502946" cy="2862322"/>
          </a:xfrm>
          <a:prstGeom prst="rect">
            <a:avLst/>
          </a:prstGeom>
        </p:spPr>
        <p:txBody>
          <a:bodyPr wrap="square">
            <a:spAutoFit/>
          </a:bodyPr>
          <a:lstStyle/>
          <a:p>
            <a:pPr marL="342900" indent="-342900">
              <a:buFont typeface="+mj-lt"/>
              <a:buAutoNum type="arabicPeriod"/>
            </a:pPr>
            <a:r>
              <a:rPr lang="es-ES" dirty="0">
                <a:solidFill>
                  <a:srgbClr val="000000"/>
                </a:solidFill>
                <a:latin typeface="OracleSansVF"/>
              </a:rPr>
              <a:t>Iniciamos sesión en Windows con privilegios de administrador.</a:t>
            </a:r>
          </a:p>
          <a:p>
            <a:pPr marL="342900" indent="-342900">
              <a:buFont typeface="+mj-lt"/>
              <a:buAutoNum type="arabicPeriod"/>
            </a:pPr>
            <a:endParaRPr lang="es-ES" dirty="0">
              <a:solidFill>
                <a:srgbClr val="000000"/>
              </a:solidFill>
              <a:latin typeface="OracleSansVF"/>
            </a:endParaRPr>
          </a:p>
          <a:p>
            <a:pPr marL="342900" indent="-342900">
              <a:buFont typeface="+mj-lt"/>
              <a:buAutoNum type="arabicPeriod"/>
            </a:pPr>
            <a:r>
              <a:rPr lang="es-ES" dirty="0">
                <a:solidFill>
                  <a:srgbClr val="000000"/>
                </a:solidFill>
                <a:latin typeface="OracleSansVF"/>
              </a:rPr>
              <a:t>Descargamos la versión de la base de datos XE para Microsoft Windows.</a:t>
            </a:r>
          </a:p>
          <a:p>
            <a:r>
              <a:rPr lang="es-ES" dirty="0">
                <a:solidFill>
                  <a:srgbClr val="000000"/>
                </a:solidFill>
                <a:latin typeface="OracleSansVF"/>
                <a:hlinkClick r:id="rId4"/>
              </a:rPr>
              <a:t>https://www.oracle.com/cl/database/technologies/xe-downloads.html</a:t>
            </a:r>
            <a:r>
              <a:rPr lang="es-ES" dirty="0">
                <a:solidFill>
                  <a:srgbClr val="000000"/>
                </a:solidFill>
                <a:latin typeface="OracleSansVF"/>
              </a:rPr>
              <a:t> </a:t>
            </a:r>
            <a:endParaRPr lang="es-ES" b="0" i="0" dirty="0">
              <a:solidFill>
                <a:srgbClr val="000000"/>
              </a:solidFill>
              <a:effectLst/>
              <a:latin typeface="OracleSansVF"/>
            </a:endParaRPr>
          </a:p>
        </p:txBody>
      </p:sp>
      <p:pic>
        <p:nvPicPr>
          <p:cNvPr id="4098" name="Picture 2" descr="https://www.oracle.com/technetwork/es/images/image001-548716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9057" y="1457768"/>
            <a:ext cx="4946012" cy="4807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737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300942"/>
            <a:ext cx="8707248" cy="636607"/>
          </a:xfrm>
        </p:spPr>
        <p:txBody>
          <a:bodyPr>
            <a:noAutofit/>
          </a:bodyPr>
          <a:lstStyle/>
          <a:p>
            <a:r>
              <a:rPr lang="es-ES" sz="2800" b="1" dirty="0">
                <a:solidFill>
                  <a:srgbClr val="D40202"/>
                </a:solidFill>
                <a:latin typeface="Myriad Pro"/>
                <a:cs typeface="Myriad Pro"/>
              </a:rPr>
              <a:t>Instalar la Base de Datos Oracle XE</a:t>
            </a:r>
            <a:endParaRPr lang="es-CL" sz="2800" b="1" dirty="0">
              <a:solidFill>
                <a:srgbClr val="D40202"/>
              </a:solidFill>
              <a:latin typeface="Myriad Pro"/>
              <a:cs typeface="Myriad Pro"/>
            </a:endParaRP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3" name="Rectángulo 2"/>
          <p:cNvSpPr/>
          <p:nvPr/>
        </p:nvSpPr>
        <p:spPr>
          <a:xfrm>
            <a:off x="297821" y="1280608"/>
            <a:ext cx="8325318" cy="1477328"/>
          </a:xfrm>
          <a:prstGeom prst="rect">
            <a:avLst/>
          </a:prstGeom>
        </p:spPr>
        <p:txBody>
          <a:bodyPr wrap="square">
            <a:spAutoFit/>
          </a:bodyPr>
          <a:lstStyle/>
          <a:p>
            <a:pPr marL="342900" indent="-342900">
              <a:buFont typeface="+mj-lt"/>
              <a:buAutoNum type="arabicPeriod" startAt="3"/>
            </a:pPr>
            <a:r>
              <a:rPr lang="es-ES" dirty="0">
                <a:solidFill>
                  <a:srgbClr val="000000"/>
                </a:solidFill>
                <a:latin typeface="OracleSansVF"/>
              </a:rPr>
              <a:t>Extraemos el archivo </a:t>
            </a:r>
            <a:r>
              <a:rPr lang="es-ES" dirty="0" err="1">
                <a:solidFill>
                  <a:srgbClr val="000000"/>
                </a:solidFill>
                <a:latin typeface="OracleSansVF"/>
              </a:rPr>
              <a:t>zip</a:t>
            </a:r>
            <a:r>
              <a:rPr lang="es-ES" dirty="0">
                <a:solidFill>
                  <a:srgbClr val="000000"/>
                </a:solidFill>
                <a:latin typeface="OracleSansVF"/>
              </a:rPr>
              <a:t> descargado en una ubicación temporal. Buscamos el archivo setup.exe y hacemos doble clic en él.</a:t>
            </a:r>
          </a:p>
          <a:p>
            <a:pPr marL="342900" indent="-342900">
              <a:buFont typeface="+mj-lt"/>
              <a:buAutoNum type="arabicPeriod" startAt="3"/>
            </a:pPr>
            <a:endParaRPr lang="es-ES" dirty="0">
              <a:solidFill>
                <a:srgbClr val="000000"/>
              </a:solidFill>
              <a:latin typeface="OracleSansVF"/>
            </a:endParaRPr>
          </a:p>
          <a:p>
            <a:pPr marL="342900" indent="-342900">
              <a:buFont typeface="+mj-lt"/>
              <a:buAutoNum type="arabicPeriod" startAt="3"/>
            </a:pPr>
            <a:r>
              <a:rPr lang="es-ES" dirty="0">
                <a:solidFill>
                  <a:srgbClr val="000000"/>
                </a:solidFill>
                <a:latin typeface="OracleSansVF"/>
              </a:rPr>
              <a:t>En la ventana de </a:t>
            </a:r>
            <a:r>
              <a:rPr lang="es-ES" b="1" dirty="0" err="1">
                <a:solidFill>
                  <a:srgbClr val="000000"/>
                </a:solidFill>
                <a:latin typeface="OracleSansVF"/>
              </a:rPr>
              <a:t>Welcome</a:t>
            </a:r>
            <a:r>
              <a:rPr lang="es-ES" b="1" dirty="0">
                <a:solidFill>
                  <a:srgbClr val="000000"/>
                </a:solidFill>
                <a:latin typeface="OracleSansVF"/>
              </a:rPr>
              <a:t> to </a:t>
            </a:r>
            <a:r>
              <a:rPr lang="es-ES" b="1" dirty="0" err="1">
                <a:solidFill>
                  <a:srgbClr val="000000"/>
                </a:solidFill>
                <a:latin typeface="OracleSansVF"/>
              </a:rPr>
              <a:t>the</a:t>
            </a:r>
            <a:r>
              <a:rPr lang="es-ES" b="1" dirty="0">
                <a:solidFill>
                  <a:srgbClr val="000000"/>
                </a:solidFill>
                <a:latin typeface="OracleSansVF"/>
              </a:rPr>
              <a:t> </a:t>
            </a:r>
            <a:r>
              <a:rPr lang="es-ES" b="1" dirty="0" err="1">
                <a:solidFill>
                  <a:srgbClr val="000000"/>
                </a:solidFill>
                <a:latin typeface="OracleSansVF"/>
              </a:rPr>
              <a:t>InstallShield</a:t>
            </a:r>
            <a:r>
              <a:rPr lang="es-ES" b="1" dirty="0">
                <a:solidFill>
                  <a:srgbClr val="000000"/>
                </a:solidFill>
                <a:latin typeface="OracleSansVF"/>
              </a:rPr>
              <a:t> </a:t>
            </a:r>
            <a:r>
              <a:rPr lang="es-ES" b="1" dirty="0" err="1">
                <a:solidFill>
                  <a:srgbClr val="000000"/>
                </a:solidFill>
                <a:latin typeface="OracleSansVF"/>
              </a:rPr>
              <a:t>Wizard</a:t>
            </a:r>
            <a:r>
              <a:rPr lang="es-ES" b="1" dirty="0">
                <a:solidFill>
                  <a:srgbClr val="000000"/>
                </a:solidFill>
                <a:latin typeface="OracleSansVF"/>
              </a:rPr>
              <a:t> </a:t>
            </a:r>
            <a:r>
              <a:rPr lang="es-ES" b="1" dirty="0" err="1">
                <a:solidFill>
                  <a:srgbClr val="000000"/>
                </a:solidFill>
                <a:latin typeface="OracleSansVF"/>
              </a:rPr>
              <a:t>for</a:t>
            </a:r>
            <a:r>
              <a:rPr lang="es-ES" b="1" dirty="0">
                <a:solidFill>
                  <a:srgbClr val="000000"/>
                </a:solidFill>
                <a:latin typeface="OracleSansVF"/>
              </a:rPr>
              <a:t> Oracle </a:t>
            </a:r>
            <a:r>
              <a:rPr lang="es-ES" b="1" dirty="0" err="1">
                <a:solidFill>
                  <a:srgbClr val="000000"/>
                </a:solidFill>
                <a:latin typeface="OracleSansVF"/>
              </a:rPr>
              <a:t>Database</a:t>
            </a:r>
            <a:r>
              <a:rPr lang="es-ES" b="1" dirty="0">
                <a:solidFill>
                  <a:srgbClr val="000000"/>
                </a:solidFill>
                <a:latin typeface="OracleSansVF"/>
              </a:rPr>
              <a:t> 18c Express </a:t>
            </a:r>
            <a:r>
              <a:rPr lang="es-ES" b="1" dirty="0" err="1">
                <a:solidFill>
                  <a:srgbClr val="000000"/>
                </a:solidFill>
                <a:latin typeface="OracleSansVF"/>
              </a:rPr>
              <a:t>Edition</a:t>
            </a:r>
            <a:r>
              <a:rPr lang="es-ES" dirty="0">
                <a:solidFill>
                  <a:srgbClr val="000000"/>
                </a:solidFill>
                <a:latin typeface="OracleSansVF"/>
              </a:rPr>
              <a:t>, hacemos clic en el botón </a:t>
            </a:r>
            <a:r>
              <a:rPr lang="es-ES" b="1" i="1" dirty="0" err="1">
                <a:solidFill>
                  <a:srgbClr val="000000"/>
                </a:solidFill>
                <a:latin typeface="OracleSansVF"/>
              </a:rPr>
              <a:t>Next</a:t>
            </a:r>
            <a:r>
              <a:rPr lang="es-ES" dirty="0">
                <a:solidFill>
                  <a:srgbClr val="000000"/>
                </a:solidFill>
                <a:latin typeface="OracleSansVF"/>
              </a:rPr>
              <a:t>.</a:t>
            </a:r>
          </a:p>
        </p:txBody>
      </p:sp>
      <p:pic>
        <p:nvPicPr>
          <p:cNvPr id="6148" name="Picture 4" descr="https://www.oracle.com/technetwork/es/images/image002-548717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0480" y="3056034"/>
            <a:ext cx="4398345" cy="3351636"/>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7"/>
          <p:cNvSpPr/>
          <p:nvPr/>
        </p:nvSpPr>
        <p:spPr>
          <a:xfrm>
            <a:off x="267854" y="3056034"/>
            <a:ext cx="4084228" cy="3447098"/>
          </a:xfrm>
          <a:prstGeom prst="rect">
            <a:avLst/>
          </a:prstGeom>
        </p:spPr>
        <p:txBody>
          <a:bodyPr wrap="square">
            <a:spAutoFit/>
          </a:bodyPr>
          <a:lstStyle/>
          <a:p>
            <a:pPr marL="342900" indent="-342900">
              <a:buFont typeface="+mj-lt"/>
              <a:buAutoNum type="arabicPeriod" startAt="5"/>
            </a:pPr>
            <a:r>
              <a:rPr lang="es-ES" dirty="0">
                <a:solidFill>
                  <a:srgbClr val="000000"/>
                </a:solidFill>
                <a:latin typeface="OracleSansVF"/>
              </a:rPr>
              <a:t>En la ventana del </a:t>
            </a:r>
            <a:r>
              <a:rPr lang="es-ES" b="1" dirty="0" err="1">
                <a:solidFill>
                  <a:srgbClr val="000000"/>
                </a:solidFill>
                <a:latin typeface="OracleSansVF"/>
              </a:rPr>
              <a:t>License</a:t>
            </a:r>
            <a:r>
              <a:rPr lang="es-ES" b="1" dirty="0">
                <a:solidFill>
                  <a:srgbClr val="000000"/>
                </a:solidFill>
                <a:latin typeface="OracleSansVF"/>
              </a:rPr>
              <a:t> </a:t>
            </a:r>
            <a:r>
              <a:rPr lang="es-ES" b="1" dirty="0" err="1">
                <a:solidFill>
                  <a:srgbClr val="000000"/>
                </a:solidFill>
                <a:latin typeface="OracleSansVF"/>
              </a:rPr>
              <a:t>Agreement</a:t>
            </a:r>
            <a:r>
              <a:rPr lang="es-ES" dirty="0">
                <a:solidFill>
                  <a:srgbClr val="000000"/>
                </a:solidFill>
                <a:latin typeface="OracleSansVF"/>
              </a:rPr>
              <a:t>, seleccionamos </a:t>
            </a:r>
            <a:r>
              <a:rPr lang="es-ES" b="1" dirty="0">
                <a:solidFill>
                  <a:srgbClr val="000000"/>
                </a:solidFill>
                <a:latin typeface="OracleSansVF"/>
              </a:rPr>
              <a:t>I </a:t>
            </a:r>
            <a:r>
              <a:rPr lang="es-ES" b="1" dirty="0" err="1">
                <a:solidFill>
                  <a:srgbClr val="000000"/>
                </a:solidFill>
                <a:latin typeface="OracleSansVF"/>
              </a:rPr>
              <a:t>accept</a:t>
            </a:r>
            <a:r>
              <a:rPr lang="es-ES" b="1" dirty="0">
                <a:solidFill>
                  <a:srgbClr val="000000"/>
                </a:solidFill>
                <a:latin typeface="OracleSansVF"/>
              </a:rPr>
              <a:t> </a:t>
            </a:r>
            <a:r>
              <a:rPr lang="es-ES" b="1" dirty="0" err="1">
                <a:solidFill>
                  <a:srgbClr val="000000"/>
                </a:solidFill>
                <a:latin typeface="OracleSansVF"/>
              </a:rPr>
              <a:t>the</a:t>
            </a:r>
            <a:r>
              <a:rPr lang="es-ES" b="1" dirty="0">
                <a:solidFill>
                  <a:srgbClr val="000000"/>
                </a:solidFill>
                <a:latin typeface="OracleSansVF"/>
              </a:rPr>
              <a:t> </a:t>
            </a:r>
            <a:r>
              <a:rPr lang="es-ES" b="1" dirty="0" err="1">
                <a:solidFill>
                  <a:srgbClr val="000000"/>
                </a:solidFill>
                <a:latin typeface="OracleSansVF"/>
              </a:rPr>
              <a:t>terms</a:t>
            </a:r>
            <a:r>
              <a:rPr lang="es-ES" b="1" dirty="0">
                <a:solidFill>
                  <a:srgbClr val="000000"/>
                </a:solidFill>
                <a:latin typeface="OracleSansVF"/>
              </a:rPr>
              <a:t> in </a:t>
            </a:r>
            <a:r>
              <a:rPr lang="es-ES" b="1" dirty="0" err="1">
                <a:solidFill>
                  <a:srgbClr val="000000"/>
                </a:solidFill>
                <a:latin typeface="OracleSansVF"/>
              </a:rPr>
              <a:t>the</a:t>
            </a:r>
            <a:r>
              <a:rPr lang="es-ES" b="1" dirty="0">
                <a:solidFill>
                  <a:srgbClr val="000000"/>
                </a:solidFill>
                <a:latin typeface="OracleSansVF"/>
              </a:rPr>
              <a:t> </a:t>
            </a:r>
            <a:r>
              <a:rPr lang="es-ES" b="1" dirty="0" err="1">
                <a:solidFill>
                  <a:srgbClr val="000000"/>
                </a:solidFill>
                <a:latin typeface="OracleSansVF"/>
              </a:rPr>
              <a:t>license</a:t>
            </a:r>
            <a:r>
              <a:rPr lang="es-ES" b="1" dirty="0">
                <a:solidFill>
                  <a:srgbClr val="000000"/>
                </a:solidFill>
                <a:latin typeface="OracleSansVF"/>
              </a:rPr>
              <a:t> </a:t>
            </a:r>
            <a:r>
              <a:rPr lang="es-ES" b="1" dirty="0" err="1">
                <a:solidFill>
                  <a:srgbClr val="000000"/>
                </a:solidFill>
                <a:latin typeface="OracleSansVF"/>
              </a:rPr>
              <a:t>agreement</a:t>
            </a:r>
            <a:r>
              <a:rPr lang="es-ES" dirty="0">
                <a:solidFill>
                  <a:srgbClr val="000000"/>
                </a:solidFill>
                <a:latin typeface="OracleSansVF"/>
              </a:rPr>
              <a:t> y luego hacemos clic en el botón </a:t>
            </a:r>
            <a:r>
              <a:rPr lang="es-ES" b="1" dirty="0" err="1">
                <a:solidFill>
                  <a:srgbClr val="000000"/>
                </a:solidFill>
                <a:latin typeface="OracleSansVF"/>
              </a:rPr>
              <a:t>Next</a:t>
            </a:r>
            <a:r>
              <a:rPr lang="es-ES" dirty="0">
                <a:solidFill>
                  <a:srgbClr val="000000"/>
                </a:solidFill>
                <a:latin typeface="OracleSansVF"/>
              </a:rPr>
              <a:t>. </a:t>
            </a:r>
            <a:br>
              <a:rPr lang="es-ES" dirty="0">
                <a:solidFill>
                  <a:srgbClr val="000000"/>
                </a:solidFill>
                <a:latin typeface="OracleSansVF"/>
              </a:rPr>
            </a:br>
            <a:r>
              <a:rPr lang="es-ES" sz="1600" dirty="0">
                <a:solidFill>
                  <a:srgbClr val="000000"/>
                </a:solidFill>
                <a:latin typeface="OracleSansVF"/>
              </a:rPr>
              <a:t>El instalador ahora realizará una verificación de requisitos previos para garantizar que la versión de Windows sea compatible, que el usuario de la instalación tenga privilegios administrativos y que no haya un servicio Oracle </a:t>
            </a:r>
            <a:r>
              <a:rPr lang="es-ES" sz="1600" dirty="0" err="1">
                <a:solidFill>
                  <a:srgbClr val="000000"/>
                </a:solidFill>
                <a:latin typeface="OracleSansVF"/>
              </a:rPr>
              <a:t>Database</a:t>
            </a:r>
            <a:r>
              <a:rPr lang="es-ES" sz="1600" dirty="0">
                <a:solidFill>
                  <a:srgbClr val="000000"/>
                </a:solidFill>
                <a:latin typeface="OracleSansVF"/>
              </a:rPr>
              <a:t> XE ya creado. </a:t>
            </a:r>
            <a:endParaRPr lang="es-ES" sz="1600" b="0" i="0" dirty="0">
              <a:solidFill>
                <a:srgbClr val="000000"/>
              </a:solidFill>
              <a:effectLst/>
              <a:latin typeface="OracleSansVF"/>
            </a:endParaRPr>
          </a:p>
        </p:txBody>
      </p:sp>
    </p:spTree>
    <p:extLst>
      <p:ext uri="{BB962C8B-B14F-4D97-AF65-F5344CB8AC3E}">
        <p14:creationId xmlns:p14="http://schemas.microsoft.com/office/powerpoint/2010/main" val="2947627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300942"/>
            <a:ext cx="8707248" cy="636607"/>
          </a:xfrm>
        </p:spPr>
        <p:txBody>
          <a:bodyPr>
            <a:noAutofit/>
          </a:bodyPr>
          <a:lstStyle/>
          <a:p>
            <a:r>
              <a:rPr lang="es-ES" sz="2800" b="1" dirty="0">
                <a:solidFill>
                  <a:srgbClr val="D40202"/>
                </a:solidFill>
                <a:latin typeface="Myriad Pro"/>
                <a:cs typeface="Myriad Pro"/>
              </a:rPr>
              <a:t>Instalar la Base de Datos Oracle XE</a:t>
            </a:r>
            <a:endParaRPr lang="es-CL" sz="2800" b="1" dirty="0">
              <a:solidFill>
                <a:srgbClr val="D40202"/>
              </a:solidFill>
              <a:latin typeface="Myriad Pro"/>
              <a:cs typeface="Myriad Pro"/>
            </a:endParaRP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3" name="Rectángulo 2"/>
          <p:cNvSpPr/>
          <p:nvPr/>
        </p:nvSpPr>
        <p:spPr>
          <a:xfrm>
            <a:off x="4398381" y="1016367"/>
            <a:ext cx="4340505" cy="2308324"/>
          </a:xfrm>
          <a:prstGeom prst="rect">
            <a:avLst/>
          </a:prstGeom>
        </p:spPr>
        <p:txBody>
          <a:bodyPr wrap="square">
            <a:spAutoFit/>
          </a:bodyPr>
          <a:lstStyle/>
          <a:p>
            <a:pPr marL="342900" indent="-342900">
              <a:buFont typeface="+mj-lt"/>
              <a:buAutoNum type="arabicPeriod" startAt="6"/>
            </a:pPr>
            <a:r>
              <a:rPr lang="es-ES" dirty="0">
                <a:solidFill>
                  <a:srgbClr val="000000"/>
                </a:solidFill>
                <a:latin typeface="OracleSansVF"/>
              </a:rPr>
              <a:t>En la ventana </a:t>
            </a:r>
            <a:r>
              <a:rPr lang="es-ES" b="1" dirty="0" err="1">
                <a:solidFill>
                  <a:srgbClr val="000000"/>
                </a:solidFill>
                <a:latin typeface="OracleSansVF"/>
              </a:rPr>
              <a:t>Choose</a:t>
            </a:r>
            <a:r>
              <a:rPr lang="es-ES" b="1" dirty="0">
                <a:solidFill>
                  <a:srgbClr val="000000"/>
                </a:solidFill>
                <a:latin typeface="OracleSansVF"/>
              </a:rPr>
              <a:t> </a:t>
            </a:r>
            <a:r>
              <a:rPr lang="es-ES" b="1" dirty="0" err="1">
                <a:solidFill>
                  <a:srgbClr val="000000"/>
                </a:solidFill>
                <a:latin typeface="OracleSansVF"/>
              </a:rPr>
              <a:t>Destination</a:t>
            </a:r>
            <a:r>
              <a:rPr lang="es-ES" b="1" dirty="0">
                <a:solidFill>
                  <a:srgbClr val="000000"/>
                </a:solidFill>
                <a:latin typeface="OracleSansVF"/>
              </a:rPr>
              <a:t> </a:t>
            </a:r>
            <a:r>
              <a:rPr lang="es-ES" b="1" dirty="0" err="1">
                <a:solidFill>
                  <a:srgbClr val="000000"/>
                </a:solidFill>
                <a:latin typeface="OracleSansVF"/>
              </a:rPr>
              <a:t>Location</a:t>
            </a:r>
            <a:r>
              <a:rPr lang="es-ES" dirty="0">
                <a:solidFill>
                  <a:srgbClr val="000000"/>
                </a:solidFill>
                <a:latin typeface="OracleSansVF"/>
              </a:rPr>
              <a:t>, aceptamos el valor predeterminado o hacemos clic en el botón </a:t>
            </a:r>
            <a:r>
              <a:rPr lang="es-ES" b="1" dirty="0" err="1">
                <a:solidFill>
                  <a:srgbClr val="000000"/>
                </a:solidFill>
                <a:latin typeface="OracleSansVF"/>
              </a:rPr>
              <a:t>Change</a:t>
            </a:r>
            <a:r>
              <a:rPr lang="es-ES" dirty="0">
                <a:solidFill>
                  <a:srgbClr val="000000"/>
                </a:solidFill>
                <a:latin typeface="OracleSansVF"/>
              </a:rPr>
              <a:t> para seleccionar un directorio de instalación diferente. (</a:t>
            </a:r>
            <a:r>
              <a:rPr lang="es-ES" sz="1600" dirty="0">
                <a:solidFill>
                  <a:srgbClr val="000000"/>
                </a:solidFill>
                <a:latin typeface="OracleSansVF"/>
              </a:rPr>
              <a:t>No seleccionemos un directorio que tenga espacios en su nombre</a:t>
            </a:r>
            <a:r>
              <a:rPr lang="es-ES" dirty="0">
                <a:solidFill>
                  <a:srgbClr val="000000"/>
                </a:solidFill>
                <a:latin typeface="OracleSansVF"/>
              </a:rPr>
              <a:t>). Luego hacemos clic en el botón </a:t>
            </a:r>
            <a:r>
              <a:rPr lang="es-ES" b="1" dirty="0" err="1">
                <a:solidFill>
                  <a:srgbClr val="000000"/>
                </a:solidFill>
                <a:latin typeface="OracleSansVF"/>
              </a:rPr>
              <a:t>Next</a:t>
            </a:r>
            <a:r>
              <a:rPr lang="es-ES" b="1" dirty="0">
                <a:solidFill>
                  <a:srgbClr val="000000"/>
                </a:solidFill>
                <a:latin typeface="OracleSansVF"/>
              </a:rPr>
              <a:t>.</a:t>
            </a:r>
          </a:p>
        </p:txBody>
      </p:sp>
      <p:sp>
        <p:nvSpPr>
          <p:cNvPr id="8" name="Rectángulo 7"/>
          <p:cNvSpPr/>
          <p:nvPr/>
        </p:nvSpPr>
        <p:spPr>
          <a:xfrm>
            <a:off x="520061" y="4155688"/>
            <a:ext cx="4330960" cy="2031325"/>
          </a:xfrm>
          <a:prstGeom prst="rect">
            <a:avLst/>
          </a:prstGeom>
        </p:spPr>
        <p:txBody>
          <a:bodyPr wrap="square">
            <a:spAutoFit/>
          </a:bodyPr>
          <a:lstStyle/>
          <a:p>
            <a:pPr marL="342900" indent="-342900">
              <a:buFont typeface="+mj-lt"/>
              <a:buAutoNum type="arabicPeriod" startAt="7"/>
            </a:pPr>
            <a:r>
              <a:rPr lang="es-ES" dirty="0">
                <a:solidFill>
                  <a:srgbClr val="000000"/>
                </a:solidFill>
                <a:latin typeface="OracleSansVF"/>
              </a:rPr>
              <a:t>En la ventana </a:t>
            </a:r>
            <a:r>
              <a:rPr lang="es-ES" b="1" dirty="0" err="1">
                <a:solidFill>
                  <a:srgbClr val="000000"/>
                </a:solidFill>
                <a:latin typeface="OracleSansVF"/>
              </a:rPr>
              <a:t>Specify</a:t>
            </a:r>
            <a:r>
              <a:rPr lang="es-ES" b="1" dirty="0">
                <a:solidFill>
                  <a:srgbClr val="000000"/>
                </a:solidFill>
                <a:latin typeface="OracleSansVF"/>
              </a:rPr>
              <a:t> </a:t>
            </a:r>
            <a:r>
              <a:rPr lang="es-ES" b="1" dirty="0" err="1">
                <a:solidFill>
                  <a:srgbClr val="000000"/>
                </a:solidFill>
                <a:latin typeface="OracleSansVF"/>
              </a:rPr>
              <a:t>Database</a:t>
            </a:r>
            <a:r>
              <a:rPr lang="es-ES" b="1" dirty="0">
                <a:solidFill>
                  <a:srgbClr val="000000"/>
                </a:solidFill>
                <a:latin typeface="OracleSansVF"/>
              </a:rPr>
              <a:t> </a:t>
            </a:r>
            <a:r>
              <a:rPr lang="es-ES" b="1" dirty="0" err="1">
                <a:solidFill>
                  <a:srgbClr val="000000"/>
                </a:solidFill>
                <a:latin typeface="OracleSansVF"/>
              </a:rPr>
              <a:t>Passwords</a:t>
            </a:r>
            <a:r>
              <a:rPr lang="es-ES" dirty="0">
                <a:solidFill>
                  <a:srgbClr val="000000"/>
                </a:solidFill>
                <a:latin typeface="OracleSansVF"/>
              </a:rPr>
              <a:t>, ingresamos y confirmamos la única contraseña de la base de datos que se usará para las cuentas de la base de datos SYS, SYSTEM y PDBADMIN. Luego hacemos clic en el botón </a:t>
            </a:r>
            <a:r>
              <a:rPr lang="es-ES" b="1" dirty="0" err="1">
                <a:solidFill>
                  <a:srgbClr val="000000"/>
                </a:solidFill>
                <a:latin typeface="OracleSansVF"/>
              </a:rPr>
              <a:t>Next</a:t>
            </a:r>
            <a:r>
              <a:rPr lang="es-ES" dirty="0">
                <a:solidFill>
                  <a:srgbClr val="000000"/>
                </a:solidFill>
                <a:latin typeface="OracleSansVF"/>
              </a:rPr>
              <a:t>.</a:t>
            </a:r>
          </a:p>
        </p:txBody>
      </p:sp>
      <p:pic>
        <p:nvPicPr>
          <p:cNvPr id="7170" name="Picture 2" descr="https://www.oracle.com/technetwork/es/images/image003-548717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061" y="937549"/>
            <a:ext cx="3878320" cy="2947331"/>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a:blip r:embed="rId5"/>
          <a:stretch>
            <a:fillRect/>
          </a:stretch>
        </p:blipFill>
        <p:spPr>
          <a:xfrm>
            <a:off x="4977149" y="3558070"/>
            <a:ext cx="3761737" cy="2905942"/>
          </a:xfrm>
          <a:prstGeom prst="rect">
            <a:avLst/>
          </a:prstGeom>
        </p:spPr>
      </p:pic>
    </p:spTree>
    <p:extLst>
      <p:ext uri="{BB962C8B-B14F-4D97-AF65-F5344CB8AC3E}">
        <p14:creationId xmlns:p14="http://schemas.microsoft.com/office/powerpoint/2010/main" val="3692665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300942"/>
            <a:ext cx="8707248" cy="636607"/>
          </a:xfrm>
        </p:spPr>
        <p:txBody>
          <a:bodyPr>
            <a:noAutofit/>
          </a:bodyPr>
          <a:lstStyle/>
          <a:p>
            <a:r>
              <a:rPr lang="es-ES" sz="2800" b="1" dirty="0">
                <a:solidFill>
                  <a:srgbClr val="D40202"/>
                </a:solidFill>
                <a:latin typeface="Myriad Pro"/>
                <a:cs typeface="Myriad Pro"/>
              </a:rPr>
              <a:t>Instalar la Base de Datos Oracle XE</a:t>
            </a:r>
            <a:endParaRPr lang="es-CL" sz="2800" b="1" dirty="0">
              <a:solidFill>
                <a:srgbClr val="D40202"/>
              </a:solidFill>
              <a:latin typeface="Myriad Pro"/>
              <a:cs typeface="Myriad Pro"/>
            </a:endParaRP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3" name="Rectángulo 2"/>
          <p:cNvSpPr/>
          <p:nvPr/>
        </p:nvSpPr>
        <p:spPr>
          <a:xfrm>
            <a:off x="545518" y="5185644"/>
            <a:ext cx="8170219" cy="1200329"/>
          </a:xfrm>
          <a:prstGeom prst="rect">
            <a:avLst/>
          </a:prstGeom>
        </p:spPr>
        <p:txBody>
          <a:bodyPr wrap="square">
            <a:spAutoFit/>
          </a:bodyPr>
          <a:lstStyle/>
          <a:p>
            <a:pPr marL="342900" indent="-342900">
              <a:buFont typeface="+mj-lt"/>
              <a:buAutoNum type="arabicPeriod" startAt="10"/>
            </a:pPr>
            <a:r>
              <a:rPr lang="es-ES" dirty="0">
                <a:solidFill>
                  <a:srgbClr val="000000"/>
                </a:solidFill>
                <a:latin typeface="OracleSansVF"/>
              </a:rPr>
              <a:t>Tomemos nota de las cadenas de conexión proporcionadas para la base de datos de contenedores </a:t>
            </a:r>
            <a:r>
              <a:rPr lang="es-ES" dirty="0" err="1">
                <a:solidFill>
                  <a:srgbClr val="000000"/>
                </a:solidFill>
                <a:latin typeface="OracleSansVF"/>
              </a:rPr>
              <a:t>multitenant</a:t>
            </a:r>
            <a:r>
              <a:rPr lang="es-ES" dirty="0">
                <a:solidFill>
                  <a:srgbClr val="000000"/>
                </a:solidFill>
                <a:latin typeface="OracleSansVF"/>
              </a:rPr>
              <a:t> y la base de datos conectable XEPDB1, así como la URL de EM Express. Luego hacemos clic en el botón </a:t>
            </a:r>
            <a:r>
              <a:rPr lang="es-ES" b="1" dirty="0" err="1">
                <a:solidFill>
                  <a:srgbClr val="000000"/>
                </a:solidFill>
                <a:latin typeface="OracleSansVF"/>
              </a:rPr>
              <a:t>Finish</a:t>
            </a:r>
            <a:r>
              <a:rPr lang="es-ES" dirty="0">
                <a:solidFill>
                  <a:srgbClr val="000000"/>
                </a:solidFill>
                <a:latin typeface="OracleSansVF"/>
              </a:rPr>
              <a:t> para cerrar el instalador.</a:t>
            </a:r>
          </a:p>
        </p:txBody>
      </p:sp>
      <p:pic>
        <p:nvPicPr>
          <p:cNvPr id="4" name="Imagen 3"/>
          <p:cNvPicPr>
            <a:picLocks noChangeAspect="1"/>
          </p:cNvPicPr>
          <p:nvPr/>
        </p:nvPicPr>
        <p:blipFill>
          <a:blip r:embed="rId4"/>
          <a:stretch>
            <a:fillRect/>
          </a:stretch>
        </p:blipFill>
        <p:spPr>
          <a:xfrm>
            <a:off x="545517" y="1215341"/>
            <a:ext cx="4661531" cy="3526399"/>
          </a:xfrm>
          <a:prstGeom prst="rect">
            <a:avLst/>
          </a:prstGeom>
        </p:spPr>
      </p:pic>
      <p:sp>
        <p:nvSpPr>
          <p:cNvPr id="9" name="Rectángulo 8"/>
          <p:cNvSpPr/>
          <p:nvPr/>
        </p:nvSpPr>
        <p:spPr>
          <a:xfrm>
            <a:off x="5197033" y="1080510"/>
            <a:ext cx="3518704" cy="4247317"/>
          </a:xfrm>
          <a:prstGeom prst="rect">
            <a:avLst/>
          </a:prstGeom>
        </p:spPr>
        <p:txBody>
          <a:bodyPr wrap="square">
            <a:spAutoFit/>
          </a:bodyPr>
          <a:lstStyle/>
          <a:p>
            <a:pPr marL="342900" indent="-342900">
              <a:buFont typeface="+mj-lt"/>
              <a:buAutoNum type="arabicPeriod" startAt="8"/>
            </a:pPr>
            <a:r>
              <a:rPr lang="es-ES" dirty="0">
                <a:solidFill>
                  <a:srgbClr val="000000"/>
                </a:solidFill>
                <a:latin typeface="OracleSansVF"/>
              </a:rPr>
              <a:t>En la ventana </a:t>
            </a:r>
            <a:r>
              <a:rPr lang="es-ES" dirty="0" err="1">
                <a:solidFill>
                  <a:srgbClr val="000000"/>
                </a:solidFill>
                <a:latin typeface="OracleSansVF"/>
              </a:rPr>
              <a:t>Summary</a:t>
            </a:r>
            <a:r>
              <a:rPr lang="es-ES" dirty="0">
                <a:solidFill>
                  <a:srgbClr val="000000"/>
                </a:solidFill>
                <a:latin typeface="OracleSansVF"/>
              </a:rPr>
              <a:t>, revisamos la configuración de instalación y, si estamos satisfechos, hacemos clic en el botón </a:t>
            </a:r>
            <a:r>
              <a:rPr lang="es-ES" b="1" dirty="0" err="1">
                <a:solidFill>
                  <a:srgbClr val="000000"/>
                </a:solidFill>
                <a:latin typeface="OracleSansVF"/>
              </a:rPr>
              <a:t>Install</a:t>
            </a:r>
            <a:r>
              <a:rPr lang="es-ES" b="1" dirty="0">
                <a:solidFill>
                  <a:srgbClr val="000000"/>
                </a:solidFill>
                <a:latin typeface="OracleSansVF"/>
              </a:rPr>
              <a:t>.</a:t>
            </a:r>
            <a:r>
              <a:rPr lang="es-ES" dirty="0">
                <a:solidFill>
                  <a:srgbClr val="000000"/>
                </a:solidFill>
                <a:latin typeface="OracleSansVF"/>
              </a:rPr>
              <a:t> De lo contrario, hacemos clic en el botón </a:t>
            </a:r>
            <a:r>
              <a:rPr lang="es-ES" b="1" dirty="0">
                <a:solidFill>
                  <a:srgbClr val="000000"/>
                </a:solidFill>
                <a:latin typeface="OracleSansVF"/>
              </a:rPr>
              <a:t>&lt; Back </a:t>
            </a:r>
            <a:r>
              <a:rPr lang="es-ES" dirty="0">
                <a:solidFill>
                  <a:srgbClr val="000000"/>
                </a:solidFill>
                <a:latin typeface="OracleSansVF"/>
              </a:rPr>
              <a:t>y modificamos la configuración según sea necesario.</a:t>
            </a:r>
          </a:p>
          <a:p>
            <a:pPr marL="342900" indent="-342900">
              <a:buFont typeface="+mj-lt"/>
              <a:buAutoNum type="arabicPeriod" startAt="8"/>
            </a:pPr>
            <a:endParaRPr lang="es-ES" dirty="0">
              <a:solidFill>
                <a:srgbClr val="000000"/>
              </a:solidFill>
              <a:latin typeface="OracleSansVF"/>
            </a:endParaRPr>
          </a:p>
          <a:p>
            <a:pPr marL="342900" indent="-342900">
              <a:buFont typeface="+mj-lt"/>
              <a:buAutoNum type="arabicPeriod" startAt="8"/>
            </a:pPr>
            <a:r>
              <a:rPr lang="es-ES" dirty="0">
                <a:solidFill>
                  <a:srgbClr val="000000"/>
                </a:solidFill>
                <a:latin typeface="OracleSansVF"/>
              </a:rPr>
              <a:t>Cuando se completa la instalación, se muestra la ventana Oracle </a:t>
            </a:r>
            <a:r>
              <a:rPr lang="es-ES" b="1" dirty="0" err="1">
                <a:solidFill>
                  <a:srgbClr val="000000"/>
                </a:solidFill>
                <a:latin typeface="OracleSansVF"/>
              </a:rPr>
              <a:t>Database</a:t>
            </a:r>
            <a:r>
              <a:rPr lang="es-ES" b="1" dirty="0">
                <a:solidFill>
                  <a:srgbClr val="000000"/>
                </a:solidFill>
                <a:latin typeface="OracleSansVF"/>
              </a:rPr>
              <a:t> </a:t>
            </a:r>
            <a:r>
              <a:rPr lang="es-ES" b="1" dirty="0" err="1">
                <a:solidFill>
                  <a:srgbClr val="000000"/>
                </a:solidFill>
                <a:latin typeface="OracleSansVF"/>
              </a:rPr>
              <a:t>Installed</a:t>
            </a:r>
            <a:r>
              <a:rPr lang="es-ES" b="1" dirty="0">
                <a:solidFill>
                  <a:srgbClr val="000000"/>
                </a:solidFill>
                <a:latin typeface="OracleSansVF"/>
              </a:rPr>
              <a:t> </a:t>
            </a:r>
            <a:r>
              <a:rPr lang="es-ES" b="1" dirty="0" err="1">
                <a:solidFill>
                  <a:srgbClr val="000000"/>
                </a:solidFill>
                <a:latin typeface="OracleSansVF"/>
              </a:rPr>
              <a:t>Successfully</a:t>
            </a:r>
            <a:endParaRPr lang="es-ES" b="1" dirty="0">
              <a:solidFill>
                <a:srgbClr val="000000"/>
              </a:solidFill>
              <a:latin typeface="OracleSansVF"/>
            </a:endParaRPr>
          </a:p>
          <a:p>
            <a:pPr marL="342900" indent="-342900">
              <a:buFont typeface="+mj-lt"/>
              <a:buAutoNum type="arabicPeriod" startAt="8"/>
            </a:pPr>
            <a:endParaRPr lang="es-ES" dirty="0">
              <a:solidFill>
                <a:srgbClr val="000000"/>
              </a:solidFill>
              <a:latin typeface="OracleSansVF"/>
            </a:endParaRPr>
          </a:p>
        </p:txBody>
      </p:sp>
    </p:spTree>
    <p:extLst>
      <p:ext uri="{BB962C8B-B14F-4D97-AF65-F5344CB8AC3E}">
        <p14:creationId xmlns:p14="http://schemas.microsoft.com/office/powerpoint/2010/main" val="378048967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TotalTime>
  <Words>3033</Words>
  <Application>Microsoft Office PowerPoint</Application>
  <PresentationFormat>Presentación en pantalla (4:3)</PresentationFormat>
  <Paragraphs>295</Paragraphs>
  <Slides>35</Slides>
  <Notes>29</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35</vt:i4>
      </vt:variant>
    </vt:vector>
  </HeadingPairs>
  <TitlesOfParts>
    <vt:vector size="42" baseType="lpstr">
      <vt:lpstr>Arial</vt:lpstr>
      <vt:lpstr>Calibri</vt:lpstr>
      <vt:lpstr>Myriad Pro</vt:lpstr>
      <vt:lpstr>Myriad Pro Light</vt:lpstr>
      <vt:lpstr>Oracle Sans</vt:lpstr>
      <vt:lpstr>OracleSansVF</vt:lpstr>
      <vt:lpstr>Tema de Office</vt:lpstr>
      <vt:lpstr>Bases de Datos Relacionales</vt:lpstr>
      <vt:lpstr>DESCRIPCIÓN DE LA ASIGNATURA - Unidades</vt:lpstr>
      <vt:lpstr>PROGRAMACIÓN DE LA ASIGNATURA Sistema de Evaluación</vt:lpstr>
      <vt:lpstr>Arquitectura ORACLE</vt:lpstr>
      <vt:lpstr>Arquitectura ORACLE</vt:lpstr>
      <vt:lpstr>Instalar la Base de Datos Oracle XE sobre Windows</vt:lpstr>
      <vt:lpstr>Instalar la Base de Datos Oracle XE</vt:lpstr>
      <vt:lpstr>Instalar la Base de Datos Oracle XE</vt:lpstr>
      <vt:lpstr>Instalar la Base de Datos Oracle XE</vt:lpstr>
      <vt:lpstr>Ubicación de Archivos de la Base de Datos</vt:lpstr>
      <vt:lpstr>Conexión a la Base de Datos Oracle XE</vt:lpstr>
      <vt:lpstr>Conexión a la Base de Datos Oracle XE</vt:lpstr>
      <vt:lpstr>Oracle Academy Cloud Program</vt:lpstr>
      <vt:lpstr>Creación de Cuenta Cloud</vt:lpstr>
      <vt:lpstr>Creación de Cuenta Cloud</vt:lpstr>
      <vt:lpstr>Creación de Cuenta Cloud</vt:lpstr>
      <vt:lpstr>Conexión a Cuenta Cloud</vt:lpstr>
      <vt:lpstr>Conexión a Cuenta Cloud</vt:lpstr>
      <vt:lpstr>Autonomous Database</vt:lpstr>
      <vt:lpstr>Autonomous Database</vt:lpstr>
      <vt:lpstr>Autonomous Database</vt:lpstr>
      <vt:lpstr>Autonomous Database</vt:lpstr>
      <vt:lpstr>Autonomous Database</vt:lpstr>
      <vt:lpstr>Aprovisionamiento de Autonomous Database</vt:lpstr>
      <vt:lpstr>Aprovisionamiento de Autonomous Database</vt:lpstr>
      <vt:lpstr>Aprovisionamiento de Autonomous Database</vt:lpstr>
      <vt:lpstr>Aprovisionamiento de Autonomous Database</vt:lpstr>
      <vt:lpstr>Aprovisionamiento de Autonomous Database</vt:lpstr>
      <vt:lpstr>Acceso a la instancia mediante Oracle SQL Developer</vt:lpstr>
      <vt:lpstr>Acceso a la instancia mediante Oracle SQL Developer</vt:lpstr>
      <vt:lpstr>Acceso a la instancia mediante Oracle SQL Developer</vt:lpstr>
      <vt:lpstr>Acceso a la instancia mediante Oracle SQL Developer</vt:lpstr>
      <vt:lpstr>Usuario HR mediante Oracle SQL Developer</vt:lpstr>
      <vt:lpstr>Usuario HR mediante Oracle SQL Developer</vt:lpstr>
      <vt:lpstr>Creación y poblamiento de tablas para usuario HR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 de la Presentación</dc:title>
  <dc:creator>agencia</dc:creator>
  <cp:lastModifiedBy>Francisco Prieto Rossi</cp:lastModifiedBy>
  <cp:revision>46</cp:revision>
  <dcterms:created xsi:type="dcterms:W3CDTF">2015-06-26T15:52:47Z</dcterms:created>
  <dcterms:modified xsi:type="dcterms:W3CDTF">2022-08-24T13:55:10Z</dcterms:modified>
</cp:coreProperties>
</file>