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5" r:id="rId17"/>
    <p:sldId id="265" r:id="rId18"/>
    <p:sldId id="274" r:id="rId19"/>
    <p:sldId id="273" r:id="rId20"/>
    <p:sldId id="276" r:id="rId21"/>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0202"/>
    <a:srgbClr val="F402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41" autoAdjust="0"/>
  </p:normalViewPr>
  <p:slideViewPr>
    <p:cSldViewPr snapToGrid="0" snapToObjects="1">
      <p:cViewPr varScale="1">
        <p:scale>
          <a:sx n="84" d="100"/>
          <a:sy n="84" d="100"/>
        </p:scale>
        <p:origin x="84" y="6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2A04B-D51F-4F88-A405-EF652518DA02}" type="datetimeFigureOut">
              <a:rPr lang="es-CL" smtClean="0"/>
              <a:t>25-08-2021</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2BD23-A312-4170-BCCB-F9DD0002A568}" type="slidenum">
              <a:rPr lang="es-CL" smtClean="0"/>
              <a:t>‹Nº›</a:t>
            </a:fld>
            <a:endParaRPr lang="es-CL"/>
          </a:p>
        </p:txBody>
      </p:sp>
    </p:spTree>
    <p:extLst>
      <p:ext uri="{BB962C8B-B14F-4D97-AF65-F5344CB8AC3E}">
        <p14:creationId xmlns:p14="http://schemas.microsoft.com/office/powerpoint/2010/main" val="476201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25/08/2021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81900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25/08/2021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7942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25/08/2021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4246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25/08/2021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6849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11BFFDA3-703B-5A46-AEFC-E14C30159CAC}" type="datetimeFigureOut">
              <a:rPr lang="es-ES" smtClean="0"/>
              <a:t>25/08/2021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1055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4"/>
          <p:cNvSpPr>
            <a:spLocks noGrp="1"/>
          </p:cNvSpPr>
          <p:nvPr>
            <p:ph type="dt" sz="half" idx="10"/>
          </p:nvPr>
        </p:nvSpPr>
        <p:spPr/>
        <p:txBody>
          <a:bodyPr/>
          <a:lstStyle/>
          <a:p>
            <a:fld id="{11BFFDA3-703B-5A46-AEFC-E14C30159CAC}" type="datetimeFigureOut">
              <a:rPr lang="es-ES" smtClean="0"/>
              <a:t>25/08/2021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305568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11BFFDA3-703B-5A46-AEFC-E14C30159CAC}" type="datetimeFigureOut">
              <a:rPr lang="es-ES" smtClean="0"/>
              <a:t>25/08/2021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173757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11BFFDA3-703B-5A46-AEFC-E14C30159CAC}" type="datetimeFigureOut">
              <a:rPr lang="es-ES" smtClean="0"/>
              <a:t>25/08/2021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79847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1BFFDA3-703B-5A46-AEFC-E14C30159CAC}" type="datetimeFigureOut">
              <a:rPr lang="es-ES" smtClean="0"/>
              <a:t>25/08/2021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73372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25/08/2021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2804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25/08/2021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6753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FFDA3-703B-5A46-AEFC-E14C30159CAC}" type="datetimeFigureOut">
              <a:rPr lang="es-ES" smtClean="0"/>
              <a:t>25/08/2021</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E25F8-CB20-F449-B4F4-A964C31BB732}" type="slidenum">
              <a:rPr lang="es-ES" smtClean="0"/>
              <a:t>‹Nº›</a:t>
            </a:fld>
            <a:endParaRPr lang="es-ES"/>
          </a:p>
        </p:txBody>
      </p:sp>
    </p:spTree>
    <p:extLst>
      <p:ext uri="{BB962C8B-B14F-4D97-AF65-F5344CB8AC3E}">
        <p14:creationId xmlns:p14="http://schemas.microsoft.com/office/powerpoint/2010/main" val="287531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611560" y="2947566"/>
            <a:ext cx="7772400" cy="685347"/>
          </a:xfrm>
        </p:spPr>
        <p:txBody>
          <a:bodyPr/>
          <a:lstStyle/>
          <a:p>
            <a:r>
              <a:rPr lang="es-CL" sz="3600" b="1" dirty="0">
                <a:solidFill>
                  <a:srgbClr val="D40202"/>
                </a:solidFill>
                <a:latin typeface="Myriad Pro"/>
                <a:cs typeface="Myriad Pro"/>
              </a:rPr>
              <a:t>Bases de Datos Relacionales</a:t>
            </a:r>
          </a:p>
        </p:txBody>
      </p:sp>
      <p:sp>
        <p:nvSpPr>
          <p:cNvPr id="10" name="Rectángulo 9"/>
          <p:cNvSpPr/>
          <p:nvPr/>
        </p:nvSpPr>
        <p:spPr>
          <a:xfrm>
            <a:off x="469608" y="1"/>
            <a:ext cx="1867756" cy="186775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469607" y="160081"/>
            <a:ext cx="1867757" cy="7577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1400" kern="1400" dirty="0" smtClean="0">
                <a:solidFill>
                  <a:schemeClr val="bg1"/>
                </a:solidFill>
                <a:latin typeface="Myriad Pro Light"/>
                <a:cs typeface="Myriad Pro Light"/>
              </a:rPr>
              <a:t>Tecnologías </a:t>
            </a:r>
            <a:r>
              <a:rPr lang="es-ES" sz="1400" kern="1400" dirty="0">
                <a:solidFill>
                  <a:schemeClr val="bg1"/>
                </a:solidFill>
                <a:latin typeface="Myriad Pro Light"/>
                <a:cs typeface="Myriad Pro Light"/>
              </a:rPr>
              <a:t>de Información y Ciberseguridad</a:t>
            </a:r>
            <a:endParaRPr lang="es-CL" sz="1400" kern="1400" dirty="0">
              <a:solidFill>
                <a:schemeClr val="bg1"/>
              </a:solidFill>
              <a:latin typeface="Myriad Pro Light"/>
              <a:cs typeface="Myriad Pro Light"/>
            </a:endParaRPr>
          </a:p>
        </p:txBody>
      </p:sp>
      <p:pic>
        <p:nvPicPr>
          <p:cNvPr id="12" name="Imagen 11"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7" y="1332361"/>
            <a:ext cx="1270076" cy="342346"/>
          </a:xfrm>
          <a:prstGeom prst="rect">
            <a:avLst/>
          </a:prstGeom>
        </p:spPr>
      </p:pic>
      <p:cxnSp>
        <p:nvCxnSpPr>
          <p:cNvPr id="14" name="Conector recto 13"/>
          <p:cNvCxnSpPr/>
          <p:nvPr/>
        </p:nvCxnSpPr>
        <p:spPr>
          <a:xfrm>
            <a:off x="615294" y="1077855"/>
            <a:ext cx="1576383"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Subtítulo 2"/>
          <p:cNvSpPr>
            <a:spLocks noGrp="1"/>
          </p:cNvSpPr>
          <p:nvPr>
            <p:ph type="subTitle" idx="1"/>
          </p:nvPr>
        </p:nvSpPr>
        <p:spPr>
          <a:xfrm>
            <a:off x="1297360" y="3712724"/>
            <a:ext cx="6400800" cy="362194"/>
          </a:xfrm>
        </p:spPr>
        <p:txBody>
          <a:bodyPr>
            <a:normAutofit fontScale="85000" lnSpcReduction="20000"/>
          </a:bodyPr>
          <a:lstStyle/>
          <a:p>
            <a:pPr marL="0" indent="0" algn="ctr">
              <a:buNone/>
            </a:pPr>
            <a:r>
              <a:rPr lang="es-CL" sz="2400" dirty="0" smtClean="0">
                <a:latin typeface="Myriad Pro"/>
                <a:cs typeface="Myriad Pro"/>
              </a:rPr>
              <a:t>TI2022 – Primavera 2021</a:t>
            </a:r>
            <a:endParaRPr lang="es-CL" dirty="0">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808890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SELECT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2" name="Imagen 1"/>
          <p:cNvPicPr>
            <a:picLocks noChangeAspect="1"/>
          </p:cNvPicPr>
          <p:nvPr/>
        </p:nvPicPr>
        <p:blipFill>
          <a:blip r:embed="rId3"/>
          <a:stretch>
            <a:fillRect/>
          </a:stretch>
        </p:blipFill>
        <p:spPr>
          <a:xfrm>
            <a:off x="1207919" y="1382838"/>
            <a:ext cx="4562475" cy="3581400"/>
          </a:xfrm>
          <a:prstGeom prst="rect">
            <a:avLst/>
          </a:prstGeom>
        </p:spPr>
      </p:pic>
      <p:pic>
        <p:nvPicPr>
          <p:cNvPr id="4" name="Imagen 3"/>
          <p:cNvPicPr>
            <a:picLocks noChangeAspect="1"/>
          </p:cNvPicPr>
          <p:nvPr/>
        </p:nvPicPr>
        <p:blipFill>
          <a:blip r:embed="rId4"/>
          <a:stretch>
            <a:fillRect/>
          </a:stretch>
        </p:blipFill>
        <p:spPr>
          <a:xfrm>
            <a:off x="1661108" y="1681413"/>
            <a:ext cx="5629275" cy="3600450"/>
          </a:xfrm>
          <a:prstGeom prst="rect">
            <a:avLst/>
          </a:prstGeom>
        </p:spPr>
      </p:pic>
      <p:pic>
        <p:nvPicPr>
          <p:cNvPr id="5" name="Imagen 4"/>
          <p:cNvPicPr>
            <a:picLocks noChangeAspect="1"/>
          </p:cNvPicPr>
          <p:nvPr/>
        </p:nvPicPr>
        <p:blipFill>
          <a:blip r:embed="rId5"/>
          <a:stretch>
            <a:fillRect/>
          </a:stretch>
        </p:blipFill>
        <p:spPr>
          <a:xfrm>
            <a:off x="2082212" y="1938588"/>
            <a:ext cx="3724275" cy="3543300"/>
          </a:xfrm>
          <a:prstGeom prst="rect">
            <a:avLst/>
          </a:prstGeom>
        </p:spPr>
      </p:pic>
      <p:pic>
        <p:nvPicPr>
          <p:cNvPr id="7" name="Imagen 6"/>
          <p:cNvPicPr>
            <a:picLocks noChangeAspect="1"/>
          </p:cNvPicPr>
          <p:nvPr/>
        </p:nvPicPr>
        <p:blipFill>
          <a:blip r:embed="rId6"/>
          <a:stretch>
            <a:fillRect/>
          </a:stretch>
        </p:blipFill>
        <p:spPr>
          <a:xfrm>
            <a:off x="2505281" y="2148138"/>
            <a:ext cx="3781425" cy="3590925"/>
          </a:xfrm>
          <a:prstGeom prst="rect">
            <a:avLst/>
          </a:prstGeom>
        </p:spPr>
      </p:pic>
      <p:pic>
        <p:nvPicPr>
          <p:cNvPr id="8" name="Imagen 7"/>
          <p:cNvPicPr>
            <a:picLocks noChangeAspect="1"/>
          </p:cNvPicPr>
          <p:nvPr/>
        </p:nvPicPr>
        <p:blipFill>
          <a:blip r:embed="rId7"/>
          <a:stretch>
            <a:fillRect/>
          </a:stretch>
        </p:blipFill>
        <p:spPr>
          <a:xfrm>
            <a:off x="2995025" y="2417239"/>
            <a:ext cx="3714750" cy="2105025"/>
          </a:xfrm>
          <a:prstGeom prst="rect">
            <a:avLst/>
          </a:prstGeom>
        </p:spPr>
      </p:pic>
    </p:spTree>
    <p:extLst>
      <p:ext uri="{BB962C8B-B14F-4D97-AF65-F5344CB8AC3E}">
        <p14:creationId xmlns:p14="http://schemas.microsoft.com/office/powerpoint/2010/main" val="373902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SELECT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649705" y="1245051"/>
            <a:ext cx="7430516" cy="2246769"/>
          </a:xfrm>
          <a:prstGeom prst="rect">
            <a:avLst/>
          </a:prstGeom>
        </p:spPr>
        <p:txBody>
          <a:bodyPr wrap="square">
            <a:spAutoFit/>
          </a:bodyPr>
          <a:lstStyle/>
          <a:p>
            <a:r>
              <a:rPr lang="es-ES" sz="2000" dirty="0" smtClean="0"/>
              <a:t>REGEXP_LIKE es </a:t>
            </a:r>
            <a:r>
              <a:rPr lang="es-ES" sz="2000" dirty="0"/>
              <a:t>similar a la </a:t>
            </a:r>
            <a:r>
              <a:rPr lang="es-ES" sz="2000" dirty="0" smtClean="0"/>
              <a:t>condición LIKE, </a:t>
            </a:r>
            <a:r>
              <a:rPr lang="es-ES" sz="2000" dirty="0"/>
              <a:t>excepto que </a:t>
            </a:r>
            <a:r>
              <a:rPr lang="es-ES" sz="2000" dirty="0" smtClean="0"/>
              <a:t>REGEXP_LIKE realiza </a:t>
            </a:r>
            <a:r>
              <a:rPr lang="es-ES" sz="2000" dirty="0"/>
              <a:t>una coincidencia de expresiones regulares en lugar de la coincidencia de patrones simple realizada por LIKE. </a:t>
            </a:r>
            <a:endParaRPr lang="es-ES" sz="2000" dirty="0" smtClean="0"/>
          </a:p>
          <a:p>
            <a:r>
              <a:rPr lang="es-ES" sz="2000" dirty="0" smtClean="0"/>
              <a:t>Esta </a:t>
            </a:r>
            <a:r>
              <a:rPr lang="es-ES" sz="2000" dirty="0"/>
              <a:t>condición evalúa cadenas utilizando caracteres definidos por el juego de caracteres de entrada</a:t>
            </a:r>
            <a:r>
              <a:rPr lang="es-ES" sz="2000" dirty="0" smtClean="0"/>
              <a:t>.</a:t>
            </a:r>
          </a:p>
          <a:p>
            <a:endParaRPr lang="es-ES" sz="2000" dirty="0"/>
          </a:p>
          <a:p>
            <a:pPr algn="ctr"/>
            <a:r>
              <a:rPr lang="es-ES" sz="2000" b="1" dirty="0" smtClean="0"/>
              <a:t>REGEXP_LIKE (</a:t>
            </a:r>
            <a:r>
              <a:rPr lang="es-ES" sz="2000" b="1" i="1" dirty="0" smtClean="0"/>
              <a:t>columna</a:t>
            </a:r>
            <a:r>
              <a:rPr lang="es-ES" sz="2000" b="1" dirty="0" smtClean="0"/>
              <a:t>, </a:t>
            </a:r>
            <a:r>
              <a:rPr lang="es-ES" sz="2000" b="1" i="1" dirty="0" err="1" smtClean="0"/>
              <a:t>exp_regular</a:t>
            </a:r>
            <a:r>
              <a:rPr lang="es-ES" sz="2000" b="1" dirty="0" smtClean="0"/>
              <a:t> [, </a:t>
            </a:r>
            <a:r>
              <a:rPr lang="es-ES" sz="2000" b="1" i="1" dirty="0" smtClean="0"/>
              <a:t>parámetro</a:t>
            </a:r>
            <a:r>
              <a:rPr lang="es-ES" sz="2000" b="1" dirty="0" smtClean="0"/>
              <a:t>] )</a:t>
            </a:r>
            <a:endParaRPr lang="es-CL" sz="2000" b="1" dirty="0"/>
          </a:p>
        </p:txBody>
      </p:sp>
      <p:sp>
        <p:nvSpPr>
          <p:cNvPr id="9" name="Rectángulo 8"/>
          <p:cNvSpPr/>
          <p:nvPr/>
        </p:nvSpPr>
        <p:spPr>
          <a:xfrm>
            <a:off x="613834" y="3813518"/>
            <a:ext cx="7928811" cy="2585323"/>
          </a:xfrm>
          <a:prstGeom prst="rect">
            <a:avLst/>
          </a:prstGeom>
          <a:ln>
            <a:prstDash val="dash"/>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s-ES" i="1" dirty="0" smtClean="0">
                <a:solidFill>
                  <a:srgbClr val="FF0000"/>
                </a:solidFill>
              </a:rPr>
              <a:t>parámetro</a:t>
            </a:r>
            <a:r>
              <a:rPr lang="es-ES" dirty="0" smtClean="0"/>
              <a:t> </a:t>
            </a:r>
            <a:r>
              <a:rPr lang="es-ES" dirty="0"/>
              <a:t>un literal de texto que le permite cambiar el comportamiento de coincidencia predeterminado de la función. Puede especificar uno o más de los siguientes </a:t>
            </a:r>
            <a:r>
              <a:rPr lang="es-ES" dirty="0" smtClean="0"/>
              <a:t>valores:</a:t>
            </a:r>
            <a:endParaRPr lang="es-ES" dirty="0"/>
          </a:p>
          <a:p>
            <a:pPr marL="285750" indent="-285750">
              <a:buFont typeface="Arial" panose="020B0604020202020204" pitchFamily="34" charset="0"/>
              <a:buChar char="•"/>
            </a:pPr>
            <a:r>
              <a:rPr lang="es-ES" dirty="0" smtClean="0"/>
              <a:t>'i</a:t>
            </a:r>
            <a:r>
              <a:rPr lang="es-ES" dirty="0"/>
              <a:t>' especifica la coincidencia que no distingue entre mayúsculas y minúsculas.</a:t>
            </a:r>
          </a:p>
          <a:p>
            <a:pPr marL="285750" indent="-285750">
              <a:buFont typeface="Arial" panose="020B0604020202020204" pitchFamily="34" charset="0"/>
              <a:buChar char="•"/>
            </a:pPr>
            <a:r>
              <a:rPr lang="es-ES" dirty="0" smtClean="0"/>
              <a:t>'c</a:t>
            </a:r>
            <a:r>
              <a:rPr lang="es-ES" dirty="0"/>
              <a:t>' especifica la coincidencia sensible a mayúsculas y minúsculas.</a:t>
            </a:r>
          </a:p>
          <a:p>
            <a:pPr marL="285750" indent="-285750">
              <a:buFont typeface="Arial" panose="020B0604020202020204" pitchFamily="34" charset="0"/>
              <a:buChar char="•"/>
            </a:pPr>
            <a:r>
              <a:rPr lang="es-ES" dirty="0" smtClean="0"/>
              <a:t>'n‘ permite </a:t>
            </a:r>
            <a:r>
              <a:rPr lang="es-ES" dirty="0"/>
              <a:t>que el punto (.), que es el carácter comodín que coincide con cualquier carácter, coincida con el carácter de nueva línea. Si omite este parámetro, el punto no coincide con el carácter de nueva línea.</a:t>
            </a:r>
          </a:p>
          <a:p>
            <a:endParaRPr lang="es-ES" dirty="0"/>
          </a:p>
        </p:txBody>
      </p:sp>
    </p:spTree>
    <p:extLst>
      <p:ext uri="{BB962C8B-B14F-4D97-AF65-F5344CB8AC3E}">
        <p14:creationId xmlns:p14="http://schemas.microsoft.com/office/powerpoint/2010/main" val="85230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out)">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SELECT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2" name="Imagen 1"/>
          <p:cNvPicPr>
            <a:picLocks noChangeAspect="1"/>
          </p:cNvPicPr>
          <p:nvPr/>
        </p:nvPicPr>
        <p:blipFill>
          <a:blip r:embed="rId3"/>
          <a:stretch>
            <a:fillRect/>
          </a:stretch>
        </p:blipFill>
        <p:spPr>
          <a:xfrm>
            <a:off x="860194" y="2312465"/>
            <a:ext cx="6742221" cy="3358852"/>
          </a:xfrm>
          <a:prstGeom prst="rect">
            <a:avLst/>
          </a:prstGeom>
        </p:spPr>
      </p:pic>
      <p:sp>
        <p:nvSpPr>
          <p:cNvPr id="5" name="Rectángulo 4"/>
          <p:cNvSpPr/>
          <p:nvPr/>
        </p:nvSpPr>
        <p:spPr>
          <a:xfrm>
            <a:off x="421104" y="1244365"/>
            <a:ext cx="7748337" cy="923330"/>
          </a:xfrm>
          <a:prstGeom prst="rect">
            <a:avLst/>
          </a:prstGeom>
        </p:spPr>
        <p:txBody>
          <a:bodyPr wrap="square">
            <a:spAutoFit/>
          </a:bodyPr>
          <a:lstStyle/>
          <a:p>
            <a:r>
              <a:rPr lang="es-ES" dirty="0"/>
              <a:t>La siguiente consulta devuelve el nombre y apellido de aquellos empleados con el nombre de pila Steven o Stephen </a:t>
            </a:r>
            <a:endParaRPr lang="es-ES" dirty="0" smtClean="0"/>
          </a:p>
          <a:p>
            <a:r>
              <a:rPr lang="es-ES" dirty="0" smtClean="0"/>
              <a:t>(</a:t>
            </a:r>
            <a:r>
              <a:rPr lang="es-ES" dirty="0"/>
              <a:t>donde </a:t>
            </a:r>
            <a:r>
              <a:rPr lang="es-ES" b="1" dirty="0" err="1" smtClean="0"/>
              <a:t>first_name</a:t>
            </a:r>
            <a:r>
              <a:rPr lang="es-ES" dirty="0" smtClean="0"/>
              <a:t> comienza </a:t>
            </a:r>
            <a:r>
              <a:rPr lang="es-ES" dirty="0"/>
              <a:t>con </a:t>
            </a:r>
            <a:r>
              <a:rPr lang="es-ES" b="1" dirty="0" err="1" smtClean="0"/>
              <a:t>Ste</a:t>
            </a:r>
            <a:r>
              <a:rPr lang="es-ES" dirty="0" smtClean="0"/>
              <a:t> y </a:t>
            </a:r>
            <a:r>
              <a:rPr lang="es-ES" dirty="0"/>
              <a:t>termina con </a:t>
            </a:r>
            <a:r>
              <a:rPr lang="es-ES" b="1" dirty="0" smtClean="0"/>
              <a:t>en</a:t>
            </a:r>
            <a:r>
              <a:rPr lang="es-ES" dirty="0" smtClean="0"/>
              <a:t> y </a:t>
            </a:r>
            <a:r>
              <a:rPr lang="es-ES" dirty="0"/>
              <a:t>en el medio es </a:t>
            </a:r>
            <a:r>
              <a:rPr lang="es-ES" b="1" dirty="0" smtClean="0"/>
              <a:t>v</a:t>
            </a:r>
            <a:r>
              <a:rPr lang="es-ES" dirty="0" smtClean="0"/>
              <a:t> o </a:t>
            </a:r>
            <a:r>
              <a:rPr lang="es-ES" b="1" dirty="0" err="1"/>
              <a:t>ph</a:t>
            </a:r>
            <a:r>
              <a:rPr lang="es-ES" dirty="0"/>
              <a:t>):</a:t>
            </a:r>
            <a:endParaRPr lang="es-CL" dirty="0"/>
          </a:p>
        </p:txBody>
      </p:sp>
      <p:sp>
        <p:nvSpPr>
          <p:cNvPr id="7" name="Rectángulo 6"/>
          <p:cNvSpPr/>
          <p:nvPr/>
        </p:nvSpPr>
        <p:spPr>
          <a:xfrm>
            <a:off x="4848725" y="4892757"/>
            <a:ext cx="2646948" cy="923330"/>
          </a:xfrm>
          <a:prstGeom prst="rect">
            <a:avLst/>
          </a:prstGeom>
        </p:spPr>
        <p:txBody>
          <a:bodyPr wrap="square">
            <a:spAutoFit/>
          </a:bodyPr>
          <a:lstStyle/>
          <a:p>
            <a:r>
              <a:rPr lang="es-ES" dirty="0" smtClean="0">
                <a:solidFill>
                  <a:srgbClr val="FF0000"/>
                </a:solidFill>
              </a:rPr>
              <a:t>^</a:t>
            </a:r>
            <a:r>
              <a:rPr lang="es-ES" dirty="0" err="1" smtClean="0">
                <a:solidFill>
                  <a:srgbClr val="FF0000"/>
                </a:solidFill>
              </a:rPr>
              <a:t>Ste</a:t>
            </a:r>
            <a:r>
              <a:rPr lang="es-ES" dirty="0" smtClean="0"/>
              <a:t>	: 	inicia con ..</a:t>
            </a:r>
          </a:p>
          <a:p>
            <a:r>
              <a:rPr lang="es-ES" dirty="0" smtClean="0"/>
              <a:t>(</a:t>
            </a:r>
            <a:r>
              <a:rPr lang="es-ES" dirty="0" err="1" smtClean="0">
                <a:solidFill>
                  <a:srgbClr val="FF0000"/>
                </a:solidFill>
              </a:rPr>
              <a:t>v</a:t>
            </a:r>
            <a:r>
              <a:rPr lang="es-ES" dirty="0" err="1" smtClean="0"/>
              <a:t>|</a:t>
            </a:r>
            <a:r>
              <a:rPr lang="es-ES" dirty="0" err="1" smtClean="0">
                <a:solidFill>
                  <a:srgbClr val="FF0000"/>
                </a:solidFill>
              </a:rPr>
              <a:t>ph</a:t>
            </a:r>
            <a:r>
              <a:rPr lang="es-ES" dirty="0" smtClean="0"/>
              <a:t>) : 	tiene v o </a:t>
            </a:r>
            <a:r>
              <a:rPr lang="es-ES" dirty="0" err="1" smtClean="0"/>
              <a:t>ph</a:t>
            </a:r>
            <a:endParaRPr lang="es-ES" dirty="0" smtClean="0"/>
          </a:p>
          <a:p>
            <a:r>
              <a:rPr lang="es-ES" dirty="0" smtClean="0">
                <a:solidFill>
                  <a:srgbClr val="FF0000"/>
                </a:solidFill>
              </a:rPr>
              <a:t>en$ </a:t>
            </a:r>
            <a:r>
              <a:rPr lang="es-ES" dirty="0" smtClean="0"/>
              <a:t>: 	termina con ..</a:t>
            </a:r>
            <a:endParaRPr lang="es-CL" dirty="0"/>
          </a:p>
        </p:txBody>
      </p:sp>
    </p:spTree>
    <p:extLst>
      <p:ext uri="{BB962C8B-B14F-4D97-AF65-F5344CB8AC3E}">
        <p14:creationId xmlns:p14="http://schemas.microsoft.com/office/powerpoint/2010/main" val="333808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SELECT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297820" y="1197483"/>
            <a:ext cx="8148347" cy="923330"/>
          </a:xfrm>
          <a:prstGeom prst="rect">
            <a:avLst/>
          </a:prstGeom>
        </p:spPr>
        <p:txBody>
          <a:bodyPr wrap="square">
            <a:spAutoFit/>
          </a:bodyPr>
          <a:lstStyle/>
          <a:p>
            <a:r>
              <a:rPr lang="es-ES" dirty="0"/>
              <a:t>La siguiente consulta devuelve el </a:t>
            </a:r>
            <a:r>
              <a:rPr lang="es-ES" dirty="0" smtClean="0"/>
              <a:t>apellido para </a:t>
            </a:r>
            <a:r>
              <a:rPr lang="es-ES" dirty="0"/>
              <a:t>aquellos empleados con un doble vocal de su apellido (donde </a:t>
            </a:r>
            <a:r>
              <a:rPr lang="es-ES" dirty="0" err="1" smtClean="0"/>
              <a:t>last_name</a:t>
            </a:r>
            <a:r>
              <a:rPr lang="es-ES" dirty="0" smtClean="0"/>
              <a:t> contiene </a:t>
            </a:r>
            <a:r>
              <a:rPr lang="es-ES" dirty="0"/>
              <a:t>dos apariciones adyacentes </a:t>
            </a:r>
            <a:r>
              <a:rPr lang="es-ES" dirty="0" smtClean="0"/>
              <a:t>a</a:t>
            </a:r>
            <a:r>
              <a:rPr lang="es-ES" dirty="0"/>
              <a:t>, e, i, o, o u, sin tener en cuenta </a:t>
            </a:r>
            <a:r>
              <a:rPr lang="es-ES" dirty="0" smtClean="0"/>
              <a:t>mayúsculas o minúsculas):</a:t>
            </a:r>
            <a:endParaRPr lang="es-CL" dirty="0"/>
          </a:p>
        </p:txBody>
      </p:sp>
      <p:pic>
        <p:nvPicPr>
          <p:cNvPr id="4" name="Imagen 3"/>
          <p:cNvPicPr>
            <a:picLocks noChangeAspect="1"/>
          </p:cNvPicPr>
          <p:nvPr/>
        </p:nvPicPr>
        <p:blipFill>
          <a:blip r:embed="rId3"/>
          <a:stretch>
            <a:fillRect/>
          </a:stretch>
        </p:blipFill>
        <p:spPr>
          <a:xfrm>
            <a:off x="1317268" y="2221749"/>
            <a:ext cx="6993355" cy="4277850"/>
          </a:xfrm>
          <a:prstGeom prst="rect">
            <a:avLst/>
          </a:prstGeom>
        </p:spPr>
      </p:pic>
      <p:sp>
        <p:nvSpPr>
          <p:cNvPr id="7" name="Rectángulo 6"/>
          <p:cNvSpPr/>
          <p:nvPr/>
        </p:nvSpPr>
        <p:spPr>
          <a:xfrm>
            <a:off x="4596063" y="4747987"/>
            <a:ext cx="3850104" cy="923330"/>
          </a:xfrm>
          <a:prstGeom prst="rect">
            <a:avLst/>
          </a:prstGeom>
        </p:spPr>
        <p:txBody>
          <a:bodyPr wrap="square">
            <a:spAutoFit/>
          </a:bodyPr>
          <a:lstStyle/>
          <a:p>
            <a:r>
              <a:rPr lang="es-ES" dirty="0" smtClean="0">
                <a:solidFill>
                  <a:srgbClr val="FF0000"/>
                </a:solidFill>
              </a:rPr>
              <a:t>[</a:t>
            </a:r>
            <a:r>
              <a:rPr lang="es-ES" dirty="0" err="1" smtClean="0">
                <a:solidFill>
                  <a:srgbClr val="FF0000"/>
                </a:solidFill>
              </a:rPr>
              <a:t>aeiou</a:t>
            </a:r>
            <a:r>
              <a:rPr lang="es-ES" dirty="0" smtClean="0">
                <a:solidFill>
                  <a:srgbClr val="FF0000"/>
                </a:solidFill>
              </a:rPr>
              <a:t>]</a:t>
            </a:r>
            <a:r>
              <a:rPr lang="es-ES" dirty="0" smtClean="0"/>
              <a:t>	: 	una vocal</a:t>
            </a:r>
          </a:p>
          <a:p>
            <a:r>
              <a:rPr lang="es-ES" dirty="0" smtClean="0"/>
              <a:t>(</a:t>
            </a:r>
            <a:r>
              <a:rPr lang="es-ES" dirty="0" smtClean="0">
                <a:solidFill>
                  <a:srgbClr val="FF0000"/>
                </a:solidFill>
              </a:rPr>
              <a:t>[]</a:t>
            </a:r>
            <a:r>
              <a:rPr lang="es-ES" dirty="0" smtClean="0"/>
              <a:t>)\1	: 	repite vocal</a:t>
            </a:r>
          </a:p>
          <a:p>
            <a:r>
              <a:rPr lang="es-ES" dirty="0" smtClean="0">
                <a:solidFill>
                  <a:srgbClr val="FF0000"/>
                </a:solidFill>
              </a:rPr>
              <a:t>‘i’	</a:t>
            </a:r>
            <a:r>
              <a:rPr lang="es-ES" dirty="0" smtClean="0"/>
              <a:t>: 	sin considerar </a:t>
            </a:r>
            <a:r>
              <a:rPr lang="es-ES" dirty="0" err="1" smtClean="0"/>
              <a:t>May</a:t>
            </a:r>
            <a:r>
              <a:rPr lang="es-ES" dirty="0" smtClean="0"/>
              <a:t>/Min</a:t>
            </a:r>
            <a:endParaRPr lang="es-CL" dirty="0"/>
          </a:p>
        </p:txBody>
      </p:sp>
    </p:spTree>
    <p:extLst>
      <p:ext uri="{BB962C8B-B14F-4D97-AF65-F5344CB8AC3E}">
        <p14:creationId xmlns:p14="http://schemas.microsoft.com/office/powerpoint/2010/main" val="2398668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a:t>
            </a:r>
            <a:r>
              <a:rPr lang="es-ES" sz="2400" b="1" dirty="0" smtClean="0">
                <a:solidFill>
                  <a:srgbClr val="D40202"/>
                </a:solidFill>
                <a:latin typeface="Myriad Pro"/>
                <a:cs typeface="Myriad Pro"/>
              </a:rPr>
              <a:t>SELECT          -            Expresiones Regulares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graphicFrame>
        <p:nvGraphicFramePr>
          <p:cNvPr id="2" name="Tabla 1"/>
          <p:cNvGraphicFramePr>
            <a:graphicFrameLocks noGrp="1"/>
          </p:cNvGraphicFramePr>
          <p:nvPr>
            <p:extLst>
              <p:ext uri="{D42A27DB-BD31-4B8C-83A1-F6EECF244321}">
                <p14:modId xmlns:p14="http://schemas.microsoft.com/office/powerpoint/2010/main" val="3566822651"/>
              </p:ext>
            </p:extLst>
          </p:nvPr>
        </p:nvGraphicFramePr>
        <p:xfrm>
          <a:off x="457200" y="1153384"/>
          <a:ext cx="8229600" cy="5253465"/>
        </p:xfrm>
        <a:graphic>
          <a:graphicData uri="http://schemas.openxmlformats.org/drawingml/2006/table">
            <a:tbl>
              <a:tblPr>
                <a:tableStyleId>{69CF1AB2-1976-4502-BF36-3FF5EA218861}</a:tableStyleId>
              </a:tblPr>
              <a:tblGrid>
                <a:gridCol w="1010653">
                  <a:extLst>
                    <a:ext uri="{9D8B030D-6E8A-4147-A177-3AD203B41FA5}">
                      <a16:colId xmlns:a16="http://schemas.microsoft.com/office/drawing/2014/main" val="12117270"/>
                    </a:ext>
                  </a:extLst>
                </a:gridCol>
                <a:gridCol w="7218947">
                  <a:extLst>
                    <a:ext uri="{9D8B030D-6E8A-4147-A177-3AD203B41FA5}">
                      <a16:colId xmlns:a16="http://schemas.microsoft.com/office/drawing/2014/main" val="3647532210"/>
                    </a:ext>
                  </a:extLst>
                </a:gridCol>
              </a:tblGrid>
              <a:tr h="288792">
                <a:tc>
                  <a:txBody>
                    <a:bodyPr/>
                    <a:lstStyle/>
                    <a:p>
                      <a:pPr algn="ctr" fontAlgn="ctr"/>
                      <a:r>
                        <a:rPr lang="es-CL" sz="1800" u="none" strike="noStrike" dirty="0">
                          <a:effectLst/>
                        </a:rPr>
                        <a:t>Operador</a:t>
                      </a:r>
                      <a:endParaRPr lang="es-CL" sz="1800" b="1" i="0" u="none" strike="noStrike" dirty="0">
                        <a:solidFill>
                          <a:srgbClr val="333333"/>
                        </a:solidFill>
                        <a:effectLst/>
                        <a:latin typeface="Open Sans" panose="020B0606030504020204" pitchFamily="34" charset="0"/>
                      </a:endParaRPr>
                    </a:p>
                  </a:txBody>
                  <a:tcPr marL="7783" marR="7783" marT="7783" marB="0" anchor="ctr"/>
                </a:tc>
                <a:tc>
                  <a:txBody>
                    <a:bodyPr/>
                    <a:lstStyle/>
                    <a:p>
                      <a:pPr algn="ctr" fontAlgn="ctr"/>
                      <a:r>
                        <a:rPr lang="es-CL" sz="1800" u="none" strike="noStrike" dirty="0">
                          <a:effectLst/>
                        </a:rPr>
                        <a:t>Significado</a:t>
                      </a:r>
                      <a:endParaRPr lang="es-CL" sz="1800" b="1" i="0" u="none" strike="noStrike" dirty="0">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3534735884"/>
                  </a:ext>
                </a:extLst>
              </a:tr>
              <a:tr h="288792">
                <a:tc>
                  <a:txBody>
                    <a:bodyPr/>
                    <a:lstStyle/>
                    <a:p>
                      <a:pPr algn="ctr" fontAlgn="ctr"/>
                      <a:r>
                        <a:rPr lang="es-CL" sz="1800" u="none" strike="noStrike">
                          <a:effectLst/>
                        </a:rPr>
                        <a:t>.</a:t>
                      </a:r>
                      <a:endParaRPr lang="es-CL" sz="1800" b="1" i="0" u="none" strike="noStrike">
                        <a:solidFill>
                          <a:srgbClr val="333333"/>
                        </a:solidFill>
                        <a:effectLst/>
                        <a:latin typeface="Open Sans" panose="020B0606030504020204" pitchFamily="34" charset="0"/>
                      </a:endParaRPr>
                    </a:p>
                  </a:txBody>
                  <a:tcPr marL="7783" marR="7783" marT="7783" marB="0" anchor="ctr"/>
                </a:tc>
                <a:tc>
                  <a:txBody>
                    <a:bodyPr/>
                    <a:lstStyle/>
                    <a:p>
                      <a:pPr algn="l" fontAlgn="ctr"/>
                      <a:r>
                        <a:rPr lang="es-ES" sz="1800" u="none" strike="noStrike">
                          <a:effectLst/>
                        </a:rPr>
                        <a:t>Comodín. Cualquier carácter. Solo uno.</a:t>
                      </a:r>
                      <a:endParaRPr lang="es-ES" sz="1800" b="0" i="0" u="none" strike="noStrike">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532086737"/>
                  </a:ext>
                </a:extLst>
              </a:tr>
              <a:tr h="568650">
                <a:tc>
                  <a:txBody>
                    <a:bodyPr/>
                    <a:lstStyle/>
                    <a:p>
                      <a:pPr algn="ctr" fontAlgn="ctr"/>
                      <a:r>
                        <a:rPr lang="es-CL" sz="1800" u="none" strike="noStrike">
                          <a:effectLst/>
                        </a:rPr>
                        <a:t>+</a:t>
                      </a:r>
                      <a:endParaRPr lang="es-CL" sz="1800" b="1" i="0" u="none" strike="noStrike">
                        <a:solidFill>
                          <a:srgbClr val="333333"/>
                        </a:solidFill>
                        <a:effectLst/>
                        <a:latin typeface="Open Sans" panose="020B0606030504020204" pitchFamily="34" charset="0"/>
                      </a:endParaRPr>
                    </a:p>
                  </a:txBody>
                  <a:tcPr marL="7783" marR="7783" marT="7783" marB="0" anchor="ctr"/>
                </a:tc>
                <a:tc>
                  <a:txBody>
                    <a:bodyPr/>
                    <a:lstStyle/>
                    <a:p>
                      <a:pPr algn="l" fontAlgn="ctr"/>
                      <a:r>
                        <a:rPr lang="es-ES" sz="1800" u="none" strike="noStrike" dirty="0">
                          <a:effectLst/>
                        </a:rPr>
                        <a:t>1 o más ocurrencias. Se utiliza en conjunto con un carácter o palabra que precede al símbolo. </a:t>
                      </a:r>
                      <a:r>
                        <a:rPr lang="es-ES" sz="1800" u="none" strike="noStrike" dirty="0" smtClean="0">
                          <a:effectLst/>
                        </a:rPr>
                        <a:t>“</a:t>
                      </a:r>
                      <a:r>
                        <a:rPr lang="es-ES" sz="1800" u="none" strike="noStrike" dirty="0">
                          <a:effectLst/>
                        </a:rPr>
                        <a:t>a+” localizará todas las palabras que tengan una o más aes.</a:t>
                      </a:r>
                      <a:endParaRPr lang="es-ES" sz="1800" b="0" i="0" u="none" strike="noStrike" dirty="0">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2450876913"/>
                  </a:ext>
                </a:extLst>
              </a:tr>
              <a:tr h="575290">
                <a:tc>
                  <a:txBody>
                    <a:bodyPr/>
                    <a:lstStyle/>
                    <a:p>
                      <a:pPr algn="ctr" fontAlgn="ctr"/>
                      <a:r>
                        <a:rPr lang="es-CL" sz="1800" u="none" strike="noStrike">
                          <a:effectLst/>
                        </a:rPr>
                        <a:t>*</a:t>
                      </a:r>
                      <a:endParaRPr lang="es-CL" sz="1800" b="1" i="0" u="none" strike="noStrike">
                        <a:solidFill>
                          <a:srgbClr val="333333"/>
                        </a:solidFill>
                        <a:effectLst/>
                        <a:latin typeface="Open Sans" panose="020B0606030504020204" pitchFamily="34" charset="0"/>
                      </a:endParaRPr>
                    </a:p>
                  </a:txBody>
                  <a:tcPr marL="7783" marR="7783" marT="7783" marB="0" anchor="ctr"/>
                </a:tc>
                <a:tc>
                  <a:txBody>
                    <a:bodyPr/>
                    <a:lstStyle/>
                    <a:p>
                      <a:pPr algn="l" fontAlgn="ctr"/>
                      <a:r>
                        <a:rPr lang="es-ES" sz="1800" u="none" strike="noStrike" dirty="0">
                          <a:effectLst/>
                        </a:rPr>
                        <a:t>Comodín. Sirve para completar cualquier palabra. Indica 0 o varias ocurrencias de la cadena o carácter que le precede.</a:t>
                      </a:r>
                      <a:endParaRPr lang="es-ES" sz="1800" b="0" i="0" u="none" strike="noStrike" dirty="0">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1562283074"/>
                  </a:ext>
                </a:extLst>
              </a:tr>
              <a:tr h="652116">
                <a:tc>
                  <a:txBody>
                    <a:bodyPr/>
                    <a:lstStyle/>
                    <a:p>
                      <a:pPr algn="ctr" fontAlgn="ctr"/>
                      <a:r>
                        <a:rPr lang="es-CL" sz="1800" u="none" strike="noStrike">
                          <a:effectLst/>
                        </a:rPr>
                        <a:t>?</a:t>
                      </a:r>
                      <a:endParaRPr lang="es-CL" sz="1800" b="1" i="0" u="none" strike="noStrike">
                        <a:solidFill>
                          <a:srgbClr val="333333"/>
                        </a:solidFill>
                        <a:effectLst/>
                        <a:latin typeface="Open Sans" panose="020B0606030504020204" pitchFamily="34" charset="0"/>
                      </a:endParaRPr>
                    </a:p>
                  </a:txBody>
                  <a:tcPr marL="7783" marR="7783" marT="7783" marB="0" anchor="ctr"/>
                </a:tc>
                <a:tc>
                  <a:txBody>
                    <a:bodyPr/>
                    <a:lstStyle/>
                    <a:p>
                      <a:pPr algn="l" fontAlgn="ctr"/>
                      <a:r>
                        <a:rPr lang="es-ES" sz="1800" u="none" strike="noStrike" dirty="0">
                          <a:effectLst/>
                        </a:rPr>
                        <a:t>0 o 1 ocurrencia de la expresión que le precede al símbolo.</a:t>
                      </a:r>
                    </a:p>
                    <a:p>
                      <a:pPr algn="l" fontAlgn="ctr"/>
                      <a:r>
                        <a:rPr lang="es-CL" sz="1800" u="none" strike="noStrike" dirty="0">
                          <a:effectLst/>
                        </a:rPr>
                        <a:t>Ejemplo</a:t>
                      </a:r>
                      <a:r>
                        <a:rPr lang="es-CL" sz="1800" u="none" strike="noStrike" dirty="0" smtClean="0">
                          <a:effectLst/>
                        </a:rPr>
                        <a:t>:</a:t>
                      </a:r>
                      <a:r>
                        <a:rPr lang="es-CL" sz="1800" u="none" strike="noStrike" dirty="0">
                          <a:effectLst/>
                        </a:rPr>
                        <a:t>  h? : información que contenga cero o una h</a:t>
                      </a:r>
                      <a:endParaRPr lang="es-CL" sz="1800" b="0" i="0" u="none" strike="noStrike" dirty="0">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1827264254"/>
                  </a:ext>
                </a:extLst>
              </a:tr>
              <a:tr h="737873">
                <a:tc rowSpan="6">
                  <a:txBody>
                    <a:bodyPr/>
                    <a:lstStyle/>
                    <a:p>
                      <a:pPr algn="ctr" fontAlgn="ctr"/>
                      <a:r>
                        <a:rPr lang="es-CL" sz="1800" u="none" strike="noStrike" dirty="0">
                          <a:effectLst/>
                        </a:rPr>
                        <a:t>[…]</a:t>
                      </a:r>
                      <a:endParaRPr lang="es-CL" sz="1800" b="1" i="0" u="none" strike="noStrike" dirty="0">
                        <a:solidFill>
                          <a:srgbClr val="333333"/>
                        </a:solidFill>
                        <a:effectLst/>
                        <a:latin typeface="Open Sans" panose="020B0606030504020204" pitchFamily="34" charset="0"/>
                      </a:endParaRPr>
                    </a:p>
                  </a:txBody>
                  <a:tcPr marL="7783" marR="7783" marT="7783" marB="0" anchor="ctr"/>
                </a:tc>
                <a:tc>
                  <a:txBody>
                    <a:bodyPr/>
                    <a:lstStyle/>
                    <a:p>
                      <a:pPr algn="l" fontAlgn="ctr"/>
                      <a:r>
                        <a:rPr lang="es-ES" sz="1800" u="none" strike="noStrike" dirty="0">
                          <a:effectLst/>
                        </a:rPr>
                        <a:t>Conjunto de caracteres. Todo lo que indiquemos dentro de los corchetes hará </a:t>
                      </a:r>
                      <a:r>
                        <a:rPr lang="es-ES" sz="1800" u="none" strike="noStrike" dirty="0" err="1">
                          <a:effectLst/>
                        </a:rPr>
                        <a:t>pattern</a:t>
                      </a:r>
                      <a:r>
                        <a:rPr lang="es-ES" sz="1800" u="none" strike="noStrike" dirty="0">
                          <a:effectLst/>
                        </a:rPr>
                        <a:t> </a:t>
                      </a:r>
                      <a:r>
                        <a:rPr lang="es-ES" sz="1800" u="none" strike="noStrike" dirty="0" err="1">
                          <a:effectLst/>
                        </a:rPr>
                        <a:t>matching</a:t>
                      </a:r>
                      <a:r>
                        <a:rPr lang="es-ES" sz="1800" u="none" strike="noStrike" dirty="0">
                          <a:effectLst/>
                        </a:rPr>
                        <a:t> una vez con las expresiones que coincidan en base de datos</a:t>
                      </a:r>
                      <a:r>
                        <a:rPr lang="es-ES" sz="1800" u="none" strike="noStrike" dirty="0" smtClean="0">
                          <a:effectLst/>
                        </a:rPr>
                        <a:t>.</a:t>
                      </a:r>
                      <a:endParaRPr lang="es-ES" sz="1800" b="0" i="0" u="none" strike="noStrike" dirty="0">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1700660491"/>
                  </a:ext>
                </a:extLst>
              </a:tr>
              <a:tr h="288792">
                <a:tc vMerge="1">
                  <a:txBody>
                    <a:bodyPr/>
                    <a:lstStyle/>
                    <a:p>
                      <a:endParaRPr lang="es-CL"/>
                    </a:p>
                  </a:txBody>
                  <a:tcPr/>
                </a:tc>
                <a:tc>
                  <a:txBody>
                    <a:bodyPr/>
                    <a:lstStyle/>
                    <a:p>
                      <a:pPr algn="l" fontAlgn="ctr"/>
                      <a:r>
                        <a:rPr lang="es-CL" sz="1800" u="none" strike="noStrike" dirty="0" smtClean="0">
                          <a:effectLst/>
                        </a:rPr>
                        <a:t>[</a:t>
                      </a:r>
                      <a:r>
                        <a:rPr lang="es-CL" sz="1800" u="none" strike="noStrike" dirty="0" err="1">
                          <a:effectLst/>
                        </a:rPr>
                        <a:t>trn</a:t>
                      </a:r>
                      <a:r>
                        <a:rPr lang="es-CL" sz="1800" u="none" strike="noStrike" dirty="0">
                          <a:effectLst/>
                        </a:rPr>
                        <a:t>]: expresiones que contengan las letras t, r o n</a:t>
                      </a:r>
                      <a:endParaRPr lang="es-CL" sz="1800" b="0" i="0" u="none" strike="noStrike" dirty="0">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1740866588"/>
                  </a:ext>
                </a:extLst>
              </a:tr>
              <a:tr h="351963">
                <a:tc vMerge="1">
                  <a:txBody>
                    <a:bodyPr/>
                    <a:lstStyle/>
                    <a:p>
                      <a:endParaRPr lang="es-CL"/>
                    </a:p>
                  </a:txBody>
                  <a:tcPr/>
                </a:tc>
                <a:tc>
                  <a:txBody>
                    <a:bodyPr/>
                    <a:lstStyle/>
                    <a:p>
                      <a:pPr algn="l" fontAlgn="ctr"/>
                      <a:r>
                        <a:rPr lang="es-ES" sz="1800" u="none" strike="noStrike" dirty="0">
                          <a:effectLst/>
                        </a:rPr>
                        <a:t>[034]: expresiones que contengan entre sus cadenas los  números 0, 3 o 4</a:t>
                      </a:r>
                      <a:endParaRPr lang="es-ES" sz="1800" b="0" i="0" u="none" strike="noStrike" dirty="0">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898694208"/>
                  </a:ext>
                </a:extLst>
              </a:tr>
              <a:tr h="288792">
                <a:tc vMerge="1">
                  <a:txBody>
                    <a:bodyPr/>
                    <a:lstStyle/>
                    <a:p>
                      <a:endParaRPr lang="es-CL"/>
                    </a:p>
                  </a:txBody>
                  <a:tcPr/>
                </a:tc>
                <a:tc>
                  <a:txBody>
                    <a:bodyPr/>
                    <a:lstStyle/>
                    <a:p>
                      <a:pPr algn="l" fontAlgn="ctr"/>
                      <a:r>
                        <a:rPr lang="es-ES" sz="1800" u="none" strike="noStrike" dirty="0" smtClean="0">
                          <a:effectLst/>
                        </a:rPr>
                        <a:t>[</a:t>
                      </a:r>
                      <a:r>
                        <a:rPr lang="es-ES" sz="1800" u="none" strike="noStrike" dirty="0">
                          <a:effectLst/>
                        </a:rPr>
                        <a:t>1-9]: expresiones que tengan números del 1 al 9</a:t>
                      </a:r>
                      <a:endParaRPr lang="es-ES" sz="1800" b="0" i="0" u="none" strike="noStrike" dirty="0">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907040726"/>
                  </a:ext>
                </a:extLst>
              </a:tr>
              <a:tr h="288792">
                <a:tc vMerge="1">
                  <a:txBody>
                    <a:bodyPr/>
                    <a:lstStyle/>
                    <a:p>
                      <a:endParaRPr lang="es-CL"/>
                    </a:p>
                  </a:txBody>
                  <a:tcPr/>
                </a:tc>
                <a:tc>
                  <a:txBody>
                    <a:bodyPr/>
                    <a:lstStyle/>
                    <a:p>
                      <a:pPr algn="l" fontAlgn="ctr"/>
                      <a:r>
                        <a:rPr lang="es-ES" sz="1800" u="none" strike="noStrike" dirty="0" smtClean="0">
                          <a:effectLst/>
                        </a:rPr>
                        <a:t>[</a:t>
                      </a:r>
                      <a:r>
                        <a:rPr lang="es-ES" sz="1800" u="none" strike="noStrike" dirty="0">
                          <a:effectLst/>
                        </a:rPr>
                        <a:t>a-z</a:t>
                      </a:r>
                      <a:r>
                        <a:rPr lang="es-ES" sz="1800" u="none" strike="noStrike" dirty="0" smtClean="0">
                          <a:effectLst/>
                        </a:rPr>
                        <a:t>]: </a:t>
                      </a:r>
                      <a:r>
                        <a:rPr lang="es-ES" sz="1800" u="none" strike="noStrike" dirty="0">
                          <a:effectLst/>
                        </a:rPr>
                        <a:t>expresiones que tengan letras de la a la z</a:t>
                      </a:r>
                      <a:endParaRPr lang="es-ES" sz="1800" b="0" i="0" u="none" strike="noStrike" dirty="0">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1845077908"/>
                  </a:ext>
                </a:extLst>
              </a:tr>
              <a:tr h="568650">
                <a:tc vMerge="1">
                  <a:txBody>
                    <a:bodyPr/>
                    <a:lstStyle/>
                    <a:p>
                      <a:endParaRPr lang="es-CL"/>
                    </a:p>
                  </a:txBody>
                  <a:tcPr/>
                </a:tc>
                <a:tc>
                  <a:txBody>
                    <a:bodyPr/>
                    <a:lstStyle/>
                    <a:p>
                      <a:pPr marL="541338" indent="-541338" algn="l" fontAlgn="ctr"/>
                      <a:r>
                        <a:rPr lang="es-ES" sz="1800" u="none" strike="noStrike" dirty="0" smtClean="0">
                          <a:effectLst/>
                        </a:rPr>
                        <a:t>[</a:t>
                      </a:r>
                      <a:r>
                        <a:rPr lang="es-ES" sz="1800" u="none" strike="noStrike" dirty="0">
                          <a:effectLst/>
                        </a:rPr>
                        <a:t>4-8d-pA-Z</a:t>
                      </a:r>
                      <a:r>
                        <a:rPr lang="es-ES" sz="1800" u="none" strike="noStrike" dirty="0" smtClean="0">
                          <a:effectLst/>
                        </a:rPr>
                        <a:t>]: </a:t>
                      </a:r>
                      <a:r>
                        <a:rPr lang="es-ES" sz="1800" u="none" strike="noStrike" dirty="0">
                          <a:effectLst/>
                        </a:rPr>
                        <a:t>que contengan dígitos del 4 al 8, alguna de las letras de la d hasta la p (en minúsculas), y letras de la A </a:t>
                      </a:r>
                      <a:r>
                        <a:rPr lang="es-ES" sz="1800" u="none" strike="noStrike" dirty="0" err="1">
                          <a:effectLst/>
                        </a:rPr>
                        <a:t>a</a:t>
                      </a:r>
                      <a:r>
                        <a:rPr lang="es-ES" sz="1800" u="none" strike="noStrike" dirty="0">
                          <a:effectLst/>
                        </a:rPr>
                        <a:t> la Z en mayúsculas.</a:t>
                      </a:r>
                      <a:endParaRPr lang="es-ES" sz="1800" b="0" i="0" u="none" strike="noStrike" dirty="0">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673774905"/>
                  </a:ext>
                </a:extLst>
              </a:tr>
            </a:tbl>
          </a:graphicData>
        </a:graphic>
      </p:graphicFrame>
    </p:spTree>
    <p:extLst>
      <p:ext uri="{BB962C8B-B14F-4D97-AF65-F5344CB8AC3E}">
        <p14:creationId xmlns:p14="http://schemas.microsoft.com/office/powerpoint/2010/main" val="1154664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a:t>
            </a:r>
            <a:r>
              <a:rPr lang="es-ES" sz="2400" b="1" dirty="0" smtClean="0">
                <a:solidFill>
                  <a:srgbClr val="D40202"/>
                </a:solidFill>
                <a:latin typeface="Myriad Pro"/>
                <a:cs typeface="Myriad Pro"/>
              </a:rPr>
              <a:t>SELECT          -            Expresiones Regulares</a:t>
            </a:r>
            <a:endParaRPr lang="es-CL" sz="2400" b="1" dirty="0">
              <a:solidFill>
                <a:srgbClr val="D40202"/>
              </a:solidFill>
              <a:latin typeface="Myriad Pro"/>
              <a:cs typeface="Myriad Pro"/>
            </a:endParaRPr>
          </a:p>
        </p:txBody>
      </p:sp>
      <p:graphicFrame>
        <p:nvGraphicFramePr>
          <p:cNvPr id="3" name="Tabla 2"/>
          <p:cNvGraphicFramePr>
            <a:graphicFrameLocks noGrp="1"/>
          </p:cNvGraphicFramePr>
          <p:nvPr>
            <p:extLst>
              <p:ext uri="{D42A27DB-BD31-4B8C-83A1-F6EECF244321}">
                <p14:modId xmlns:p14="http://schemas.microsoft.com/office/powerpoint/2010/main" val="2546946039"/>
              </p:ext>
            </p:extLst>
          </p:nvPr>
        </p:nvGraphicFramePr>
        <p:xfrm>
          <a:off x="457200" y="1113216"/>
          <a:ext cx="8229599" cy="5462952"/>
        </p:xfrm>
        <a:graphic>
          <a:graphicData uri="http://schemas.openxmlformats.org/drawingml/2006/table">
            <a:tbl>
              <a:tblPr>
                <a:tableStyleId>{69CF1AB2-1976-4502-BF36-3FF5EA218861}</a:tableStyleId>
              </a:tblPr>
              <a:tblGrid>
                <a:gridCol w="1167063">
                  <a:extLst>
                    <a:ext uri="{9D8B030D-6E8A-4147-A177-3AD203B41FA5}">
                      <a16:colId xmlns:a16="http://schemas.microsoft.com/office/drawing/2014/main" val="18693579"/>
                    </a:ext>
                  </a:extLst>
                </a:gridCol>
                <a:gridCol w="7062536">
                  <a:extLst>
                    <a:ext uri="{9D8B030D-6E8A-4147-A177-3AD203B41FA5}">
                      <a16:colId xmlns:a16="http://schemas.microsoft.com/office/drawing/2014/main" val="1509717383"/>
                    </a:ext>
                  </a:extLst>
                </a:gridCol>
              </a:tblGrid>
              <a:tr h="273827">
                <a:tc>
                  <a:txBody>
                    <a:bodyPr/>
                    <a:lstStyle/>
                    <a:p>
                      <a:pPr algn="l" fontAlgn="ctr"/>
                      <a:r>
                        <a:rPr lang="es-CL" sz="1800" u="none" strike="noStrike">
                          <a:effectLst/>
                        </a:rPr>
                        <a:t>Operador</a:t>
                      </a:r>
                      <a:endParaRPr lang="es-CL" sz="1800" b="0" i="0" u="none" strike="noStrike">
                        <a:solidFill>
                          <a:srgbClr val="333333"/>
                        </a:solidFill>
                        <a:effectLst/>
                        <a:latin typeface="Open Sans" panose="020B0606030504020204" pitchFamily="34" charset="0"/>
                      </a:endParaRPr>
                    </a:p>
                  </a:txBody>
                  <a:tcPr marL="7783" marR="7783" marT="7783" marB="0" anchor="ctr"/>
                </a:tc>
                <a:tc>
                  <a:txBody>
                    <a:bodyPr/>
                    <a:lstStyle/>
                    <a:p>
                      <a:pPr algn="l" fontAlgn="ctr"/>
                      <a:r>
                        <a:rPr lang="es-CL" sz="1800" u="none" strike="noStrike" dirty="0">
                          <a:effectLst/>
                        </a:rPr>
                        <a:t>Significado</a:t>
                      </a:r>
                      <a:endParaRPr lang="es-CL" sz="1800" b="0" i="0" u="none" strike="noStrike" dirty="0">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3157635086"/>
                  </a:ext>
                </a:extLst>
              </a:tr>
              <a:tr h="752814">
                <a:tc>
                  <a:txBody>
                    <a:bodyPr/>
                    <a:lstStyle/>
                    <a:p>
                      <a:pPr algn="l" fontAlgn="ctr"/>
                      <a:r>
                        <a:rPr lang="es-CL" sz="1800" u="none" strike="noStrike" dirty="0">
                          <a:effectLst/>
                        </a:rPr>
                        <a:t>[^…]</a:t>
                      </a:r>
                      <a:endParaRPr lang="es-CL" sz="1800" b="1" i="0" u="none" strike="noStrike" dirty="0">
                        <a:solidFill>
                          <a:srgbClr val="333333"/>
                        </a:solidFill>
                        <a:effectLst/>
                        <a:latin typeface="Open Sans" panose="020B0606030504020204" pitchFamily="34" charset="0"/>
                      </a:endParaRPr>
                    </a:p>
                  </a:txBody>
                  <a:tcPr marL="7783" marR="7783" marT="7783" marB="0" anchor="ctr"/>
                </a:tc>
                <a:tc>
                  <a:txBody>
                    <a:bodyPr/>
                    <a:lstStyle/>
                    <a:p>
                      <a:pPr algn="l" fontAlgn="ctr"/>
                      <a:r>
                        <a:rPr lang="es-CL" sz="1800" u="none" strike="noStrike" dirty="0">
                          <a:effectLst/>
                        </a:rPr>
                        <a:t>No contenido en lista de caracteres.</a:t>
                      </a:r>
                      <a:endParaRPr lang="es-CL" sz="1800" b="0" i="0" u="none" strike="noStrike" dirty="0">
                        <a:solidFill>
                          <a:srgbClr val="333333"/>
                        </a:solidFill>
                        <a:effectLst/>
                        <a:latin typeface="Open Sans" panose="020B0606030504020204" pitchFamily="34" charset="0"/>
                      </a:endParaRPr>
                    </a:p>
                    <a:p>
                      <a:pPr algn="l" fontAlgn="ctr"/>
                      <a:r>
                        <a:rPr lang="es-ES" sz="1800" u="none" strike="noStrike" dirty="0" smtClean="0">
                          <a:solidFill>
                            <a:srgbClr val="FF0000"/>
                          </a:solidFill>
                          <a:effectLst/>
                        </a:rPr>
                        <a:t>[^</a:t>
                      </a:r>
                      <a:r>
                        <a:rPr lang="es-ES" sz="1800" u="none" strike="noStrike" dirty="0">
                          <a:solidFill>
                            <a:srgbClr val="FF0000"/>
                          </a:solidFill>
                          <a:effectLst/>
                        </a:rPr>
                        <a:t>12d]</a:t>
                      </a:r>
                      <a:r>
                        <a:rPr lang="es-ES" sz="1800" u="none" strike="noStrike" dirty="0">
                          <a:effectLst/>
                        </a:rPr>
                        <a:t>: expresiones que no contengan el número 1, el número 2 o la letra d</a:t>
                      </a:r>
                      <a:endParaRPr lang="es-ES" sz="1800" b="0" i="0" u="none" strike="noStrike" dirty="0">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307671711"/>
                  </a:ext>
                </a:extLst>
              </a:tr>
              <a:tr h="1346470">
                <a:tc>
                  <a:txBody>
                    <a:bodyPr/>
                    <a:lstStyle/>
                    <a:p>
                      <a:pPr algn="l" fontAlgn="ctr"/>
                      <a:r>
                        <a:rPr lang="es-CL" sz="1800" u="none" strike="noStrike">
                          <a:effectLst/>
                        </a:rPr>
                        <a:t>{num}</a:t>
                      </a:r>
                      <a:endParaRPr lang="es-CL" sz="1800" b="1" i="0" u="none" strike="noStrike">
                        <a:solidFill>
                          <a:srgbClr val="333333"/>
                        </a:solidFill>
                        <a:effectLst/>
                        <a:latin typeface="Open Sans" panose="020B0606030504020204" pitchFamily="34" charset="0"/>
                      </a:endParaRPr>
                    </a:p>
                  </a:txBody>
                  <a:tcPr marL="7783" marR="7783" marT="7783" marB="0" anchor="ctr"/>
                </a:tc>
                <a:tc>
                  <a:txBody>
                    <a:bodyPr/>
                    <a:lstStyle/>
                    <a:p>
                      <a:pPr algn="l" fontAlgn="ctr"/>
                      <a:r>
                        <a:rPr lang="es-ES" sz="1800" u="none" strike="noStrike" dirty="0">
                          <a:effectLst/>
                        </a:rPr>
                        <a:t>Comprueba que haya cadenas con solo </a:t>
                      </a:r>
                      <a:r>
                        <a:rPr lang="es-ES" sz="1800" u="none" strike="noStrike" dirty="0" err="1">
                          <a:effectLst/>
                        </a:rPr>
                        <a:t>num</a:t>
                      </a:r>
                      <a:r>
                        <a:rPr lang="es-ES" sz="1800" u="none" strike="noStrike" dirty="0">
                          <a:effectLst/>
                        </a:rPr>
                        <a:t> ocurrencias de la expresión que le precede.</a:t>
                      </a:r>
                      <a:endParaRPr lang="es-ES" sz="1800" b="0" i="0" u="none" strike="noStrike" dirty="0">
                        <a:solidFill>
                          <a:srgbClr val="333333"/>
                        </a:solidFill>
                        <a:effectLst/>
                        <a:latin typeface="Open Sans" panose="020B0606030504020204" pitchFamily="34" charset="0"/>
                      </a:endParaRPr>
                    </a:p>
                    <a:p>
                      <a:pPr algn="l" fontAlgn="ctr"/>
                      <a:r>
                        <a:rPr lang="es-ES" sz="1800" u="none" strike="noStrike" dirty="0" smtClean="0">
                          <a:solidFill>
                            <a:srgbClr val="FF0000"/>
                          </a:solidFill>
                          <a:effectLst/>
                        </a:rPr>
                        <a:t>(</a:t>
                      </a:r>
                      <a:r>
                        <a:rPr lang="es-ES" sz="1800" u="none" strike="noStrike" dirty="0" err="1">
                          <a:solidFill>
                            <a:srgbClr val="FF0000"/>
                          </a:solidFill>
                          <a:effectLst/>
                        </a:rPr>
                        <a:t>bnb</a:t>
                      </a:r>
                      <a:r>
                        <a:rPr lang="es-ES" sz="1800" u="none" strike="noStrike" dirty="0">
                          <a:solidFill>
                            <a:srgbClr val="FF0000"/>
                          </a:solidFill>
                          <a:effectLst/>
                        </a:rPr>
                        <a:t>){2</a:t>
                      </a:r>
                      <a:r>
                        <a:rPr lang="es-ES" sz="1800" u="none" strike="noStrike" dirty="0" smtClean="0">
                          <a:solidFill>
                            <a:srgbClr val="FF0000"/>
                          </a:solidFill>
                          <a:effectLst/>
                        </a:rPr>
                        <a:t>}</a:t>
                      </a:r>
                      <a:r>
                        <a:rPr lang="es-ES" sz="1800" u="none" strike="noStrike" dirty="0" smtClean="0">
                          <a:effectLst/>
                        </a:rPr>
                        <a:t>: </a:t>
                      </a:r>
                      <a:r>
                        <a:rPr lang="es-ES" sz="1800" u="none" strike="noStrike" dirty="0">
                          <a:effectLst/>
                        </a:rPr>
                        <a:t>comprueba que hay exactamente 2 ocurrencias  de la palabra BNB en los resultados de búsqueda. Es decir, entre ellos tienen que haber filas que tengan la secuencia “</a:t>
                      </a:r>
                      <a:r>
                        <a:rPr lang="es-ES" sz="1800" u="none" strike="noStrike" dirty="0" err="1">
                          <a:effectLst/>
                        </a:rPr>
                        <a:t>bnbbnb</a:t>
                      </a:r>
                      <a:r>
                        <a:rPr lang="es-ES" sz="1800" u="none" strike="noStrike" dirty="0">
                          <a:effectLst/>
                        </a:rPr>
                        <a:t>”.</a:t>
                      </a:r>
                      <a:endParaRPr lang="es-ES" sz="1800" b="0" i="0" u="none" strike="noStrike" dirty="0">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1407890285"/>
                  </a:ext>
                </a:extLst>
              </a:tr>
              <a:tr h="540099">
                <a:tc rowSpan="2">
                  <a:txBody>
                    <a:bodyPr/>
                    <a:lstStyle/>
                    <a:p>
                      <a:pPr algn="l" fontAlgn="ctr"/>
                      <a:r>
                        <a:rPr lang="es-CL" sz="1800" u="none" strike="noStrike" dirty="0">
                          <a:effectLst/>
                        </a:rPr>
                        <a:t>{</a:t>
                      </a:r>
                      <a:r>
                        <a:rPr lang="es-CL" sz="1800" u="none" strike="noStrike" dirty="0" err="1">
                          <a:effectLst/>
                        </a:rPr>
                        <a:t>num</a:t>
                      </a:r>
                      <a:r>
                        <a:rPr lang="es-CL" sz="1800" u="none" strike="noStrike" dirty="0">
                          <a:effectLst/>
                        </a:rPr>
                        <a:t>,}</a:t>
                      </a:r>
                      <a:endParaRPr lang="es-CL" sz="1800" b="1" i="0" u="none" strike="noStrike" dirty="0">
                        <a:solidFill>
                          <a:srgbClr val="333333"/>
                        </a:solidFill>
                        <a:effectLst/>
                        <a:latin typeface="Open Sans" panose="020B0606030504020204" pitchFamily="34" charset="0"/>
                      </a:endParaRPr>
                    </a:p>
                  </a:txBody>
                  <a:tcPr marL="7783" marR="7783" marT="7783" marB="0" anchor="ctr"/>
                </a:tc>
                <a:tc>
                  <a:txBody>
                    <a:bodyPr/>
                    <a:lstStyle/>
                    <a:p>
                      <a:pPr algn="l" fontAlgn="ctr"/>
                      <a:r>
                        <a:rPr lang="es-ES" sz="1800" u="none" strike="noStrike" dirty="0">
                          <a:effectLst/>
                        </a:rPr>
                        <a:t>Lo mismo que en el anterior caso, pero con la diferencia de que comprueba que hay al menos </a:t>
                      </a:r>
                      <a:r>
                        <a:rPr lang="es-ES" sz="1800" u="none" strike="noStrike" dirty="0" err="1">
                          <a:effectLst/>
                        </a:rPr>
                        <a:t>num</a:t>
                      </a:r>
                      <a:r>
                        <a:rPr lang="es-ES" sz="1800" u="none" strike="noStrike" dirty="0">
                          <a:effectLst/>
                        </a:rPr>
                        <a:t> ocurrencias de la expresión que le precede.</a:t>
                      </a:r>
                      <a:endParaRPr lang="es-ES" sz="1800" b="0" i="0" u="none" strike="noStrike" dirty="0">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1784555761"/>
                  </a:ext>
                </a:extLst>
              </a:tr>
              <a:tr h="1104038">
                <a:tc vMerge="1">
                  <a:txBody>
                    <a:bodyPr/>
                    <a:lstStyle/>
                    <a:p>
                      <a:endParaRPr lang="es-CL"/>
                    </a:p>
                  </a:txBody>
                  <a:tcPr/>
                </a:tc>
                <a:tc>
                  <a:txBody>
                    <a:bodyPr/>
                    <a:lstStyle/>
                    <a:p>
                      <a:pPr algn="l" fontAlgn="ctr"/>
                      <a:r>
                        <a:rPr lang="es-ES" sz="1800" u="none" strike="noStrike" dirty="0">
                          <a:effectLst/>
                        </a:rPr>
                        <a:t>Ejemplo: </a:t>
                      </a:r>
                      <a:r>
                        <a:rPr lang="es-ES" sz="1800" u="none" strike="noStrike" dirty="0">
                          <a:solidFill>
                            <a:srgbClr val="FF0000"/>
                          </a:solidFill>
                          <a:effectLst/>
                        </a:rPr>
                        <a:t>1{2,} </a:t>
                      </a:r>
                      <a:r>
                        <a:rPr lang="es-ES" sz="1800" u="none" strike="noStrike" dirty="0">
                          <a:effectLst/>
                        </a:rPr>
                        <a:t>comprueba que hay al menos 2 ocurrencias  del número 1.</a:t>
                      </a:r>
                      <a:endParaRPr lang="es-ES" sz="1800" b="0" i="0" u="none" strike="noStrike" dirty="0">
                        <a:solidFill>
                          <a:srgbClr val="333333"/>
                        </a:solidFill>
                        <a:effectLst/>
                        <a:latin typeface="Open Sans" panose="020B0606030504020204" pitchFamily="34" charset="0"/>
                      </a:endParaRPr>
                    </a:p>
                    <a:p>
                      <a:pPr algn="l" fontAlgn="ctr"/>
                      <a:r>
                        <a:rPr lang="es-CL" sz="1800" u="none" strike="noStrike" dirty="0">
                          <a:effectLst/>
                        </a:rPr>
                        <a:t>   · Secuencia correcta: 111</a:t>
                      </a:r>
                    </a:p>
                    <a:p>
                      <a:pPr algn="l" fontAlgn="ctr"/>
                      <a:r>
                        <a:rPr lang="es-CL" sz="1800" u="none" strike="noStrike" dirty="0">
                          <a:effectLst/>
                        </a:rPr>
                        <a:t>   · Secuencia incorrecta: 1</a:t>
                      </a:r>
                    </a:p>
                    <a:p>
                      <a:pPr algn="l" fontAlgn="ctr"/>
                      <a:r>
                        <a:rPr lang="es-CL" sz="1800" u="none" strike="noStrike" dirty="0">
                          <a:effectLst/>
                        </a:rPr>
                        <a:t>   · Secuencia correcta: 11</a:t>
                      </a:r>
                      <a:endParaRPr lang="es-CL" sz="1800" b="0" i="0" u="none" strike="noStrike" dirty="0">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3415470686"/>
                  </a:ext>
                </a:extLst>
              </a:tr>
              <a:tr h="273827">
                <a:tc rowSpan="2">
                  <a:txBody>
                    <a:bodyPr/>
                    <a:lstStyle/>
                    <a:p>
                      <a:pPr algn="l" fontAlgn="ctr"/>
                      <a:r>
                        <a:rPr lang="es-CL" sz="1800" u="none" strike="noStrike">
                          <a:effectLst/>
                        </a:rPr>
                        <a:t>{num, x}</a:t>
                      </a:r>
                      <a:endParaRPr lang="es-CL" sz="1800" b="1" i="0" u="none" strike="noStrike">
                        <a:solidFill>
                          <a:srgbClr val="333333"/>
                        </a:solidFill>
                        <a:effectLst/>
                        <a:latin typeface="Open Sans" panose="020B0606030504020204" pitchFamily="34" charset="0"/>
                      </a:endParaRPr>
                    </a:p>
                  </a:txBody>
                  <a:tcPr marL="7783" marR="7783" marT="7783" marB="0" anchor="ctr"/>
                </a:tc>
                <a:tc>
                  <a:txBody>
                    <a:bodyPr/>
                    <a:lstStyle/>
                    <a:p>
                      <a:pPr algn="l" fontAlgn="ctr"/>
                      <a:r>
                        <a:rPr lang="es-ES" sz="1800" u="none" strike="noStrike">
                          <a:effectLst/>
                        </a:rPr>
                        <a:t>Al menos num ocurrencias y no más de x ocurrencias.</a:t>
                      </a:r>
                      <a:endParaRPr lang="es-ES" sz="1800" b="1" i="0" u="none" strike="noStrike">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2264725917"/>
                  </a:ext>
                </a:extLst>
              </a:tr>
              <a:tr h="1095308">
                <a:tc vMerge="1">
                  <a:txBody>
                    <a:bodyPr/>
                    <a:lstStyle/>
                    <a:p>
                      <a:endParaRPr lang="es-CL"/>
                    </a:p>
                  </a:txBody>
                  <a:tcPr/>
                </a:tc>
                <a:tc>
                  <a:txBody>
                    <a:bodyPr/>
                    <a:lstStyle/>
                    <a:p>
                      <a:pPr algn="l" fontAlgn="ctr"/>
                      <a:r>
                        <a:rPr lang="es-ES" sz="1800" u="none" strike="noStrike" dirty="0">
                          <a:effectLst/>
                        </a:rPr>
                        <a:t>Ejemplo: </a:t>
                      </a:r>
                      <a:r>
                        <a:rPr lang="es-ES" sz="1800" u="none" strike="noStrike" dirty="0">
                          <a:solidFill>
                            <a:srgbClr val="FF0000"/>
                          </a:solidFill>
                          <a:effectLst/>
                        </a:rPr>
                        <a:t>a{2,3}</a:t>
                      </a:r>
                      <a:r>
                        <a:rPr lang="es-ES" sz="1800" u="none" strike="noStrike" dirty="0">
                          <a:effectLst/>
                        </a:rPr>
                        <a:t> . Entre 2 y 3 aes</a:t>
                      </a:r>
                      <a:endParaRPr lang="es-ES" sz="1800" b="0" i="0" u="none" strike="noStrike" dirty="0">
                        <a:solidFill>
                          <a:srgbClr val="333333"/>
                        </a:solidFill>
                        <a:effectLst/>
                        <a:latin typeface="Open Sans" panose="020B0606030504020204" pitchFamily="34" charset="0"/>
                      </a:endParaRPr>
                    </a:p>
                    <a:p>
                      <a:pPr algn="l" fontAlgn="ctr"/>
                      <a:r>
                        <a:rPr lang="es-CL" sz="1800" u="none" strike="noStrike" dirty="0" smtClean="0">
                          <a:effectLst/>
                        </a:rPr>
                        <a:t>  · Secuencia </a:t>
                      </a:r>
                      <a:r>
                        <a:rPr lang="es-CL" sz="1800" u="none" strike="noStrike" dirty="0">
                          <a:effectLst/>
                        </a:rPr>
                        <a:t>correcta: </a:t>
                      </a:r>
                      <a:r>
                        <a:rPr lang="es-CL" sz="1800" u="none" strike="noStrike" dirty="0" err="1">
                          <a:effectLst/>
                        </a:rPr>
                        <a:t>aa</a:t>
                      </a:r>
                      <a:endParaRPr lang="es-CL" sz="1800" b="0" i="0" u="none" strike="noStrike" dirty="0">
                        <a:solidFill>
                          <a:srgbClr val="333333"/>
                        </a:solidFill>
                        <a:effectLst/>
                        <a:latin typeface="Open Sans" panose="020B0606030504020204" pitchFamily="34" charset="0"/>
                      </a:endParaRPr>
                    </a:p>
                    <a:p>
                      <a:pPr algn="l" fontAlgn="ctr"/>
                      <a:r>
                        <a:rPr lang="es-CL" sz="1800" u="none" strike="noStrike" dirty="0" smtClean="0">
                          <a:effectLst/>
                        </a:rPr>
                        <a:t>  · Secuencia </a:t>
                      </a:r>
                      <a:r>
                        <a:rPr lang="es-CL" sz="1800" u="none" strike="noStrike" dirty="0">
                          <a:effectLst/>
                        </a:rPr>
                        <a:t>correcta: </a:t>
                      </a:r>
                      <a:r>
                        <a:rPr lang="es-CL" sz="1800" u="none" strike="noStrike" dirty="0" err="1">
                          <a:effectLst/>
                        </a:rPr>
                        <a:t>aaa</a:t>
                      </a:r>
                      <a:endParaRPr lang="es-CL" sz="1800" b="0" i="0" u="none" strike="noStrike" dirty="0">
                        <a:solidFill>
                          <a:srgbClr val="333333"/>
                        </a:solidFill>
                        <a:effectLst/>
                        <a:latin typeface="Open Sans" panose="020B0606030504020204" pitchFamily="34" charset="0"/>
                      </a:endParaRPr>
                    </a:p>
                    <a:p>
                      <a:pPr algn="l" fontAlgn="ctr"/>
                      <a:r>
                        <a:rPr lang="es-CL" sz="1800" u="none" strike="noStrike" dirty="0" smtClean="0">
                          <a:effectLst/>
                        </a:rPr>
                        <a:t>  · Secuencia </a:t>
                      </a:r>
                      <a:r>
                        <a:rPr lang="es-CL" sz="1800" u="none" strike="noStrike" dirty="0">
                          <a:effectLst/>
                        </a:rPr>
                        <a:t>incorrecta: </a:t>
                      </a:r>
                      <a:r>
                        <a:rPr lang="es-CL" sz="1800" u="none" strike="noStrike" dirty="0" err="1">
                          <a:effectLst/>
                        </a:rPr>
                        <a:t>aaaa</a:t>
                      </a:r>
                      <a:endParaRPr lang="es-CL" sz="1800" b="0" i="0" u="none" strike="noStrike" dirty="0">
                        <a:solidFill>
                          <a:srgbClr val="333333"/>
                        </a:solidFill>
                        <a:effectLst/>
                        <a:latin typeface="Open Sans" panose="020B0606030504020204" pitchFamily="34" charset="0"/>
                      </a:endParaRPr>
                    </a:p>
                  </a:txBody>
                  <a:tcPr marL="7783" marR="7783" marT="7783" marB="0" anchor="ctr"/>
                </a:tc>
                <a:extLst>
                  <a:ext uri="{0D108BD9-81ED-4DB2-BD59-A6C34878D82A}">
                    <a16:rowId xmlns:a16="http://schemas.microsoft.com/office/drawing/2014/main" val="4171126082"/>
                  </a:ext>
                </a:extLst>
              </a:tr>
            </a:tbl>
          </a:graphicData>
        </a:graphic>
      </p:graphicFrame>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809175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a:t>
            </a:r>
            <a:r>
              <a:rPr lang="es-ES" sz="2400" b="1" dirty="0" smtClean="0">
                <a:solidFill>
                  <a:srgbClr val="D40202"/>
                </a:solidFill>
                <a:latin typeface="Myriad Pro"/>
                <a:cs typeface="Myriad Pro"/>
              </a:rPr>
              <a:t>SELECT          -            Expresiones Regulares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297821" y="1417562"/>
            <a:ext cx="8361485" cy="2585323"/>
          </a:xfrm>
          <a:prstGeom prst="rect">
            <a:avLst/>
          </a:prstGeom>
        </p:spPr>
        <p:txBody>
          <a:bodyPr wrap="square">
            <a:spAutoFit/>
          </a:bodyPr>
          <a:lstStyle/>
          <a:p>
            <a:r>
              <a:rPr lang="es-ES" dirty="0"/>
              <a:t>Veamos un ejemplo: vamos a utilizar el operador de punto para buscar la letra "a" seguida de cualquier carácter seguido de la letra "c" </a:t>
            </a:r>
            <a:endParaRPr lang="es-ES" dirty="0" smtClean="0"/>
          </a:p>
          <a:p>
            <a:endParaRPr lang="es-ES" dirty="0" smtClean="0"/>
          </a:p>
          <a:p>
            <a:r>
              <a:rPr lang="es-ES" dirty="0" smtClean="0"/>
              <a:t>Como </a:t>
            </a:r>
            <a:r>
              <a:rPr lang="es-ES" dirty="0"/>
              <a:t>expresión regular, esto se haría como: </a:t>
            </a:r>
            <a:r>
              <a:rPr lang="es-ES" dirty="0">
                <a:solidFill>
                  <a:srgbClr val="FF0000"/>
                </a:solidFill>
              </a:rPr>
              <a:t>'</a:t>
            </a:r>
            <a:r>
              <a:rPr lang="es-ES" dirty="0" err="1">
                <a:solidFill>
                  <a:srgbClr val="FF0000"/>
                </a:solidFill>
              </a:rPr>
              <a:t>a.c</a:t>
            </a:r>
            <a:r>
              <a:rPr lang="es-ES" dirty="0">
                <a:solidFill>
                  <a:srgbClr val="FF0000"/>
                </a:solidFill>
              </a:rPr>
              <a:t>'</a:t>
            </a:r>
            <a:r>
              <a:rPr lang="es-ES" dirty="0"/>
              <a:t> </a:t>
            </a:r>
            <a:endParaRPr lang="es-ES" dirty="0" smtClean="0"/>
          </a:p>
          <a:p>
            <a:endParaRPr lang="es-ES" dirty="0" smtClean="0"/>
          </a:p>
          <a:p>
            <a:r>
              <a:rPr lang="es-ES" dirty="0" smtClean="0"/>
              <a:t>La </a:t>
            </a:r>
            <a:r>
              <a:rPr lang="es-ES" dirty="0"/>
              <a:t>misma expresión como búsqueda con comodines SQL estándar sería: </a:t>
            </a:r>
            <a:r>
              <a:rPr lang="es-ES" dirty="0" smtClean="0"/>
              <a:t/>
            </a:r>
            <a:br>
              <a:rPr lang="es-ES" dirty="0" smtClean="0"/>
            </a:br>
            <a:r>
              <a:rPr lang="es-ES" dirty="0" smtClean="0"/>
              <a:t>WHERE </a:t>
            </a:r>
            <a:r>
              <a:rPr lang="es-ES" dirty="0" err="1"/>
              <a:t>column</a:t>
            </a:r>
            <a:r>
              <a:rPr lang="es-ES" dirty="0"/>
              <a:t> LIKE </a:t>
            </a:r>
            <a:r>
              <a:rPr lang="es-ES" dirty="0">
                <a:solidFill>
                  <a:srgbClr val="FF0000"/>
                </a:solidFill>
              </a:rPr>
              <a:t>'</a:t>
            </a:r>
            <a:r>
              <a:rPr lang="es-ES" dirty="0" err="1">
                <a:solidFill>
                  <a:srgbClr val="FF0000"/>
                </a:solidFill>
              </a:rPr>
              <a:t>a_c</a:t>
            </a:r>
            <a:r>
              <a:rPr lang="es-ES" dirty="0">
                <a:solidFill>
                  <a:srgbClr val="FF0000"/>
                </a:solidFill>
              </a:rPr>
              <a:t>' </a:t>
            </a:r>
            <a:endParaRPr lang="es-ES" dirty="0" smtClean="0">
              <a:solidFill>
                <a:srgbClr val="FF0000"/>
              </a:solidFill>
            </a:endParaRPr>
          </a:p>
          <a:p>
            <a:endParaRPr lang="es-ES" dirty="0">
              <a:solidFill>
                <a:srgbClr val="FF0000"/>
              </a:solidFill>
            </a:endParaRPr>
          </a:p>
          <a:p>
            <a:r>
              <a:rPr lang="es-CL" dirty="0" smtClean="0"/>
              <a:t>	¿</a:t>
            </a:r>
            <a:r>
              <a:rPr lang="es-CL" dirty="0"/>
              <a:t>Cuáles de las siguientes cadenas coincidirá con '</a:t>
            </a:r>
            <a:r>
              <a:rPr lang="es-CL" dirty="0" err="1"/>
              <a:t>a.c</a:t>
            </a:r>
            <a:r>
              <a:rPr lang="es-CL" dirty="0"/>
              <a:t>'? </a:t>
            </a:r>
            <a:endParaRPr lang="es-CL" dirty="0">
              <a:solidFill>
                <a:srgbClr val="FF0000"/>
              </a:solidFill>
            </a:endParaRPr>
          </a:p>
        </p:txBody>
      </p:sp>
      <p:sp>
        <p:nvSpPr>
          <p:cNvPr id="7" name="Rectángulo 6"/>
          <p:cNvSpPr/>
          <p:nvPr/>
        </p:nvSpPr>
        <p:spPr>
          <a:xfrm>
            <a:off x="737673" y="4132797"/>
            <a:ext cx="1091127" cy="2308324"/>
          </a:xfrm>
          <a:prstGeom prst="rect">
            <a:avLst/>
          </a:prstGeom>
        </p:spPr>
        <p:txBody>
          <a:bodyPr wrap="square">
            <a:spAutoFit/>
          </a:bodyPr>
          <a:lstStyle/>
          <a:p>
            <a:r>
              <a:rPr lang="es-CL" dirty="0" smtClean="0"/>
              <a:t>−'ABC‘</a:t>
            </a:r>
          </a:p>
          <a:p>
            <a:r>
              <a:rPr lang="es-CL" dirty="0" smtClean="0"/>
              <a:t>−'</a:t>
            </a:r>
            <a:r>
              <a:rPr lang="es-CL" dirty="0" err="1" smtClean="0"/>
              <a:t>abc</a:t>
            </a:r>
            <a:r>
              <a:rPr lang="es-CL" dirty="0" smtClean="0"/>
              <a:t>‘</a:t>
            </a:r>
          </a:p>
          <a:p>
            <a:r>
              <a:rPr lang="es-CL" dirty="0" smtClean="0"/>
              <a:t>−'</a:t>
            </a:r>
            <a:r>
              <a:rPr lang="es-CL" dirty="0" err="1" smtClean="0"/>
              <a:t>aqx</a:t>
            </a:r>
            <a:r>
              <a:rPr lang="es-CL" dirty="0" smtClean="0"/>
              <a:t>‘</a:t>
            </a:r>
          </a:p>
          <a:p>
            <a:r>
              <a:rPr lang="es-CL" dirty="0" smtClean="0"/>
              <a:t>−'</a:t>
            </a:r>
            <a:r>
              <a:rPr lang="es-CL" dirty="0" err="1" smtClean="0"/>
              <a:t>axc</a:t>
            </a:r>
            <a:r>
              <a:rPr lang="es-CL" dirty="0" smtClean="0"/>
              <a:t>‘</a:t>
            </a:r>
          </a:p>
          <a:p>
            <a:r>
              <a:rPr lang="es-CL" dirty="0" smtClean="0"/>
              <a:t>−'</a:t>
            </a:r>
            <a:r>
              <a:rPr lang="es-CL" dirty="0" err="1" smtClean="0"/>
              <a:t>aBc</a:t>
            </a:r>
            <a:r>
              <a:rPr lang="es-CL" dirty="0" smtClean="0"/>
              <a:t>‘</a:t>
            </a:r>
          </a:p>
          <a:p>
            <a:r>
              <a:rPr lang="es-CL" dirty="0" smtClean="0"/>
              <a:t>−'</a:t>
            </a:r>
            <a:r>
              <a:rPr lang="es-CL" dirty="0" err="1" smtClean="0"/>
              <a:t>abC</a:t>
            </a:r>
            <a:r>
              <a:rPr lang="es-CL" dirty="0" smtClean="0"/>
              <a:t>‘</a:t>
            </a:r>
          </a:p>
          <a:p>
            <a:r>
              <a:rPr lang="es-CL" dirty="0" smtClean="0"/>
              <a:t>−'</a:t>
            </a:r>
            <a:r>
              <a:rPr lang="es-CL" dirty="0" err="1" smtClean="0"/>
              <a:t>Amc</a:t>
            </a:r>
            <a:r>
              <a:rPr lang="es-CL" dirty="0" smtClean="0"/>
              <a:t>‘</a:t>
            </a:r>
          </a:p>
          <a:p>
            <a:r>
              <a:rPr lang="es-CL" dirty="0" smtClean="0"/>
              <a:t>−</a:t>
            </a:r>
            <a:r>
              <a:rPr lang="es-CL" dirty="0"/>
              <a:t>'</a:t>
            </a:r>
            <a:r>
              <a:rPr lang="es-CL" dirty="0" err="1"/>
              <a:t>amrc</a:t>
            </a:r>
            <a:r>
              <a:rPr lang="es-CL" dirty="0"/>
              <a:t>' </a:t>
            </a:r>
          </a:p>
        </p:txBody>
      </p:sp>
      <p:sp>
        <p:nvSpPr>
          <p:cNvPr id="8" name="Rectángulo 7"/>
          <p:cNvSpPr/>
          <p:nvPr/>
        </p:nvSpPr>
        <p:spPr>
          <a:xfrm>
            <a:off x="737673" y="4127934"/>
            <a:ext cx="1091127" cy="2308324"/>
          </a:xfrm>
          <a:prstGeom prst="rect">
            <a:avLst/>
          </a:prstGeom>
        </p:spPr>
        <p:txBody>
          <a:bodyPr wrap="square">
            <a:spAutoFit/>
          </a:bodyPr>
          <a:lstStyle/>
          <a:p>
            <a:r>
              <a:rPr lang="es-CL" dirty="0" smtClean="0"/>
              <a:t>−'</a:t>
            </a:r>
            <a:r>
              <a:rPr lang="es-CL" dirty="0" smtClean="0">
                <a:solidFill>
                  <a:schemeClr val="bg1">
                    <a:lumMod val="75000"/>
                  </a:schemeClr>
                </a:solidFill>
              </a:rPr>
              <a:t>ABC</a:t>
            </a:r>
            <a:r>
              <a:rPr lang="es-CL" dirty="0" smtClean="0"/>
              <a:t>‘</a:t>
            </a:r>
          </a:p>
          <a:p>
            <a:r>
              <a:rPr lang="es-CL" dirty="0" smtClean="0"/>
              <a:t>−'</a:t>
            </a:r>
            <a:r>
              <a:rPr lang="es-CL" dirty="0" err="1" smtClean="0">
                <a:solidFill>
                  <a:srgbClr val="FF0000"/>
                </a:solidFill>
              </a:rPr>
              <a:t>abc</a:t>
            </a:r>
            <a:r>
              <a:rPr lang="es-CL" dirty="0" smtClean="0"/>
              <a:t>‘</a:t>
            </a:r>
          </a:p>
          <a:p>
            <a:r>
              <a:rPr lang="es-CL" dirty="0" smtClean="0"/>
              <a:t>−'</a:t>
            </a:r>
            <a:r>
              <a:rPr lang="es-CL" dirty="0" err="1" smtClean="0">
                <a:solidFill>
                  <a:schemeClr val="bg1">
                    <a:lumMod val="75000"/>
                  </a:schemeClr>
                </a:solidFill>
              </a:rPr>
              <a:t>aqx</a:t>
            </a:r>
            <a:r>
              <a:rPr lang="es-CL" dirty="0" smtClean="0"/>
              <a:t>‘</a:t>
            </a:r>
          </a:p>
          <a:p>
            <a:r>
              <a:rPr lang="es-CL" dirty="0" smtClean="0"/>
              <a:t>−'</a:t>
            </a:r>
            <a:r>
              <a:rPr lang="es-CL" dirty="0" err="1" smtClean="0">
                <a:solidFill>
                  <a:srgbClr val="FF0000"/>
                </a:solidFill>
              </a:rPr>
              <a:t>axc</a:t>
            </a:r>
            <a:r>
              <a:rPr lang="es-CL" dirty="0" smtClean="0"/>
              <a:t>‘</a:t>
            </a:r>
          </a:p>
          <a:p>
            <a:r>
              <a:rPr lang="es-CL" dirty="0" smtClean="0"/>
              <a:t>−'</a:t>
            </a:r>
            <a:r>
              <a:rPr lang="es-CL" dirty="0" err="1" smtClean="0">
                <a:solidFill>
                  <a:srgbClr val="FF0000"/>
                </a:solidFill>
              </a:rPr>
              <a:t>aBc</a:t>
            </a:r>
            <a:r>
              <a:rPr lang="es-CL" dirty="0" smtClean="0"/>
              <a:t>‘</a:t>
            </a:r>
          </a:p>
          <a:p>
            <a:r>
              <a:rPr lang="es-CL" dirty="0" smtClean="0"/>
              <a:t>−'</a:t>
            </a:r>
            <a:r>
              <a:rPr lang="es-CL" dirty="0" err="1" smtClean="0">
                <a:solidFill>
                  <a:schemeClr val="bg1">
                    <a:lumMod val="75000"/>
                  </a:schemeClr>
                </a:solidFill>
              </a:rPr>
              <a:t>abC</a:t>
            </a:r>
            <a:r>
              <a:rPr lang="es-CL" dirty="0" smtClean="0"/>
              <a:t>‘</a:t>
            </a:r>
          </a:p>
          <a:p>
            <a:r>
              <a:rPr lang="es-CL" dirty="0" smtClean="0"/>
              <a:t>−'</a:t>
            </a:r>
            <a:r>
              <a:rPr lang="es-CL" dirty="0" err="1" smtClean="0">
                <a:solidFill>
                  <a:schemeClr val="bg1">
                    <a:lumMod val="75000"/>
                  </a:schemeClr>
                </a:solidFill>
              </a:rPr>
              <a:t>Amc</a:t>
            </a:r>
            <a:r>
              <a:rPr lang="es-CL" dirty="0" smtClean="0"/>
              <a:t>‘</a:t>
            </a:r>
          </a:p>
          <a:p>
            <a:r>
              <a:rPr lang="es-CL" dirty="0" smtClean="0"/>
              <a:t>−</a:t>
            </a:r>
            <a:r>
              <a:rPr lang="es-CL" dirty="0"/>
              <a:t>'</a:t>
            </a:r>
            <a:r>
              <a:rPr lang="es-CL" dirty="0" err="1">
                <a:solidFill>
                  <a:schemeClr val="bg1">
                    <a:lumMod val="75000"/>
                  </a:schemeClr>
                </a:solidFill>
              </a:rPr>
              <a:t>amrc</a:t>
            </a:r>
            <a:r>
              <a:rPr lang="es-CL" dirty="0"/>
              <a:t>' </a:t>
            </a:r>
          </a:p>
        </p:txBody>
      </p:sp>
      <p:sp>
        <p:nvSpPr>
          <p:cNvPr id="5" name="Rectángulo 4"/>
          <p:cNvSpPr/>
          <p:nvPr/>
        </p:nvSpPr>
        <p:spPr>
          <a:xfrm>
            <a:off x="2604043" y="4488873"/>
            <a:ext cx="4572000" cy="1477328"/>
          </a:xfrm>
          <a:prstGeom prst="rect">
            <a:avLst/>
          </a:prstGeom>
        </p:spPr>
        <p:txBody>
          <a:bodyPr>
            <a:spAutoFit/>
          </a:bodyPr>
          <a:lstStyle/>
          <a:p>
            <a:r>
              <a:rPr lang="es-ES" dirty="0"/>
              <a:t>El resto de ejemplos falla debido a que tienen el carácter en la posición incorrecta o con las mayúsculas/minúsculas incorrectos (mayúsculas no minúsculas según lo especificado en la cadena de búsqueda)</a:t>
            </a:r>
            <a:endParaRPr lang="es-CL" dirty="0"/>
          </a:p>
        </p:txBody>
      </p:sp>
    </p:spTree>
    <p:extLst>
      <p:ext uri="{BB962C8B-B14F-4D97-AF65-F5344CB8AC3E}">
        <p14:creationId xmlns:p14="http://schemas.microsoft.com/office/powerpoint/2010/main" val="157686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P spid="7" grpId="1"/>
      <p:bldP spid="8"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SELECT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446566" y="1265784"/>
            <a:ext cx="8208226" cy="1938992"/>
          </a:xfrm>
          <a:prstGeom prst="rect">
            <a:avLst/>
          </a:prstGeom>
          <a:ln>
            <a:solidFill>
              <a:schemeClr val="tx1"/>
            </a:solidFill>
          </a:ln>
          <a:effectLst>
            <a:outerShdw blurRad="50800" dist="38100" dir="2700000" algn="tl" rotWithShape="0">
              <a:prstClr val="black">
                <a:alpha val="40000"/>
              </a:prstClr>
            </a:outerShdw>
          </a:effectLst>
        </p:spPr>
        <p:txBody>
          <a:bodyPr wrap="square">
            <a:spAutoFit/>
          </a:bodyPr>
          <a:lstStyle/>
          <a:p>
            <a:pPr marL="85725" lvl="1">
              <a:buFont typeface="Arial" panose="020B0604020202020204" pitchFamily="34" charset="0"/>
              <a:buNone/>
            </a:pPr>
            <a:r>
              <a:rPr lang="es-CL" altLang="es-CL" sz="2000" b="1" dirty="0" smtClean="0">
                <a:latin typeface="Courier New" panose="02070309020205020404" pitchFamily="49" charset="0"/>
                <a:cs typeface="Arial" panose="020B0604020202020204" pitchFamily="34" charset="0"/>
                <a:sym typeface="Arial" panose="020B0604020202020204" pitchFamily="34" charset="0"/>
              </a:rPr>
              <a:t>SELECT</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 *|{[DISTINCT] </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columna</a:t>
            </a:r>
            <a:r>
              <a:rPr lang="es-CL" altLang="es-CL" sz="2000" dirty="0" err="1" smtClean="0">
                <a:latin typeface="Courier New" panose="02070309020205020404" pitchFamily="49" charset="0"/>
                <a:cs typeface="Arial" panose="020B0604020202020204" pitchFamily="34" charset="0"/>
                <a:sym typeface="Arial" panose="020B0604020202020204" pitchFamily="34" charset="0"/>
              </a:rPr>
              <a:t>|</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expresión</a:t>
            </a:r>
            <a:r>
              <a:rPr lang="es-CL" altLang="es-CL" sz="2000" i="1" dirty="0" smtClean="0">
                <a:latin typeface="Courier New" panose="02070309020205020404" pitchFamily="49" charset="0"/>
                <a:cs typeface="Arial" panose="020B0604020202020204" pitchFamily="34" charset="0"/>
                <a:sym typeface="Arial" panose="020B0604020202020204" pitchFamily="34" charset="0"/>
              </a:rPr>
              <a:t> </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a:t>
            </a:r>
            <a:r>
              <a:rPr lang="es-CL" altLang="es-CL" sz="2000" i="1" dirty="0" smtClean="0">
                <a:latin typeface="Courier New" panose="02070309020205020404" pitchFamily="49" charset="0"/>
                <a:cs typeface="Arial" panose="020B0604020202020204" pitchFamily="34" charset="0"/>
                <a:sym typeface="Arial" panose="020B0604020202020204" pitchFamily="34" charset="0"/>
              </a:rPr>
              <a:t>alias</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 ...}</a:t>
            </a:r>
          </a:p>
          <a:p>
            <a:pPr marL="85725" lvl="1">
              <a:buFont typeface="Arial" panose="020B0604020202020204" pitchFamily="34" charset="0"/>
              <a:buNone/>
            </a:pPr>
            <a:r>
              <a:rPr lang="es-ES" altLang="es-CL" sz="2000" b="1" dirty="0" smtClean="0">
                <a:latin typeface="Courier New" panose="02070309020205020404" pitchFamily="49" charset="0"/>
                <a:cs typeface="Arial" panose="020B0604020202020204" pitchFamily="34" charset="0"/>
                <a:sym typeface="Arial" panose="020B0604020202020204" pitchFamily="34" charset="0"/>
              </a:rPr>
              <a:t>FROM</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 </a:t>
            </a:r>
            <a:r>
              <a:rPr lang="es-ES" altLang="es-CL" sz="2000" i="1" dirty="0" smtClean="0">
                <a:latin typeface="Courier New" panose="02070309020205020404" pitchFamily="49" charset="0"/>
                <a:cs typeface="Arial" panose="020B0604020202020204" pitchFamily="34" charset="0"/>
                <a:sym typeface="Arial" panose="020B0604020202020204" pitchFamily="34" charset="0"/>
              </a:rPr>
              <a:t>tabla</a:t>
            </a:r>
          </a:p>
          <a:p>
            <a:pPr marL="85725" lvl="1">
              <a:buFont typeface="Arial" panose="020B0604020202020204" pitchFamily="34" charset="0"/>
              <a:buNone/>
            </a:pP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r>
              <a:rPr lang="es-ES" altLang="es-CL" sz="2000" b="1" dirty="0" smtClean="0">
                <a:latin typeface="Courier New" panose="02070309020205020404" pitchFamily="49" charset="0"/>
                <a:cs typeface="Arial" panose="020B0604020202020204" pitchFamily="34" charset="0"/>
                <a:sym typeface="Arial" panose="020B0604020202020204" pitchFamily="34" charset="0"/>
              </a:rPr>
              <a:t>WHERE</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 </a:t>
            </a:r>
            <a:r>
              <a:rPr lang="es-ES" altLang="es-CL" sz="2000" i="1" dirty="0" smtClean="0">
                <a:latin typeface="Courier New" panose="02070309020205020404" pitchFamily="49" charset="0"/>
                <a:cs typeface="Arial" panose="020B0604020202020204" pitchFamily="34" charset="0"/>
                <a:sym typeface="Arial" panose="020B0604020202020204" pitchFamily="34" charset="0"/>
              </a:rPr>
              <a:t>condición(es)</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p>
          <a:p>
            <a:pPr marL="85725" lvl="1">
              <a:buFont typeface="Arial" panose="020B0604020202020204" pitchFamily="34" charset="0"/>
              <a:buNone/>
            </a:pP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r>
              <a:rPr lang="es-ES" altLang="es-CL" sz="2000" b="1" dirty="0" smtClean="0">
                <a:solidFill>
                  <a:srgbClr val="FF0000"/>
                </a:solidFill>
                <a:latin typeface="Courier New" panose="02070309020205020404" pitchFamily="49" charset="0"/>
                <a:cs typeface="Arial" panose="020B0604020202020204" pitchFamily="34" charset="0"/>
                <a:sym typeface="Arial" panose="020B0604020202020204" pitchFamily="34" charset="0"/>
              </a:rPr>
              <a:t>GROUP BY </a:t>
            </a:r>
            <a:r>
              <a:rPr lang="es-ES" altLang="es-CL" sz="2000" i="1" dirty="0" err="1" smtClean="0">
                <a:solidFill>
                  <a:srgbClr val="FF0000"/>
                </a:solidFill>
                <a:latin typeface="Courier New" panose="02070309020205020404" pitchFamily="49" charset="0"/>
                <a:cs typeface="Arial" panose="020B0604020202020204" pitchFamily="34" charset="0"/>
                <a:sym typeface="Arial" panose="020B0604020202020204" pitchFamily="34" charset="0"/>
              </a:rPr>
              <a:t>expresión_de_agrupamiento</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p>
          <a:p>
            <a:pPr marL="85725" lvl="1">
              <a:buFont typeface="Arial" panose="020B0604020202020204" pitchFamily="34" charset="0"/>
              <a:buNone/>
            </a:pP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r>
              <a:rPr lang="es-ES" altLang="es-CL" sz="2000" b="1" dirty="0" smtClean="0">
                <a:solidFill>
                  <a:srgbClr val="FF0000"/>
                </a:solidFill>
                <a:latin typeface="Courier New" panose="02070309020205020404" pitchFamily="49" charset="0"/>
                <a:cs typeface="Arial" panose="020B0604020202020204" pitchFamily="34" charset="0"/>
                <a:sym typeface="Arial" panose="020B0604020202020204" pitchFamily="34" charset="0"/>
              </a:rPr>
              <a:t>HAVING</a:t>
            </a:r>
            <a:r>
              <a:rPr lang="es-ES" altLang="es-CL" sz="2000" dirty="0" smtClean="0">
                <a:solidFill>
                  <a:srgbClr val="FF0000"/>
                </a:solidFill>
                <a:latin typeface="Courier New" panose="02070309020205020404" pitchFamily="49" charset="0"/>
                <a:cs typeface="Arial" panose="020B0604020202020204" pitchFamily="34" charset="0"/>
                <a:sym typeface="Arial" panose="020B0604020202020204" pitchFamily="34" charset="0"/>
              </a:rPr>
              <a:t> </a:t>
            </a:r>
            <a:r>
              <a:rPr lang="es-ES" altLang="es-CL" sz="2000" i="1" dirty="0" err="1" smtClean="0">
                <a:solidFill>
                  <a:srgbClr val="FF0000"/>
                </a:solidFill>
                <a:latin typeface="Courier New" panose="02070309020205020404" pitchFamily="49" charset="0"/>
                <a:cs typeface="Arial" panose="020B0604020202020204" pitchFamily="34" charset="0"/>
                <a:sym typeface="Arial" panose="020B0604020202020204" pitchFamily="34" charset="0"/>
              </a:rPr>
              <a:t>condición_agrupamiento</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p>
          <a:p>
            <a:pPr marL="85725" lvl="1">
              <a:buFont typeface="Arial" panose="020B0604020202020204" pitchFamily="34" charset="0"/>
              <a:buNone/>
            </a:pP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r>
              <a:rPr lang="es-ES" altLang="es-CL" sz="2000" b="1" dirty="0" smtClean="0">
                <a:latin typeface="Courier New" panose="02070309020205020404" pitchFamily="49" charset="0"/>
                <a:cs typeface="Arial" panose="020B0604020202020204" pitchFamily="34" charset="0"/>
                <a:sym typeface="Arial" panose="020B0604020202020204" pitchFamily="34" charset="0"/>
              </a:rPr>
              <a:t>ORDER BY </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columna</a:t>
            </a:r>
            <a:r>
              <a:rPr lang="es-CL" altLang="es-CL" sz="2000" dirty="0" err="1" smtClean="0">
                <a:latin typeface="Courier New" panose="02070309020205020404" pitchFamily="49" charset="0"/>
                <a:cs typeface="Arial" panose="020B0604020202020204" pitchFamily="34" charset="0"/>
                <a:sym typeface="Arial" panose="020B0604020202020204" pitchFamily="34" charset="0"/>
              </a:rPr>
              <a:t>|</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expresión</a:t>
            </a:r>
            <a:r>
              <a:rPr lang="es-CL" altLang="es-CL" sz="2000" dirty="0" err="1" smtClean="0">
                <a:latin typeface="Courier New" panose="02070309020205020404" pitchFamily="49" charset="0"/>
                <a:cs typeface="Arial" panose="020B0604020202020204" pitchFamily="34" charset="0"/>
                <a:sym typeface="Arial" panose="020B0604020202020204" pitchFamily="34" charset="0"/>
              </a:rPr>
              <a:t>|</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posición</a:t>
            </a:r>
            <a:r>
              <a:rPr lang="es-CL" altLang="es-CL" sz="2000" dirty="0">
                <a:latin typeface="Courier New" panose="02070309020205020404" pitchFamily="49" charset="0"/>
                <a:cs typeface="Arial" panose="020B0604020202020204" pitchFamily="34" charset="0"/>
                <a:sym typeface="Arial" panose="020B0604020202020204" pitchFamily="34" charset="0"/>
              </a:rPr>
              <a:t> </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a:t>
            </a:r>
            <a:r>
              <a:rPr lang="es-CL" altLang="es-CL" sz="2000" u="sng" dirty="0" smtClean="0">
                <a:latin typeface="Courier New" panose="02070309020205020404" pitchFamily="49" charset="0"/>
                <a:cs typeface="Arial" panose="020B0604020202020204" pitchFamily="34" charset="0"/>
                <a:sym typeface="Arial" panose="020B0604020202020204" pitchFamily="34" charset="0"/>
              </a:rPr>
              <a:t>ASC</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|DESC]</a:t>
            </a:r>
            <a:endParaRPr lang="es-CL" altLang="es-CL" sz="2000" dirty="0">
              <a:cs typeface="Arial" panose="020B0604020202020204" pitchFamily="34" charset="0"/>
              <a:sym typeface="Arial" panose="020B0604020202020204" pitchFamily="34" charset="0"/>
            </a:endParaRPr>
          </a:p>
        </p:txBody>
      </p:sp>
      <p:sp>
        <p:nvSpPr>
          <p:cNvPr id="5" name="Rectángulo 4"/>
          <p:cNvSpPr/>
          <p:nvPr/>
        </p:nvSpPr>
        <p:spPr>
          <a:xfrm>
            <a:off x="451139" y="3711551"/>
            <a:ext cx="8091506" cy="1015663"/>
          </a:xfrm>
          <a:prstGeom prst="rect">
            <a:avLst/>
          </a:prstGeom>
        </p:spPr>
        <p:txBody>
          <a:bodyPr wrap="square">
            <a:spAutoFit/>
          </a:bodyPr>
          <a:lstStyle/>
          <a:p>
            <a:r>
              <a:rPr lang="es-ES" sz="2000" dirty="0"/>
              <a:t>Puede utilizar la cláusula GROUP BY para dividir las filas de la tabla en grupos. A continuación puede utilizar las funciones de grupo para devolver información de resumen de cada grupo</a:t>
            </a:r>
            <a:r>
              <a:rPr lang="es-ES" sz="2000" dirty="0" smtClean="0"/>
              <a:t>.</a:t>
            </a:r>
            <a:endParaRPr lang="es-ES" sz="2000" dirty="0"/>
          </a:p>
        </p:txBody>
      </p:sp>
      <p:sp>
        <p:nvSpPr>
          <p:cNvPr id="7" name="Rectángulo 6"/>
          <p:cNvSpPr/>
          <p:nvPr/>
        </p:nvSpPr>
        <p:spPr>
          <a:xfrm>
            <a:off x="451138" y="4977161"/>
            <a:ext cx="8203653" cy="1015663"/>
          </a:xfrm>
          <a:prstGeom prst="rect">
            <a:avLst/>
          </a:prstGeom>
        </p:spPr>
        <p:txBody>
          <a:bodyPr wrap="square">
            <a:spAutoFit/>
          </a:bodyPr>
          <a:lstStyle/>
          <a:p>
            <a:pPr marL="0" lvl="1">
              <a:buFont typeface="Arial" panose="020B0604020202020204" pitchFamily="34" charset="0"/>
              <a:buNone/>
            </a:pPr>
            <a:r>
              <a:rPr lang="es-CL" altLang="es-CL" sz="2000" dirty="0" smtClean="0">
                <a:cs typeface="Arial" panose="020B0604020202020204" pitchFamily="34" charset="0"/>
                <a:sym typeface="Arial" panose="020B0604020202020204" pitchFamily="34" charset="0"/>
              </a:rPr>
              <a:t>Puede utilizar la cláusula </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HAVING</a:t>
            </a:r>
            <a:r>
              <a:rPr lang="es-CL" altLang="es-CL" sz="2000" dirty="0" smtClean="0">
                <a:cs typeface="Arial" panose="020B0604020202020204" pitchFamily="34" charset="0"/>
                <a:sym typeface="Arial" panose="020B0604020202020204" pitchFamily="34" charset="0"/>
              </a:rPr>
              <a:t> para especificar los grupos que se van a mostrar y, por lo tanto, restringir los grupos según la información de agregación.</a:t>
            </a:r>
            <a:endParaRPr lang="es-CL" altLang="es-CL" sz="2000" dirty="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35365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250"/>
                            </p:stCondLst>
                            <p:childTnLst>
                              <p:par>
                                <p:cTn id="10" presetID="2" presetClass="entr" presetSubtype="4" fill="hold" grpId="0" nodeType="afterEffect">
                                  <p:stCondLst>
                                    <p:cond delay="75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SELECT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2" name="Imagen 1"/>
          <p:cNvPicPr>
            <a:picLocks noChangeAspect="1"/>
          </p:cNvPicPr>
          <p:nvPr/>
        </p:nvPicPr>
        <p:blipFill>
          <a:blip r:embed="rId3"/>
          <a:stretch>
            <a:fillRect/>
          </a:stretch>
        </p:blipFill>
        <p:spPr>
          <a:xfrm>
            <a:off x="738130" y="1430450"/>
            <a:ext cx="7882568" cy="4584759"/>
          </a:xfrm>
          <a:prstGeom prst="rect">
            <a:avLst/>
          </a:prstGeom>
        </p:spPr>
      </p:pic>
    </p:spTree>
    <p:extLst>
      <p:ext uri="{BB962C8B-B14F-4D97-AF65-F5344CB8AC3E}">
        <p14:creationId xmlns:p14="http://schemas.microsoft.com/office/powerpoint/2010/main" val="3343340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SELECT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446566" y="1265784"/>
            <a:ext cx="8208226" cy="1938992"/>
          </a:xfrm>
          <a:prstGeom prst="rect">
            <a:avLst/>
          </a:prstGeom>
          <a:ln>
            <a:solidFill>
              <a:schemeClr val="tx1"/>
            </a:solidFill>
          </a:ln>
          <a:effectLst>
            <a:outerShdw blurRad="50800" dist="38100" dir="2700000" algn="tl" rotWithShape="0">
              <a:prstClr val="black">
                <a:alpha val="40000"/>
              </a:prstClr>
            </a:outerShdw>
          </a:effectLst>
        </p:spPr>
        <p:txBody>
          <a:bodyPr wrap="square">
            <a:spAutoFit/>
          </a:bodyPr>
          <a:lstStyle/>
          <a:p>
            <a:pPr marL="85725" lvl="1">
              <a:buFont typeface="Arial" panose="020B0604020202020204" pitchFamily="34" charset="0"/>
              <a:buNone/>
            </a:pPr>
            <a:r>
              <a:rPr lang="es-CL" altLang="es-CL" sz="2000" b="1" dirty="0" smtClean="0">
                <a:latin typeface="Courier New" panose="02070309020205020404" pitchFamily="49" charset="0"/>
                <a:cs typeface="Arial" panose="020B0604020202020204" pitchFamily="34" charset="0"/>
                <a:sym typeface="Arial" panose="020B0604020202020204" pitchFamily="34" charset="0"/>
              </a:rPr>
              <a:t>SELECT</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 *|{[DISTINCT] </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columna</a:t>
            </a:r>
            <a:r>
              <a:rPr lang="es-CL" altLang="es-CL" sz="2000" dirty="0" err="1" smtClean="0">
                <a:latin typeface="Courier New" panose="02070309020205020404" pitchFamily="49" charset="0"/>
                <a:cs typeface="Arial" panose="020B0604020202020204" pitchFamily="34" charset="0"/>
                <a:sym typeface="Arial" panose="020B0604020202020204" pitchFamily="34" charset="0"/>
              </a:rPr>
              <a:t>|</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expresión</a:t>
            </a:r>
            <a:r>
              <a:rPr lang="es-CL" altLang="es-CL" sz="2000" i="1" dirty="0" smtClean="0">
                <a:latin typeface="Courier New" panose="02070309020205020404" pitchFamily="49" charset="0"/>
                <a:cs typeface="Arial" panose="020B0604020202020204" pitchFamily="34" charset="0"/>
                <a:sym typeface="Arial" panose="020B0604020202020204" pitchFamily="34" charset="0"/>
              </a:rPr>
              <a:t> </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a:t>
            </a:r>
            <a:r>
              <a:rPr lang="es-CL" altLang="es-CL" sz="2000" i="1" dirty="0" smtClean="0">
                <a:latin typeface="Courier New" panose="02070309020205020404" pitchFamily="49" charset="0"/>
                <a:cs typeface="Arial" panose="020B0604020202020204" pitchFamily="34" charset="0"/>
                <a:sym typeface="Arial" panose="020B0604020202020204" pitchFamily="34" charset="0"/>
              </a:rPr>
              <a:t>alias</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 ...}</a:t>
            </a:r>
          </a:p>
          <a:p>
            <a:pPr marL="85725" lvl="1">
              <a:buFont typeface="Arial" panose="020B0604020202020204" pitchFamily="34" charset="0"/>
              <a:buNone/>
            </a:pPr>
            <a:r>
              <a:rPr lang="es-ES" altLang="es-CL" sz="2000" b="1" dirty="0" smtClean="0">
                <a:latin typeface="Courier New" panose="02070309020205020404" pitchFamily="49" charset="0"/>
                <a:cs typeface="Arial" panose="020B0604020202020204" pitchFamily="34" charset="0"/>
                <a:sym typeface="Arial" panose="020B0604020202020204" pitchFamily="34" charset="0"/>
              </a:rPr>
              <a:t>FROM</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 </a:t>
            </a:r>
            <a:r>
              <a:rPr lang="es-ES" altLang="es-CL" sz="2000" i="1" dirty="0" smtClean="0">
                <a:latin typeface="Courier New" panose="02070309020205020404" pitchFamily="49" charset="0"/>
                <a:cs typeface="Arial" panose="020B0604020202020204" pitchFamily="34" charset="0"/>
                <a:sym typeface="Arial" panose="020B0604020202020204" pitchFamily="34" charset="0"/>
              </a:rPr>
              <a:t>tabla</a:t>
            </a:r>
          </a:p>
          <a:p>
            <a:pPr marL="85725" lvl="1">
              <a:buFont typeface="Arial" panose="020B0604020202020204" pitchFamily="34" charset="0"/>
              <a:buNone/>
            </a:pP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r>
              <a:rPr lang="es-ES" altLang="es-CL" sz="2000" b="1" dirty="0" smtClean="0">
                <a:latin typeface="Courier New" panose="02070309020205020404" pitchFamily="49" charset="0"/>
                <a:cs typeface="Arial" panose="020B0604020202020204" pitchFamily="34" charset="0"/>
                <a:sym typeface="Arial" panose="020B0604020202020204" pitchFamily="34" charset="0"/>
              </a:rPr>
              <a:t>WHERE</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 </a:t>
            </a:r>
            <a:r>
              <a:rPr lang="es-ES" altLang="es-CL" sz="2000" i="1" dirty="0" smtClean="0">
                <a:latin typeface="Courier New" panose="02070309020205020404" pitchFamily="49" charset="0"/>
                <a:cs typeface="Arial" panose="020B0604020202020204" pitchFamily="34" charset="0"/>
                <a:sym typeface="Arial" panose="020B0604020202020204" pitchFamily="34" charset="0"/>
              </a:rPr>
              <a:t>condición(es)</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p>
          <a:p>
            <a:pPr marL="85725" lvl="1">
              <a:buFont typeface="Arial" panose="020B0604020202020204" pitchFamily="34" charset="0"/>
              <a:buNone/>
            </a:pP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r>
              <a:rPr lang="es-ES" altLang="es-CL" sz="2000" b="1" dirty="0" smtClean="0">
                <a:latin typeface="Courier New" panose="02070309020205020404" pitchFamily="49" charset="0"/>
                <a:cs typeface="Arial" panose="020B0604020202020204" pitchFamily="34" charset="0"/>
                <a:sym typeface="Arial" panose="020B0604020202020204" pitchFamily="34" charset="0"/>
              </a:rPr>
              <a:t>GROUP BY </a:t>
            </a:r>
            <a:r>
              <a:rPr lang="es-ES" altLang="es-CL" sz="2000" i="1" dirty="0" err="1" smtClean="0">
                <a:latin typeface="Courier New" panose="02070309020205020404" pitchFamily="49" charset="0"/>
                <a:cs typeface="Arial" panose="020B0604020202020204" pitchFamily="34" charset="0"/>
                <a:sym typeface="Arial" panose="020B0604020202020204" pitchFamily="34" charset="0"/>
              </a:rPr>
              <a:t>expresión_de_agrupamiento</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p>
          <a:p>
            <a:pPr marL="85725" lvl="1">
              <a:buFont typeface="Arial" panose="020B0604020202020204" pitchFamily="34" charset="0"/>
              <a:buNone/>
            </a:pP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r>
              <a:rPr lang="es-ES" altLang="es-CL" sz="2000" b="1" dirty="0" smtClean="0">
                <a:latin typeface="Courier New" panose="02070309020205020404" pitchFamily="49" charset="0"/>
                <a:cs typeface="Arial" panose="020B0604020202020204" pitchFamily="34" charset="0"/>
                <a:sym typeface="Arial" panose="020B0604020202020204" pitchFamily="34" charset="0"/>
              </a:rPr>
              <a:t>HAVING</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 </a:t>
            </a:r>
            <a:r>
              <a:rPr lang="es-ES" altLang="es-CL" sz="2000" i="1" dirty="0" err="1" smtClean="0">
                <a:latin typeface="Courier New" panose="02070309020205020404" pitchFamily="49" charset="0"/>
                <a:cs typeface="Arial" panose="020B0604020202020204" pitchFamily="34" charset="0"/>
                <a:sym typeface="Arial" panose="020B0604020202020204" pitchFamily="34" charset="0"/>
              </a:rPr>
              <a:t>condición_agrupamiento</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p>
          <a:p>
            <a:pPr marL="85725" lvl="1">
              <a:buFont typeface="Arial" panose="020B0604020202020204" pitchFamily="34" charset="0"/>
              <a:buNone/>
            </a:pP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r>
              <a:rPr lang="es-ES" altLang="es-CL" sz="2000" b="1" dirty="0" smtClean="0">
                <a:solidFill>
                  <a:srgbClr val="FF0000"/>
                </a:solidFill>
                <a:latin typeface="Courier New" panose="02070309020205020404" pitchFamily="49" charset="0"/>
                <a:cs typeface="Arial" panose="020B0604020202020204" pitchFamily="34" charset="0"/>
                <a:sym typeface="Arial" panose="020B0604020202020204" pitchFamily="34" charset="0"/>
              </a:rPr>
              <a:t>ORDER BY </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columna</a:t>
            </a:r>
            <a:r>
              <a:rPr lang="es-CL" altLang="es-CL" sz="2000" dirty="0" err="1" smtClean="0">
                <a:latin typeface="Courier New" panose="02070309020205020404" pitchFamily="49" charset="0"/>
                <a:cs typeface="Arial" panose="020B0604020202020204" pitchFamily="34" charset="0"/>
                <a:sym typeface="Arial" panose="020B0604020202020204" pitchFamily="34" charset="0"/>
              </a:rPr>
              <a:t>|</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expresión</a:t>
            </a:r>
            <a:r>
              <a:rPr lang="es-CL" altLang="es-CL" sz="2000" dirty="0" err="1" smtClean="0">
                <a:latin typeface="Courier New" panose="02070309020205020404" pitchFamily="49" charset="0"/>
                <a:cs typeface="Arial" panose="020B0604020202020204" pitchFamily="34" charset="0"/>
                <a:sym typeface="Arial" panose="020B0604020202020204" pitchFamily="34" charset="0"/>
              </a:rPr>
              <a:t>|</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posición</a:t>
            </a:r>
            <a:r>
              <a:rPr lang="es-CL" altLang="es-CL" sz="2000" dirty="0">
                <a:latin typeface="Courier New" panose="02070309020205020404" pitchFamily="49" charset="0"/>
                <a:cs typeface="Arial" panose="020B0604020202020204" pitchFamily="34" charset="0"/>
                <a:sym typeface="Arial" panose="020B0604020202020204" pitchFamily="34" charset="0"/>
              </a:rPr>
              <a:t> </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a:t>
            </a:r>
            <a:r>
              <a:rPr lang="es-CL" altLang="es-CL" sz="2000" u="sng" dirty="0" smtClean="0">
                <a:latin typeface="Courier New" panose="02070309020205020404" pitchFamily="49" charset="0"/>
                <a:cs typeface="Arial" panose="020B0604020202020204" pitchFamily="34" charset="0"/>
                <a:sym typeface="Arial" panose="020B0604020202020204" pitchFamily="34" charset="0"/>
              </a:rPr>
              <a:t>ASC</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|DESC]</a:t>
            </a:r>
            <a:endParaRPr lang="es-CL" altLang="es-CL" sz="2000" dirty="0">
              <a:cs typeface="Arial" panose="020B0604020202020204" pitchFamily="34" charset="0"/>
              <a:sym typeface="Arial" panose="020B0604020202020204" pitchFamily="34" charset="0"/>
            </a:endParaRPr>
          </a:p>
        </p:txBody>
      </p:sp>
      <p:sp>
        <p:nvSpPr>
          <p:cNvPr id="2" name="Rectángulo 1"/>
          <p:cNvSpPr/>
          <p:nvPr/>
        </p:nvSpPr>
        <p:spPr>
          <a:xfrm>
            <a:off x="446566" y="3704928"/>
            <a:ext cx="8208226" cy="1477328"/>
          </a:xfrm>
          <a:prstGeom prst="rect">
            <a:avLst/>
          </a:prstGeom>
        </p:spPr>
        <p:txBody>
          <a:bodyPr wrap="square">
            <a:spAutoFit/>
          </a:bodyPr>
          <a:lstStyle/>
          <a:p>
            <a:r>
              <a:rPr lang="es-CL" altLang="es-CL" dirty="0" smtClean="0">
                <a:cs typeface="Arial" panose="020B0604020202020204" pitchFamily="34" charset="0"/>
                <a:sym typeface="Arial" panose="020B0604020202020204" pitchFamily="34" charset="0"/>
              </a:rPr>
              <a:t>La cláusula </a:t>
            </a:r>
            <a:r>
              <a:rPr lang="es-CL" altLang="es-CL" dirty="0" smtClean="0">
                <a:latin typeface="Courier New" panose="02070309020205020404" pitchFamily="49" charset="0"/>
                <a:cs typeface="Arial" panose="020B0604020202020204" pitchFamily="34" charset="0"/>
                <a:sym typeface="Arial" panose="020B0604020202020204" pitchFamily="34" charset="0"/>
              </a:rPr>
              <a:t>ORDER</a:t>
            </a:r>
            <a:r>
              <a:rPr lang="es-CL" altLang="es-CL" dirty="0" smtClean="0">
                <a:cs typeface="Arial" panose="020B0604020202020204" pitchFamily="34" charset="0"/>
                <a:sym typeface="Arial" panose="020B0604020202020204" pitchFamily="34" charset="0"/>
              </a:rPr>
              <a:t> </a:t>
            </a:r>
            <a:r>
              <a:rPr lang="es-CL" altLang="es-CL" dirty="0" smtClean="0">
                <a:latin typeface="Courier New" panose="02070309020205020404" pitchFamily="49" charset="0"/>
                <a:cs typeface="Arial" panose="020B0604020202020204" pitchFamily="34" charset="0"/>
                <a:sym typeface="Arial" panose="020B0604020202020204" pitchFamily="34" charset="0"/>
              </a:rPr>
              <a:t>BY</a:t>
            </a:r>
            <a:r>
              <a:rPr lang="es-CL" altLang="es-CL" dirty="0" smtClean="0">
                <a:cs typeface="Arial" panose="020B0604020202020204" pitchFamily="34" charset="0"/>
                <a:sym typeface="Arial" panose="020B0604020202020204" pitchFamily="34" charset="0"/>
              </a:rPr>
              <a:t> se puede utilizar para ordenar las filas. </a:t>
            </a:r>
          </a:p>
          <a:p>
            <a:r>
              <a:rPr lang="es-CL" altLang="es-CL" dirty="0" smtClean="0">
                <a:cs typeface="Arial" panose="020B0604020202020204" pitchFamily="34" charset="0"/>
                <a:sym typeface="Arial" panose="020B0604020202020204" pitchFamily="34" charset="0"/>
              </a:rPr>
              <a:t>Sin embargo, si utiliza la cláusula </a:t>
            </a:r>
            <a:r>
              <a:rPr lang="es-CL" altLang="es-CL" dirty="0" smtClean="0">
                <a:latin typeface="Courier New" panose="02070309020205020404" pitchFamily="49" charset="0"/>
                <a:cs typeface="Arial" panose="020B0604020202020204" pitchFamily="34" charset="0"/>
                <a:sym typeface="Arial" panose="020B0604020202020204" pitchFamily="34" charset="0"/>
              </a:rPr>
              <a:t>ORDER</a:t>
            </a:r>
            <a:r>
              <a:rPr lang="es-CL" altLang="es-CL" dirty="0" smtClean="0">
                <a:cs typeface="Arial" panose="020B0604020202020204" pitchFamily="34" charset="0"/>
                <a:sym typeface="Arial" panose="020B0604020202020204" pitchFamily="34" charset="0"/>
              </a:rPr>
              <a:t> </a:t>
            </a:r>
            <a:r>
              <a:rPr lang="es-CL" altLang="es-CL" dirty="0" smtClean="0">
                <a:latin typeface="Courier New" panose="02070309020205020404" pitchFamily="49" charset="0"/>
                <a:cs typeface="Arial" panose="020B0604020202020204" pitchFamily="34" charset="0"/>
                <a:sym typeface="Arial" panose="020B0604020202020204" pitchFamily="34" charset="0"/>
              </a:rPr>
              <a:t>BY</a:t>
            </a:r>
            <a:r>
              <a:rPr lang="es-CL" altLang="es-CL" dirty="0" smtClean="0">
                <a:cs typeface="Arial" panose="020B0604020202020204" pitchFamily="34" charset="0"/>
                <a:sym typeface="Arial" panose="020B0604020202020204" pitchFamily="34" charset="0"/>
              </a:rPr>
              <a:t>, debe ser la última cláusula de la sentencia SQL. </a:t>
            </a:r>
          </a:p>
          <a:p>
            <a:r>
              <a:rPr lang="es-CL" altLang="es-CL" dirty="0" smtClean="0">
                <a:cs typeface="Arial" panose="020B0604020202020204" pitchFamily="34" charset="0"/>
                <a:sym typeface="Arial" panose="020B0604020202020204" pitchFamily="34" charset="0"/>
              </a:rPr>
              <a:t>Además, puede especificar una expresión, un alias o una posición de columna como la condición de ordenación.</a:t>
            </a:r>
            <a:endParaRPr lang="es-CL" dirty="0"/>
          </a:p>
        </p:txBody>
      </p:sp>
    </p:spTree>
    <p:extLst>
      <p:ext uri="{BB962C8B-B14F-4D97-AF65-F5344CB8AC3E}">
        <p14:creationId xmlns:p14="http://schemas.microsoft.com/office/powerpoint/2010/main" val="26689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520036"/>
            <a:ext cx="7772400" cy="685347"/>
          </a:xfrm>
        </p:spPr>
        <p:txBody>
          <a:bodyPr>
            <a:normAutofit/>
          </a:bodyPr>
          <a:lstStyle/>
          <a:p>
            <a:pPr algn="l"/>
            <a:r>
              <a:rPr lang="es-CL" sz="2400" b="1" dirty="0">
                <a:solidFill>
                  <a:srgbClr val="D40202"/>
                </a:solidFill>
                <a:latin typeface="Myriad Pro"/>
                <a:cs typeface="Myriad Pro"/>
              </a:rPr>
              <a:t>DESCRIPCIÓN DE LA </a:t>
            </a:r>
            <a:r>
              <a:rPr lang="es-CL" sz="2400" b="1" dirty="0" smtClean="0">
                <a:solidFill>
                  <a:srgbClr val="D40202"/>
                </a:solidFill>
                <a:latin typeface="Myriad Pro"/>
                <a:cs typeface="Myriad Pro"/>
              </a:rPr>
              <a:t>ASIGNATURA - Unidad</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1398820" y="2421732"/>
            <a:ext cx="6005915" cy="2062103"/>
          </a:xfrm>
          <a:prstGeom prst="rect">
            <a:avLst/>
          </a:prstGeom>
        </p:spPr>
        <p:txBody>
          <a:bodyPr wrap="square">
            <a:spAutoFit/>
          </a:bodyPr>
          <a:lstStyle/>
          <a:p>
            <a:r>
              <a:rPr lang="es-ES" sz="2400" b="1" dirty="0"/>
              <a:t>Consultas, </a:t>
            </a:r>
            <a:r>
              <a:rPr lang="es-ES" sz="2400" b="1" dirty="0" err="1"/>
              <a:t>Subconsultas</a:t>
            </a:r>
            <a:r>
              <a:rPr lang="es-ES" sz="2400" b="1" dirty="0"/>
              <a:t> y Agrupaciones </a:t>
            </a:r>
            <a:r>
              <a:rPr lang="es-ES" sz="2400" b="1" dirty="0" smtClean="0"/>
              <a:t>SQL</a:t>
            </a:r>
          </a:p>
          <a:p>
            <a:endParaRPr lang="es-ES" sz="2400" b="1" dirty="0" smtClean="0"/>
          </a:p>
          <a:p>
            <a:r>
              <a:rPr lang="es-ES" sz="2000" dirty="0" smtClean="0"/>
              <a:t>Elaborar </a:t>
            </a:r>
            <a:r>
              <a:rPr lang="es-ES" sz="2000" dirty="0"/>
              <a:t>consultas mediante lenguaje </a:t>
            </a:r>
            <a:r>
              <a:rPr lang="es-ES" sz="2000" dirty="0" smtClean="0"/>
              <a:t>SQL </a:t>
            </a:r>
            <a:r>
              <a:rPr lang="es-ES" sz="2000" dirty="0"/>
              <a:t>para extraer y desplegar información de múltiples tablas de una base de datos, utilizando perfiles, roles y usuarios para organizar y restringir el acceso a la base de datos.</a:t>
            </a:r>
            <a:endParaRPr lang="es-CL" sz="2000" dirty="0"/>
          </a:p>
        </p:txBody>
      </p:sp>
      <p:sp>
        <p:nvSpPr>
          <p:cNvPr id="17" name="Rectángulo 16"/>
          <p:cNvSpPr/>
          <p:nvPr/>
        </p:nvSpPr>
        <p:spPr>
          <a:xfrm>
            <a:off x="1073244" y="2050209"/>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Título 1"/>
          <p:cNvSpPr txBox="1">
            <a:spLocks/>
          </p:cNvSpPr>
          <p:nvPr/>
        </p:nvSpPr>
        <p:spPr>
          <a:xfrm>
            <a:off x="1076624" y="1953982"/>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smtClean="0">
                <a:solidFill>
                  <a:schemeClr val="bg1"/>
                </a:solidFill>
                <a:latin typeface="Myriad Pro"/>
                <a:cs typeface="Myriad Pro"/>
              </a:rPr>
              <a:t>1</a:t>
            </a:r>
            <a:endParaRPr lang="es-CL" sz="1800" b="1" dirty="0">
              <a:solidFill>
                <a:schemeClr val="bg1"/>
              </a:solidFill>
              <a:latin typeface="Myriad Pro"/>
              <a:cs typeface="Myriad Pro"/>
            </a:endParaRPr>
          </a:p>
        </p:txBody>
      </p:sp>
    </p:spTree>
    <p:extLst>
      <p:ext uri="{BB962C8B-B14F-4D97-AF65-F5344CB8AC3E}">
        <p14:creationId xmlns:p14="http://schemas.microsoft.com/office/powerpoint/2010/main" val="91649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SELECT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4" name="Imagen 3"/>
          <p:cNvPicPr>
            <a:picLocks noChangeAspect="1"/>
          </p:cNvPicPr>
          <p:nvPr/>
        </p:nvPicPr>
        <p:blipFill>
          <a:blip r:embed="rId3"/>
          <a:stretch>
            <a:fillRect/>
          </a:stretch>
        </p:blipFill>
        <p:spPr>
          <a:xfrm>
            <a:off x="690975" y="1314450"/>
            <a:ext cx="7512907" cy="3025140"/>
          </a:xfrm>
          <a:prstGeom prst="rect">
            <a:avLst/>
          </a:prstGeom>
        </p:spPr>
      </p:pic>
      <p:sp>
        <p:nvSpPr>
          <p:cNvPr id="5" name="Rectángulo 4"/>
          <p:cNvSpPr/>
          <p:nvPr/>
        </p:nvSpPr>
        <p:spPr>
          <a:xfrm>
            <a:off x="219213" y="4573555"/>
            <a:ext cx="8456429" cy="1754326"/>
          </a:xfrm>
          <a:prstGeom prst="rect">
            <a:avLst/>
          </a:prstGeom>
        </p:spPr>
        <p:txBody>
          <a:bodyPr wrap="square">
            <a:spAutoFit/>
          </a:bodyPr>
          <a:lstStyle/>
          <a:p>
            <a:pPr marL="571500" lvl="2" indent="-342900">
              <a:buFont typeface="Arial" panose="020B0604020202020204" pitchFamily="34" charset="0"/>
              <a:buAutoNum type="arabicPeriod"/>
            </a:pPr>
            <a:r>
              <a:rPr lang="es-CL" altLang="es-CL" dirty="0" smtClean="0">
                <a:cs typeface="Arial" panose="020B0604020202020204" pitchFamily="34" charset="0"/>
                <a:sym typeface="Arial" panose="020B0604020202020204" pitchFamily="34" charset="0"/>
              </a:rPr>
              <a:t>Para invertir el orden en el que se muestran las filas, especifique la palabra clave </a:t>
            </a:r>
            <a:r>
              <a:rPr lang="es-CL" altLang="es-CL" dirty="0" smtClean="0">
                <a:latin typeface="Courier New" panose="02070309020205020404" pitchFamily="49" charset="0"/>
                <a:cs typeface="Arial" panose="020B0604020202020204" pitchFamily="34" charset="0"/>
                <a:sym typeface="Arial" panose="020B0604020202020204" pitchFamily="34" charset="0"/>
              </a:rPr>
              <a:t>DESC</a:t>
            </a:r>
            <a:r>
              <a:rPr lang="es-CL" altLang="es-CL" dirty="0" smtClean="0">
                <a:cs typeface="Arial" panose="020B0604020202020204" pitchFamily="34" charset="0"/>
                <a:sym typeface="Arial" panose="020B0604020202020204" pitchFamily="34" charset="0"/>
              </a:rPr>
              <a:t> después del nombre de columna en la cláusula </a:t>
            </a:r>
            <a:r>
              <a:rPr lang="es-CL" altLang="es-CL" dirty="0" smtClean="0">
                <a:latin typeface="Courier New" panose="02070309020205020404" pitchFamily="49" charset="0"/>
                <a:cs typeface="Arial" panose="020B0604020202020204" pitchFamily="34" charset="0"/>
                <a:sym typeface="Arial" panose="020B0604020202020204" pitchFamily="34" charset="0"/>
              </a:rPr>
              <a:t>ORDER</a:t>
            </a:r>
            <a:r>
              <a:rPr lang="es-CL" altLang="es-CL" dirty="0" smtClean="0">
                <a:cs typeface="Arial" panose="020B0604020202020204" pitchFamily="34" charset="0"/>
                <a:sym typeface="Arial" panose="020B0604020202020204" pitchFamily="34" charset="0"/>
              </a:rPr>
              <a:t> </a:t>
            </a:r>
            <a:r>
              <a:rPr lang="es-CL" altLang="es-CL" dirty="0" smtClean="0">
                <a:latin typeface="Courier New" panose="02070309020205020404" pitchFamily="49" charset="0"/>
                <a:cs typeface="Arial" panose="020B0604020202020204" pitchFamily="34" charset="0"/>
                <a:sym typeface="Arial" panose="020B0604020202020204" pitchFamily="34" charset="0"/>
              </a:rPr>
              <a:t>BY</a:t>
            </a:r>
            <a:r>
              <a:rPr lang="es-CL" altLang="es-CL" dirty="0" smtClean="0">
                <a:cs typeface="Arial" panose="020B0604020202020204" pitchFamily="34" charset="0"/>
                <a:sym typeface="Arial" panose="020B0604020202020204" pitchFamily="34" charset="0"/>
              </a:rPr>
              <a:t>. El ejemplo de la diapositiva ordena el resultado por el empleado contratado más recientemente.</a:t>
            </a:r>
          </a:p>
          <a:p>
            <a:pPr marL="571500" lvl="2" indent="-342900">
              <a:buFont typeface="Arial" panose="020B0604020202020204" pitchFamily="34" charset="0"/>
              <a:buAutoNum type="arabicPeriod"/>
            </a:pPr>
            <a:endParaRPr lang="es-CL" altLang="es-CL" dirty="0" smtClean="0">
              <a:cs typeface="Arial" panose="020B0604020202020204" pitchFamily="34" charset="0"/>
              <a:sym typeface="Arial" panose="020B0604020202020204" pitchFamily="34" charset="0"/>
            </a:endParaRPr>
          </a:p>
          <a:p>
            <a:pPr marL="400050" lvl="2" indent="-171450">
              <a:buFont typeface="Arial" panose="020B0604020202020204" pitchFamily="34" charset="0"/>
              <a:buNone/>
            </a:pPr>
            <a:r>
              <a:rPr lang="es-CL" altLang="es-CL" dirty="0" smtClean="0">
                <a:cs typeface="Arial" panose="020B0604020202020204" pitchFamily="34" charset="0"/>
                <a:sym typeface="Arial" panose="020B0604020202020204" pitchFamily="34" charset="0"/>
              </a:rPr>
              <a:t>2.	También puede utilizar un alias de columna en la cláusula </a:t>
            </a:r>
            <a:r>
              <a:rPr lang="es-CL" altLang="es-CL" dirty="0" smtClean="0">
                <a:latin typeface="Courier New" panose="02070309020205020404" pitchFamily="49" charset="0"/>
                <a:cs typeface="Arial" panose="020B0604020202020204" pitchFamily="34" charset="0"/>
                <a:sym typeface="Arial" panose="020B0604020202020204" pitchFamily="34" charset="0"/>
              </a:rPr>
              <a:t>ORDER</a:t>
            </a:r>
            <a:r>
              <a:rPr lang="es-CL" altLang="es-CL" dirty="0" smtClean="0">
                <a:cs typeface="Arial" panose="020B0604020202020204" pitchFamily="34" charset="0"/>
                <a:sym typeface="Arial" panose="020B0604020202020204" pitchFamily="34" charset="0"/>
              </a:rPr>
              <a:t> </a:t>
            </a:r>
            <a:r>
              <a:rPr lang="es-CL" altLang="es-CL" dirty="0" smtClean="0">
                <a:latin typeface="Courier New" panose="02070309020205020404" pitchFamily="49" charset="0"/>
                <a:cs typeface="Arial" panose="020B0604020202020204" pitchFamily="34" charset="0"/>
                <a:sym typeface="Arial" panose="020B0604020202020204" pitchFamily="34" charset="0"/>
              </a:rPr>
              <a:t>BY</a:t>
            </a:r>
            <a:r>
              <a:rPr lang="es-CL" altLang="es-CL" dirty="0" smtClean="0">
                <a:cs typeface="Arial" panose="020B0604020202020204" pitchFamily="34" charset="0"/>
                <a:sym typeface="Arial" panose="020B0604020202020204" pitchFamily="34" charset="0"/>
              </a:rPr>
              <a:t>. El ejemplo de la diapositiva ordena los datos por salario anual.</a:t>
            </a:r>
            <a:endParaRPr lang="es-CL" altLang="es-CL" dirty="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486034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SELECT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2" name="Imagen 1"/>
          <p:cNvPicPr>
            <a:picLocks noChangeAspect="1"/>
          </p:cNvPicPr>
          <p:nvPr/>
        </p:nvPicPr>
        <p:blipFill>
          <a:blip r:embed="rId3"/>
          <a:stretch>
            <a:fillRect/>
          </a:stretch>
        </p:blipFill>
        <p:spPr>
          <a:xfrm>
            <a:off x="297822" y="2425578"/>
            <a:ext cx="1674670" cy="1577836"/>
          </a:xfrm>
          <a:prstGeom prst="rect">
            <a:avLst/>
          </a:prstGeom>
        </p:spPr>
      </p:pic>
      <p:sp>
        <p:nvSpPr>
          <p:cNvPr id="3" name="Rectángulo 2"/>
          <p:cNvSpPr/>
          <p:nvPr/>
        </p:nvSpPr>
        <p:spPr>
          <a:xfrm>
            <a:off x="-209006" y="1265784"/>
            <a:ext cx="9065623" cy="830997"/>
          </a:xfrm>
          <a:prstGeom prst="rect">
            <a:avLst/>
          </a:prstGeom>
        </p:spPr>
        <p:txBody>
          <a:bodyPr wrap="square">
            <a:spAutoFit/>
          </a:bodyPr>
          <a:lstStyle/>
          <a:p>
            <a:pPr lvl="1">
              <a:buFont typeface="Arial" panose="020B0604020202020204" pitchFamily="34" charset="0"/>
              <a:buNone/>
            </a:pPr>
            <a:r>
              <a:rPr lang="es-CL" altLang="es-CL" sz="2400" dirty="0" smtClean="0">
                <a:cs typeface="Arial" panose="020B0604020202020204" pitchFamily="34" charset="0"/>
                <a:sym typeface="Arial" panose="020B0604020202020204" pitchFamily="34" charset="0"/>
              </a:rPr>
              <a:t>Una sentencia </a:t>
            </a:r>
            <a:r>
              <a:rPr lang="es-CL" altLang="es-CL" sz="2400" dirty="0" smtClean="0">
                <a:latin typeface="Courier New" panose="02070309020205020404" pitchFamily="49" charset="0"/>
                <a:cs typeface="Arial" panose="020B0604020202020204" pitchFamily="34" charset="0"/>
                <a:sym typeface="Arial" panose="020B0604020202020204" pitchFamily="34" charset="0"/>
              </a:rPr>
              <a:t>SELECT</a:t>
            </a:r>
            <a:r>
              <a:rPr lang="es-CL" altLang="es-CL" sz="2400" dirty="0" smtClean="0">
                <a:cs typeface="Arial" panose="020B0604020202020204" pitchFamily="34" charset="0"/>
                <a:sym typeface="Arial" panose="020B0604020202020204" pitchFamily="34" charset="0"/>
              </a:rPr>
              <a:t> recupera información de la base de datos. </a:t>
            </a:r>
            <a:br>
              <a:rPr lang="es-CL" altLang="es-CL" sz="2400" dirty="0" smtClean="0">
                <a:cs typeface="Arial" panose="020B0604020202020204" pitchFamily="34" charset="0"/>
                <a:sym typeface="Arial" panose="020B0604020202020204" pitchFamily="34" charset="0"/>
              </a:rPr>
            </a:br>
            <a:r>
              <a:rPr lang="es-CL" altLang="es-CL" sz="2400" dirty="0" smtClean="0">
                <a:cs typeface="Arial" panose="020B0604020202020204" pitchFamily="34" charset="0"/>
                <a:sym typeface="Arial" panose="020B0604020202020204" pitchFamily="34" charset="0"/>
              </a:rPr>
              <a:t>Con una sentencia </a:t>
            </a:r>
            <a:r>
              <a:rPr lang="es-CL" altLang="es-CL" sz="2400" dirty="0" smtClean="0">
                <a:latin typeface="Courier New" panose="02070309020205020404" pitchFamily="49" charset="0"/>
                <a:cs typeface="Arial" panose="020B0604020202020204" pitchFamily="34" charset="0"/>
                <a:sym typeface="Arial" panose="020B0604020202020204" pitchFamily="34" charset="0"/>
              </a:rPr>
              <a:t>SELECT</a:t>
            </a:r>
            <a:r>
              <a:rPr lang="es-CL" altLang="es-CL" sz="2400" dirty="0" smtClean="0">
                <a:cs typeface="Arial" panose="020B0604020202020204" pitchFamily="34" charset="0"/>
                <a:sym typeface="Arial" panose="020B0604020202020204" pitchFamily="34" charset="0"/>
              </a:rPr>
              <a:t>, se puede hacer lo siguiente:</a:t>
            </a:r>
            <a:endParaRPr lang="es-CL" altLang="es-CL" sz="2400" dirty="0">
              <a:cs typeface="Arial" panose="020B0604020202020204" pitchFamily="34" charset="0"/>
              <a:sym typeface="Arial" panose="020B0604020202020204" pitchFamily="34" charset="0"/>
            </a:endParaRPr>
          </a:p>
        </p:txBody>
      </p:sp>
      <p:sp>
        <p:nvSpPr>
          <p:cNvPr id="5" name="Rectángulo 4"/>
          <p:cNvSpPr/>
          <p:nvPr/>
        </p:nvSpPr>
        <p:spPr>
          <a:xfrm>
            <a:off x="2285999" y="2825143"/>
            <a:ext cx="6296297" cy="1015663"/>
          </a:xfrm>
          <a:prstGeom prst="rect">
            <a:avLst/>
          </a:prstGeom>
        </p:spPr>
        <p:txBody>
          <a:bodyPr wrap="square">
            <a:spAutoFit/>
          </a:bodyPr>
          <a:lstStyle/>
          <a:p>
            <a:pPr marL="0" lvl="2">
              <a:buClr>
                <a:srgbClr val="000000"/>
              </a:buClr>
            </a:pPr>
            <a:r>
              <a:rPr lang="es-CL" altLang="es-CL" sz="2000" dirty="0">
                <a:cs typeface="Arial" panose="020B0604020202020204" pitchFamily="34" charset="0"/>
                <a:sym typeface="Arial" panose="020B0604020202020204" pitchFamily="34" charset="0"/>
              </a:rPr>
              <a:t>S</a:t>
            </a:r>
            <a:r>
              <a:rPr lang="es-CL" altLang="es-CL" sz="2000" dirty="0" smtClean="0">
                <a:cs typeface="Arial" panose="020B0604020202020204" pitchFamily="34" charset="0"/>
                <a:sym typeface="Arial" panose="020B0604020202020204" pitchFamily="34" charset="0"/>
              </a:rPr>
              <a:t>elecciona las columnas de una tabla devueltas por una consulta. Se pueden seleccionar tantas columnas como sea necesario.</a:t>
            </a:r>
            <a:endParaRPr lang="es-CL" altLang="es-CL" sz="2000" dirty="0">
              <a:cs typeface="Arial" panose="020B0604020202020204" pitchFamily="34" charset="0"/>
              <a:sym typeface="Arial" panose="020B0604020202020204" pitchFamily="34" charset="0"/>
            </a:endParaRPr>
          </a:p>
        </p:txBody>
      </p:sp>
      <p:pic>
        <p:nvPicPr>
          <p:cNvPr id="7" name="Imagen 6"/>
          <p:cNvPicPr>
            <a:picLocks noChangeAspect="1"/>
          </p:cNvPicPr>
          <p:nvPr/>
        </p:nvPicPr>
        <p:blipFill>
          <a:blip r:embed="rId4"/>
          <a:stretch>
            <a:fillRect/>
          </a:stretch>
        </p:blipFill>
        <p:spPr>
          <a:xfrm>
            <a:off x="335923" y="4294368"/>
            <a:ext cx="1674670" cy="1532266"/>
          </a:xfrm>
          <a:prstGeom prst="rect">
            <a:avLst/>
          </a:prstGeom>
        </p:spPr>
      </p:pic>
      <p:sp>
        <p:nvSpPr>
          <p:cNvPr id="8" name="Rectángulo 7"/>
          <p:cNvSpPr/>
          <p:nvPr/>
        </p:nvSpPr>
        <p:spPr>
          <a:xfrm>
            <a:off x="2285999" y="4622736"/>
            <a:ext cx="6296297" cy="1015663"/>
          </a:xfrm>
          <a:prstGeom prst="rect">
            <a:avLst/>
          </a:prstGeom>
        </p:spPr>
        <p:txBody>
          <a:bodyPr wrap="square">
            <a:spAutoFit/>
          </a:bodyPr>
          <a:lstStyle/>
          <a:p>
            <a:pPr marL="0" lvl="2">
              <a:buClr>
                <a:srgbClr val="000000"/>
              </a:buClr>
            </a:pPr>
            <a:r>
              <a:rPr lang="es-CL" altLang="es-CL" sz="2000" dirty="0" smtClean="0">
                <a:cs typeface="Arial" panose="020B0604020202020204" pitchFamily="34" charset="0"/>
                <a:sym typeface="Arial" panose="020B0604020202020204" pitchFamily="34" charset="0"/>
              </a:rPr>
              <a:t>Selecciona las filas (o </a:t>
            </a:r>
            <a:r>
              <a:rPr lang="es-CL" altLang="es-CL" sz="2000" dirty="0" err="1" smtClean="0">
                <a:cs typeface="Arial" panose="020B0604020202020204" pitchFamily="34" charset="0"/>
                <a:sym typeface="Arial" panose="020B0604020202020204" pitchFamily="34" charset="0"/>
              </a:rPr>
              <a:t>tuplas</a:t>
            </a:r>
            <a:r>
              <a:rPr lang="es-CL" altLang="es-CL" sz="2000" dirty="0" smtClean="0">
                <a:cs typeface="Arial" panose="020B0604020202020204" pitchFamily="34" charset="0"/>
                <a:sym typeface="Arial" panose="020B0604020202020204" pitchFamily="34" charset="0"/>
              </a:rPr>
              <a:t>) de una tabla devueltas por una consulta. Se pueden utilizar diferentes criterios para restringir las filas recuperadas. </a:t>
            </a:r>
            <a:endParaRPr lang="es-CL" altLang="es-CL" sz="2000" dirty="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53302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150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150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SELECT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209006" y="1265784"/>
            <a:ext cx="9065623" cy="830997"/>
          </a:xfrm>
          <a:prstGeom prst="rect">
            <a:avLst/>
          </a:prstGeom>
        </p:spPr>
        <p:txBody>
          <a:bodyPr wrap="square">
            <a:spAutoFit/>
          </a:bodyPr>
          <a:lstStyle/>
          <a:p>
            <a:pPr lvl="1">
              <a:buFont typeface="Arial" panose="020B0604020202020204" pitchFamily="34" charset="0"/>
              <a:buNone/>
            </a:pPr>
            <a:r>
              <a:rPr lang="es-CL" altLang="es-CL" sz="2400" dirty="0" smtClean="0">
                <a:cs typeface="Arial" panose="020B0604020202020204" pitchFamily="34" charset="0"/>
                <a:sym typeface="Arial" panose="020B0604020202020204" pitchFamily="34" charset="0"/>
              </a:rPr>
              <a:t>Una sentencia </a:t>
            </a:r>
            <a:r>
              <a:rPr lang="es-CL" altLang="es-CL" sz="2400" dirty="0" smtClean="0">
                <a:latin typeface="Courier New" panose="02070309020205020404" pitchFamily="49" charset="0"/>
                <a:cs typeface="Arial" panose="020B0604020202020204" pitchFamily="34" charset="0"/>
                <a:sym typeface="Arial" panose="020B0604020202020204" pitchFamily="34" charset="0"/>
              </a:rPr>
              <a:t>SELECT</a:t>
            </a:r>
            <a:r>
              <a:rPr lang="es-CL" altLang="es-CL" sz="2400" dirty="0" smtClean="0">
                <a:cs typeface="Arial" panose="020B0604020202020204" pitchFamily="34" charset="0"/>
                <a:sym typeface="Arial" panose="020B0604020202020204" pitchFamily="34" charset="0"/>
              </a:rPr>
              <a:t> recupera información de la base de datos. </a:t>
            </a:r>
            <a:br>
              <a:rPr lang="es-CL" altLang="es-CL" sz="2400" dirty="0" smtClean="0">
                <a:cs typeface="Arial" panose="020B0604020202020204" pitchFamily="34" charset="0"/>
                <a:sym typeface="Arial" panose="020B0604020202020204" pitchFamily="34" charset="0"/>
              </a:rPr>
            </a:br>
            <a:r>
              <a:rPr lang="es-CL" altLang="es-CL" sz="2400" dirty="0" smtClean="0">
                <a:cs typeface="Arial" panose="020B0604020202020204" pitchFamily="34" charset="0"/>
                <a:sym typeface="Arial" panose="020B0604020202020204" pitchFamily="34" charset="0"/>
              </a:rPr>
              <a:t>Con una sentencia </a:t>
            </a:r>
            <a:r>
              <a:rPr lang="es-CL" altLang="es-CL" sz="2400" dirty="0" smtClean="0">
                <a:latin typeface="Courier New" panose="02070309020205020404" pitchFamily="49" charset="0"/>
                <a:cs typeface="Arial" panose="020B0604020202020204" pitchFamily="34" charset="0"/>
                <a:sym typeface="Arial" panose="020B0604020202020204" pitchFamily="34" charset="0"/>
              </a:rPr>
              <a:t>SELECT</a:t>
            </a:r>
            <a:r>
              <a:rPr lang="es-CL" altLang="es-CL" sz="2400" dirty="0" smtClean="0">
                <a:cs typeface="Arial" panose="020B0604020202020204" pitchFamily="34" charset="0"/>
                <a:sym typeface="Arial" panose="020B0604020202020204" pitchFamily="34" charset="0"/>
              </a:rPr>
              <a:t>, se puede hacer lo siguiente:</a:t>
            </a:r>
            <a:endParaRPr lang="es-CL" altLang="es-CL" sz="2400" dirty="0">
              <a:cs typeface="Arial" panose="020B0604020202020204" pitchFamily="34" charset="0"/>
              <a:sym typeface="Arial" panose="020B0604020202020204" pitchFamily="34" charset="0"/>
            </a:endParaRPr>
          </a:p>
        </p:txBody>
      </p:sp>
      <p:pic>
        <p:nvPicPr>
          <p:cNvPr id="4" name="Imagen 3"/>
          <p:cNvPicPr>
            <a:picLocks noChangeAspect="1"/>
          </p:cNvPicPr>
          <p:nvPr/>
        </p:nvPicPr>
        <p:blipFill>
          <a:blip r:embed="rId3"/>
          <a:stretch>
            <a:fillRect/>
          </a:stretch>
        </p:blipFill>
        <p:spPr>
          <a:xfrm>
            <a:off x="1857580" y="2634887"/>
            <a:ext cx="5509667" cy="1804448"/>
          </a:xfrm>
          <a:prstGeom prst="rect">
            <a:avLst/>
          </a:prstGeom>
        </p:spPr>
      </p:pic>
      <p:sp>
        <p:nvSpPr>
          <p:cNvPr id="9" name="Rectángulo 8"/>
          <p:cNvSpPr/>
          <p:nvPr/>
        </p:nvSpPr>
        <p:spPr>
          <a:xfrm>
            <a:off x="1814172" y="4811252"/>
            <a:ext cx="5553075" cy="707886"/>
          </a:xfrm>
          <a:prstGeom prst="rect">
            <a:avLst/>
          </a:prstGeom>
        </p:spPr>
        <p:txBody>
          <a:bodyPr wrap="square">
            <a:spAutoFit/>
          </a:bodyPr>
          <a:lstStyle/>
          <a:p>
            <a:r>
              <a:rPr lang="es-CL" altLang="es-CL" sz="2000" dirty="0" smtClean="0">
                <a:cs typeface="Arial" panose="020B0604020202020204" pitchFamily="34" charset="0"/>
                <a:sym typeface="Arial" panose="020B0604020202020204" pitchFamily="34" charset="0"/>
              </a:rPr>
              <a:t>Permite reunir los datos almacenados en diferentes tablas especificando el enlace entre ellas. </a:t>
            </a:r>
            <a:endParaRPr lang="es-CL" sz="2000" dirty="0"/>
          </a:p>
        </p:txBody>
      </p:sp>
    </p:spTree>
    <p:extLst>
      <p:ext uri="{BB962C8B-B14F-4D97-AF65-F5344CB8AC3E}">
        <p14:creationId xmlns:p14="http://schemas.microsoft.com/office/powerpoint/2010/main" val="4202081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SELECT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297821" y="1265784"/>
            <a:ext cx="8208226" cy="1938992"/>
          </a:xfrm>
          <a:prstGeom prst="rect">
            <a:avLst/>
          </a:prstGeom>
          <a:ln>
            <a:solidFill>
              <a:schemeClr val="tx1"/>
            </a:solidFill>
          </a:ln>
          <a:effectLst>
            <a:outerShdw blurRad="50800" dist="38100" dir="2700000" algn="tl" rotWithShape="0">
              <a:prstClr val="black">
                <a:alpha val="40000"/>
              </a:prstClr>
            </a:outerShdw>
          </a:effectLst>
        </p:spPr>
        <p:txBody>
          <a:bodyPr wrap="square">
            <a:spAutoFit/>
          </a:bodyPr>
          <a:lstStyle/>
          <a:p>
            <a:pPr marL="85725" lvl="1">
              <a:buFont typeface="Arial" panose="020B0604020202020204" pitchFamily="34" charset="0"/>
              <a:buNone/>
            </a:pPr>
            <a:r>
              <a:rPr lang="es-CL" altLang="es-CL" sz="2000" b="1" dirty="0" smtClean="0">
                <a:latin typeface="Courier New" panose="02070309020205020404" pitchFamily="49" charset="0"/>
                <a:cs typeface="Arial" panose="020B0604020202020204" pitchFamily="34" charset="0"/>
                <a:sym typeface="Arial" panose="020B0604020202020204" pitchFamily="34" charset="0"/>
              </a:rPr>
              <a:t>SELECT</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 *|{[DISTINCT] </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columna</a:t>
            </a:r>
            <a:r>
              <a:rPr lang="es-CL" altLang="es-CL" sz="2000" dirty="0" err="1" smtClean="0">
                <a:latin typeface="Courier New" panose="02070309020205020404" pitchFamily="49" charset="0"/>
                <a:cs typeface="Arial" panose="020B0604020202020204" pitchFamily="34" charset="0"/>
                <a:sym typeface="Arial" panose="020B0604020202020204" pitchFamily="34" charset="0"/>
              </a:rPr>
              <a:t>|</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expresión</a:t>
            </a:r>
            <a:r>
              <a:rPr lang="es-CL" altLang="es-CL" sz="2000" i="1" dirty="0" smtClean="0">
                <a:latin typeface="Courier New" panose="02070309020205020404" pitchFamily="49" charset="0"/>
                <a:cs typeface="Arial" panose="020B0604020202020204" pitchFamily="34" charset="0"/>
                <a:sym typeface="Arial" panose="020B0604020202020204" pitchFamily="34" charset="0"/>
              </a:rPr>
              <a:t> </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a:t>
            </a:r>
            <a:r>
              <a:rPr lang="es-CL" altLang="es-CL" sz="2000" i="1" dirty="0" smtClean="0">
                <a:latin typeface="Courier New" panose="02070309020205020404" pitchFamily="49" charset="0"/>
                <a:cs typeface="Arial" panose="020B0604020202020204" pitchFamily="34" charset="0"/>
                <a:sym typeface="Arial" panose="020B0604020202020204" pitchFamily="34" charset="0"/>
              </a:rPr>
              <a:t>alias</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 ...}</a:t>
            </a:r>
          </a:p>
          <a:p>
            <a:pPr marL="85725" lvl="1">
              <a:buFont typeface="Arial" panose="020B0604020202020204" pitchFamily="34" charset="0"/>
              <a:buNone/>
            </a:pPr>
            <a:r>
              <a:rPr lang="es-ES" altLang="es-CL" sz="2000" b="1" dirty="0" smtClean="0">
                <a:latin typeface="Courier New" panose="02070309020205020404" pitchFamily="49" charset="0"/>
                <a:cs typeface="Arial" panose="020B0604020202020204" pitchFamily="34" charset="0"/>
                <a:sym typeface="Arial" panose="020B0604020202020204" pitchFamily="34" charset="0"/>
              </a:rPr>
              <a:t>FROM</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 </a:t>
            </a:r>
            <a:r>
              <a:rPr lang="es-ES" altLang="es-CL" sz="2000" i="1" dirty="0" smtClean="0">
                <a:latin typeface="Courier New" panose="02070309020205020404" pitchFamily="49" charset="0"/>
                <a:cs typeface="Arial" panose="020B0604020202020204" pitchFamily="34" charset="0"/>
                <a:sym typeface="Arial" panose="020B0604020202020204" pitchFamily="34" charset="0"/>
              </a:rPr>
              <a:t>tabla</a:t>
            </a:r>
          </a:p>
          <a:p>
            <a:pPr marL="85725" lvl="1">
              <a:buFont typeface="Arial" panose="020B0604020202020204" pitchFamily="34" charset="0"/>
              <a:buNone/>
            </a:pP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r>
              <a:rPr lang="es-ES" altLang="es-CL" sz="2000" b="1" dirty="0" smtClean="0">
                <a:latin typeface="Courier New" panose="02070309020205020404" pitchFamily="49" charset="0"/>
                <a:cs typeface="Arial" panose="020B0604020202020204" pitchFamily="34" charset="0"/>
                <a:sym typeface="Arial" panose="020B0604020202020204" pitchFamily="34" charset="0"/>
              </a:rPr>
              <a:t>WHERE</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 </a:t>
            </a:r>
            <a:r>
              <a:rPr lang="es-ES" altLang="es-CL" sz="2000" i="1" dirty="0" smtClean="0">
                <a:latin typeface="Courier New" panose="02070309020205020404" pitchFamily="49" charset="0"/>
                <a:cs typeface="Arial" panose="020B0604020202020204" pitchFamily="34" charset="0"/>
                <a:sym typeface="Arial" panose="020B0604020202020204" pitchFamily="34" charset="0"/>
              </a:rPr>
              <a:t>condición(es)</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p>
          <a:p>
            <a:pPr marL="85725" lvl="1">
              <a:buFont typeface="Arial" panose="020B0604020202020204" pitchFamily="34" charset="0"/>
              <a:buNone/>
            </a:pP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r>
              <a:rPr lang="es-ES" altLang="es-CL" sz="2000" b="1" dirty="0" smtClean="0">
                <a:latin typeface="Courier New" panose="02070309020205020404" pitchFamily="49" charset="0"/>
                <a:cs typeface="Arial" panose="020B0604020202020204" pitchFamily="34" charset="0"/>
                <a:sym typeface="Arial" panose="020B0604020202020204" pitchFamily="34" charset="0"/>
              </a:rPr>
              <a:t>GROUP BY </a:t>
            </a:r>
            <a:r>
              <a:rPr lang="es-ES" altLang="es-CL" sz="2000" i="1" dirty="0" err="1" smtClean="0">
                <a:latin typeface="Courier New" panose="02070309020205020404" pitchFamily="49" charset="0"/>
                <a:cs typeface="Arial" panose="020B0604020202020204" pitchFamily="34" charset="0"/>
                <a:sym typeface="Arial" panose="020B0604020202020204" pitchFamily="34" charset="0"/>
              </a:rPr>
              <a:t>expresión_de_agrupamiento</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p>
          <a:p>
            <a:pPr marL="85725" lvl="1">
              <a:buFont typeface="Arial" panose="020B0604020202020204" pitchFamily="34" charset="0"/>
              <a:buNone/>
            </a:pP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r>
              <a:rPr lang="es-ES" altLang="es-CL" sz="2000" b="1" dirty="0" smtClean="0">
                <a:latin typeface="Courier New" panose="02070309020205020404" pitchFamily="49" charset="0"/>
                <a:cs typeface="Arial" panose="020B0604020202020204" pitchFamily="34" charset="0"/>
                <a:sym typeface="Arial" panose="020B0604020202020204" pitchFamily="34" charset="0"/>
              </a:rPr>
              <a:t>HAVING</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 </a:t>
            </a:r>
            <a:r>
              <a:rPr lang="es-ES" altLang="es-CL" sz="2000" i="1" dirty="0" err="1" smtClean="0">
                <a:latin typeface="Courier New" panose="02070309020205020404" pitchFamily="49" charset="0"/>
                <a:cs typeface="Arial" panose="020B0604020202020204" pitchFamily="34" charset="0"/>
                <a:sym typeface="Arial" panose="020B0604020202020204" pitchFamily="34" charset="0"/>
              </a:rPr>
              <a:t>condición_agrupamiento</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p>
          <a:p>
            <a:pPr marL="85725" lvl="1">
              <a:buFont typeface="Arial" panose="020B0604020202020204" pitchFamily="34" charset="0"/>
              <a:buNone/>
            </a:pP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r>
              <a:rPr lang="es-ES" altLang="es-CL" sz="2000" b="1" dirty="0" smtClean="0">
                <a:latin typeface="Courier New" panose="02070309020205020404" pitchFamily="49" charset="0"/>
                <a:cs typeface="Arial" panose="020B0604020202020204" pitchFamily="34" charset="0"/>
                <a:sym typeface="Arial" panose="020B0604020202020204" pitchFamily="34" charset="0"/>
              </a:rPr>
              <a:t>ORDER BY </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columna</a:t>
            </a:r>
            <a:r>
              <a:rPr lang="es-CL" altLang="es-CL" sz="2000" dirty="0" err="1" smtClean="0">
                <a:latin typeface="Courier New" panose="02070309020205020404" pitchFamily="49" charset="0"/>
                <a:cs typeface="Arial" panose="020B0604020202020204" pitchFamily="34" charset="0"/>
                <a:sym typeface="Arial" panose="020B0604020202020204" pitchFamily="34" charset="0"/>
              </a:rPr>
              <a:t>|</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expresión</a:t>
            </a:r>
            <a:r>
              <a:rPr lang="es-CL" altLang="es-CL" sz="2000" dirty="0" err="1" smtClean="0">
                <a:latin typeface="Courier New" panose="02070309020205020404" pitchFamily="49" charset="0"/>
                <a:cs typeface="Arial" panose="020B0604020202020204" pitchFamily="34" charset="0"/>
                <a:sym typeface="Arial" panose="020B0604020202020204" pitchFamily="34" charset="0"/>
              </a:rPr>
              <a:t>|</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posición</a:t>
            </a:r>
            <a:r>
              <a:rPr lang="es-CL" altLang="es-CL" sz="2000" dirty="0">
                <a:latin typeface="Courier New" panose="02070309020205020404" pitchFamily="49" charset="0"/>
                <a:cs typeface="Arial" panose="020B0604020202020204" pitchFamily="34" charset="0"/>
                <a:sym typeface="Arial" panose="020B0604020202020204" pitchFamily="34" charset="0"/>
              </a:rPr>
              <a:t> </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a:t>
            </a:r>
            <a:r>
              <a:rPr lang="es-CL" altLang="es-CL" sz="2000" u="sng" dirty="0" smtClean="0">
                <a:latin typeface="Courier New" panose="02070309020205020404" pitchFamily="49" charset="0"/>
                <a:cs typeface="Arial" panose="020B0604020202020204" pitchFamily="34" charset="0"/>
                <a:sym typeface="Arial" panose="020B0604020202020204" pitchFamily="34" charset="0"/>
              </a:rPr>
              <a:t>ASC</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|DESC]</a:t>
            </a:r>
            <a:endParaRPr lang="es-CL" altLang="es-CL" sz="2000" dirty="0">
              <a:cs typeface="Arial" panose="020B0604020202020204" pitchFamily="34" charset="0"/>
              <a:sym typeface="Arial" panose="020B0604020202020204" pitchFamily="34" charset="0"/>
            </a:endParaRPr>
          </a:p>
        </p:txBody>
      </p:sp>
      <p:sp>
        <p:nvSpPr>
          <p:cNvPr id="2" name="Rectángulo 1"/>
          <p:cNvSpPr/>
          <p:nvPr/>
        </p:nvSpPr>
        <p:spPr>
          <a:xfrm>
            <a:off x="552892" y="3606370"/>
            <a:ext cx="8112643" cy="2554545"/>
          </a:xfrm>
          <a:prstGeom prst="rect">
            <a:avLst/>
          </a:prstGeom>
        </p:spPr>
        <p:txBody>
          <a:bodyPr wrap="square">
            <a:spAutoFit/>
          </a:bodyPr>
          <a:lstStyle/>
          <a:p>
            <a:pPr marL="342900" indent="-342900">
              <a:buFont typeface="Arial" panose="020B0604020202020204" pitchFamily="34" charset="0"/>
              <a:buChar char="•"/>
            </a:pPr>
            <a:r>
              <a:rPr lang="es-ES" sz="2000" dirty="0" smtClean="0"/>
              <a:t>Cláusula </a:t>
            </a:r>
            <a:r>
              <a:rPr lang="es-ES" sz="2000" dirty="0"/>
              <a:t>SELECT, que especifica las columnas que se van a </a:t>
            </a:r>
            <a:r>
              <a:rPr lang="es-ES" sz="2000" dirty="0" smtClean="0"/>
              <a:t>mostrar.</a:t>
            </a:r>
          </a:p>
          <a:p>
            <a:pPr marL="800100" lvl="1" indent="-342900">
              <a:buFont typeface="Arial" panose="020B0604020202020204" pitchFamily="34" charset="0"/>
              <a:buChar char="•"/>
            </a:pPr>
            <a:r>
              <a:rPr lang="es-ES" sz="2000" dirty="0" smtClean="0">
                <a:solidFill>
                  <a:srgbClr val="FF0000"/>
                </a:solidFill>
              </a:rPr>
              <a:t>*</a:t>
            </a:r>
            <a:r>
              <a:rPr lang="es-ES" sz="2000" dirty="0" smtClean="0"/>
              <a:t>		Selecciona todas las columnas</a:t>
            </a:r>
          </a:p>
          <a:p>
            <a:pPr marL="800100" lvl="1" indent="-342900">
              <a:buFont typeface="Arial" panose="020B0604020202020204" pitchFamily="34" charset="0"/>
              <a:buChar char="•"/>
            </a:pPr>
            <a:r>
              <a:rPr lang="es-ES" sz="2000" dirty="0" smtClean="0">
                <a:solidFill>
                  <a:srgbClr val="FF0000"/>
                </a:solidFill>
              </a:rPr>
              <a:t>DISTINCT</a:t>
            </a:r>
            <a:r>
              <a:rPr lang="es-ES" sz="2000" dirty="0" smtClean="0"/>
              <a:t>	Suprime los duplicados</a:t>
            </a:r>
          </a:p>
          <a:p>
            <a:pPr marL="800100" lvl="1" indent="-342900">
              <a:buFont typeface="Arial" panose="020B0604020202020204" pitchFamily="34" charset="0"/>
              <a:buChar char="•"/>
            </a:pPr>
            <a:r>
              <a:rPr lang="es-ES" sz="2000" dirty="0" smtClean="0">
                <a:solidFill>
                  <a:srgbClr val="FF0000"/>
                </a:solidFill>
              </a:rPr>
              <a:t>columna</a:t>
            </a:r>
            <a:r>
              <a:rPr lang="es-ES" sz="2000" dirty="0" smtClean="0"/>
              <a:t>	Selecciona la columna especificada</a:t>
            </a:r>
          </a:p>
          <a:p>
            <a:pPr marL="800100" lvl="1" indent="-342900">
              <a:buFont typeface="Arial" panose="020B0604020202020204" pitchFamily="34" charset="0"/>
              <a:buChar char="•"/>
            </a:pPr>
            <a:r>
              <a:rPr lang="es-ES" sz="2000" dirty="0" smtClean="0">
                <a:solidFill>
                  <a:srgbClr val="FF0000"/>
                </a:solidFill>
              </a:rPr>
              <a:t>expresión</a:t>
            </a:r>
            <a:r>
              <a:rPr lang="es-ES" sz="2000" dirty="0" smtClean="0"/>
              <a:t>	Genera una expresión a mostrar</a:t>
            </a:r>
          </a:p>
          <a:p>
            <a:pPr marL="800100" lvl="1" indent="-342900">
              <a:buFont typeface="Arial" panose="020B0604020202020204" pitchFamily="34" charset="0"/>
              <a:buChar char="•"/>
            </a:pPr>
            <a:r>
              <a:rPr lang="es-ES" sz="2000" dirty="0" smtClean="0">
                <a:solidFill>
                  <a:srgbClr val="FF0000"/>
                </a:solidFill>
              </a:rPr>
              <a:t>alias</a:t>
            </a:r>
            <a:r>
              <a:rPr lang="es-ES" sz="2000" dirty="0" smtClean="0"/>
              <a:t>		proporciona diferentes cabeceras de la columna elegida</a:t>
            </a:r>
          </a:p>
          <a:p>
            <a:pPr marL="342900" indent="-342900">
              <a:buFont typeface="Arial" panose="020B0604020202020204" pitchFamily="34" charset="0"/>
              <a:buChar char="•"/>
            </a:pPr>
            <a:r>
              <a:rPr lang="es-ES" sz="2000" dirty="0" smtClean="0"/>
              <a:t>Cláusula </a:t>
            </a:r>
            <a:r>
              <a:rPr lang="es-ES" sz="2000" dirty="0"/>
              <a:t>FROM, que identifica la tabla que contiene las columnas que se muestran en la cláusula SELECT.</a:t>
            </a:r>
          </a:p>
        </p:txBody>
      </p:sp>
    </p:spTree>
    <p:extLst>
      <p:ext uri="{BB962C8B-B14F-4D97-AF65-F5344CB8AC3E}">
        <p14:creationId xmlns:p14="http://schemas.microsoft.com/office/powerpoint/2010/main" val="284925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SELECT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Rectángulo 3"/>
          <p:cNvSpPr/>
          <p:nvPr/>
        </p:nvSpPr>
        <p:spPr>
          <a:xfrm>
            <a:off x="1892705" y="1537439"/>
            <a:ext cx="6560179" cy="4524315"/>
          </a:xfrm>
          <a:prstGeom prst="rect">
            <a:avLst/>
          </a:prstGeom>
        </p:spPr>
        <p:txBody>
          <a:bodyPr wrap="square">
            <a:spAutoFit/>
          </a:bodyPr>
          <a:lstStyle/>
          <a:p>
            <a:r>
              <a:rPr lang="es-CL" sz="2400" dirty="0"/>
              <a:t>SELECT * FROM </a:t>
            </a:r>
            <a:r>
              <a:rPr lang="es-CL" sz="2400" dirty="0" err="1"/>
              <a:t>departments</a:t>
            </a:r>
            <a:r>
              <a:rPr lang="es-CL" sz="2400" dirty="0"/>
              <a:t>;</a:t>
            </a:r>
          </a:p>
          <a:p>
            <a:endParaRPr lang="es-CL" sz="2400" dirty="0"/>
          </a:p>
          <a:p>
            <a:r>
              <a:rPr lang="es-CL" sz="2400" dirty="0">
                <a:solidFill>
                  <a:schemeClr val="accent1"/>
                </a:solidFill>
              </a:rPr>
              <a:t>SELECT </a:t>
            </a:r>
            <a:r>
              <a:rPr lang="es-CL" sz="2400" dirty="0" err="1" smtClean="0">
                <a:solidFill>
                  <a:schemeClr val="accent1"/>
                </a:solidFill>
              </a:rPr>
              <a:t>department_id</a:t>
            </a:r>
            <a:r>
              <a:rPr lang="es-CL" sz="2400" dirty="0">
                <a:solidFill>
                  <a:schemeClr val="accent1"/>
                </a:solidFill>
              </a:rPr>
              <a:t>, </a:t>
            </a:r>
          </a:p>
          <a:p>
            <a:r>
              <a:rPr lang="es-CL" sz="2400" dirty="0">
                <a:solidFill>
                  <a:schemeClr val="accent1"/>
                </a:solidFill>
              </a:rPr>
              <a:t>        </a:t>
            </a:r>
            <a:r>
              <a:rPr lang="es-CL" sz="2400" dirty="0" smtClean="0">
                <a:solidFill>
                  <a:schemeClr val="accent1"/>
                </a:solidFill>
              </a:rPr>
              <a:t>	</a:t>
            </a:r>
            <a:r>
              <a:rPr lang="es-CL" sz="2400" dirty="0" err="1" smtClean="0">
                <a:solidFill>
                  <a:schemeClr val="accent1"/>
                </a:solidFill>
              </a:rPr>
              <a:t>department_name</a:t>
            </a:r>
            <a:r>
              <a:rPr lang="es-CL" sz="2400" dirty="0" smtClean="0">
                <a:solidFill>
                  <a:schemeClr val="accent1"/>
                </a:solidFill>
              </a:rPr>
              <a:t> </a:t>
            </a:r>
            <a:r>
              <a:rPr lang="es-CL" sz="2400" dirty="0">
                <a:solidFill>
                  <a:schemeClr val="accent1"/>
                </a:solidFill>
              </a:rPr>
              <a:t>"Nombre Depto."</a:t>
            </a:r>
          </a:p>
          <a:p>
            <a:r>
              <a:rPr lang="es-CL" sz="2400" dirty="0">
                <a:solidFill>
                  <a:schemeClr val="accent1"/>
                </a:solidFill>
              </a:rPr>
              <a:t>FROM </a:t>
            </a:r>
            <a:r>
              <a:rPr lang="es-CL" sz="2400" dirty="0" err="1">
                <a:solidFill>
                  <a:schemeClr val="accent1"/>
                </a:solidFill>
              </a:rPr>
              <a:t>departments</a:t>
            </a:r>
            <a:r>
              <a:rPr lang="es-CL" sz="2400" dirty="0">
                <a:solidFill>
                  <a:schemeClr val="accent1"/>
                </a:solidFill>
              </a:rPr>
              <a:t>;</a:t>
            </a:r>
          </a:p>
          <a:p>
            <a:endParaRPr lang="es-CL" sz="2400" dirty="0"/>
          </a:p>
          <a:p>
            <a:r>
              <a:rPr lang="es-CL" sz="2400" dirty="0">
                <a:solidFill>
                  <a:schemeClr val="accent3">
                    <a:lumMod val="50000"/>
                  </a:schemeClr>
                </a:solidFill>
              </a:rPr>
              <a:t>SELECT </a:t>
            </a:r>
            <a:r>
              <a:rPr lang="es-CL" sz="2400" dirty="0" err="1" smtClean="0">
                <a:solidFill>
                  <a:schemeClr val="accent3">
                    <a:lumMod val="50000"/>
                  </a:schemeClr>
                </a:solidFill>
              </a:rPr>
              <a:t>first_name</a:t>
            </a:r>
            <a:r>
              <a:rPr lang="es-CL" sz="2400" dirty="0" smtClean="0">
                <a:solidFill>
                  <a:schemeClr val="accent3">
                    <a:lumMod val="50000"/>
                  </a:schemeClr>
                </a:solidFill>
              </a:rPr>
              <a:t> </a:t>
            </a:r>
            <a:r>
              <a:rPr lang="es-CL" sz="2400" dirty="0">
                <a:solidFill>
                  <a:schemeClr val="accent3">
                    <a:lumMod val="50000"/>
                  </a:schemeClr>
                </a:solidFill>
              </a:rPr>
              <a:t>|| ' ' || </a:t>
            </a:r>
            <a:r>
              <a:rPr lang="es-CL" sz="2400" dirty="0" err="1">
                <a:solidFill>
                  <a:schemeClr val="accent3">
                    <a:lumMod val="50000"/>
                  </a:schemeClr>
                </a:solidFill>
              </a:rPr>
              <a:t>last_name</a:t>
            </a:r>
            <a:r>
              <a:rPr lang="es-CL" sz="2400" dirty="0">
                <a:solidFill>
                  <a:schemeClr val="accent3">
                    <a:lumMod val="50000"/>
                  </a:schemeClr>
                </a:solidFill>
              </a:rPr>
              <a:t>,</a:t>
            </a:r>
          </a:p>
          <a:p>
            <a:r>
              <a:rPr lang="es-CL" sz="2400" dirty="0">
                <a:solidFill>
                  <a:schemeClr val="accent3">
                    <a:lumMod val="50000"/>
                  </a:schemeClr>
                </a:solidFill>
              </a:rPr>
              <a:t>        </a:t>
            </a:r>
            <a:r>
              <a:rPr lang="es-CL" sz="2400" dirty="0" smtClean="0">
                <a:solidFill>
                  <a:schemeClr val="accent3">
                    <a:lumMod val="50000"/>
                  </a:schemeClr>
                </a:solidFill>
              </a:rPr>
              <a:t>	</a:t>
            </a:r>
            <a:r>
              <a:rPr lang="es-CL" sz="2400" dirty="0" err="1" smtClean="0">
                <a:solidFill>
                  <a:schemeClr val="accent3">
                    <a:lumMod val="50000"/>
                  </a:schemeClr>
                </a:solidFill>
              </a:rPr>
              <a:t>salary</a:t>
            </a:r>
            <a:r>
              <a:rPr lang="es-CL" sz="2400" dirty="0" smtClean="0">
                <a:solidFill>
                  <a:schemeClr val="accent3">
                    <a:lumMod val="50000"/>
                  </a:schemeClr>
                </a:solidFill>
              </a:rPr>
              <a:t>*12 </a:t>
            </a:r>
            <a:r>
              <a:rPr lang="es-CL" sz="2400" dirty="0">
                <a:solidFill>
                  <a:schemeClr val="accent3">
                    <a:lumMod val="50000"/>
                  </a:schemeClr>
                </a:solidFill>
              </a:rPr>
              <a:t>AS "Sueldo Anual"</a:t>
            </a:r>
          </a:p>
          <a:p>
            <a:r>
              <a:rPr lang="es-CL" sz="2400" dirty="0">
                <a:solidFill>
                  <a:schemeClr val="accent3">
                    <a:lumMod val="50000"/>
                  </a:schemeClr>
                </a:solidFill>
              </a:rPr>
              <a:t>FROM </a:t>
            </a:r>
            <a:r>
              <a:rPr lang="es-CL" sz="2400" dirty="0" err="1">
                <a:solidFill>
                  <a:schemeClr val="accent3">
                    <a:lumMod val="50000"/>
                  </a:schemeClr>
                </a:solidFill>
              </a:rPr>
              <a:t>employees</a:t>
            </a:r>
            <a:r>
              <a:rPr lang="es-CL" sz="2400" dirty="0" smtClean="0">
                <a:solidFill>
                  <a:schemeClr val="accent3">
                    <a:lumMod val="50000"/>
                  </a:schemeClr>
                </a:solidFill>
              </a:rPr>
              <a:t>;</a:t>
            </a:r>
          </a:p>
          <a:p>
            <a:endParaRPr lang="es-ES" sz="2400" dirty="0">
              <a:solidFill>
                <a:schemeClr val="accent3">
                  <a:lumMod val="50000"/>
                </a:schemeClr>
              </a:solidFill>
            </a:endParaRPr>
          </a:p>
          <a:p>
            <a:r>
              <a:rPr lang="en-US" sz="2400" dirty="0">
                <a:solidFill>
                  <a:srgbClr val="FF0000"/>
                </a:solidFill>
              </a:rPr>
              <a:t>SELECT DISTINCT </a:t>
            </a:r>
            <a:r>
              <a:rPr lang="en-US" sz="2400" dirty="0" err="1">
                <a:solidFill>
                  <a:srgbClr val="FF0000"/>
                </a:solidFill>
              </a:rPr>
              <a:t>department_id</a:t>
            </a:r>
            <a:r>
              <a:rPr lang="en-US" sz="2400" dirty="0">
                <a:solidFill>
                  <a:srgbClr val="FF0000"/>
                </a:solidFill>
              </a:rPr>
              <a:t> </a:t>
            </a:r>
          </a:p>
          <a:p>
            <a:r>
              <a:rPr lang="en-US" sz="2400" dirty="0">
                <a:solidFill>
                  <a:srgbClr val="FF0000"/>
                </a:solidFill>
              </a:rPr>
              <a:t>FROM employees;</a:t>
            </a:r>
            <a:endParaRPr lang="es-CL" sz="2400" dirty="0">
              <a:solidFill>
                <a:srgbClr val="FF0000"/>
              </a:solidFill>
            </a:endParaRPr>
          </a:p>
        </p:txBody>
      </p:sp>
    </p:spTree>
    <p:extLst>
      <p:ext uri="{BB962C8B-B14F-4D97-AF65-F5344CB8AC3E}">
        <p14:creationId xmlns:p14="http://schemas.microsoft.com/office/powerpoint/2010/main" val="3553490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SELECT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446566" y="1265784"/>
            <a:ext cx="8208226" cy="1938992"/>
          </a:xfrm>
          <a:prstGeom prst="rect">
            <a:avLst/>
          </a:prstGeom>
          <a:ln>
            <a:solidFill>
              <a:schemeClr val="tx1"/>
            </a:solidFill>
          </a:ln>
          <a:effectLst>
            <a:outerShdw blurRad="50800" dist="38100" dir="2700000" algn="tl" rotWithShape="0">
              <a:prstClr val="black">
                <a:alpha val="40000"/>
              </a:prstClr>
            </a:outerShdw>
          </a:effectLst>
        </p:spPr>
        <p:txBody>
          <a:bodyPr wrap="square">
            <a:spAutoFit/>
          </a:bodyPr>
          <a:lstStyle/>
          <a:p>
            <a:pPr marL="85725" lvl="1">
              <a:buFont typeface="Arial" panose="020B0604020202020204" pitchFamily="34" charset="0"/>
              <a:buNone/>
            </a:pPr>
            <a:r>
              <a:rPr lang="es-CL" altLang="es-CL" sz="2000" b="1" dirty="0" smtClean="0">
                <a:latin typeface="Courier New" panose="02070309020205020404" pitchFamily="49" charset="0"/>
                <a:cs typeface="Arial" panose="020B0604020202020204" pitchFamily="34" charset="0"/>
                <a:sym typeface="Arial" panose="020B0604020202020204" pitchFamily="34" charset="0"/>
              </a:rPr>
              <a:t>SELECT</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 *|{[DISTINCT] </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columna</a:t>
            </a:r>
            <a:r>
              <a:rPr lang="es-CL" altLang="es-CL" sz="2000" dirty="0" err="1" smtClean="0">
                <a:latin typeface="Courier New" panose="02070309020205020404" pitchFamily="49" charset="0"/>
                <a:cs typeface="Arial" panose="020B0604020202020204" pitchFamily="34" charset="0"/>
                <a:sym typeface="Arial" panose="020B0604020202020204" pitchFamily="34" charset="0"/>
              </a:rPr>
              <a:t>|</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expresión</a:t>
            </a:r>
            <a:r>
              <a:rPr lang="es-CL" altLang="es-CL" sz="2000" i="1" dirty="0" smtClean="0">
                <a:latin typeface="Courier New" panose="02070309020205020404" pitchFamily="49" charset="0"/>
                <a:cs typeface="Arial" panose="020B0604020202020204" pitchFamily="34" charset="0"/>
                <a:sym typeface="Arial" panose="020B0604020202020204" pitchFamily="34" charset="0"/>
              </a:rPr>
              <a:t> </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a:t>
            </a:r>
            <a:r>
              <a:rPr lang="es-CL" altLang="es-CL" sz="2000" i="1" dirty="0" smtClean="0">
                <a:latin typeface="Courier New" panose="02070309020205020404" pitchFamily="49" charset="0"/>
                <a:cs typeface="Arial" panose="020B0604020202020204" pitchFamily="34" charset="0"/>
                <a:sym typeface="Arial" panose="020B0604020202020204" pitchFamily="34" charset="0"/>
              </a:rPr>
              <a:t>alias</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 ...}</a:t>
            </a:r>
          </a:p>
          <a:p>
            <a:pPr marL="85725" lvl="1">
              <a:buFont typeface="Arial" panose="020B0604020202020204" pitchFamily="34" charset="0"/>
              <a:buNone/>
            </a:pPr>
            <a:r>
              <a:rPr lang="es-ES" altLang="es-CL" sz="2000" b="1" dirty="0" smtClean="0">
                <a:latin typeface="Courier New" panose="02070309020205020404" pitchFamily="49" charset="0"/>
                <a:cs typeface="Arial" panose="020B0604020202020204" pitchFamily="34" charset="0"/>
                <a:sym typeface="Arial" panose="020B0604020202020204" pitchFamily="34" charset="0"/>
              </a:rPr>
              <a:t>FROM</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 </a:t>
            </a:r>
            <a:r>
              <a:rPr lang="es-ES" altLang="es-CL" sz="2000" i="1" dirty="0" smtClean="0">
                <a:latin typeface="Courier New" panose="02070309020205020404" pitchFamily="49" charset="0"/>
                <a:cs typeface="Arial" panose="020B0604020202020204" pitchFamily="34" charset="0"/>
                <a:sym typeface="Arial" panose="020B0604020202020204" pitchFamily="34" charset="0"/>
              </a:rPr>
              <a:t>tabla</a:t>
            </a:r>
          </a:p>
          <a:p>
            <a:pPr marL="85725" lvl="1">
              <a:buFont typeface="Arial" panose="020B0604020202020204" pitchFamily="34" charset="0"/>
              <a:buNone/>
            </a:pP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r>
              <a:rPr lang="es-ES" altLang="es-CL" sz="2000" b="1" dirty="0" smtClean="0">
                <a:solidFill>
                  <a:srgbClr val="FF0000"/>
                </a:solidFill>
                <a:latin typeface="Courier New" panose="02070309020205020404" pitchFamily="49" charset="0"/>
                <a:cs typeface="Arial" panose="020B0604020202020204" pitchFamily="34" charset="0"/>
                <a:sym typeface="Arial" panose="020B0604020202020204" pitchFamily="34" charset="0"/>
              </a:rPr>
              <a:t>WHERE</a:t>
            </a:r>
            <a:r>
              <a:rPr lang="es-ES" altLang="es-CL" sz="2000" dirty="0" smtClean="0">
                <a:solidFill>
                  <a:srgbClr val="FF0000"/>
                </a:solidFill>
                <a:latin typeface="Courier New" panose="02070309020205020404" pitchFamily="49" charset="0"/>
                <a:cs typeface="Arial" panose="020B0604020202020204" pitchFamily="34" charset="0"/>
                <a:sym typeface="Arial" panose="020B0604020202020204" pitchFamily="34" charset="0"/>
              </a:rPr>
              <a:t> </a:t>
            </a:r>
            <a:r>
              <a:rPr lang="es-ES" altLang="es-CL" sz="2000" i="1" dirty="0" smtClean="0">
                <a:solidFill>
                  <a:srgbClr val="FF0000"/>
                </a:solidFill>
                <a:latin typeface="Courier New" panose="02070309020205020404" pitchFamily="49" charset="0"/>
                <a:cs typeface="Arial" panose="020B0604020202020204" pitchFamily="34" charset="0"/>
                <a:sym typeface="Arial" panose="020B0604020202020204" pitchFamily="34" charset="0"/>
              </a:rPr>
              <a:t>condición(es)</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p>
          <a:p>
            <a:pPr marL="85725" lvl="1">
              <a:buFont typeface="Arial" panose="020B0604020202020204" pitchFamily="34" charset="0"/>
              <a:buNone/>
            </a:pP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r>
              <a:rPr lang="es-ES" altLang="es-CL" sz="2000" b="1" dirty="0" smtClean="0">
                <a:latin typeface="Courier New" panose="02070309020205020404" pitchFamily="49" charset="0"/>
                <a:cs typeface="Arial" panose="020B0604020202020204" pitchFamily="34" charset="0"/>
                <a:sym typeface="Arial" panose="020B0604020202020204" pitchFamily="34" charset="0"/>
              </a:rPr>
              <a:t>GROUP BY </a:t>
            </a:r>
            <a:r>
              <a:rPr lang="es-ES" altLang="es-CL" sz="2000" i="1" dirty="0" err="1" smtClean="0">
                <a:latin typeface="Courier New" panose="02070309020205020404" pitchFamily="49" charset="0"/>
                <a:cs typeface="Arial" panose="020B0604020202020204" pitchFamily="34" charset="0"/>
                <a:sym typeface="Arial" panose="020B0604020202020204" pitchFamily="34" charset="0"/>
              </a:rPr>
              <a:t>expresión_de_agrupamiento</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p>
          <a:p>
            <a:pPr marL="85725" lvl="1">
              <a:buFont typeface="Arial" panose="020B0604020202020204" pitchFamily="34" charset="0"/>
              <a:buNone/>
            </a:pP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r>
              <a:rPr lang="es-ES" altLang="es-CL" sz="2000" b="1" dirty="0" smtClean="0">
                <a:latin typeface="Courier New" panose="02070309020205020404" pitchFamily="49" charset="0"/>
                <a:cs typeface="Arial" panose="020B0604020202020204" pitchFamily="34" charset="0"/>
                <a:sym typeface="Arial" panose="020B0604020202020204" pitchFamily="34" charset="0"/>
              </a:rPr>
              <a:t>HAVING</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 </a:t>
            </a:r>
            <a:r>
              <a:rPr lang="es-ES" altLang="es-CL" sz="2000" i="1" dirty="0" err="1" smtClean="0">
                <a:latin typeface="Courier New" panose="02070309020205020404" pitchFamily="49" charset="0"/>
                <a:cs typeface="Arial" panose="020B0604020202020204" pitchFamily="34" charset="0"/>
                <a:sym typeface="Arial" panose="020B0604020202020204" pitchFamily="34" charset="0"/>
              </a:rPr>
              <a:t>condición_agrupamiento</a:t>
            </a: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p>
          <a:p>
            <a:pPr marL="85725" lvl="1">
              <a:buFont typeface="Arial" panose="020B0604020202020204" pitchFamily="34" charset="0"/>
              <a:buNone/>
            </a:pPr>
            <a:r>
              <a:rPr lang="es-ES" altLang="es-CL" sz="2000" dirty="0" smtClean="0">
                <a:latin typeface="Courier New" panose="02070309020205020404" pitchFamily="49" charset="0"/>
                <a:cs typeface="Arial" panose="020B0604020202020204" pitchFamily="34" charset="0"/>
                <a:sym typeface="Arial" panose="020B0604020202020204" pitchFamily="34" charset="0"/>
              </a:rPr>
              <a:t>[</a:t>
            </a:r>
            <a:r>
              <a:rPr lang="es-ES" altLang="es-CL" sz="2000" b="1" dirty="0" smtClean="0">
                <a:latin typeface="Courier New" panose="02070309020205020404" pitchFamily="49" charset="0"/>
                <a:cs typeface="Arial" panose="020B0604020202020204" pitchFamily="34" charset="0"/>
                <a:sym typeface="Arial" panose="020B0604020202020204" pitchFamily="34" charset="0"/>
              </a:rPr>
              <a:t>ORDER BY </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columna</a:t>
            </a:r>
            <a:r>
              <a:rPr lang="es-CL" altLang="es-CL" sz="2000" dirty="0" err="1" smtClean="0">
                <a:latin typeface="Courier New" panose="02070309020205020404" pitchFamily="49" charset="0"/>
                <a:cs typeface="Arial" panose="020B0604020202020204" pitchFamily="34" charset="0"/>
                <a:sym typeface="Arial" panose="020B0604020202020204" pitchFamily="34" charset="0"/>
              </a:rPr>
              <a:t>|</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expresión</a:t>
            </a:r>
            <a:r>
              <a:rPr lang="es-CL" altLang="es-CL" sz="2000" dirty="0" err="1" smtClean="0">
                <a:latin typeface="Courier New" panose="02070309020205020404" pitchFamily="49" charset="0"/>
                <a:cs typeface="Arial" panose="020B0604020202020204" pitchFamily="34" charset="0"/>
                <a:sym typeface="Arial" panose="020B0604020202020204" pitchFamily="34" charset="0"/>
              </a:rPr>
              <a:t>|</a:t>
            </a:r>
            <a:r>
              <a:rPr lang="es-CL" altLang="es-CL" sz="2000" i="1" dirty="0" err="1" smtClean="0">
                <a:latin typeface="Courier New" panose="02070309020205020404" pitchFamily="49" charset="0"/>
                <a:cs typeface="Arial" panose="020B0604020202020204" pitchFamily="34" charset="0"/>
                <a:sym typeface="Arial" panose="020B0604020202020204" pitchFamily="34" charset="0"/>
              </a:rPr>
              <a:t>posición</a:t>
            </a:r>
            <a:r>
              <a:rPr lang="es-CL" altLang="es-CL" sz="2000" dirty="0">
                <a:latin typeface="Courier New" panose="02070309020205020404" pitchFamily="49" charset="0"/>
                <a:cs typeface="Arial" panose="020B0604020202020204" pitchFamily="34" charset="0"/>
                <a:sym typeface="Arial" panose="020B0604020202020204" pitchFamily="34" charset="0"/>
              </a:rPr>
              <a:t> </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a:t>
            </a:r>
            <a:r>
              <a:rPr lang="es-CL" altLang="es-CL" sz="2000" u="sng" dirty="0" smtClean="0">
                <a:latin typeface="Courier New" panose="02070309020205020404" pitchFamily="49" charset="0"/>
                <a:cs typeface="Arial" panose="020B0604020202020204" pitchFamily="34" charset="0"/>
                <a:sym typeface="Arial" panose="020B0604020202020204" pitchFamily="34" charset="0"/>
              </a:rPr>
              <a:t>ASC</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|DESC]</a:t>
            </a:r>
            <a:endParaRPr lang="es-CL" altLang="es-CL" sz="2000" dirty="0">
              <a:cs typeface="Arial" panose="020B0604020202020204" pitchFamily="34" charset="0"/>
              <a:sym typeface="Arial" panose="020B0604020202020204" pitchFamily="34" charset="0"/>
            </a:endParaRPr>
          </a:p>
        </p:txBody>
      </p:sp>
      <p:sp>
        <p:nvSpPr>
          <p:cNvPr id="2" name="Rectángulo 1"/>
          <p:cNvSpPr/>
          <p:nvPr/>
        </p:nvSpPr>
        <p:spPr>
          <a:xfrm>
            <a:off x="356134" y="3548634"/>
            <a:ext cx="8389089" cy="101566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0" lvl="1">
              <a:buFont typeface="Arial" panose="020B0604020202020204" pitchFamily="34" charset="0"/>
              <a:buNone/>
            </a:pPr>
            <a:r>
              <a:rPr lang="es-CL" altLang="es-CL" sz="2000" dirty="0" smtClean="0">
                <a:cs typeface="Arial" panose="020B0604020202020204" pitchFamily="34" charset="0"/>
                <a:sym typeface="Arial" panose="020B0604020202020204" pitchFamily="34" charset="0"/>
              </a:rPr>
              <a:t>Puede restringir las filas que devuelve la consulta al utilizar la cláusula </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WHERE</a:t>
            </a:r>
            <a:r>
              <a:rPr lang="es-CL" altLang="es-CL" sz="2000" dirty="0" smtClean="0">
                <a:cs typeface="Arial" panose="020B0604020202020204" pitchFamily="34" charset="0"/>
                <a:sym typeface="Arial" panose="020B0604020202020204" pitchFamily="34" charset="0"/>
              </a:rPr>
              <a:t>. </a:t>
            </a:r>
          </a:p>
          <a:p>
            <a:pPr marL="0" lvl="1">
              <a:buFont typeface="Arial" panose="020B0604020202020204" pitchFamily="34" charset="0"/>
              <a:buNone/>
            </a:pPr>
            <a:r>
              <a:rPr lang="es-CL" altLang="es-CL" sz="2000" dirty="0" smtClean="0">
                <a:cs typeface="Arial" panose="020B0604020202020204" pitchFamily="34" charset="0"/>
                <a:sym typeface="Arial" panose="020B0604020202020204" pitchFamily="34" charset="0"/>
              </a:rPr>
              <a:t>Una cláusula </a:t>
            </a:r>
            <a:r>
              <a:rPr lang="es-CL" altLang="es-CL" sz="2000" dirty="0" smtClean="0">
                <a:latin typeface="Courier New" panose="02070309020205020404" pitchFamily="49" charset="0"/>
                <a:cs typeface="Arial" panose="020B0604020202020204" pitchFamily="34" charset="0"/>
                <a:sym typeface="Arial" panose="020B0604020202020204" pitchFamily="34" charset="0"/>
              </a:rPr>
              <a:t>WHERE</a:t>
            </a:r>
            <a:r>
              <a:rPr lang="es-CL" altLang="es-CL" sz="2000" dirty="0" smtClean="0">
                <a:cs typeface="Arial" panose="020B0604020202020204" pitchFamily="34" charset="0"/>
                <a:sym typeface="Arial" panose="020B0604020202020204" pitchFamily="34" charset="0"/>
              </a:rPr>
              <a:t> contiene una condición que se debe cumplir. </a:t>
            </a:r>
          </a:p>
          <a:p>
            <a:pPr marL="0" lvl="1">
              <a:buFont typeface="Arial" panose="020B0604020202020204" pitchFamily="34" charset="0"/>
              <a:buNone/>
            </a:pPr>
            <a:r>
              <a:rPr lang="es-CL" altLang="es-CL" sz="2000" dirty="0" smtClean="0">
                <a:cs typeface="Arial" panose="020B0604020202020204" pitchFamily="34" charset="0"/>
                <a:sym typeface="Arial" panose="020B0604020202020204" pitchFamily="34" charset="0"/>
              </a:rPr>
              <a:t>Si la condición es verdadera, se devolverá la fila que cumpla con la condición.</a:t>
            </a:r>
            <a:endParaRPr lang="es-CL" altLang="es-CL" sz="2000" dirty="0">
              <a:cs typeface="Arial" panose="020B0604020202020204" pitchFamily="34" charset="0"/>
              <a:sym typeface="Arial" panose="020B0604020202020204" pitchFamily="34" charset="0"/>
            </a:endParaRPr>
          </a:p>
        </p:txBody>
      </p:sp>
      <p:sp>
        <p:nvSpPr>
          <p:cNvPr id="4" name="Rectángulo 3"/>
          <p:cNvSpPr/>
          <p:nvPr/>
        </p:nvSpPr>
        <p:spPr>
          <a:xfrm>
            <a:off x="1121678" y="4972964"/>
            <a:ext cx="6858000"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spcBef>
                <a:spcPct val="0"/>
              </a:spcBef>
              <a:buFont typeface="Arial" panose="020B0604020202020204" pitchFamily="34" charset="0"/>
              <a:buNone/>
            </a:pPr>
            <a:r>
              <a:rPr lang="es-CL" altLang="es-CL" sz="2000" dirty="0" smtClean="0">
                <a:cs typeface="Arial" panose="020B0604020202020204" pitchFamily="34" charset="0"/>
                <a:sym typeface="Arial" panose="020B0604020202020204" pitchFamily="34" charset="0"/>
              </a:rPr>
              <a:t>Consta de tres elementos:</a:t>
            </a:r>
          </a:p>
          <a:p>
            <a:pPr marL="342900" lvl="2" indent="-342900">
              <a:buFont typeface="Arial" panose="020B0604020202020204" pitchFamily="34" charset="0"/>
              <a:buChar char="•"/>
            </a:pPr>
            <a:r>
              <a:rPr lang="es-CL" altLang="es-CL" sz="2000" dirty="0" smtClean="0">
                <a:cs typeface="Arial" panose="020B0604020202020204" pitchFamily="34" charset="0"/>
                <a:sym typeface="Arial" panose="020B0604020202020204" pitchFamily="34" charset="0"/>
              </a:rPr>
              <a:t>Nombre de la columna</a:t>
            </a:r>
          </a:p>
          <a:p>
            <a:pPr marL="342900" lvl="2" indent="-342900">
              <a:buFont typeface="Arial" panose="020B0604020202020204" pitchFamily="34" charset="0"/>
              <a:buChar char="•"/>
            </a:pPr>
            <a:r>
              <a:rPr lang="es-CL" altLang="es-CL" sz="2000" dirty="0" smtClean="0">
                <a:cs typeface="Arial" panose="020B0604020202020204" pitchFamily="34" charset="0"/>
                <a:sym typeface="Arial" panose="020B0604020202020204" pitchFamily="34" charset="0"/>
              </a:rPr>
              <a:t>Condición de comparación</a:t>
            </a:r>
          </a:p>
          <a:p>
            <a:pPr marL="342900" lvl="2" indent="-342900">
              <a:buFont typeface="Arial" panose="020B0604020202020204" pitchFamily="34" charset="0"/>
              <a:buChar char="•"/>
            </a:pPr>
            <a:r>
              <a:rPr lang="es-CL" altLang="es-CL" sz="2000" dirty="0" smtClean="0">
                <a:cs typeface="Arial" panose="020B0604020202020204" pitchFamily="34" charset="0"/>
                <a:sym typeface="Arial" panose="020B0604020202020204" pitchFamily="34" charset="0"/>
              </a:rPr>
              <a:t>Nombre de la columna, constante o lista de valores</a:t>
            </a:r>
            <a:endParaRPr lang="es-CL" altLang="es-CL" sz="2000" dirty="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625462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SELECT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5" name="Imagen 4"/>
          <p:cNvPicPr>
            <a:picLocks noChangeAspect="1"/>
          </p:cNvPicPr>
          <p:nvPr/>
        </p:nvPicPr>
        <p:blipFill>
          <a:blip r:embed="rId3"/>
          <a:stretch>
            <a:fillRect/>
          </a:stretch>
        </p:blipFill>
        <p:spPr>
          <a:xfrm>
            <a:off x="576816" y="1371821"/>
            <a:ext cx="8057252" cy="4561146"/>
          </a:xfrm>
          <a:prstGeom prst="rect">
            <a:avLst/>
          </a:prstGeom>
        </p:spPr>
      </p:pic>
    </p:spTree>
    <p:extLst>
      <p:ext uri="{BB962C8B-B14F-4D97-AF65-F5344CB8AC3E}">
        <p14:creationId xmlns:p14="http://schemas.microsoft.com/office/powerpoint/2010/main" val="3131889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a:t>
            </a:r>
            <a:r>
              <a:rPr lang="es-ES" sz="2400" b="1" dirty="0" smtClean="0">
                <a:solidFill>
                  <a:srgbClr val="D40202"/>
                </a:solidFill>
                <a:latin typeface="Myriad Pro"/>
                <a:cs typeface="Myriad Pro"/>
              </a:rPr>
              <a:t>datos mediante la sentencia </a:t>
            </a:r>
            <a:r>
              <a:rPr lang="es-ES" sz="2400" b="1" dirty="0">
                <a:solidFill>
                  <a:srgbClr val="D40202"/>
                </a:solidFill>
                <a:latin typeface="Myriad Pro"/>
                <a:cs typeface="Myriad Pro"/>
              </a:rPr>
              <a:t>SQL SELECT</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graphicFrame>
        <p:nvGraphicFramePr>
          <p:cNvPr id="3" name="Tabla 2"/>
          <p:cNvGraphicFramePr>
            <a:graphicFrameLocks noGrp="1"/>
          </p:cNvGraphicFramePr>
          <p:nvPr>
            <p:extLst>
              <p:ext uri="{D42A27DB-BD31-4B8C-83A1-F6EECF244321}">
                <p14:modId xmlns:p14="http://schemas.microsoft.com/office/powerpoint/2010/main" val="749124920"/>
              </p:ext>
            </p:extLst>
          </p:nvPr>
        </p:nvGraphicFramePr>
        <p:xfrm>
          <a:off x="597569" y="1240587"/>
          <a:ext cx="7713054" cy="5112085"/>
        </p:xfrm>
        <a:graphic>
          <a:graphicData uri="http://schemas.openxmlformats.org/drawingml/2006/table">
            <a:tbl>
              <a:tblPr firstRow="1" bandRow="1">
                <a:tableStyleId>{69CF1AB2-1976-4502-BF36-3FF5EA218861}</a:tableStyleId>
              </a:tblPr>
              <a:tblGrid>
                <a:gridCol w="2181726">
                  <a:extLst>
                    <a:ext uri="{9D8B030D-6E8A-4147-A177-3AD203B41FA5}">
                      <a16:colId xmlns:a16="http://schemas.microsoft.com/office/drawing/2014/main" val="3370215351"/>
                    </a:ext>
                  </a:extLst>
                </a:gridCol>
                <a:gridCol w="5531328">
                  <a:extLst>
                    <a:ext uri="{9D8B030D-6E8A-4147-A177-3AD203B41FA5}">
                      <a16:colId xmlns:a16="http://schemas.microsoft.com/office/drawing/2014/main" val="1243660515"/>
                    </a:ext>
                  </a:extLst>
                </a:gridCol>
              </a:tblGrid>
              <a:tr h="464735">
                <a:tc>
                  <a:txBody>
                    <a:bodyPr/>
                    <a:lstStyle/>
                    <a:p>
                      <a:pPr algn="ctr"/>
                      <a:r>
                        <a:rPr lang="es-ES" sz="2000" b="1" dirty="0" smtClean="0"/>
                        <a:t>=</a:t>
                      </a:r>
                      <a:endParaRPr lang="es-CL" sz="2000" b="1" dirty="0"/>
                    </a:p>
                  </a:txBody>
                  <a:tcPr/>
                </a:tc>
                <a:tc>
                  <a:txBody>
                    <a:bodyPr/>
                    <a:lstStyle/>
                    <a:p>
                      <a:r>
                        <a:rPr lang="es-ES" sz="2000" b="0" dirty="0" smtClean="0"/>
                        <a:t>Igual que</a:t>
                      </a:r>
                      <a:endParaRPr lang="es-CL" sz="2000" b="0" dirty="0"/>
                    </a:p>
                  </a:txBody>
                  <a:tcPr/>
                </a:tc>
                <a:extLst>
                  <a:ext uri="{0D108BD9-81ED-4DB2-BD59-A6C34878D82A}">
                    <a16:rowId xmlns:a16="http://schemas.microsoft.com/office/drawing/2014/main" val="3353888477"/>
                  </a:ext>
                </a:extLst>
              </a:tr>
              <a:tr h="464735">
                <a:tc>
                  <a:txBody>
                    <a:bodyPr/>
                    <a:lstStyle/>
                    <a:p>
                      <a:pPr algn="ctr"/>
                      <a:r>
                        <a:rPr lang="es-ES" sz="2000" b="1" dirty="0" smtClean="0"/>
                        <a:t>&gt;</a:t>
                      </a:r>
                      <a:endParaRPr lang="es-CL" sz="2000" b="1" dirty="0"/>
                    </a:p>
                  </a:txBody>
                  <a:tcPr/>
                </a:tc>
                <a:tc>
                  <a:txBody>
                    <a:bodyPr/>
                    <a:lstStyle/>
                    <a:p>
                      <a:r>
                        <a:rPr lang="es-ES" sz="2000" b="0" dirty="0" smtClean="0"/>
                        <a:t>Mayor que</a:t>
                      </a:r>
                      <a:endParaRPr lang="es-CL" sz="2000" b="0" dirty="0"/>
                    </a:p>
                  </a:txBody>
                  <a:tcPr/>
                </a:tc>
                <a:extLst>
                  <a:ext uri="{0D108BD9-81ED-4DB2-BD59-A6C34878D82A}">
                    <a16:rowId xmlns:a16="http://schemas.microsoft.com/office/drawing/2014/main" val="4036694999"/>
                  </a:ext>
                </a:extLst>
              </a:tr>
              <a:tr h="464735">
                <a:tc>
                  <a:txBody>
                    <a:bodyPr/>
                    <a:lstStyle/>
                    <a:p>
                      <a:pPr algn="ctr"/>
                      <a:r>
                        <a:rPr lang="es-ES" sz="2000" b="1" dirty="0" smtClean="0"/>
                        <a:t>&gt;=</a:t>
                      </a:r>
                      <a:endParaRPr lang="es-CL" sz="2000" b="1" dirty="0"/>
                    </a:p>
                  </a:txBody>
                  <a:tcPr/>
                </a:tc>
                <a:tc>
                  <a:txBody>
                    <a:bodyPr/>
                    <a:lstStyle/>
                    <a:p>
                      <a:r>
                        <a:rPr lang="es-ES" sz="2000" b="0" dirty="0" smtClean="0"/>
                        <a:t>Mayor o igual que</a:t>
                      </a:r>
                      <a:endParaRPr lang="es-CL" sz="2000" b="0" dirty="0"/>
                    </a:p>
                  </a:txBody>
                  <a:tcPr/>
                </a:tc>
                <a:extLst>
                  <a:ext uri="{0D108BD9-81ED-4DB2-BD59-A6C34878D82A}">
                    <a16:rowId xmlns:a16="http://schemas.microsoft.com/office/drawing/2014/main" val="451996178"/>
                  </a:ext>
                </a:extLst>
              </a:tr>
              <a:tr h="464735">
                <a:tc>
                  <a:txBody>
                    <a:bodyPr/>
                    <a:lstStyle/>
                    <a:p>
                      <a:pPr algn="ctr"/>
                      <a:r>
                        <a:rPr lang="es-ES" sz="2000" b="1" dirty="0" smtClean="0"/>
                        <a:t>&lt;</a:t>
                      </a:r>
                      <a:endParaRPr lang="es-CL" sz="2000" b="1" dirty="0"/>
                    </a:p>
                  </a:txBody>
                  <a:tcPr/>
                </a:tc>
                <a:tc>
                  <a:txBody>
                    <a:bodyPr/>
                    <a:lstStyle/>
                    <a:p>
                      <a:r>
                        <a:rPr lang="es-ES" sz="2000" b="0" dirty="0" smtClean="0"/>
                        <a:t>Menor que</a:t>
                      </a:r>
                      <a:endParaRPr lang="es-CL" sz="2000" b="0" dirty="0"/>
                    </a:p>
                  </a:txBody>
                  <a:tcPr/>
                </a:tc>
                <a:extLst>
                  <a:ext uri="{0D108BD9-81ED-4DB2-BD59-A6C34878D82A}">
                    <a16:rowId xmlns:a16="http://schemas.microsoft.com/office/drawing/2014/main" val="1391470339"/>
                  </a:ext>
                </a:extLst>
              </a:tr>
              <a:tr h="464735">
                <a:tc>
                  <a:txBody>
                    <a:bodyPr/>
                    <a:lstStyle/>
                    <a:p>
                      <a:pPr algn="ctr"/>
                      <a:r>
                        <a:rPr lang="es-ES" sz="2000" b="1" dirty="0" smtClean="0"/>
                        <a:t>&lt;=</a:t>
                      </a:r>
                      <a:endParaRPr lang="es-CL" sz="2000" b="1" dirty="0"/>
                    </a:p>
                  </a:txBody>
                  <a:tcPr/>
                </a:tc>
                <a:tc>
                  <a:txBody>
                    <a:bodyPr/>
                    <a:lstStyle/>
                    <a:p>
                      <a:r>
                        <a:rPr lang="es-ES" sz="2000" b="0" dirty="0" smtClean="0"/>
                        <a:t>Menor o igual que</a:t>
                      </a:r>
                      <a:endParaRPr lang="es-CL" sz="2000" b="0" dirty="0"/>
                    </a:p>
                  </a:txBody>
                  <a:tcPr/>
                </a:tc>
                <a:extLst>
                  <a:ext uri="{0D108BD9-81ED-4DB2-BD59-A6C34878D82A}">
                    <a16:rowId xmlns:a16="http://schemas.microsoft.com/office/drawing/2014/main" val="1178425250"/>
                  </a:ext>
                </a:extLst>
              </a:tr>
              <a:tr h="464735">
                <a:tc>
                  <a:txBody>
                    <a:bodyPr/>
                    <a:lstStyle/>
                    <a:p>
                      <a:pPr algn="ctr"/>
                      <a:r>
                        <a:rPr lang="es-ES" sz="2000" b="1" dirty="0" smtClean="0"/>
                        <a:t>&lt;&gt;, !=</a:t>
                      </a:r>
                      <a:endParaRPr lang="es-CL" sz="2000" b="1" dirty="0"/>
                    </a:p>
                  </a:txBody>
                  <a:tcPr/>
                </a:tc>
                <a:tc>
                  <a:txBody>
                    <a:bodyPr/>
                    <a:lstStyle/>
                    <a:p>
                      <a:r>
                        <a:rPr lang="es-ES" sz="2000" b="0" dirty="0" smtClean="0"/>
                        <a:t>Distinto de</a:t>
                      </a:r>
                      <a:endParaRPr lang="es-CL" sz="2000" b="0" dirty="0"/>
                    </a:p>
                  </a:txBody>
                  <a:tcPr/>
                </a:tc>
                <a:extLst>
                  <a:ext uri="{0D108BD9-81ED-4DB2-BD59-A6C34878D82A}">
                    <a16:rowId xmlns:a16="http://schemas.microsoft.com/office/drawing/2014/main" val="3251790860"/>
                  </a:ext>
                </a:extLst>
              </a:tr>
              <a:tr h="464735">
                <a:tc>
                  <a:txBody>
                    <a:bodyPr/>
                    <a:lstStyle/>
                    <a:p>
                      <a:pPr algn="ctr"/>
                      <a:r>
                        <a:rPr lang="es-ES" sz="2000" b="1" dirty="0" smtClean="0"/>
                        <a:t>BETWEEN</a:t>
                      </a:r>
                      <a:r>
                        <a:rPr lang="es-ES" sz="2000" b="1" baseline="0" dirty="0" smtClean="0"/>
                        <a:t>…AND…</a:t>
                      </a:r>
                      <a:endParaRPr lang="es-CL" sz="2000" b="1" dirty="0"/>
                    </a:p>
                  </a:txBody>
                  <a:tcPr/>
                </a:tc>
                <a:tc>
                  <a:txBody>
                    <a:bodyPr/>
                    <a:lstStyle/>
                    <a:p>
                      <a:r>
                        <a:rPr lang="es-ES" sz="2000" b="0" dirty="0" smtClean="0"/>
                        <a:t>Entre dos valores (amos incluidos)</a:t>
                      </a:r>
                      <a:endParaRPr lang="es-CL" sz="2000" b="0" dirty="0"/>
                    </a:p>
                  </a:txBody>
                  <a:tcPr/>
                </a:tc>
                <a:extLst>
                  <a:ext uri="{0D108BD9-81ED-4DB2-BD59-A6C34878D82A}">
                    <a16:rowId xmlns:a16="http://schemas.microsoft.com/office/drawing/2014/main" val="4076088190"/>
                  </a:ext>
                </a:extLst>
              </a:tr>
              <a:tr h="464735">
                <a:tc>
                  <a:txBody>
                    <a:bodyPr/>
                    <a:lstStyle/>
                    <a:p>
                      <a:pPr algn="ctr"/>
                      <a:r>
                        <a:rPr lang="es-ES" sz="2000" b="1" dirty="0" smtClean="0"/>
                        <a:t>IN (</a:t>
                      </a:r>
                      <a:r>
                        <a:rPr lang="es-ES" sz="2000" b="1" i="1" dirty="0" smtClean="0"/>
                        <a:t>conjunto</a:t>
                      </a:r>
                      <a:r>
                        <a:rPr lang="es-ES" sz="2000" b="1" dirty="0" smtClean="0"/>
                        <a:t>)</a:t>
                      </a:r>
                      <a:endParaRPr lang="es-CL" sz="2000" b="1" dirty="0"/>
                    </a:p>
                  </a:txBody>
                  <a:tcPr/>
                </a:tc>
                <a:tc>
                  <a:txBody>
                    <a:bodyPr/>
                    <a:lstStyle/>
                    <a:p>
                      <a:r>
                        <a:rPr lang="es-ES" sz="2000" b="0" dirty="0" smtClean="0"/>
                        <a:t>Coincide con cualquiera de los valores del conjunto</a:t>
                      </a:r>
                      <a:endParaRPr lang="es-CL" sz="2000" b="0" dirty="0"/>
                    </a:p>
                  </a:txBody>
                  <a:tcPr/>
                </a:tc>
                <a:extLst>
                  <a:ext uri="{0D108BD9-81ED-4DB2-BD59-A6C34878D82A}">
                    <a16:rowId xmlns:a16="http://schemas.microsoft.com/office/drawing/2014/main" val="2034563170"/>
                  </a:ext>
                </a:extLst>
              </a:tr>
              <a:tr h="464735">
                <a:tc>
                  <a:txBody>
                    <a:bodyPr/>
                    <a:lstStyle/>
                    <a:p>
                      <a:pPr algn="ctr"/>
                      <a:r>
                        <a:rPr lang="es-ES" sz="2000" b="1" dirty="0" smtClean="0"/>
                        <a:t>LIKE</a:t>
                      </a:r>
                      <a:endParaRPr lang="es-CL" sz="2000" b="1" dirty="0"/>
                    </a:p>
                  </a:txBody>
                  <a:tcPr/>
                </a:tc>
                <a:tc>
                  <a:txBody>
                    <a:bodyPr/>
                    <a:lstStyle/>
                    <a:p>
                      <a:r>
                        <a:rPr lang="es-ES" sz="2000" b="0" dirty="0" smtClean="0"/>
                        <a:t>Coincide con un patrón</a:t>
                      </a:r>
                      <a:endParaRPr lang="es-CL" sz="2000" b="0" dirty="0"/>
                    </a:p>
                  </a:txBody>
                  <a:tcPr/>
                </a:tc>
                <a:extLst>
                  <a:ext uri="{0D108BD9-81ED-4DB2-BD59-A6C34878D82A}">
                    <a16:rowId xmlns:a16="http://schemas.microsoft.com/office/drawing/2014/main" val="3875458572"/>
                  </a:ext>
                </a:extLst>
              </a:tr>
              <a:tr h="464735">
                <a:tc>
                  <a:txBody>
                    <a:bodyPr/>
                    <a:lstStyle/>
                    <a:p>
                      <a:pPr algn="ctr"/>
                      <a:r>
                        <a:rPr lang="es-ES" sz="2000" b="1" dirty="0" smtClean="0"/>
                        <a:t>IS NULL</a:t>
                      </a:r>
                      <a:endParaRPr lang="es-CL" sz="2000" b="1" dirty="0"/>
                    </a:p>
                  </a:txBody>
                  <a:tcPr/>
                </a:tc>
                <a:tc>
                  <a:txBody>
                    <a:bodyPr/>
                    <a:lstStyle/>
                    <a:p>
                      <a:r>
                        <a:rPr lang="es-ES" sz="2000" b="0" dirty="0" smtClean="0"/>
                        <a:t>Es un</a:t>
                      </a:r>
                      <a:r>
                        <a:rPr lang="es-ES" sz="2000" b="0" baseline="0" dirty="0" smtClean="0"/>
                        <a:t> valor nulo</a:t>
                      </a:r>
                      <a:endParaRPr lang="es-CL" sz="2000" b="0" dirty="0"/>
                    </a:p>
                  </a:txBody>
                  <a:tcPr/>
                </a:tc>
                <a:extLst>
                  <a:ext uri="{0D108BD9-81ED-4DB2-BD59-A6C34878D82A}">
                    <a16:rowId xmlns:a16="http://schemas.microsoft.com/office/drawing/2014/main" val="774034124"/>
                  </a:ext>
                </a:extLst>
              </a:tr>
              <a:tr h="464735">
                <a:tc>
                  <a:txBody>
                    <a:bodyPr/>
                    <a:lstStyle/>
                    <a:p>
                      <a:pPr algn="ctr"/>
                      <a:r>
                        <a:rPr lang="es-ES" sz="2000" b="1" dirty="0" smtClean="0"/>
                        <a:t>REGEXP_LIKE</a:t>
                      </a:r>
                      <a:endParaRPr lang="es-CL" sz="2000" b="1" dirty="0"/>
                    </a:p>
                  </a:txBody>
                  <a:tcPr/>
                </a:tc>
                <a:tc>
                  <a:txBody>
                    <a:bodyPr/>
                    <a:lstStyle/>
                    <a:p>
                      <a:r>
                        <a:rPr lang="es-ES" sz="2000" b="0" dirty="0" smtClean="0"/>
                        <a:t>Coincide con una expresión regular</a:t>
                      </a:r>
                      <a:endParaRPr lang="es-CL" sz="2000" b="0" dirty="0"/>
                    </a:p>
                  </a:txBody>
                  <a:tcPr/>
                </a:tc>
                <a:extLst>
                  <a:ext uri="{0D108BD9-81ED-4DB2-BD59-A6C34878D82A}">
                    <a16:rowId xmlns:a16="http://schemas.microsoft.com/office/drawing/2014/main" val="4222664442"/>
                  </a:ext>
                </a:extLst>
              </a:tr>
            </a:tbl>
          </a:graphicData>
        </a:graphic>
      </p:graphicFrame>
    </p:spTree>
    <p:extLst>
      <p:ext uri="{BB962C8B-B14F-4D97-AF65-F5344CB8AC3E}">
        <p14:creationId xmlns:p14="http://schemas.microsoft.com/office/powerpoint/2010/main" val="2834368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1061</TotalTime>
  <Words>1710</Words>
  <Application>Microsoft Office PowerPoint</Application>
  <PresentationFormat>Presentación en pantalla (4:3)</PresentationFormat>
  <Paragraphs>190</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Calibri</vt:lpstr>
      <vt:lpstr>Courier New</vt:lpstr>
      <vt:lpstr>Myriad Pro</vt:lpstr>
      <vt:lpstr>Myriad Pro Light</vt:lpstr>
      <vt:lpstr>Open Sans</vt:lpstr>
      <vt:lpstr>Tema de Office</vt:lpstr>
      <vt:lpstr>Bases de Datos Relacionales</vt:lpstr>
      <vt:lpstr>DESCRIPCIÓN DE LA ASIGNATURA - Unidad</vt:lpstr>
      <vt:lpstr>Recuperación de datos mediante la sentencia SQL SELECT</vt:lpstr>
      <vt:lpstr>Recuperación de datos mediante la sentencia SQL SELECT</vt:lpstr>
      <vt:lpstr>Recuperación de datos mediante la sentencia SQL SELECT</vt:lpstr>
      <vt:lpstr>Recuperación de datos mediante la sentencia SQL SELECT</vt:lpstr>
      <vt:lpstr>Recuperación de datos mediante la sentencia SQL SELECT</vt:lpstr>
      <vt:lpstr>Recuperación de datos mediante la sentencia SQL SELECT</vt:lpstr>
      <vt:lpstr>Recuperación de datos mediante la sentencia SQL SELECT</vt:lpstr>
      <vt:lpstr>Recuperación de datos mediante la sentencia SQL SELECT</vt:lpstr>
      <vt:lpstr>Recuperación de datos mediante la sentencia SQL SELECT</vt:lpstr>
      <vt:lpstr>Recuperación de datos mediante la sentencia SQL SELECT</vt:lpstr>
      <vt:lpstr>Recuperación de datos mediante la sentencia SQL SELECT</vt:lpstr>
      <vt:lpstr>Recuperación de datos mediante la sentencia SQL SELECT          -            Expresiones Regulares</vt:lpstr>
      <vt:lpstr>Recuperación de datos mediante la sentencia SQL SELECT          -            Expresiones Regulares</vt:lpstr>
      <vt:lpstr>Recuperación de datos mediante la sentencia SQL SELECT          -            Expresiones Regulares</vt:lpstr>
      <vt:lpstr>Recuperación de datos mediante la sentencia SQL SELECT</vt:lpstr>
      <vt:lpstr>Recuperación de datos mediante la sentencia SQL SELECT</vt:lpstr>
      <vt:lpstr>Recuperación de datos mediante la sentencia SQL SELECT</vt:lpstr>
      <vt:lpstr>Recuperación de datos mediante la sentencia SQL SELECT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 la Presentación</dc:title>
  <dc:creator>francisco</dc:creator>
  <cp:lastModifiedBy>Francisco Prieto Rossi</cp:lastModifiedBy>
  <cp:revision>69</cp:revision>
  <dcterms:created xsi:type="dcterms:W3CDTF">2015-06-26T15:52:47Z</dcterms:created>
  <dcterms:modified xsi:type="dcterms:W3CDTF">2021-08-25T12:57:44Z</dcterms:modified>
</cp:coreProperties>
</file>