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257" r:id="rId3"/>
    <p:sldId id="259" r:id="rId4"/>
    <p:sldId id="260" r:id="rId5"/>
    <p:sldId id="275" r:id="rId6"/>
    <p:sldId id="261" r:id="rId7"/>
    <p:sldId id="262" r:id="rId8"/>
    <p:sldId id="276" r:id="rId9"/>
    <p:sldId id="277" r:id="rId10"/>
    <p:sldId id="303" r:id="rId11"/>
    <p:sldId id="278" r:id="rId12"/>
    <p:sldId id="263" r:id="rId13"/>
    <p:sldId id="304" r:id="rId14"/>
    <p:sldId id="279" r:id="rId15"/>
    <p:sldId id="305" r:id="rId16"/>
    <p:sldId id="280" r:id="rId17"/>
    <p:sldId id="281" r:id="rId18"/>
    <p:sldId id="283" r:id="rId19"/>
    <p:sldId id="284" r:id="rId20"/>
    <p:sldId id="285" r:id="rId21"/>
    <p:sldId id="282" r:id="rId22"/>
    <p:sldId id="286" r:id="rId23"/>
    <p:sldId id="306" r:id="rId24"/>
    <p:sldId id="264" r:id="rId25"/>
    <p:sldId id="287" r:id="rId26"/>
    <p:sldId id="265" r:id="rId27"/>
    <p:sldId id="288" r:id="rId28"/>
    <p:sldId id="289" r:id="rId29"/>
    <p:sldId id="290" r:id="rId30"/>
    <p:sldId id="291" r:id="rId31"/>
    <p:sldId id="292" r:id="rId32"/>
    <p:sldId id="266" r:id="rId33"/>
    <p:sldId id="267" r:id="rId34"/>
    <p:sldId id="268" r:id="rId35"/>
    <p:sldId id="269" r:id="rId36"/>
    <p:sldId id="293" r:id="rId37"/>
    <p:sldId id="270" r:id="rId38"/>
    <p:sldId id="294" r:id="rId39"/>
    <p:sldId id="295" r:id="rId40"/>
    <p:sldId id="296" r:id="rId41"/>
    <p:sldId id="297" r:id="rId42"/>
    <p:sldId id="298" r:id="rId43"/>
    <p:sldId id="271" r:id="rId44"/>
    <p:sldId id="272" r:id="rId45"/>
    <p:sldId id="273" r:id="rId46"/>
    <p:sldId id="299" r:id="rId47"/>
    <p:sldId id="274" r:id="rId48"/>
    <p:sldId id="300" r:id="rId49"/>
    <p:sldId id="301" r:id="rId50"/>
    <p:sldId id="302" r:id="rId51"/>
    <p:sldId id="307" r:id="rId5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0202"/>
    <a:srgbClr val="F402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12" autoAdjust="0"/>
    <p:restoredTop sz="90909" autoAdjust="0"/>
  </p:normalViewPr>
  <p:slideViewPr>
    <p:cSldViewPr snapToGrid="0" snapToObjects="1">
      <p:cViewPr varScale="1">
        <p:scale>
          <a:sx n="78" d="100"/>
          <a:sy n="78" d="100"/>
        </p:scale>
        <p:origin x="87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2A04B-D51F-4F88-A405-EF652518DA02}" type="datetimeFigureOut">
              <a:rPr lang="es-CL" smtClean="0"/>
              <a:t>31-08-2022</a:t>
            </a:fld>
            <a:endParaRPr lang="es-C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2BD23-A312-4170-BCCB-F9DD0002A568}" type="slidenum">
              <a:rPr lang="es-CL" smtClean="0"/>
              <a:t>‹Nº›</a:t>
            </a:fld>
            <a:endParaRPr lang="es-CL"/>
          </a:p>
        </p:txBody>
      </p:sp>
    </p:spTree>
    <p:extLst>
      <p:ext uri="{BB962C8B-B14F-4D97-AF65-F5344CB8AC3E}">
        <p14:creationId xmlns:p14="http://schemas.microsoft.com/office/powerpoint/2010/main" val="476201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1) </a:t>
            </a:r>
          </a:p>
        </p:txBody>
      </p:sp>
      <p:sp>
        <p:nvSpPr>
          <p:cNvPr id="4" name="Marcador de número de diapositiva 3"/>
          <p:cNvSpPr>
            <a:spLocks noGrp="1"/>
          </p:cNvSpPr>
          <p:nvPr>
            <p:ph type="sldNum" sz="quarter" idx="5"/>
          </p:nvPr>
        </p:nvSpPr>
        <p:spPr/>
        <p:txBody>
          <a:bodyPr/>
          <a:lstStyle/>
          <a:p>
            <a:fld id="{9AB2BD23-A312-4170-BCCB-F9DD0002A568}" type="slidenum">
              <a:rPr lang="es-CL" smtClean="0"/>
              <a:t>12</a:t>
            </a:fld>
            <a:endParaRPr lang="es-CL"/>
          </a:p>
        </p:txBody>
      </p:sp>
    </p:spTree>
    <p:extLst>
      <p:ext uri="{BB962C8B-B14F-4D97-AF65-F5344CB8AC3E}">
        <p14:creationId xmlns:p14="http://schemas.microsoft.com/office/powerpoint/2010/main" val="1814484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1) </a:t>
            </a:r>
          </a:p>
        </p:txBody>
      </p:sp>
      <p:sp>
        <p:nvSpPr>
          <p:cNvPr id="4" name="Marcador de número de diapositiva 3"/>
          <p:cNvSpPr>
            <a:spLocks noGrp="1"/>
          </p:cNvSpPr>
          <p:nvPr>
            <p:ph type="sldNum" sz="quarter" idx="5"/>
          </p:nvPr>
        </p:nvSpPr>
        <p:spPr/>
        <p:txBody>
          <a:bodyPr/>
          <a:lstStyle/>
          <a:p>
            <a:fld id="{9AB2BD23-A312-4170-BCCB-F9DD0002A568}" type="slidenum">
              <a:rPr lang="es-CL" smtClean="0"/>
              <a:t>13</a:t>
            </a:fld>
            <a:endParaRPr lang="es-CL"/>
          </a:p>
        </p:txBody>
      </p:sp>
    </p:spTree>
    <p:extLst>
      <p:ext uri="{BB962C8B-B14F-4D97-AF65-F5344CB8AC3E}">
        <p14:creationId xmlns:p14="http://schemas.microsoft.com/office/powerpoint/2010/main" val="1570810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31/08/2022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81900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31/08/2022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07942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31/08/2022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4246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31/08/2022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6849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11BFFDA3-703B-5A46-AEFC-E14C30159CAC}" type="datetimeFigureOut">
              <a:rPr lang="es-ES" smtClean="0"/>
              <a:t>31/08/2022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10554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11BFFDA3-703B-5A46-AEFC-E14C30159CAC}" type="datetimeFigureOut">
              <a:rPr lang="es-ES" smtClean="0"/>
              <a:t>31/08/2022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305568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11BFFDA3-703B-5A46-AEFC-E14C30159CAC}" type="datetimeFigureOut">
              <a:rPr lang="es-ES" smtClean="0"/>
              <a:t>31/08/2022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173757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11BFFDA3-703B-5A46-AEFC-E14C30159CAC}" type="datetimeFigureOut">
              <a:rPr lang="es-ES" smtClean="0"/>
              <a:t>31/08/2022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79847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1BFFDA3-703B-5A46-AEFC-E14C30159CAC}" type="datetimeFigureOut">
              <a:rPr lang="es-ES" smtClean="0"/>
              <a:t>31/08/2022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73372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31/08/2022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2804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31/08/2022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06753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FFDA3-703B-5A46-AEFC-E14C30159CAC}" type="datetimeFigureOut">
              <a:rPr lang="es-ES" smtClean="0"/>
              <a:t>31/08/2022</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E25F8-CB20-F449-B4F4-A964C31BB732}" type="slidenum">
              <a:rPr lang="es-ES" smtClean="0"/>
              <a:t>‹Nº›</a:t>
            </a:fld>
            <a:endParaRPr lang="es-ES"/>
          </a:p>
        </p:txBody>
      </p:sp>
    </p:spTree>
    <p:extLst>
      <p:ext uri="{BB962C8B-B14F-4D97-AF65-F5344CB8AC3E}">
        <p14:creationId xmlns:p14="http://schemas.microsoft.com/office/powerpoint/2010/main" val="2875313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611560" y="2947566"/>
            <a:ext cx="7772400" cy="685347"/>
          </a:xfrm>
        </p:spPr>
        <p:txBody>
          <a:bodyPr/>
          <a:lstStyle/>
          <a:p>
            <a:r>
              <a:rPr lang="es-CL" sz="3600" b="1" dirty="0">
                <a:solidFill>
                  <a:srgbClr val="D40202"/>
                </a:solidFill>
                <a:latin typeface="Myriad Pro"/>
                <a:cs typeface="Myriad Pro"/>
              </a:rPr>
              <a:t>Bases de Datos Relacionales</a:t>
            </a:r>
          </a:p>
        </p:txBody>
      </p:sp>
      <p:sp>
        <p:nvSpPr>
          <p:cNvPr id="10" name="Rectángulo 9"/>
          <p:cNvSpPr/>
          <p:nvPr/>
        </p:nvSpPr>
        <p:spPr>
          <a:xfrm>
            <a:off x="469608" y="1"/>
            <a:ext cx="1867756" cy="186775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469607" y="160081"/>
            <a:ext cx="1867757" cy="7577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1400" kern="1400" dirty="0">
                <a:solidFill>
                  <a:schemeClr val="bg1"/>
                </a:solidFill>
                <a:latin typeface="Myriad Pro Light"/>
                <a:cs typeface="Myriad Pro Light"/>
              </a:rPr>
              <a:t>Tecnologías de Información y Ciberseguridad</a:t>
            </a:r>
            <a:endParaRPr lang="es-CL" sz="1400" kern="1400" dirty="0">
              <a:solidFill>
                <a:schemeClr val="bg1"/>
              </a:solidFill>
              <a:latin typeface="Myriad Pro Light"/>
              <a:cs typeface="Myriad Pro Light"/>
            </a:endParaRPr>
          </a:p>
        </p:txBody>
      </p:sp>
      <p:pic>
        <p:nvPicPr>
          <p:cNvPr id="12" name="Imagen 11" desc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47" y="1332361"/>
            <a:ext cx="1270076" cy="342346"/>
          </a:xfrm>
          <a:prstGeom prst="rect">
            <a:avLst/>
          </a:prstGeom>
        </p:spPr>
      </p:pic>
      <p:cxnSp>
        <p:nvCxnSpPr>
          <p:cNvPr id="14" name="Conector recto 13"/>
          <p:cNvCxnSpPr/>
          <p:nvPr/>
        </p:nvCxnSpPr>
        <p:spPr>
          <a:xfrm>
            <a:off x="615294" y="1077855"/>
            <a:ext cx="1576383"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Subtítulo 2"/>
          <p:cNvSpPr>
            <a:spLocks noGrp="1"/>
          </p:cNvSpPr>
          <p:nvPr>
            <p:ph type="subTitle" idx="1"/>
          </p:nvPr>
        </p:nvSpPr>
        <p:spPr>
          <a:xfrm>
            <a:off x="1297360" y="3712724"/>
            <a:ext cx="6400800" cy="362194"/>
          </a:xfrm>
        </p:spPr>
        <p:txBody>
          <a:bodyPr>
            <a:normAutofit fontScale="85000" lnSpcReduction="20000"/>
          </a:bodyPr>
          <a:lstStyle/>
          <a:p>
            <a:pPr marL="0" indent="0" algn="ctr">
              <a:buNone/>
            </a:pPr>
            <a:r>
              <a:rPr lang="es-CL" sz="2400" dirty="0">
                <a:latin typeface="Myriad Pro"/>
                <a:cs typeface="Myriad Pro"/>
              </a:rPr>
              <a:t>TI2022 – Primavera 2022</a:t>
            </a:r>
            <a:endParaRPr lang="es-CL" dirty="0">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Tree>
    <p:extLst>
      <p:ext uri="{BB962C8B-B14F-4D97-AF65-F5344CB8AC3E}">
        <p14:creationId xmlns:p14="http://schemas.microsoft.com/office/powerpoint/2010/main" val="808890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625167" y="1092765"/>
            <a:ext cx="8221012" cy="1938992"/>
          </a:xfrm>
          <a:prstGeom prst="rect">
            <a:avLst/>
          </a:prstGeom>
        </p:spPr>
        <p:txBody>
          <a:bodyPr wrap="square">
            <a:spAutoFit/>
          </a:bodyPr>
          <a:lstStyle/>
          <a:p>
            <a:r>
              <a:rPr lang="en-US" sz="2000" dirty="0"/>
              <a:t>SELECT  	</a:t>
            </a:r>
            <a:r>
              <a:rPr lang="en-US" sz="2000" dirty="0" err="1"/>
              <a:t>employee_id</a:t>
            </a:r>
            <a:r>
              <a:rPr lang="en-US" sz="2000" dirty="0"/>
              <a:t>, </a:t>
            </a:r>
            <a:r>
              <a:rPr lang="en-US" sz="2000" dirty="0" err="1"/>
              <a:t>first_name</a:t>
            </a:r>
            <a:r>
              <a:rPr lang="en-US" sz="2000" dirty="0"/>
              <a:t>, </a:t>
            </a:r>
            <a:r>
              <a:rPr lang="en-US" sz="2000" dirty="0" err="1"/>
              <a:t>last_name</a:t>
            </a:r>
            <a:r>
              <a:rPr lang="en-US" sz="2000" dirty="0"/>
              <a:t>, </a:t>
            </a:r>
          </a:p>
          <a:p>
            <a:r>
              <a:rPr lang="en-US" sz="2000" dirty="0"/>
              <a:t>        	</a:t>
            </a:r>
            <a:r>
              <a:rPr lang="en-US" sz="2000" dirty="0" err="1"/>
              <a:t>e.department_id</a:t>
            </a:r>
            <a:r>
              <a:rPr lang="en-US" sz="2000" dirty="0"/>
              <a:t> "DEPT_EMP", </a:t>
            </a:r>
            <a:r>
              <a:rPr lang="en-US" sz="2000" dirty="0" err="1"/>
              <a:t>d.department_id</a:t>
            </a:r>
            <a:r>
              <a:rPr lang="en-US" sz="2000" dirty="0"/>
              <a:t> "COD_DEPTO",</a:t>
            </a:r>
          </a:p>
          <a:p>
            <a:r>
              <a:rPr lang="en-US" sz="2000" dirty="0"/>
              <a:t>        	</a:t>
            </a:r>
            <a:r>
              <a:rPr lang="en-US" sz="2000" dirty="0" err="1"/>
              <a:t>department_name</a:t>
            </a:r>
            <a:endParaRPr lang="en-US" sz="2000" dirty="0"/>
          </a:p>
          <a:p>
            <a:r>
              <a:rPr lang="en-US" sz="2000" dirty="0"/>
              <a:t>FROM employees e, departments d</a:t>
            </a:r>
          </a:p>
          <a:p>
            <a:r>
              <a:rPr lang="en-US" sz="2000" b="1" i="1" dirty="0">
                <a:solidFill>
                  <a:srgbClr val="FF0000"/>
                </a:solidFill>
              </a:rPr>
              <a:t>WHERE </a:t>
            </a:r>
            <a:r>
              <a:rPr lang="en-US" sz="2000" b="1" i="1" dirty="0" err="1">
                <a:solidFill>
                  <a:srgbClr val="FF0000"/>
                </a:solidFill>
              </a:rPr>
              <a:t>e.department_id</a:t>
            </a:r>
            <a:r>
              <a:rPr lang="en-US" sz="2000" b="1" i="1" dirty="0">
                <a:solidFill>
                  <a:srgbClr val="FF0000"/>
                </a:solidFill>
              </a:rPr>
              <a:t> = </a:t>
            </a:r>
            <a:r>
              <a:rPr lang="en-US" sz="2000" b="1" i="1" dirty="0" err="1">
                <a:solidFill>
                  <a:srgbClr val="FF0000"/>
                </a:solidFill>
              </a:rPr>
              <a:t>d.department_id</a:t>
            </a:r>
            <a:r>
              <a:rPr lang="en-US" sz="2000" b="1" i="1" dirty="0">
                <a:solidFill>
                  <a:srgbClr val="FF0000"/>
                </a:solidFill>
              </a:rPr>
              <a:t> </a:t>
            </a:r>
          </a:p>
          <a:p>
            <a:r>
              <a:rPr lang="en-US" sz="2000" dirty="0"/>
              <a:t>ORDER BY </a:t>
            </a:r>
            <a:r>
              <a:rPr lang="en-US" sz="2000" dirty="0" err="1"/>
              <a:t>employee_id</a:t>
            </a:r>
            <a:r>
              <a:rPr lang="en-US" sz="2000" dirty="0"/>
              <a:t>;</a:t>
            </a:r>
          </a:p>
        </p:txBody>
      </p:sp>
      <p:sp>
        <p:nvSpPr>
          <p:cNvPr id="3" name="Pergamino: horizontal 2">
            <a:extLst>
              <a:ext uri="{FF2B5EF4-FFF2-40B4-BE49-F238E27FC236}">
                <a16:creationId xmlns:a16="http://schemas.microsoft.com/office/drawing/2014/main" id="{62C2D1BA-92D9-E1C2-BF6C-5621E2A7C7AA}"/>
              </a:ext>
            </a:extLst>
          </p:cNvPr>
          <p:cNvSpPr/>
          <p:nvPr/>
        </p:nvSpPr>
        <p:spPr>
          <a:xfrm>
            <a:off x="1114972" y="3031757"/>
            <a:ext cx="7337651" cy="3467841"/>
          </a:xfrm>
          <a:prstGeom prst="horizontalScrol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2400" dirty="0"/>
              <a:t>Recuerde siempre unir la clave foránea de la tabla dependiente (en este caso el campo </a:t>
            </a:r>
            <a:r>
              <a:rPr lang="es-CL" sz="2400" dirty="0" err="1"/>
              <a:t>department_id</a:t>
            </a:r>
            <a:r>
              <a:rPr lang="es-CL" sz="2400" dirty="0"/>
              <a:t> de la tabla </a:t>
            </a:r>
            <a:r>
              <a:rPr lang="es-CL" sz="2400" dirty="0" err="1"/>
              <a:t>employees</a:t>
            </a:r>
            <a:r>
              <a:rPr lang="es-CL" sz="2400" dirty="0"/>
              <a:t>), con la clave primaria de la tabla referida (que es el campo </a:t>
            </a:r>
            <a:r>
              <a:rPr lang="es-CL" sz="2400" dirty="0" err="1"/>
              <a:t>department_id</a:t>
            </a:r>
            <a:r>
              <a:rPr lang="es-CL" sz="2400" dirty="0"/>
              <a:t> de la tabla </a:t>
            </a:r>
            <a:r>
              <a:rPr lang="es-CL" sz="2400" dirty="0" err="1"/>
              <a:t>departments</a:t>
            </a:r>
            <a:r>
              <a:rPr lang="es-CL" sz="2400" dirty="0"/>
              <a:t>), lo que definimos en la sección WHERE de la clausula </a:t>
            </a:r>
            <a:r>
              <a:rPr lang="es-CL" sz="2400" dirty="0" err="1"/>
              <a:t>Select</a:t>
            </a:r>
            <a:endParaRPr lang="es-CL" sz="2400" dirty="0"/>
          </a:p>
        </p:txBody>
      </p:sp>
    </p:spTree>
    <p:extLst>
      <p:ext uri="{BB962C8B-B14F-4D97-AF65-F5344CB8AC3E}">
        <p14:creationId xmlns:p14="http://schemas.microsoft.com/office/powerpoint/2010/main" val="2225478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8" name="Rectángulo 7"/>
          <p:cNvSpPr/>
          <p:nvPr/>
        </p:nvSpPr>
        <p:spPr>
          <a:xfrm>
            <a:off x="622533" y="1278224"/>
            <a:ext cx="7688090" cy="4893647"/>
          </a:xfrm>
          <a:prstGeom prst="rect">
            <a:avLst/>
          </a:prstGeom>
        </p:spPr>
        <p:txBody>
          <a:bodyPr wrap="square">
            <a:spAutoFit/>
          </a:bodyPr>
          <a:lstStyle/>
          <a:p>
            <a:r>
              <a:rPr lang="es-CL" sz="2400" dirty="0">
                <a:solidFill>
                  <a:srgbClr val="C00000"/>
                </a:solidFill>
              </a:rPr>
              <a:t>Consideraciones</a:t>
            </a:r>
            <a:r>
              <a:rPr lang="en-US" sz="2400" dirty="0">
                <a:solidFill>
                  <a:srgbClr val="C00000"/>
                </a:solidFill>
              </a:rPr>
              <a:t>:</a:t>
            </a:r>
          </a:p>
          <a:p>
            <a:pPr marL="342900" indent="-342900">
              <a:buFont typeface="Arial" panose="020B0604020202020204" pitchFamily="34" charset="0"/>
              <a:buChar char="•"/>
            </a:pPr>
            <a:r>
              <a:rPr lang="es-CL" sz="2400" dirty="0"/>
              <a:t>Se indican en la clausula WHERE los campos de unión entre las tablas involucradas (PK y FK)</a:t>
            </a:r>
          </a:p>
          <a:p>
            <a:pPr marL="342900" indent="-342900">
              <a:buFont typeface="Arial" panose="020B0604020202020204" pitchFamily="34" charset="0"/>
              <a:buChar char="•"/>
            </a:pPr>
            <a:endParaRPr lang="es-CL" sz="2400" dirty="0"/>
          </a:p>
          <a:p>
            <a:pPr marL="342900" indent="-342900">
              <a:buFont typeface="Arial" panose="020B0604020202020204" pitchFamily="34" charset="0"/>
              <a:buChar char="•"/>
            </a:pPr>
            <a:r>
              <a:rPr lang="es-CL" sz="2400" dirty="0"/>
              <a:t>Solo se mostraran las </a:t>
            </a:r>
            <a:r>
              <a:rPr lang="es-CL" sz="2400" dirty="0" err="1"/>
              <a:t>tuplas</a:t>
            </a:r>
            <a:r>
              <a:rPr lang="es-CL" sz="2400" dirty="0"/>
              <a:t> en las que existan uniones (si el valor del campo clave foránea es NULL, no se muestra relación)</a:t>
            </a:r>
          </a:p>
          <a:p>
            <a:pPr marL="342900" indent="-342900">
              <a:buFont typeface="Arial" panose="020B0604020202020204" pitchFamily="34" charset="0"/>
              <a:buChar char="•"/>
            </a:pPr>
            <a:endParaRPr lang="es-CL" sz="2400" dirty="0"/>
          </a:p>
          <a:p>
            <a:pPr marL="342900" indent="-342900">
              <a:buFont typeface="Arial" panose="020B0604020202020204" pitchFamily="34" charset="0"/>
              <a:buChar char="•"/>
            </a:pPr>
            <a:r>
              <a:rPr lang="es-ES" sz="2400" dirty="0"/>
              <a:t>No es necesario que los campos de unión sean mostrados en la consulta</a:t>
            </a:r>
          </a:p>
          <a:p>
            <a:endParaRPr lang="es-ES" sz="2400" dirty="0"/>
          </a:p>
          <a:p>
            <a:pPr marL="342900" indent="-342900">
              <a:buFont typeface="Arial" panose="020B0604020202020204" pitchFamily="34" charset="0"/>
              <a:buChar char="•"/>
            </a:pPr>
            <a:r>
              <a:rPr lang="es-ES" sz="2400" dirty="0"/>
              <a:t>Si un campo tiene el mismo nombre en ambas tablas, </a:t>
            </a:r>
            <a:r>
              <a:rPr lang="es-ES" sz="2400" b="1" dirty="0"/>
              <a:t>DEBE</a:t>
            </a:r>
            <a:r>
              <a:rPr lang="es-ES" sz="2400" dirty="0"/>
              <a:t> referenciarse </a:t>
            </a:r>
            <a:r>
              <a:rPr lang="es-ES" sz="2400" i="1" dirty="0" err="1"/>
              <a:t>tabla.campo</a:t>
            </a:r>
            <a:endParaRPr lang="es-CL" sz="2400" i="1" dirty="0"/>
          </a:p>
        </p:txBody>
      </p:sp>
    </p:spTree>
    <p:extLst>
      <p:ext uri="{BB962C8B-B14F-4D97-AF65-F5344CB8AC3E}">
        <p14:creationId xmlns:p14="http://schemas.microsoft.com/office/powerpoint/2010/main" val="5942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 - EJERCICIOS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419100" y="1138535"/>
            <a:ext cx="8051800" cy="646331"/>
          </a:xfrm>
          <a:prstGeom prst="rect">
            <a:avLst/>
          </a:prstGeom>
        </p:spPr>
        <p:txBody>
          <a:bodyPr wrap="square">
            <a:spAutoFit/>
          </a:bodyPr>
          <a:lstStyle/>
          <a:p>
            <a:r>
              <a:rPr lang="es-ES" dirty="0"/>
              <a:t>1) Mostrar los nombres y apellidos de todos los empleados con su respectivo nombre del trabajo que realizan actualmente.</a:t>
            </a:r>
            <a:endParaRPr lang="es-CL" dirty="0"/>
          </a:p>
        </p:txBody>
      </p:sp>
      <p:sp>
        <p:nvSpPr>
          <p:cNvPr id="5" name="Rectángulo 4"/>
          <p:cNvSpPr/>
          <p:nvPr/>
        </p:nvSpPr>
        <p:spPr>
          <a:xfrm>
            <a:off x="421506" y="2346710"/>
            <a:ext cx="8370325" cy="646331"/>
          </a:xfrm>
          <a:prstGeom prst="rect">
            <a:avLst/>
          </a:prstGeom>
        </p:spPr>
        <p:txBody>
          <a:bodyPr wrap="square">
            <a:spAutoFit/>
          </a:bodyPr>
          <a:lstStyle/>
          <a:p>
            <a:pPr algn="just"/>
            <a:r>
              <a:rPr lang="es-ES" dirty="0"/>
              <a:t>2) Mostrar los nombres y apellidos de todos los empleados con su respectivo nombre de los trabajos que han realizado.</a:t>
            </a:r>
            <a:endParaRPr lang="es-CL" dirty="0"/>
          </a:p>
        </p:txBody>
      </p:sp>
      <p:sp>
        <p:nvSpPr>
          <p:cNvPr id="7" name="Rectángulo 6"/>
          <p:cNvSpPr/>
          <p:nvPr/>
        </p:nvSpPr>
        <p:spPr>
          <a:xfrm>
            <a:off x="398522" y="3822194"/>
            <a:ext cx="8453377" cy="369332"/>
          </a:xfrm>
          <a:prstGeom prst="rect">
            <a:avLst/>
          </a:prstGeom>
        </p:spPr>
        <p:txBody>
          <a:bodyPr wrap="square">
            <a:spAutoFit/>
          </a:bodyPr>
          <a:lstStyle/>
          <a:p>
            <a:r>
              <a:rPr lang="es-ES" dirty="0"/>
              <a:t>3) Mostrar el nombre de los departamentos y el nombre del jefe de dicho departamento.</a:t>
            </a:r>
            <a:endParaRPr lang="es-CL" dirty="0"/>
          </a:p>
        </p:txBody>
      </p:sp>
      <p:sp>
        <p:nvSpPr>
          <p:cNvPr id="8" name="Rectángulo 7"/>
          <p:cNvSpPr/>
          <p:nvPr/>
        </p:nvSpPr>
        <p:spPr>
          <a:xfrm>
            <a:off x="419100" y="5111225"/>
            <a:ext cx="8453377" cy="646331"/>
          </a:xfrm>
          <a:prstGeom prst="rect">
            <a:avLst/>
          </a:prstGeom>
        </p:spPr>
        <p:txBody>
          <a:bodyPr wrap="square">
            <a:spAutoFit/>
          </a:bodyPr>
          <a:lstStyle/>
          <a:p>
            <a:pPr algn="just"/>
            <a:r>
              <a:rPr lang="es-ES" dirty="0"/>
              <a:t>4) Mostrar el nombre de los departamentos junto con la ciudad donde se ubican cada uno de ellos.</a:t>
            </a:r>
            <a:endParaRPr lang="es-CL" dirty="0"/>
          </a:p>
        </p:txBody>
      </p:sp>
      <p:sp>
        <p:nvSpPr>
          <p:cNvPr id="12" name="Rectángulo 11"/>
          <p:cNvSpPr/>
          <p:nvPr/>
        </p:nvSpPr>
        <p:spPr>
          <a:xfrm>
            <a:off x="5053913" y="1786555"/>
            <a:ext cx="3737917" cy="369332"/>
          </a:xfrm>
          <a:prstGeom prst="rect">
            <a:avLst/>
          </a:prstGeom>
          <a:solidFill>
            <a:schemeClr val="bg1">
              <a:lumMod val="85000"/>
              <a:alpha val="50000"/>
            </a:schemeClr>
          </a:solidFill>
          <a:ln cap="rnd">
            <a:solidFill>
              <a:schemeClr val="tx1"/>
            </a:solidFill>
          </a:ln>
        </p:spPr>
        <p:txBody>
          <a:bodyPr wrap="square">
            <a:spAutoFit/>
          </a:bodyPr>
          <a:lstStyle/>
          <a:p>
            <a:r>
              <a:rPr lang="es-ES" dirty="0"/>
              <a:t>TIPS: usar las tablas </a:t>
            </a:r>
            <a:r>
              <a:rPr lang="es-ES" dirty="0" err="1">
                <a:solidFill>
                  <a:srgbClr val="C00000"/>
                </a:solidFill>
              </a:rPr>
              <a:t>Employees</a:t>
            </a:r>
            <a:r>
              <a:rPr lang="es-ES" dirty="0">
                <a:solidFill>
                  <a:srgbClr val="C00000"/>
                </a:solidFill>
              </a:rPr>
              <a:t> y Jobs</a:t>
            </a:r>
            <a:endParaRPr lang="es-CL" dirty="0">
              <a:solidFill>
                <a:srgbClr val="C00000"/>
              </a:solidFill>
            </a:endParaRPr>
          </a:p>
        </p:txBody>
      </p:sp>
      <p:sp>
        <p:nvSpPr>
          <p:cNvPr id="13" name="Rectángulo 12"/>
          <p:cNvSpPr/>
          <p:nvPr/>
        </p:nvSpPr>
        <p:spPr>
          <a:xfrm>
            <a:off x="556054" y="3179397"/>
            <a:ext cx="8235778" cy="369332"/>
          </a:xfrm>
          <a:prstGeom prst="rect">
            <a:avLst/>
          </a:prstGeom>
          <a:solidFill>
            <a:schemeClr val="bg1">
              <a:lumMod val="85000"/>
              <a:alpha val="50000"/>
            </a:schemeClr>
          </a:solidFill>
          <a:ln cap="rnd">
            <a:solidFill>
              <a:schemeClr val="tx1"/>
            </a:solidFill>
          </a:ln>
        </p:spPr>
        <p:txBody>
          <a:bodyPr wrap="square">
            <a:spAutoFit/>
          </a:bodyPr>
          <a:lstStyle/>
          <a:p>
            <a:r>
              <a:rPr lang="es-ES" dirty="0"/>
              <a:t>TIPS: unir las tablas </a:t>
            </a:r>
            <a:r>
              <a:rPr lang="es-ES" dirty="0" err="1">
                <a:solidFill>
                  <a:srgbClr val="C00000"/>
                </a:solidFill>
              </a:rPr>
              <a:t>Employees</a:t>
            </a:r>
            <a:r>
              <a:rPr lang="es-ES" dirty="0">
                <a:solidFill>
                  <a:srgbClr val="C00000"/>
                </a:solidFill>
              </a:rPr>
              <a:t> y Jobs </a:t>
            </a:r>
            <a:r>
              <a:rPr lang="es-ES" dirty="0"/>
              <a:t>y luego unir las tablas </a:t>
            </a:r>
            <a:r>
              <a:rPr lang="es-ES" dirty="0" err="1">
                <a:solidFill>
                  <a:srgbClr val="C00000"/>
                </a:solidFill>
              </a:rPr>
              <a:t>Employees</a:t>
            </a:r>
            <a:r>
              <a:rPr lang="es-ES" dirty="0">
                <a:solidFill>
                  <a:srgbClr val="C00000"/>
                </a:solidFill>
              </a:rPr>
              <a:t> y </a:t>
            </a:r>
            <a:r>
              <a:rPr lang="es-ES" dirty="0" err="1">
                <a:solidFill>
                  <a:srgbClr val="C00000"/>
                </a:solidFill>
              </a:rPr>
              <a:t>Job_Historys</a:t>
            </a:r>
            <a:endParaRPr lang="es-CL" dirty="0">
              <a:solidFill>
                <a:srgbClr val="C00000"/>
              </a:solidFill>
            </a:endParaRPr>
          </a:p>
        </p:txBody>
      </p:sp>
      <p:sp>
        <p:nvSpPr>
          <p:cNvPr id="14" name="Rectángulo 13"/>
          <p:cNvSpPr/>
          <p:nvPr/>
        </p:nvSpPr>
        <p:spPr>
          <a:xfrm>
            <a:off x="4139514" y="4448727"/>
            <a:ext cx="4652317" cy="369332"/>
          </a:xfrm>
          <a:prstGeom prst="rect">
            <a:avLst/>
          </a:prstGeom>
          <a:solidFill>
            <a:schemeClr val="bg1">
              <a:lumMod val="85000"/>
              <a:alpha val="50000"/>
            </a:schemeClr>
          </a:solidFill>
          <a:ln cap="rnd">
            <a:solidFill>
              <a:schemeClr val="tx1"/>
            </a:solidFill>
          </a:ln>
        </p:spPr>
        <p:txBody>
          <a:bodyPr wrap="square">
            <a:spAutoFit/>
          </a:bodyPr>
          <a:lstStyle/>
          <a:p>
            <a:r>
              <a:rPr lang="es-ES" dirty="0"/>
              <a:t>TIPS: usar las tablas </a:t>
            </a:r>
            <a:r>
              <a:rPr lang="es-ES" dirty="0" err="1">
                <a:solidFill>
                  <a:srgbClr val="C00000"/>
                </a:solidFill>
              </a:rPr>
              <a:t>Employees</a:t>
            </a:r>
            <a:r>
              <a:rPr lang="es-ES" dirty="0">
                <a:solidFill>
                  <a:srgbClr val="C00000"/>
                </a:solidFill>
              </a:rPr>
              <a:t> y </a:t>
            </a:r>
            <a:r>
              <a:rPr lang="es-ES" dirty="0" err="1">
                <a:solidFill>
                  <a:srgbClr val="C00000"/>
                </a:solidFill>
              </a:rPr>
              <a:t>Departments</a:t>
            </a:r>
            <a:endParaRPr lang="es-CL" dirty="0">
              <a:solidFill>
                <a:srgbClr val="C00000"/>
              </a:solidFill>
            </a:endParaRPr>
          </a:p>
        </p:txBody>
      </p:sp>
      <p:sp>
        <p:nvSpPr>
          <p:cNvPr id="15" name="Rectángulo 14"/>
          <p:cNvSpPr/>
          <p:nvPr/>
        </p:nvSpPr>
        <p:spPr>
          <a:xfrm>
            <a:off x="4277489" y="5757556"/>
            <a:ext cx="4514342" cy="369332"/>
          </a:xfrm>
          <a:prstGeom prst="rect">
            <a:avLst/>
          </a:prstGeom>
          <a:solidFill>
            <a:schemeClr val="bg1">
              <a:lumMod val="85000"/>
              <a:alpha val="50000"/>
            </a:schemeClr>
          </a:solidFill>
          <a:ln cap="rnd">
            <a:solidFill>
              <a:schemeClr val="tx1"/>
            </a:solidFill>
          </a:ln>
        </p:spPr>
        <p:txBody>
          <a:bodyPr wrap="square">
            <a:spAutoFit/>
          </a:bodyPr>
          <a:lstStyle/>
          <a:p>
            <a:r>
              <a:rPr lang="es-ES" dirty="0"/>
              <a:t>TIPS: usar las tablas </a:t>
            </a:r>
            <a:r>
              <a:rPr lang="es-ES" dirty="0" err="1">
                <a:solidFill>
                  <a:srgbClr val="C00000"/>
                </a:solidFill>
              </a:rPr>
              <a:t>Departments</a:t>
            </a:r>
            <a:r>
              <a:rPr lang="es-ES" dirty="0">
                <a:solidFill>
                  <a:srgbClr val="C00000"/>
                </a:solidFill>
              </a:rPr>
              <a:t> y </a:t>
            </a:r>
            <a:r>
              <a:rPr lang="es-ES" dirty="0" err="1">
                <a:solidFill>
                  <a:srgbClr val="C00000"/>
                </a:solidFill>
              </a:rPr>
              <a:t>Locations</a:t>
            </a:r>
            <a:endParaRPr lang="es-CL" dirty="0">
              <a:solidFill>
                <a:srgbClr val="C00000"/>
              </a:solidFill>
            </a:endParaRPr>
          </a:p>
        </p:txBody>
      </p:sp>
    </p:spTree>
    <p:extLst>
      <p:ext uri="{BB962C8B-B14F-4D97-AF65-F5344CB8AC3E}">
        <p14:creationId xmlns:p14="http://schemas.microsoft.com/office/powerpoint/2010/main" val="1483000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 - EJERCICIOS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9" name="Rectángulo 8"/>
          <p:cNvSpPr/>
          <p:nvPr/>
        </p:nvSpPr>
        <p:spPr>
          <a:xfrm>
            <a:off x="297821" y="1177308"/>
            <a:ext cx="8288277" cy="923330"/>
          </a:xfrm>
          <a:prstGeom prst="rect">
            <a:avLst/>
          </a:prstGeom>
        </p:spPr>
        <p:txBody>
          <a:bodyPr wrap="square">
            <a:spAutoFit/>
          </a:bodyPr>
          <a:lstStyle/>
          <a:p>
            <a:pPr algn="just"/>
            <a:r>
              <a:rPr lang="es-ES" dirty="0"/>
              <a:t>5) Mostrar para cada empleado, su nombre, apellido, sueldo anual, nombre del departamento, ciudad donde esta el departamento, junto con su país y nombre de la región donde se ubica.</a:t>
            </a:r>
            <a:endParaRPr lang="es-CL" dirty="0"/>
          </a:p>
        </p:txBody>
      </p:sp>
      <p:sp>
        <p:nvSpPr>
          <p:cNvPr id="10" name="Rectángulo 9"/>
          <p:cNvSpPr/>
          <p:nvPr/>
        </p:nvSpPr>
        <p:spPr>
          <a:xfrm>
            <a:off x="308109" y="3702613"/>
            <a:ext cx="8277989" cy="646331"/>
          </a:xfrm>
          <a:prstGeom prst="rect">
            <a:avLst/>
          </a:prstGeom>
        </p:spPr>
        <p:txBody>
          <a:bodyPr wrap="square">
            <a:spAutoFit/>
          </a:bodyPr>
          <a:lstStyle/>
          <a:p>
            <a:pPr algn="just"/>
            <a:r>
              <a:rPr lang="es-ES" dirty="0"/>
              <a:t>6) Identificar cuantos empleados hay por cada país, junto con el sueldo mínimo y máximo</a:t>
            </a:r>
            <a:endParaRPr lang="es-CL" dirty="0"/>
          </a:p>
        </p:txBody>
      </p:sp>
      <p:sp>
        <p:nvSpPr>
          <p:cNvPr id="11" name="Rectángulo 10"/>
          <p:cNvSpPr/>
          <p:nvPr/>
        </p:nvSpPr>
        <p:spPr>
          <a:xfrm>
            <a:off x="297821" y="4876459"/>
            <a:ext cx="8287947" cy="646331"/>
          </a:xfrm>
          <a:prstGeom prst="rect">
            <a:avLst/>
          </a:prstGeom>
        </p:spPr>
        <p:txBody>
          <a:bodyPr wrap="square">
            <a:spAutoFit/>
          </a:bodyPr>
          <a:lstStyle/>
          <a:p>
            <a:pPr algn="just"/>
            <a:r>
              <a:rPr lang="es-ES" dirty="0"/>
              <a:t>7) Para cada empleado mostrar su nombre y apellido, junto con el nombre y apellido de su jefe.</a:t>
            </a:r>
            <a:endParaRPr lang="es-CL" dirty="0"/>
          </a:p>
        </p:txBody>
      </p:sp>
      <p:sp>
        <p:nvSpPr>
          <p:cNvPr id="16" name="Rectángulo 15"/>
          <p:cNvSpPr/>
          <p:nvPr/>
        </p:nvSpPr>
        <p:spPr>
          <a:xfrm>
            <a:off x="650991" y="2120322"/>
            <a:ext cx="7935107" cy="1477328"/>
          </a:xfrm>
          <a:prstGeom prst="rect">
            <a:avLst/>
          </a:prstGeom>
          <a:solidFill>
            <a:schemeClr val="bg1">
              <a:lumMod val="85000"/>
              <a:alpha val="50000"/>
            </a:schemeClr>
          </a:solidFill>
          <a:ln cap="rnd">
            <a:solidFill>
              <a:schemeClr val="tx1"/>
            </a:solidFill>
          </a:ln>
        </p:spPr>
        <p:txBody>
          <a:bodyPr wrap="square">
            <a:spAutoFit/>
          </a:bodyPr>
          <a:lstStyle/>
          <a:p>
            <a:pPr algn="r"/>
            <a:r>
              <a:rPr lang="es-ES" dirty="0"/>
              <a:t>TIPS: unir las tablas: </a:t>
            </a:r>
            <a:r>
              <a:rPr lang="es-ES" dirty="0" err="1">
                <a:solidFill>
                  <a:srgbClr val="C00000"/>
                </a:solidFill>
              </a:rPr>
              <a:t>Employees</a:t>
            </a:r>
            <a:r>
              <a:rPr lang="es-ES" dirty="0">
                <a:solidFill>
                  <a:srgbClr val="C00000"/>
                </a:solidFill>
              </a:rPr>
              <a:t> y </a:t>
            </a:r>
            <a:r>
              <a:rPr lang="es-ES" dirty="0" err="1">
                <a:solidFill>
                  <a:srgbClr val="C00000"/>
                </a:solidFill>
              </a:rPr>
              <a:t>Departments</a:t>
            </a:r>
            <a:r>
              <a:rPr lang="es-ES" dirty="0">
                <a:solidFill>
                  <a:srgbClr val="C00000"/>
                </a:solidFill>
              </a:rPr>
              <a:t>, </a:t>
            </a:r>
          </a:p>
          <a:p>
            <a:pPr algn="r"/>
            <a:r>
              <a:rPr lang="es-ES" dirty="0" err="1">
                <a:solidFill>
                  <a:srgbClr val="C00000"/>
                </a:solidFill>
              </a:rPr>
              <a:t>Departments</a:t>
            </a:r>
            <a:r>
              <a:rPr lang="es-ES" dirty="0">
                <a:solidFill>
                  <a:srgbClr val="C00000"/>
                </a:solidFill>
              </a:rPr>
              <a:t> y </a:t>
            </a:r>
            <a:r>
              <a:rPr lang="es-ES" dirty="0" err="1">
                <a:solidFill>
                  <a:srgbClr val="C00000"/>
                </a:solidFill>
              </a:rPr>
              <a:t>Locations</a:t>
            </a:r>
            <a:r>
              <a:rPr lang="es-ES" dirty="0">
                <a:solidFill>
                  <a:srgbClr val="C00000"/>
                </a:solidFill>
              </a:rPr>
              <a:t>,</a:t>
            </a:r>
          </a:p>
          <a:p>
            <a:pPr algn="r"/>
            <a:r>
              <a:rPr lang="es-ES" dirty="0" err="1">
                <a:solidFill>
                  <a:srgbClr val="C00000"/>
                </a:solidFill>
              </a:rPr>
              <a:t>Locations</a:t>
            </a:r>
            <a:r>
              <a:rPr lang="es-ES" dirty="0">
                <a:solidFill>
                  <a:srgbClr val="C00000"/>
                </a:solidFill>
              </a:rPr>
              <a:t> y </a:t>
            </a:r>
            <a:r>
              <a:rPr lang="es-ES" dirty="0" err="1">
                <a:solidFill>
                  <a:srgbClr val="C00000"/>
                </a:solidFill>
              </a:rPr>
              <a:t>Countries</a:t>
            </a:r>
            <a:r>
              <a:rPr lang="es-ES" dirty="0">
                <a:solidFill>
                  <a:srgbClr val="C00000"/>
                </a:solidFill>
              </a:rPr>
              <a:t>,</a:t>
            </a:r>
          </a:p>
          <a:p>
            <a:pPr algn="r"/>
            <a:r>
              <a:rPr lang="es-ES" dirty="0" err="1">
                <a:solidFill>
                  <a:srgbClr val="C00000"/>
                </a:solidFill>
              </a:rPr>
              <a:t>Countries</a:t>
            </a:r>
            <a:r>
              <a:rPr lang="es-ES" dirty="0">
                <a:solidFill>
                  <a:srgbClr val="C00000"/>
                </a:solidFill>
              </a:rPr>
              <a:t> y </a:t>
            </a:r>
            <a:r>
              <a:rPr lang="es-ES" dirty="0" err="1">
                <a:solidFill>
                  <a:srgbClr val="C00000"/>
                </a:solidFill>
              </a:rPr>
              <a:t>Regions</a:t>
            </a:r>
            <a:endParaRPr lang="es-ES" dirty="0">
              <a:solidFill>
                <a:srgbClr val="C00000"/>
              </a:solidFill>
            </a:endParaRPr>
          </a:p>
          <a:p>
            <a:pPr algn="r"/>
            <a:r>
              <a:rPr lang="es-ES" dirty="0"/>
              <a:t>(revise bien cuales son los campos comunes que hay entre cada par de tablas a unir </a:t>
            </a:r>
            <a:endParaRPr lang="es-CL" dirty="0"/>
          </a:p>
        </p:txBody>
      </p:sp>
      <p:sp>
        <p:nvSpPr>
          <p:cNvPr id="17" name="Rectángulo 16"/>
          <p:cNvSpPr/>
          <p:nvPr/>
        </p:nvSpPr>
        <p:spPr>
          <a:xfrm>
            <a:off x="1911381" y="4162453"/>
            <a:ext cx="6674717" cy="646331"/>
          </a:xfrm>
          <a:prstGeom prst="rect">
            <a:avLst/>
          </a:prstGeom>
          <a:solidFill>
            <a:schemeClr val="bg1">
              <a:lumMod val="85000"/>
              <a:alpha val="50000"/>
            </a:schemeClr>
          </a:solidFill>
          <a:ln cap="rnd">
            <a:solidFill>
              <a:schemeClr val="tx1"/>
            </a:solidFill>
          </a:ln>
        </p:spPr>
        <p:txBody>
          <a:bodyPr wrap="square">
            <a:spAutoFit/>
          </a:bodyPr>
          <a:lstStyle/>
          <a:p>
            <a:pPr algn="r"/>
            <a:r>
              <a:rPr lang="es-ES" dirty="0"/>
              <a:t>TIPS: unir en pares las siguientes tablas (similar al ejercicio anterior)</a:t>
            </a:r>
          </a:p>
          <a:p>
            <a:pPr algn="r"/>
            <a:r>
              <a:rPr lang="es-ES" dirty="0" err="1">
                <a:solidFill>
                  <a:srgbClr val="C00000"/>
                </a:solidFill>
              </a:rPr>
              <a:t>Employees</a:t>
            </a:r>
            <a:r>
              <a:rPr lang="es-ES" dirty="0">
                <a:solidFill>
                  <a:srgbClr val="C00000"/>
                </a:solidFill>
              </a:rPr>
              <a:t>, </a:t>
            </a:r>
            <a:r>
              <a:rPr lang="es-ES" dirty="0" err="1">
                <a:solidFill>
                  <a:srgbClr val="C00000"/>
                </a:solidFill>
              </a:rPr>
              <a:t>Departments</a:t>
            </a:r>
            <a:r>
              <a:rPr lang="es-ES" dirty="0">
                <a:solidFill>
                  <a:srgbClr val="C00000"/>
                </a:solidFill>
              </a:rPr>
              <a:t>, </a:t>
            </a:r>
            <a:r>
              <a:rPr lang="es-ES" dirty="0" err="1">
                <a:solidFill>
                  <a:srgbClr val="C00000"/>
                </a:solidFill>
              </a:rPr>
              <a:t>Locations</a:t>
            </a:r>
            <a:r>
              <a:rPr lang="es-ES" dirty="0">
                <a:solidFill>
                  <a:srgbClr val="C00000"/>
                </a:solidFill>
              </a:rPr>
              <a:t> y </a:t>
            </a:r>
            <a:r>
              <a:rPr lang="es-ES" dirty="0" err="1">
                <a:solidFill>
                  <a:srgbClr val="C00000"/>
                </a:solidFill>
              </a:rPr>
              <a:t>Countries</a:t>
            </a:r>
            <a:endParaRPr lang="es-CL" dirty="0">
              <a:solidFill>
                <a:srgbClr val="C00000"/>
              </a:solidFill>
            </a:endParaRPr>
          </a:p>
        </p:txBody>
      </p:sp>
      <p:sp>
        <p:nvSpPr>
          <p:cNvPr id="19" name="Rectángulo 18"/>
          <p:cNvSpPr/>
          <p:nvPr/>
        </p:nvSpPr>
        <p:spPr>
          <a:xfrm>
            <a:off x="558232" y="5536569"/>
            <a:ext cx="8037824" cy="923330"/>
          </a:xfrm>
          <a:prstGeom prst="rect">
            <a:avLst/>
          </a:prstGeom>
          <a:solidFill>
            <a:schemeClr val="bg1">
              <a:lumMod val="85000"/>
              <a:alpha val="50000"/>
            </a:schemeClr>
          </a:solidFill>
          <a:ln cap="rnd">
            <a:solidFill>
              <a:schemeClr val="tx1"/>
            </a:solidFill>
          </a:ln>
        </p:spPr>
        <p:txBody>
          <a:bodyPr wrap="square">
            <a:spAutoFit/>
          </a:bodyPr>
          <a:lstStyle/>
          <a:p>
            <a:pPr algn="r"/>
            <a:r>
              <a:rPr lang="es-ES" dirty="0"/>
              <a:t>TIPS 1: deberá unir dos veces la misma tabla, pero por campos distintos:</a:t>
            </a:r>
          </a:p>
          <a:p>
            <a:pPr algn="r"/>
            <a:r>
              <a:rPr lang="es-ES" dirty="0"/>
              <a:t>campo </a:t>
            </a:r>
            <a:r>
              <a:rPr lang="es-ES" dirty="0">
                <a:solidFill>
                  <a:srgbClr val="C00000"/>
                </a:solidFill>
              </a:rPr>
              <a:t>id</a:t>
            </a:r>
            <a:r>
              <a:rPr lang="es-ES" dirty="0"/>
              <a:t> de </a:t>
            </a:r>
            <a:r>
              <a:rPr lang="es-ES" dirty="0" err="1">
                <a:solidFill>
                  <a:srgbClr val="C00000"/>
                </a:solidFill>
              </a:rPr>
              <a:t>Employees</a:t>
            </a:r>
            <a:r>
              <a:rPr lang="es-ES" dirty="0">
                <a:solidFill>
                  <a:srgbClr val="C00000"/>
                </a:solidFill>
              </a:rPr>
              <a:t> </a:t>
            </a:r>
            <a:r>
              <a:rPr lang="es-ES" dirty="0"/>
              <a:t>con el campo </a:t>
            </a:r>
            <a:r>
              <a:rPr lang="es-ES" dirty="0" err="1">
                <a:solidFill>
                  <a:srgbClr val="C00000"/>
                </a:solidFill>
              </a:rPr>
              <a:t>manager_id</a:t>
            </a:r>
            <a:r>
              <a:rPr lang="es-ES" dirty="0">
                <a:solidFill>
                  <a:srgbClr val="C00000"/>
                </a:solidFill>
              </a:rPr>
              <a:t> </a:t>
            </a:r>
            <a:r>
              <a:rPr lang="es-ES" dirty="0"/>
              <a:t>de la segunda tabla </a:t>
            </a:r>
            <a:r>
              <a:rPr lang="es-ES" dirty="0" err="1">
                <a:solidFill>
                  <a:srgbClr val="C00000"/>
                </a:solidFill>
              </a:rPr>
              <a:t>Employees</a:t>
            </a:r>
            <a:endParaRPr lang="es-ES" dirty="0">
              <a:solidFill>
                <a:srgbClr val="C00000"/>
              </a:solidFill>
            </a:endParaRPr>
          </a:p>
          <a:p>
            <a:pPr algn="r"/>
            <a:r>
              <a:rPr lang="es-ES" dirty="0"/>
              <a:t>TIPS 2: dado que las dos tablas son la misma </a:t>
            </a:r>
            <a:r>
              <a:rPr lang="es-ES" dirty="0" err="1"/>
              <a:t>Employees</a:t>
            </a:r>
            <a:r>
              <a:rPr lang="es-ES" dirty="0"/>
              <a:t>, use alias para diferenciarlas</a:t>
            </a:r>
            <a:endParaRPr lang="es-CL" dirty="0"/>
          </a:p>
        </p:txBody>
      </p:sp>
    </p:spTree>
    <p:extLst>
      <p:ext uri="{BB962C8B-B14F-4D97-AF65-F5344CB8AC3E}">
        <p14:creationId xmlns:p14="http://schemas.microsoft.com/office/powerpoint/2010/main" val="1528796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 - EJERCICIOS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7" name="Explosión: 14 puntos 6">
            <a:extLst>
              <a:ext uri="{FF2B5EF4-FFF2-40B4-BE49-F238E27FC236}">
                <a16:creationId xmlns:a16="http://schemas.microsoft.com/office/drawing/2014/main" id="{D04DC91E-5EBB-04B9-9F1A-F93D42268B71}"/>
              </a:ext>
            </a:extLst>
          </p:cNvPr>
          <p:cNvSpPr/>
          <p:nvPr/>
        </p:nvSpPr>
        <p:spPr>
          <a:xfrm>
            <a:off x="210065" y="741405"/>
            <a:ext cx="8636114" cy="5939232"/>
          </a:xfrm>
          <a:prstGeom prst="irregularSeal2">
            <a:avLst/>
          </a:prstGeom>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r>
              <a:rPr lang="es-CL" sz="2400" dirty="0"/>
              <a:t>NO SIGA CON EL DOCUMENTO HASTA QUE TENGA REALIZADOS LOS SIETE EJERCICIOS ANTERIORES, </a:t>
            </a:r>
          </a:p>
          <a:p>
            <a:pPr algn="ctr">
              <a:tabLst>
                <a:tab pos="358775" algn="l"/>
              </a:tabLst>
            </a:pPr>
            <a:r>
              <a:rPr lang="es-CL" sz="2400" b="1" dirty="0">
                <a:solidFill>
                  <a:srgbClr val="D40202"/>
                </a:solidFill>
              </a:rPr>
              <a:t>¡NO SE DE POR VENCIDO ANTES DE TIEMPO!</a:t>
            </a:r>
          </a:p>
        </p:txBody>
      </p:sp>
    </p:spTree>
    <p:extLst>
      <p:ext uri="{BB962C8B-B14F-4D97-AF65-F5344CB8AC3E}">
        <p14:creationId xmlns:p14="http://schemas.microsoft.com/office/powerpoint/2010/main" val="620839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 - EJERCICIOS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297821" y="1214735"/>
            <a:ext cx="8051800" cy="707886"/>
          </a:xfrm>
          <a:prstGeom prst="rect">
            <a:avLst/>
          </a:prstGeom>
        </p:spPr>
        <p:txBody>
          <a:bodyPr wrap="square">
            <a:spAutoFit/>
          </a:bodyPr>
          <a:lstStyle/>
          <a:p>
            <a:r>
              <a:rPr lang="es-ES" sz="2000" dirty="0"/>
              <a:t>1) Mostrar los nombres y apellidos de todos los empleados con su respectivo nombre del trabajo que realizan actualmente.</a:t>
            </a:r>
            <a:endParaRPr lang="es-CL" sz="2000" dirty="0"/>
          </a:p>
        </p:txBody>
      </p:sp>
      <p:grpSp>
        <p:nvGrpSpPr>
          <p:cNvPr id="5" name="Grupo 4"/>
          <p:cNvGrpSpPr/>
          <p:nvPr/>
        </p:nvGrpSpPr>
        <p:grpSpPr>
          <a:xfrm>
            <a:off x="297821" y="2410885"/>
            <a:ext cx="8846179" cy="3600450"/>
            <a:chOff x="297821" y="2410885"/>
            <a:chExt cx="8846179" cy="3600450"/>
          </a:xfrm>
        </p:grpSpPr>
        <p:sp>
          <p:nvSpPr>
            <p:cNvPr id="3" name="Rectángulo 2"/>
            <p:cNvSpPr/>
            <p:nvPr/>
          </p:nvSpPr>
          <p:spPr>
            <a:xfrm>
              <a:off x="297821" y="3241614"/>
              <a:ext cx="3791579" cy="1938992"/>
            </a:xfrm>
            <a:prstGeom prst="rect">
              <a:avLst/>
            </a:prstGeom>
          </p:spPr>
          <p:txBody>
            <a:bodyPr wrap="square">
              <a:spAutoFit/>
            </a:bodyPr>
            <a:lstStyle/>
            <a:p>
              <a:r>
                <a:rPr lang="es-CL" sz="2400" dirty="0">
                  <a:solidFill>
                    <a:schemeClr val="accent3">
                      <a:lumMod val="50000"/>
                    </a:schemeClr>
                  </a:solidFill>
                </a:rPr>
                <a:t>SELECT  </a:t>
              </a:r>
              <a:r>
                <a:rPr lang="es-CL" sz="2400" dirty="0" err="1">
                  <a:solidFill>
                    <a:schemeClr val="accent3">
                      <a:lumMod val="50000"/>
                    </a:schemeClr>
                  </a:solidFill>
                </a:rPr>
                <a:t>first_name</a:t>
              </a:r>
              <a:r>
                <a:rPr lang="es-CL" sz="2400" dirty="0">
                  <a:solidFill>
                    <a:schemeClr val="accent3">
                      <a:lumMod val="50000"/>
                    </a:schemeClr>
                  </a:solidFill>
                </a:rPr>
                <a:t> Nombre,</a:t>
              </a:r>
            </a:p>
            <a:p>
              <a:r>
                <a:rPr lang="es-CL" sz="2400" dirty="0">
                  <a:solidFill>
                    <a:schemeClr val="accent3">
                      <a:lumMod val="50000"/>
                    </a:schemeClr>
                  </a:solidFill>
                </a:rPr>
                <a:t>        </a:t>
              </a:r>
              <a:r>
                <a:rPr lang="es-CL" sz="2400" dirty="0" err="1">
                  <a:solidFill>
                    <a:schemeClr val="accent3">
                      <a:lumMod val="50000"/>
                    </a:schemeClr>
                  </a:solidFill>
                </a:rPr>
                <a:t>last_name</a:t>
              </a:r>
              <a:r>
                <a:rPr lang="es-CL" sz="2400" dirty="0">
                  <a:solidFill>
                    <a:schemeClr val="accent3">
                      <a:lumMod val="50000"/>
                    </a:schemeClr>
                  </a:solidFill>
                </a:rPr>
                <a:t> Apellido,</a:t>
              </a:r>
            </a:p>
            <a:p>
              <a:r>
                <a:rPr lang="es-CL" sz="2400" dirty="0">
                  <a:solidFill>
                    <a:schemeClr val="accent3">
                      <a:lumMod val="50000"/>
                    </a:schemeClr>
                  </a:solidFill>
                </a:rPr>
                <a:t>        </a:t>
              </a:r>
              <a:r>
                <a:rPr lang="es-CL" sz="2400" dirty="0" err="1">
                  <a:solidFill>
                    <a:schemeClr val="accent3">
                      <a:lumMod val="50000"/>
                    </a:schemeClr>
                  </a:solidFill>
                </a:rPr>
                <a:t>job_title</a:t>
              </a:r>
              <a:r>
                <a:rPr lang="es-CL" sz="2400" dirty="0">
                  <a:solidFill>
                    <a:schemeClr val="accent3">
                      <a:lumMod val="50000"/>
                    </a:schemeClr>
                  </a:solidFill>
                </a:rPr>
                <a:t> Trabajo</a:t>
              </a:r>
            </a:p>
            <a:p>
              <a:r>
                <a:rPr lang="es-CL" sz="2400" dirty="0">
                  <a:solidFill>
                    <a:schemeClr val="accent3">
                      <a:lumMod val="50000"/>
                    </a:schemeClr>
                  </a:solidFill>
                </a:rPr>
                <a:t>FROM </a:t>
              </a:r>
              <a:r>
                <a:rPr lang="es-CL" sz="2400" dirty="0" err="1">
                  <a:solidFill>
                    <a:schemeClr val="accent3">
                      <a:lumMod val="50000"/>
                    </a:schemeClr>
                  </a:solidFill>
                </a:rPr>
                <a:t>Employees</a:t>
              </a:r>
              <a:r>
                <a:rPr lang="es-CL" sz="2400" dirty="0">
                  <a:solidFill>
                    <a:schemeClr val="accent3">
                      <a:lumMod val="50000"/>
                    </a:schemeClr>
                  </a:solidFill>
                </a:rPr>
                <a:t> e, Jobs j</a:t>
              </a:r>
            </a:p>
            <a:p>
              <a:r>
                <a:rPr lang="es-CL" sz="2400" dirty="0">
                  <a:solidFill>
                    <a:schemeClr val="accent3">
                      <a:lumMod val="50000"/>
                    </a:schemeClr>
                  </a:solidFill>
                </a:rPr>
                <a:t>WHERE </a:t>
              </a:r>
              <a:r>
                <a:rPr lang="es-CL" sz="2400" dirty="0" err="1">
                  <a:solidFill>
                    <a:schemeClr val="accent3">
                      <a:lumMod val="50000"/>
                    </a:schemeClr>
                  </a:solidFill>
                </a:rPr>
                <a:t>e.job_id</a:t>
              </a:r>
              <a:r>
                <a:rPr lang="es-CL" sz="2400" dirty="0">
                  <a:solidFill>
                    <a:schemeClr val="accent3">
                      <a:lumMod val="50000"/>
                    </a:schemeClr>
                  </a:solidFill>
                </a:rPr>
                <a:t> = </a:t>
              </a:r>
              <a:r>
                <a:rPr lang="es-CL" sz="2400" dirty="0" err="1">
                  <a:solidFill>
                    <a:schemeClr val="accent3">
                      <a:lumMod val="50000"/>
                    </a:schemeClr>
                  </a:solidFill>
                </a:rPr>
                <a:t>j.job_id</a:t>
              </a:r>
              <a:r>
                <a:rPr lang="es-CL" sz="2400" dirty="0">
                  <a:solidFill>
                    <a:schemeClr val="accent3">
                      <a:lumMod val="50000"/>
                    </a:schemeClr>
                  </a:solidFill>
                </a:rPr>
                <a:t>;</a:t>
              </a:r>
            </a:p>
          </p:txBody>
        </p:sp>
        <p:pic>
          <p:nvPicPr>
            <p:cNvPr id="4" name="Imagen 3"/>
            <p:cNvPicPr>
              <a:picLocks noChangeAspect="1"/>
            </p:cNvPicPr>
            <p:nvPr/>
          </p:nvPicPr>
          <p:blipFill>
            <a:blip r:embed="rId3"/>
            <a:stretch>
              <a:fillRect/>
            </a:stretch>
          </p:blipFill>
          <p:spPr>
            <a:xfrm>
              <a:off x="4000500" y="2410885"/>
              <a:ext cx="5143500" cy="3600450"/>
            </a:xfrm>
            <a:prstGeom prst="rect">
              <a:avLst/>
            </a:prstGeom>
          </p:spPr>
        </p:pic>
      </p:grpSp>
      <p:sp>
        <p:nvSpPr>
          <p:cNvPr id="20" name="Rectángulo 19"/>
          <p:cNvSpPr/>
          <p:nvPr/>
        </p:nvSpPr>
        <p:spPr>
          <a:xfrm>
            <a:off x="7341393" y="1505579"/>
            <a:ext cx="1477655" cy="400110"/>
          </a:xfrm>
          <a:prstGeom prst="rect">
            <a:avLst/>
          </a:prstGeom>
        </p:spPr>
        <p:txBody>
          <a:bodyPr wrap="square">
            <a:spAutoFit/>
          </a:bodyPr>
          <a:lstStyle/>
          <a:p>
            <a:r>
              <a:rPr lang="es-ES" sz="2000" dirty="0">
                <a:solidFill>
                  <a:srgbClr val="FF0000"/>
                </a:solidFill>
              </a:rPr>
              <a:t>107 </a:t>
            </a:r>
            <a:r>
              <a:rPr lang="es-ES" sz="2000" dirty="0" err="1">
                <a:solidFill>
                  <a:srgbClr val="FF0000"/>
                </a:solidFill>
              </a:rPr>
              <a:t>tuplas</a:t>
            </a:r>
            <a:endParaRPr lang="es-CL" sz="2000" dirty="0">
              <a:solidFill>
                <a:srgbClr val="FF0000"/>
              </a:solidFill>
            </a:endParaRPr>
          </a:p>
        </p:txBody>
      </p:sp>
    </p:spTree>
    <p:extLst>
      <p:ext uri="{BB962C8B-B14F-4D97-AF65-F5344CB8AC3E}">
        <p14:creationId xmlns:p14="http://schemas.microsoft.com/office/powerpoint/2010/main" val="415849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 - EJERCICIOS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5" name="Rectángulo 4"/>
          <p:cNvSpPr/>
          <p:nvPr/>
        </p:nvSpPr>
        <p:spPr>
          <a:xfrm>
            <a:off x="297821" y="1305261"/>
            <a:ext cx="8051800" cy="707886"/>
          </a:xfrm>
          <a:prstGeom prst="rect">
            <a:avLst/>
          </a:prstGeom>
        </p:spPr>
        <p:txBody>
          <a:bodyPr wrap="square">
            <a:spAutoFit/>
          </a:bodyPr>
          <a:lstStyle/>
          <a:p>
            <a:r>
              <a:rPr lang="es-ES" sz="2000" dirty="0"/>
              <a:t>2) Mostrar los nombres y apellidos de todos los empleados con su respectivo nombre de los trabajos que han realizado.</a:t>
            </a:r>
            <a:endParaRPr lang="es-CL" sz="2000" dirty="0"/>
          </a:p>
        </p:txBody>
      </p:sp>
      <p:sp>
        <p:nvSpPr>
          <p:cNvPr id="12" name="Rectángulo 11"/>
          <p:cNvSpPr/>
          <p:nvPr/>
        </p:nvSpPr>
        <p:spPr>
          <a:xfrm>
            <a:off x="7458554" y="1613037"/>
            <a:ext cx="1243334" cy="400110"/>
          </a:xfrm>
          <a:prstGeom prst="rect">
            <a:avLst/>
          </a:prstGeom>
        </p:spPr>
        <p:txBody>
          <a:bodyPr wrap="square">
            <a:spAutoFit/>
          </a:bodyPr>
          <a:lstStyle/>
          <a:p>
            <a:r>
              <a:rPr lang="es-ES" sz="2000" dirty="0">
                <a:solidFill>
                  <a:srgbClr val="FF0000"/>
                </a:solidFill>
              </a:rPr>
              <a:t>10 </a:t>
            </a:r>
            <a:r>
              <a:rPr lang="es-ES" sz="2000" dirty="0" err="1">
                <a:solidFill>
                  <a:srgbClr val="FF0000"/>
                </a:solidFill>
              </a:rPr>
              <a:t>tuplas</a:t>
            </a:r>
            <a:endParaRPr lang="es-CL" sz="2000" dirty="0">
              <a:solidFill>
                <a:srgbClr val="FF0000"/>
              </a:solidFill>
            </a:endParaRPr>
          </a:p>
        </p:txBody>
      </p:sp>
      <p:grpSp>
        <p:nvGrpSpPr>
          <p:cNvPr id="2" name="Grupo 1"/>
          <p:cNvGrpSpPr/>
          <p:nvPr/>
        </p:nvGrpSpPr>
        <p:grpSpPr>
          <a:xfrm>
            <a:off x="297820" y="2320923"/>
            <a:ext cx="8583291" cy="3974610"/>
            <a:chOff x="297820" y="2320923"/>
            <a:chExt cx="8583291" cy="3974610"/>
          </a:xfrm>
        </p:grpSpPr>
        <p:sp>
          <p:nvSpPr>
            <p:cNvPr id="3" name="Rectángulo 2"/>
            <p:cNvSpPr/>
            <p:nvPr/>
          </p:nvSpPr>
          <p:spPr>
            <a:xfrm>
              <a:off x="297820" y="2879213"/>
              <a:ext cx="5302879" cy="3416320"/>
            </a:xfrm>
            <a:prstGeom prst="rect">
              <a:avLst/>
            </a:prstGeom>
          </p:spPr>
          <p:txBody>
            <a:bodyPr wrap="square">
              <a:spAutoFit/>
            </a:bodyPr>
            <a:lstStyle/>
            <a:p>
              <a:r>
                <a:rPr lang="es-CL" sz="2400" dirty="0">
                  <a:solidFill>
                    <a:schemeClr val="accent3">
                      <a:lumMod val="50000"/>
                    </a:schemeClr>
                  </a:solidFill>
                </a:rPr>
                <a:t>SELECT  </a:t>
              </a:r>
              <a:r>
                <a:rPr lang="es-CL" sz="2400" dirty="0" err="1">
                  <a:solidFill>
                    <a:schemeClr val="accent3">
                      <a:lumMod val="50000"/>
                    </a:schemeClr>
                  </a:solidFill>
                </a:rPr>
                <a:t>first_name</a:t>
              </a:r>
              <a:r>
                <a:rPr lang="es-CL" sz="2400" dirty="0">
                  <a:solidFill>
                    <a:schemeClr val="accent3">
                      <a:lumMod val="50000"/>
                    </a:schemeClr>
                  </a:solidFill>
                </a:rPr>
                <a:t> Nombre,</a:t>
              </a:r>
            </a:p>
            <a:p>
              <a:r>
                <a:rPr lang="es-CL" sz="2400" dirty="0">
                  <a:solidFill>
                    <a:schemeClr val="accent3">
                      <a:lumMod val="50000"/>
                    </a:schemeClr>
                  </a:solidFill>
                </a:rPr>
                <a:t>        </a:t>
              </a:r>
              <a:r>
                <a:rPr lang="es-CL" sz="2400" dirty="0" err="1">
                  <a:solidFill>
                    <a:schemeClr val="accent3">
                      <a:lumMod val="50000"/>
                    </a:schemeClr>
                  </a:solidFill>
                </a:rPr>
                <a:t>last_name</a:t>
              </a:r>
              <a:r>
                <a:rPr lang="es-CL" sz="2400" dirty="0">
                  <a:solidFill>
                    <a:schemeClr val="accent3">
                      <a:lumMod val="50000"/>
                    </a:schemeClr>
                  </a:solidFill>
                </a:rPr>
                <a:t> Apellido,</a:t>
              </a:r>
            </a:p>
            <a:p>
              <a:r>
                <a:rPr lang="es-CL" sz="2400" dirty="0">
                  <a:solidFill>
                    <a:schemeClr val="accent3">
                      <a:lumMod val="50000"/>
                    </a:schemeClr>
                  </a:solidFill>
                </a:rPr>
                <a:t>        </a:t>
              </a:r>
              <a:r>
                <a:rPr lang="es-CL" sz="2400" dirty="0" err="1">
                  <a:solidFill>
                    <a:schemeClr val="accent3">
                      <a:lumMod val="50000"/>
                    </a:schemeClr>
                  </a:solidFill>
                </a:rPr>
                <a:t>job_title</a:t>
              </a:r>
              <a:r>
                <a:rPr lang="es-CL" sz="2400" dirty="0">
                  <a:solidFill>
                    <a:schemeClr val="accent3">
                      <a:lumMod val="50000"/>
                    </a:schemeClr>
                  </a:solidFill>
                </a:rPr>
                <a:t> “Trabajo en”</a:t>
              </a:r>
            </a:p>
            <a:p>
              <a:r>
                <a:rPr lang="es-CL" sz="2400" dirty="0">
                  <a:solidFill>
                    <a:schemeClr val="accent3">
                      <a:lumMod val="50000"/>
                    </a:schemeClr>
                  </a:solidFill>
                </a:rPr>
                <a:t>FROM </a:t>
              </a:r>
              <a:r>
                <a:rPr lang="es-CL" sz="2400" dirty="0" err="1">
                  <a:solidFill>
                    <a:schemeClr val="accent3">
                      <a:lumMod val="50000"/>
                    </a:schemeClr>
                  </a:solidFill>
                </a:rPr>
                <a:t>employees</a:t>
              </a:r>
              <a:r>
                <a:rPr lang="es-CL" sz="2400" dirty="0">
                  <a:solidFill>
                    <a:schemeClr val="accent3">
                      <a:lumMod val="50000"/>
                    </a:schemeClr>
                  </a:solidFill>
                </a:rPr>
                <a:t> e, </a:t>
              </a:r>
            </a:p>
            <a:p>
              <a:r>
                <a:rPr lang="es-CL" sz="2400" dirty="0">
                  <a:solidFill>
                    <a:schemeClr val="accent3">
                      <a:lumMod val="50000"/>
                    </a:schemeClr>
                  </a:solidFill>
                </a:rPr>
                <a:t>       </a:t>
              </a:r>
              <a:r>
                <a:rPr lang="es-CL" sz="2400" dirty="0" err="1">
                  <a:solidFill>
                    <a:schemeClr val="accent3">
                      <a:lumMod val="50000"/>
                    </a:schemeClr>
                  </a:solidFill>
                </a:rPr>
                <a:t>job_history</a:t>
              </a:r>
              <a:r>
                <a:rPr lang="es-CL" sz="2400" dirty="0">
                  <a:solidFill>
                    <a:schemeClr val="accent3">
                      <a:lumMod val="50000"/>
                    </a:schemeClr>
                  </a:solidFill>
                </a:rPr>
                <a:t> h, </a:t>
              </a:r>
            </a:p>
            <a:p>
              <a:r>
                <a:rPr lang="es-CL" sz="2400" dirty="0">
                  <a:solidFill>
                    <a:schemeClr val="accent3">
                      <a:lumMod val="50000"/>
                    </a:schemeClr>
                  </a:solidFill>
                </a:rPr>
                <a:t>      	</a:t>
              </a:r>
              <a:r>
                <a:rPr lang="es-CL" sz="2400" dirty="0" err="1">
                  <a:solidFill>
                    <a:schemeClr val="accent3">
                      <a:lumMod val="50000"/>
                    </a:schemeClr>
                  </a:solidFill>
                </a:rPr>
                <a:t>jobs</a:t>
              </a:r>
              <a:r>
                <a:rPr lang="es-CL" sz="2400" dirty="0">
                  <a:solidFill>
                    <a:schemeClr val="accent3">
                      <a:lumMod val="50000"/>
                    </a:schemeClr>
                  </a:solidFill>
                </a:rPr>
                <a:t> j</a:t>
              </a:r>
            </a:p>
            <a:p>
              <a:r>
                <a:rPr lang="es-CL" sz="2400" dirty="0">
                  <a:solidFill>
                    <a:schemeClr val="accent3">
                      <a:lumMod val="50000"/>
                    </a:schemeClr>
                  </a:solidFill>
                </a:rPr>
                <a:t>WHERE </a:t>
              </a:r>
              <a:r>
                <a:rPr lang="es-CL" sz="2400" dirty="0" err="1">
                  <a:solidFill>
                    <a:schemeClr val="accent3">
                      <a:lumMod val="50000"/>
                    </a:schemeClr>
                  </a:solidFill>
                </a:rPr>
                <a:t>e.employee_id</a:t>
              </a:r>
              <a:r>
                <a:rPr lang="es-CL" sz="2400" dirty="0">
                  <a:solidFill>
                    <a:schemeClr val="accent3">
                      <a:lumMod val="50000"/>
                    </a:schemeClr>
                  </a:solidFill>
                </a:rPr>
                <a:t> = </a:t>
              </a:r>
              <a:r>
                <a:rPr lang="es-CL" sz="2400" dirty="0" err="1">
                  <a:solidFill>
                    <a:schemeClr val="accent3">
                      <a:lumMod val="50000"/>
                    </a:schemeClr>
                  </a:solidFill>
                </a:rPr>
                <a:t>h.employee_id</a:t>
              </a:r>
              <a:endParaRPr lang="es-CL" sz="2400" dirty="0">
                <a:solidFill>
                  <a:schemeClr val="accent3">
                    <a:lumMod val="50000"/>
                  </a:schemeClr>
                </a:solidFill>
              </a:endParaRPr>
            </a:p>
            <a:p>
              <a:r>
                <a:rPr lang="es-CL" sz="2400" dirty="0">
                  <a:solidFill>
                    <a:schemeClr val="accent3">
                      <a:lumMod val="50000"/>
                    </a:schemeClr>
                  </a:solidFill>
                </a:rPr>
                <a:t>AND </a:t>
              </a:r>
              <a:r>
                <a:rPr lang="es-CL" sz="2400" dirty="0" err="1">
                  <a:solidFill>
                    <a:schemeClr val="accent3">
                      <a:lumMod val="50000"/>
                    </a:schemeClr>
                  </a:solidFill>
                </a:rPr>
                <a:t>h.job_id</a:t>
              </a:r>
              <a:r>
                <a:rPr lang="es-CL" sz="2400" dirty="0">
                  <a:solidFill>
                    <a:schemeClr val="accent3">
                      <a:lumMod val="50000"/>
                    </a:schemeClr>
                  </a:solidFill>
                </a:rPr>
                <a:t>=</a:t>
              </a:r>
              <a:r>
                <a:rPr lang="es-CL" sz="2400" dirty="0" err="1">
                  <a:solidFill>
                    <a:schemeClr val="accent3">
                      <a:lumMod val="50000"/>
                    </a:schemeClr>
                  </a:solidFill>
                </a:rPr>
                <a:t>j.job_id</a:t>
              </a:r>
              <a:endParaRPr lang="es-CL" sz="2400" dirty="0">
                <a:solidFill>
                  <a:schemeClr val="accent3">
                    <a:lumMod val="50000"/>
                  </a:schemeClr>
                </a:solidFill>
              </a:endParaRPr>
            </a:p>
            <a:p>
              <a:r>
                <a:rPr lang="es-CL" sz="2400" dirty="0">
                  <a:solidFill>
                    <a:schemeClr val="accent3">
                      <a:lumMod val="50000"/>
                    </a:schemeClr>
                  </a:solidFill>
                </a:rPr>
                <a:t>ORDER BY </a:t>
              </a:r>
              <a:r>
                <a:rPr lang="es-CL" sz="2400" dirty="0" err="1">
                  <a:solidFill>
                    <a:schemeClr val="accent3">
                      <a:lumMod val="50000"/>
                    </a:schemeClr>
                  </a:solidFill>
                </a:rPr>
                <a:t>e.employee_id</a:t>
              </a:r>
              <a:r>
                <a:rPr lang="es-CL" sz="2400" dirty="0">
                  <a:solidFill>
                    <a:schemeClr val="accent3">
                      <a:lumMod val="50000"/>
                    </a:schemeClr>
                  </a:solidFill>
                </a:rPr>
                <a:t>;</a:t>
              </a:r>
            </a:p>
          </p:txBody>
        </p:sp>
        <p:pic>
          <p:nvPicPr>
            <p:cNvPr id="4" name="Imagen 3"/>
            <p:cNvPicPr>
              <a:picLocks noChangeAspect="1"/>
            </p:cNvPicPr>
            <p:nvPr/>
          </p:nvPicPr>
          <p:blipFill>
            <a:blip r:embed="rId3"/>
            <a:stretch>
              <a:fillRect/>
            </a:stretch>
          </p:blipFill>
          <p:spPr>
            <a:xfrm>
              <a:off x="4119093" y="2320923"/>
              <a:ext cx="4762018" cy="2558200"/>
            </a:xfrm>
            <a:prstGeom prst="rect">
              <a:avLst/>
            </a:prstGeom>
          </p:spPr>
        </p:pic>
      </p:grpSp>
    </p:spTree>
    <p:extLst>
      <p:ext uri="{BB962C8B-B14F-4D97-AF65-F5344CB8AC3E}">
        <p14:creationId xmlns:p14="http://schemas.microsoft.com/office/powerpoint/2010/main" val="61054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 - EJERCICIOS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7" name="Rectángulo 6"/>
          <p:cNvSpPr/>
          <p:nvPr/>
        </p:nvSpPr>
        <p:spPr>
          <a:xfrm>
            <a:off x="297821" y="1353634"/>
            <a:ext cx="8453377" cy="707886"/>
          </a:xfrm>
          <a:prstGeom prst="rect">
            <a:avLst/>
          </a:prstGeom>
        </p:spPr>
        <p:txBody>
          <a:bodyPr wrap="square">
            <a:spAutoFit/>
          </a:bodyPr>
          <a:lstStyle/>
          <a:p>
            <a:r>
              <a:rPr lang="es-ES" sz="2000" dirty="0"/>
              <a:t>3) Mostrar el nombre de los departamentos y el nombre del jefe de dicho departamento.</a:t>
            </a:r>
            <a:endParaRPr lang="es-CL" sz="2000" dirty="0"/>
          </a:p>
        </p:txBody>
      </p:sp>
      <p:sp>
        <p:nvSpPr>
          <p:cNvPr id="13" name="Rectángulo 12"/>
          <p:cNvSpPr/>
          <p:nvPr/>
        </p:nvSpPr>
        <p:spPr>
          <a:xfrm>
            <a:off x="6985189" y="1682592"/>
            <a:ext cx="1477655" cy="400110"/>
          </a:xfrm>
          <a:prstGeom prst="rect">
            <a:avLst/>
          </a:prstGeom>
        </p:spPr>
        <p:txBody>
          <a:bodyPr wrap="square">
            <a:spAutoFit/>
          </a:bodyPr>
          <a:lstStyle/>
          <a:p>
            <a:r>
              <a:rPr lang="es-ES" sz="2000" dirty="0">
                <a:solidFill>
                  <a:srgbClr val="FF0000"/>
                </a:solidFill>
              </a:rPr>
              <a:t>10 </a:t>
            </a:r>
            <a:r>
              <a:rPr lang="es-ES" sz="2000" dirty="0" err="1">
                <a:solidFill>
                  <a:srgbClr val="FF0000"/>
                </a:solidFill>
              </a:rPr>
              <a:t>tuplas</a:t>
            </a:r>
            <a:endParaRPr lang="es-CL" sz="2000" dirty="0">
              <a:solidFill>
                <a:srgbClr val="FF0000"/>
              </a:solidFill>
            </a:endParaRPr>
          </a:p>
        </p:txBody>
      </p:sp>
      <p:grpSp>
        <p:nvGrpSpPr>
          <p:cNvPr id="2" name="Grupo 1"/>
          <p:cNvGrpSpPr/>
          <p:nvPr/>
        </p:nvGrpSpPr>
        <p:grpSpPr>
          <a:xfrm>
            <a:off x="297821" y="2679387"/>
            <a:ext cx="8707247" cy="2877154"/>
            <a:chOff x="297821" y="2679387"/>
            <a:chExt cx="8707247" cy="2877154"/>
          </a:xfrm>
        </p:grpSpPr>
        <p:sp>
          <p:nvSpPr>
            <p:cNvPr id="3" name="Rectángulo 2"/>
            <p:cNvSpPr/>
            <p:nvPr/>
          </p:nvSpPr>
          <p:spPr>
            <a:xfrm>
              <a:off x="297821" y="2963802"/>
              <a:ext cx="5137779" cy="2308324"/>
            </a:xfrm>
            <a:prstGeom prst="rect">
              <a:avLst/>
            </a:prstGeom>
          </p:spPr>
          <p:txBody>
            <a:bodyPr wrap="square">
              <a:spAutoFit/>
            </a:bodyPr>
            <a:lstStyle/>
            <a:p>
              <a:r>
                <a:rPr lang="es-CL" sz="2400" dirty="0">
                  <a:solidFill>
                    <a:schemeClr val="accent3">
                      <a:lumMod val="50000"/>
                    </a:schemeClr>
                  </a:solidFill>
                </a:rPr>
                <a:t>SELECT </a:t>
              </a:r>
              <a:r>
                <a:rPr lang="es-CL" sz="2400" dirty="0" err="1">
                  <a:solidFill>
                    <a:schemeClr val="accent3">
                      <a:lumMod val="50000"/>
                    </a:schemeClr>
                  </a:solidFill>
                </a:rPr>
                <a:t>d.department_name</a:t>
              </a:r>
              <a:r>
                <a:rPr lang="es-CL" sz="2400" dirty="0">
                  <a:solidFill>
                    <a:schemeClr val="accent3">
                      <a:lumMod val="50000"/>
                    </a:schemeClr>
                  </a:solidFill>
                </a:rPr>
                <a:t>, </a:t>
              </a:r>
            </a:p>
            <a:p>
              <a:r>
                <a:rPr lang="es-CL" sz="2400" dirty="0" err="1">
                  <a:solidFill>
                    <a:schemeClr val="accent3">
                      <a:lumMod val="50000"/>
                    </a:schemeClr>
                  </a:solidFill>
                </a:rPr>
                <a:t>e.first_name</a:t>
              </a:r>
              <a:r>
                <a:rPr lang="es-CL" sz="2400" dirty="0">
                  <a:solidFill>
                    <a:schemeClr val="accent3">
                      <a:lumMod val="50000"/>
                    </a:schemeClr>
                  </a:solidFill>
                </a:rPr>
                <a:t> ||' '|| </a:t>
              </a:r>
              <a:r>
                <a:rPr lang="es-CL" sz="2400" dirty="0" err="1">
                  <a:solidFill>
                    <a:schemeClr val="accent3">
                      <a:lumMod val="50000"/>
                    </a:schemeClr>
                  </a:solidFill>
                </a:rPr>
                <a:t>e.last_name</a:t>
              </a:r>
              <a:r>
                <a:rPr lang="es-CL" sz="2400" dirty="0">
                  <a:solidFill>
                    <a:schemeClr val="accent3">
                      <a:lumMod val="50000"/>
                    </a:schemeClr>
                  </a:solidFill>
                </a:rPr>
                <a:t> jefe</a:t>
              </a:r>
            </a:p>
            <a:p>
              <a:r>
                <a:rPr lang="es-CL" sz="2400" dirty="0">
                  <a:solidFill>
                    <a:schemeClr val="accent3">
                      <a:lumMod val="50000"/>
                    </a:schemeClr>
                  </a:solidFill>
                </a:rPr>
                <a:t>FROM </a:t>
              </a:r>
              <a:r>
                <a:rPr lang="es-CL" sz="2400" dirty="0" err="1">
                  <a:solidFill>
                    <a:schemeClr val="accent3">
                      <a:lumMod val="50000"/>
                    </a:schemeClr>
                  </a:solidFill>
                </a:rPr>
                <a:t>departments</a:t>
              </a:r>
              <a:r>
                <a:rPr lang="es-CL" sz="2400" dirty="0">
                  <a:solidFill>
                    <a:schemeClr val="accent3">
                      <a:lumMod val="50000"/>
                    </a:schemeClr>
                  </a:solidFill>
                </a:rPr>
                <a:t> d,</a:t>
              </a:r>
            </a:p>
            <a:p>
              <a:r>
                <a:rPr lang="es-CL" sz="2400" dirty="0">
                  <a:solidFill>
                    <a:schemeClr val="accent3">
                      <a:lumMod val="50000"/>
                    </a:schemeClr>
                  </a:solidFill>
                </a:rPr>
                <a:t>     </a:t>
              </a:r>
              <a:r>
                <a:rPr lang="es-CL" sz="2400" dirty="0" err="1">
                  <a:solidFill>
                    <a:schemeClr val="accent3">
                      <a:lumMod val="50000"/>
                    </a:schemeClr>
                  </a:solidFill>
                </a:rPr>
                <a:t>employees</a:t>
              </a:r>
              <a:r>
                <a:rPr lang="es-CL" sz="2400" dirty="0">
                  <a:solidFill>
                    <a:schemeClr val="accent3">
                      <a:lumMod val="50000"/>
                    </a:schemeClr>
                  </a:solidFill>
                </a:rPr>
                <a:t> e</a:t>
              </a:r>
            </a:p>
            <a:p>
              <a:r>
                <a:rPr lang="es-CL" sz="2400" dirty="0">
                  <a:solidFill>
                    <a:schemeClr val="accent3">
                      <a:lumMod val="50000"/>
                    </a:schemeClr>
                  </a:solidFill>
                </a:rPr>
                <a:t>WHERE</a:t>
              </a:r>
            </a:p>
            <a:p>
              <a:r>
                <a:rPr lang="es-CL" sz="2400" dirty="0">
                  <a:solidFill>
                    <a:schemeClr val="accent3">
                      <a:lumMod val="50000"/>
                    </a:schemeClr>
                  </a:solidFill>
                </a:rPr>
                <a:t>    </a:t>
              </a:r>
              <a:r>
                <a:rPr lang="es-CL" sz="2400" dirty="0" err="1">
                  <a:solidFill>
                    <a:schemeClr val="accent3">
                      <a:lumMod val="50000"/>
                    </a:schemeClr>
                  </a:solidFill>
                </a:rPr>
                <a:t>d.manager_id</a:t>
              </a:r>
              <a:r>
                <a:rPr lang="es-CL" sz="2400" dirty="0">
                  <a:solidFill>
                    <a:schemeClr val="accent3">
                      <a:lumMod val="50000"/>
                    </a:schemeClr>
                  </a:solidFill>
                </a:rPr>
                <a:t> = </a:t>
              </a:r>
              <a:r>
                <a:rPr lang="es-CL" sz="2400" dirty="0" err="1">
                  <a:solidFill>
                    <a:schemeClr val="accent3">
                      <a:lumMod val="50000"/>
                    </a:schemeClr>
                  </a:solidFill>
                </a:rPr>
                <a:t>e.employee_id</a:t>
              </a:r>
              <a:r>
                <a:rPr lang="es-CL" sz="2400" dirty="0">
                  <a:solidFill>
                    <a:schemeClr val="accent3">
                      <a:lumMod val="50000"/>
                    </a:schemeClr>
                  </a:solidFill>
                </a:rPr>
                <a:t>;</a:t>
              </a:r>
            </a:p>
          </p:txBody>
        </p:sp>
        <p:pic>
          <p:nvPicPr>
            <p:cNvPr id="12" name="Imagen 11"/>
            <p:cNvPicPr>
              <a:picLocks noChangeAspect="1"/>
            </p:cNvPicPr>
            <p:nvPr/>
          </p:nvPicPr>
          <p:blipFill>
            <a:blip r:embed="rId3"/>
            <a:stretch>
              <a:fillRect/>
            </a:stretch>
          </p:blipFill>
          <p:spPr>
            <a:xfrm>
              <a:off x="4965309" y="2679387"/>
              <a:ext cx="4039759" cy="2877154"/>
            </a:xfrm>
            <a:prstGeom prst="rect">
              <a:avLst/>
            </a:prstGeom>
          </p:spPr>
        </p:pic>
      </p:grpSp>
    </p:spTree>
    <p:extLst>
      <p:ext uri="{BB962C8B-B14F-4D97-AF65-F5344CB8AC3E}">
        <p14:creationId xmlns:p14="http://schemas.microsoft.com/office/powerpoint/2010/main" val="130482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 - EJERCICIOS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8" name="Rectángulo 7"/>
          <p:cNvSpPr/>
          <p:nvPr/>
        </p:nvSpPr>
        <p:spPr>
          <a:xfrm>
            <a:off x="297822" y="1238258"/>
            <a:ext cx="4878198" cy="1015663"/>
          </a:xfrm>
          <a:prstGeom prst="rect">
            <a:avLst/>
          </a:prstGeom>
        </p:spPr>
        <p:txBody>
          <a:bodyPr wrap="square">
            <a:spAutoFit/>
          </a:bodyPr>
          <a:lstStyle/>
          <a:p>
            <a:r>
              <a:rPr lang="es-ES" sz="2000" dirty="0"/>
              <a:t>4) Mostrar el nombre de los departamentos junto con la ciudad donde se ubican cada uno de ellos.</a:t>
            </a:r>
            <a:endParaRPr lang="es-CL" sz="2000" dirty="0"/>
          </a:p>
        </p:txBody>
      </p:sp>
      <p:grpSp>
        <p:nvGrpSpPr>
          <p:cNvPr id="2" name="Grupo 1"/>
          <p:cNvGrpSpPr/>
          <p:nvPr/>
        </p:nvGrpSpPr>
        <p:grpSpPr>
          <a:xfrm>
            <a:off x="297824" y="812800"/>
            <a:ext cx="8707245" cy="5410200"/>
            <a:chOff x="297824" y="812800"/>
            <a:chExt cx="8707245" cy="5410200"/>
          </a:xfrm>
        </p:grpSpPr>
        <p:pic>
          <p:nvPicPr>
            <p:cNvPr id="3" name="Imagen 2"/>
            <p:cNvPicPr>
              <a:picLocks noChangeAspect="1"/>
            </p:cNvPicPr>
            <p:nvPr/>
          </p:nvPicPr>
          <p:blipFill>
            <a:blip r:embed="rId3"/>
            <a:stretch>
              <a:fillRect/>
            </a:stretch>
          </p:blipFill>
          <p:spPr>
            <a:xfrm>
              <a:off x="5176019" y="812800"/>
              <a:ext cx="3829050" cy="5410200"/>
            </a:xfrm>
            <a:prstGeom prst="rect">
              <a:avLst/>
            </a:prstGeom>
          </p:spPr>
        </p:pic>
        <p:sp>
          <p:nvSpPr>
            <p:cNvPr id="4" name="Rectángulo 3"/>
            <p:cNvSpPr/>
            <p:nvPr/>
          </p:nvSpPr>
          <p:spPr>
            <a:xfrm>
              <a:off x="297824" y="2952853"/>
              <a:ext cx="4878196" cy="1938992"/>
            </a:xfrm>
            <a:prstGeom prst="rect">
              <a:avLst/>
            </a:prstGeom>
          </p:spPr>
          <p:txBody>
            <a:bodyPr wrap="square">
              <a:spAutoFit/>
            </a:bodyPr>
            <a:lstStyle/>
            <a:p>
              <a:r>
                <a:rPr lang="es-CL" sz="2400" dirty="0">
                  <a:solidFill>
                    <a:schemeClr val="accent3">
                      <a:lumMod val="50000"/>
                    </a:schemeClr>
                  </a:solidFill>
                </a:rPr>
                <a:t>SELECT </a:t>
              </a:r>
              <a:r>
                <a:rPr lang="es-CL" sz="2400" dirty="0" err="1">
                  <a:solidFill>
                    <a:schemeClr val="accent3">
                      <a:lumMod val="50000"/>
                    </a:schemeClr>
                  </a:solidFill>
                </a:rPr>
                <a:t>d.department_name</a:t>
              </a:r>
              <a:r>
                <a:rPr lang="es-CL" sz="2400" dirty="0">
                  <a:solidFill>
                    <a:schemeClr val="accent3">
                      <a:lumMod val="50000"/>
                    </a:schemeClr>
                  </a:solidFill>
                </a:rPr>
                <a:t>, </a:t>
              </a:r>
            </a:p>
            <a:p>
              <a:r>
                <a:rPr lang="es-CL" sz="2400" dirty="0">
                  <a:solidFill>
                    <a:schemeClr val="accent3">
                      <a:lumMod val="50000"/>
                    </a:schemeClr>
                  </a:solidFill>
                </a:rPr>
                <a:t>        	</a:t>
              </a:r>
              <a:r>
                <a:rPr lang="es-CL" sz="2400" dirty="0" err="1">
                  <a:solidFill>
                    <a:schemeClr val="accent3">
                      <a:lumMod val="50000"/>
                    </a:schemeClr>
                  </a:solidFill>
                </a:rPr>
                <a:t>l.city</a:t>
              </a:r>
              <a:endParaRPr lang="es-CL" sz="2400" dirty="0">
                <a:solidFill>
                  <a:schemeClr val="accent3">
                    <a:lumMod val="50000"/>
                  </a:schemeClr>
                </a:solidFill>
              </a:endParaRPr>
            </a:p>
            <a:p>
              <a:r>
                <a:rPr lang="es-CL" sz="2400" dirty="0">
                  <a:solidFill>
                    <a:schemeClr val="accent3">
                      <a:lumMod val="50000"/>
                    </a:schemeClr>
                  </a:solidFill>
                </a:rPr>
                <a:t>FROM </a:t>
              </a:r>
              <a:r>
                <a:rPr lang="es-CL" sz="2400" dirty="0" err="1">
                  <a:solidFill>
                    <a:schemeClr val="accent3">
                      <a:lumMod val="50000"/>
                    </a:schemeClr>
                  </a:solidFill>
                </a:rPr>
                <a:t>departments</a:t>
              </a:r>
              <a:r>
                <a:rPr lang="es-CL" sz="2400" dirty="0">
                  <a:solidFill>
                    <a:schemeClr val="accent3">
                      <a:lumMod val="50000"/>
                    </a:schemeClr>
                  </a:solidFill>
                </a:rPr>
                <a:t> d,</a:t>
              </a:r>
            </a:p>
            <a:p>
              <a:r>
                <a:rPr lang="es-CL" sz="2400" dirty="0">
                  <a:solidFill>
                    <a:schemeClr val="accent3">
                      <a:lumMod val="50000"/>
                    </a:schemeClr>
                  </a:solidFill>
                </a:rPr>
                <a:t>     		</a:t>
              </a:r>
              <a:r>
                <a:rPr lang="es-CL" sz="2400" dirty="0" err="1">
                  <a:solidFill>
                    <a:schemeClr val="accent3">
                      <a:lumMod val="50000"/>
                    </a:schemeClr>
                  </a:solidFill>
                </a:rPr>
                <a:t>locations</a:t>
              </a:r>
              <a:r>
                <a:rPr lang="es-CL" sz="2400" dirty="0">
                  <a:solidFill>
                    <a:schemeClr val="accent3">
                      <a:lumMod val="50000"/>
                    </a:schemeClr>
                  </a:solidFill>
                </a:rPr>
                <a:t> l</a:t>
              </a:r>
            </a:p>
            <a:p>
              <a:r>
                <a:rPr lang="es-CL" sz="2400" dirty="0">
                  <a:solidFill>
                    <a:schemeClr val="accent3">
                      <a:lumMod val="50000"/>
                    </a:schemeClr>
                  </a:solidFill>
                </a:rPr>
                <a:t>WHERE </a:t>
              </a:r>
              <a:r>
                <a:rPr lang="es-CL" sz="2400" dirty="0" err="1">
                  <a:solidFill>
                    <a:schemeClr val="accent3">
                      <a:lumMod val="50000"/>
                    </a:schemeClr>
                  </a:solidFill>
                </a:rPr>
                <a:t>d.location_id</a:t>
              </a:r>
              <a:r>
                <a:rPr lang="es-CL" sz="2400" dirty="0">
                  <a:solidFill>
                    <a:schemeClr val="accent3">
                      <a:lumMod val="50000"/>
                    </a:schemeClr>
                  </a:solidFill>
                </a:rPr>
                <a:t> = </a:t>
              </a:r>
              <a:r>
                <a:rPr lang="es-CL" sz="2400" dirty="0" err="1">
                  <a:solidFill>
                    <a:schemeClr val="accent3">
                      <a:lumMod val="50000"/>
                    </a:schemeClr>
                  </a:solidFill>
                </a:rPr>
                <a:t>l.location_id</a:t>
              </a:r>
              <a:r>
                <a:rPr lang="es-CL" sz="2400" dirty="0">
                  <a:solidFill>
                    <a:schemeClr val="accent3">
                      <a:lumMod val="50000"/>
                    </a:schemeClr>
                  </a:solidFill>
                </a:rPr>
                <a:t>;</a:t>
              </a:r>
            </a:p>
          </p:txBody>
        </p:sp>
      </p:grpSp>
      <p:sp>
        <p:nvSpPr>
          <p:cNvPr id="13" name="Rectángulo 12"/>
          <p:cNvSpPr/>
          <p:nvPr/>
        </p:nvSpPr>
        <p:spPr>
          <a:xfrm>
            <a:off x="3688905" y="1874570"/>
            <a:ext cx="1230634" cy="400110"/>
          </a:xfrm>
          <a:prstGeom prst="rect">
            <a:avLst/>
          </a:prstGeom>
        </p:spPr>
        <p:txBody>
          <a:bodyPr wrap="square">
            <a:spAutoFit/>
          </a:bodyPr>
          <a:lstStyle/>
          <a:p>
            <a:r>
              <a:rPr lang="es-ES" sz="2000" dirty="0">
                <a:solidFill>
                  <a:srgbClr val="FF0000"/>
                </a:solidFill>
              </a:rPr>
              <a:t>27 </a:t>
            </a:r>
            <a:r>
              <a:rPr lang="es-ES" sz="2000" dirty="0" err="1">
                <a:solidFill>
                  <a:srgbClr val="FF0000"/>
                </a:solidFill>
              </a:rPr>
              <a:t>tuplas</a:t>
            </a:r>
            <a:endParaRPr lang="es-CL" sz="2000" dirty="0">
              <a:solidFill>
                <a:srgbClr val="FF0000"/>
              </a:solidFill>
            </a:endParaRPr>
          </a:p>
        </p:txBody>
      </p:sp>
    </p:spTree>
    <p:extLst>
      <p:ext uri="{BB962C8B-B14F-4D97-AF65-F5344CB8AC3E}">
        <p14:creationId xmlns:p14="http://schemas.microsoft.com/office/powerpoint/2010/main" val="66137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 - EJERCICIOS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9" name="Rectángulo 8"/>
          <p:cNvSpPr/>
          <p:nvPr/>
        </p:nvSpPr>
        <p:spPr>
          <a:xfrm>
            <a:off x="297821" y="1048685"/>
            <a:ext cx="8453377" cy="1015663"/>
          </a:xfrm>
          <a:prstGeom prst="rect">
            <a:avLst/>
          </a:prstGeom>
        </p:spPr>
        <p:txBody>
          <a:bodyPr wrap="square">
            <a:spAutoFit/>
          </a:bodyPr>
          <a:lstStyle/>
          <a:p>
            <a:r>
              <a:rPr lang="es-ES" sz="2000" dirty="0"/>
              <a:t>5) Mostrar para cada empleado, su nombre, apellido, sueldo anual, nombre del departamento, ciudad donde esta el departamento, junto con su país y nombre de la región donde se ubica.</a:t>
            </a:r>
            <a:endParaRPr lang="es-CL" sz="2000" dirty="0"/>
          </a:p>
        </p:txBody>
      </p:sp>
      <p:sp>
        <p:nvSpPr>
          <p:cNvPr id="5" name="Rectángulo 4"/>
          <p:cNvSpPr/>
          <p:nvPr/>
        </p:nvSpPr>
        <p:spPr>
          <a:xfrm>
            <a:off x="7264400" y="1920340"/>
            <a:ext cx="1431138" cy="400110"/>
          </a:xfrm>
          <a:prstGeom prst="rect">
            <a:avLst/>
          </a:prstGeom>
        </p:spPr>
        <p:txBody>
          <a:bodyPr wrap="square">
            <a:spAutoFit/>
          </a:bodyPr>
          <a:lstStyle/>
          <a:p>
            <a:r>
              <a:rPr lang="es-ES" sz="2000" dirty="0">
                <a:solidFill>
                  <a:srgbClr val="FF0000"/>
                </a:solidFill>
              </a:rPr>
              <a:t>106 </a:t>
            </a:r>
            <a:r>
              <a:rPr lang="es-ES" sz="2000" dirty="0" err="1">
                <a:solidFill>
                  <a:srgbClr val="FF0000"/>
                </a:solidFill>
              </a:rPr>
              <a:t>tuplas</a:t>
            </a:r>
            <a:endParaRPr lang="es-CL" sz="2000" dirty="0">
              <a:solidFill>
                <a:srgbClr val="FF0000"/>
              </a:solidFill>
            </a:endParaRPr>
          </a:p>
        </p:txBody>
      </p:sp>
      <p:sp>
        <p:nvSpPr>
          <p:cNvPr id="2" name="Rectángulo 1"/>
          <p:cNvSpPr/>
          <p:nvPr/>
        </p:nvSpPr>
        <p:spPr>
          <a:xfrm>
            <a:off x="254769" y="2134662"/>
            <a:ext cx="8750300" cy="4524315"/>
          </a:xfrm>
          <a:prstGeom prst="rect">
            <a:avLst/>
          </a:prstGeom>
        </p:spPr>
        <p:txBody>
          <a:bodyPr wrap="square">
            <a:spAutoFit/>
          </a:bodyPr>
          <a:lstStyle/>
          <a:p>
            <a:r>
              <a:rPr lang="es-CL" sz="2400" dirty="0">
                <a:solidFill>
                  <a:schemeClr val="accent3">
                    <a:lumMod val="50000"/>
                  </a:schemeClr>
                </a:solidFill>
              </a:rPr>
              <a:t>SELECT  </a:t>
            </a:r>
            <a:r>
              <a:rPr lang="es-CL" sz="2400" dirty="0" err="1">
                <a:solidFill>
                  <a:schemeClr val="accent3">
                    <a:lumMod val="50000"/>
                  </a:schemeClr>
                </a:solidFill>
              </a:rPr>
              <a:t>e.first_name</a:t>
            </a:r>
            <a:r>
              <a:rPr lang="es-CL" sz="2400" dirty="0">
                <a:solidFill>
                  <a:schemeClr val="accent3">
                    <a:lumMod val="50000"/>
                  </a:schemeClr>
                </a:solidFill>
              </a:rPr>
              <a:t> "Nombre",</a:t>
            </a:r>
          </a:p>
          <a:p>
            <a:r>
              <a:rPr lang="es-CL" sz="2400" dirty="0">
                <a:solidFill>
                  <a:schemeClr val="accent3">
                    <a:lumMod val="50000"/>
                  </a:schemeClr>
                </a:solidFill>
              </a:rPr>
              <a:t>        </a:t>
            </a:r>
            <a:r>
              <a:rPr lang="es-CL" sz="2400" dirty="0" err="1">
                <a:solidFill>
                  <a:schemeClr val="accent3">
                    <a:lumMod val="50000"/>
                  </a:schemeClr>
                </a:solidFill>
              </a:rPr>
              <a:t>e.last_name</a:t>
            </a:r>
            <a:r>
              <a:rPr lang="es-CL" sz="2400" dirty="0">
                <a:solidFill>
                  <a:schemeClr val="accent3">
                    <a:lumMod val="50000"/>
                  </a:schemeClr>
                </a:solidFill>
              </a:rPr>
              <a:t> "Apellido",</a:t>
            </a:r>
          </a:p>
          <a:p>
            <a:r>
              <a:rPr lang="es-CL" sz="2400" dirty="0">
                <a:solidFill>
                  <a:schemeClr val="accent3">
                    <a:lumMod val="50000"/>
                  </a:schemeClr>
                </a:solidFill>
              </a:rPr>
              <a:t>        </a:t>
            </a:r>
            <a:r>
              <a:rPr lang="es-CL" sz="2400" dirty="0" err="1">
                <a:solidFill>
                  <a:schemeClr val="accent3">
                    <a:lumMod val="50000"/>
                  </a:schemeClr>
                </a:solidFill>
              </a:rPr>
              <a:t>e.salary</a:t>
            </a:r>
            <a:r>
              <a:rPr lang="es-CL" sz="2400" dirty="0">
                <a:solidFill>
                  <a:schemeClr val="accent3">
                    <a:lumMod val="50000"/>
                  </a:schemeClr>
                </a:solidFill>
              </a:rPr>
              <a:t>*12 "Sueldo Anual",</a:t>
            </a:r>
          </a:p>
          <a:p>
            <a:r>
              <a:rPr lang="es-CL" sz="2400" dirty="0">
                <a:solidFill>
                  <a:schemeClr val="accent3">
                    <a:lumMod val="50000"/>
                  </a:schemeClr>
                </a:solidFill>
              </a:rPr>
              <a:t>        </a:t>
            </a:r>
            <a:r>
              <a:rPr lang="es-CL" sz="2400" dirty="0" err="1">
                <a:solidFill>
                  <a:schemeClr val="accent3">
                    <a:lumMod val="50000"/>
                  </a:schemeClr>
                </a:solidFill>
              </a:rPr>
              <a:t>d.department_name</a:t>
            </a:r>
            <a:r>
              <a:rPr lang="es-CL" sz="2400" dirty="0">
                <a:solidFill>
                  <a:schemeClr val="accent3">
                    <a:lumMod val="50000"/>
                  </a:schemeClr>
                </a:solidFill>
              </a:rPr>
              <a:t> "Departamento",</a:t>
            </a:r>
          </a:p>
          <a:p>
            <a:r>
              <a:rPr lang="es-CL" sz="2400" dirty="0">
                <a:solidFill>
                  <a:schemeClr val="accent3">
                    <a:lumMod val="50000"/>
                  </a:schemeClr>
                </a:solidFill>
              </a:rPr>
              <a:t>        </a:t>
            </a:r>
            <a:r>
              <a:rPr lang="es-CL" sz="2400" dirty="0" err="1">
                <a:solidFill>
                  <a:schemeClr val="accent3">
                    <a:lumMod val="50000"/>
                  </a:schemeClr>
                </a:solidFill>
              </a:rPr>
              <a:t>l.city</a:t>
            </a:r>
            <a:r>
              <a:rPr lang="es-CL" sz="2400" dirty="0">
                <a:solidFill>
                  <a:schemeClr val="accent3">
                    <a:lumMod val="50000"/>
                  </a:schemeClr>
                </a:solidFill>
              </a:rPr>
              <a:t> "Ciudad",</a:t>
            </a:r>
          </a:p>
          <a:p>
            <a:r>
              <a:rPr lang="es-CL" sz="2400" dirty="0">
                <a:solidFill>
                  <a:schemeClr val="accent3">
                    <a:lumMod val="50000"/>
                  </a:schemeClr>
                </a:solidFill>
              </a:rPr>
              <a:t>        </a:t>
            </a:r>
            <a:r>
              <a:rPr lang="es-CL" sz="2400" dirty="0" err="1">
                <a:solidFill>
                  <a:schemeClr val="accent3">
                    <a:lumMod val="50000"/>
                  </a:schemeClr>
                </a:solidFill>
              </a:rPr>
              <a:t>c.country_name</a:t>
            </a:r>
            <a:r>
              <a:rPr lang="es-CL" sz="2400" dirty="0">
                <a:solidFill>
                  <a:schemeClr val="accent3">
                    <a:lumMod val="50000"/>
                  </a:schemeClr>
                </a:solidFill>
              </a:rPr>
              <a:t> "País",</a:t>
            </a:r>
          </a:p>
          <a:p>
            <a:r>
              <a:rPr lang="es-CL" sz="2400" dirty="0">
                <a:solidFill>
                  <a:schemeClr val="accent3">
                    <a:lumMod val="50000"/>
                  </a:schemeClr>
                </a:solidFill>
              </a:rPr>
              <a:t>        </a:t>
            </a:r>
            <a:r>
              <a:rPr lang="es-CL" sz="2400" dirty="0" err="1">
                <a:solidFill>
                  <a:schemeClr val="accent3">
                    <a:lumMod val="50000"/>
                  </a:schemeClr>
                </a:solidFill>
              </a:rPr>
              <a:t>r.region_name</a:t>
            </a:r>
            <a:r>
              <a:rPr lang="es-CL" sz="2400" dirty="0">
                <a:solidFill>
                  <a:schemeClr val="accent3">
                    <a:lumMod val="50000"/>
                  </a:schemeClr>
                </a:solidFill>
              </a:rPr>
              <a:t> "Región"</a:t>
            </a:r>
          </a:p>
          <a:p>
            <a:r>
              <a:rPr lang="es-CL" sz="2400" dirty="0">
                <a:solidFill>
                  <a:schemeClr val="accent3">
                    <a:lumMod val="50000"/>
                  </a:schemeClr>
                </a:solidFill>
              </a:rPr>
              <a:t>FROM </a:t>
            </a:r>
            <a:r>
              <a:rPr lang="es-CL" sz="2400" dirty="0" err="1">
                <a:solidFill>
                  <a:schemeClr val="accent3">
                    <a:lumMod val="50000"/>
                  </a:schemeClr>
                </a:solidFill>
              </a:rPr>
              <a:t>employees</a:t>
            </a:r>
            <a:r>
              <a:rPr lang="es-CL" sz="2400" dirty="0">
                <a:solidFill>
                  <a:schemeClr val="accent3">
                    <a:lumMod val="50000"/>
                  </a:schemeClr>
                </a:solidFill>
              </a:rPr>
              <a:t> e, </a:t>
            </a:r>
            <a:r>
              <a:rPr lang="es-CL" sz="2400" dirty="0" err="1">
                <a:solidFill>
                  <a:schemeClr val="accent3">
                    <a:lumMod val="50000"/>
                  </a:schemeClr>
                </a:solidFill>
              </a:rPr>
              <a:t>departments</a:t>
            </a:r>
            <a:r>
              <a:rPr lang="es-CL" sz="2400" dirty="0">
                <a:solidFill>
                  <a:schemeClr val="accent3">
                    <a:lumMod val="50000"/>
                  </a:schemeClr>
                </a:solidFill>
              </a:rPr>
              <a:t> d, </a:t>
            </a:r>
            <a:r>
              <a:rPr lang="es-CL" sz="2400" dirty="0" err="1">
                <a:solidFill>
                  <a:schemeClr val="accent3">
                    <a:lumMod val="50000"/>
                  </a:schemeClr>
                </a:solidFill>
              </a:rPr>
              <a:t>locations</a:t>
            </a:r>
            <a:r>
              <a:rPr lang="es-CL" sz="2400" dirty="0">
                <a:solidFill>
                  <a:schemeClr val="accent3">
                    <a:lumMod val="50000"/>
                  </a:schemeClr>
                </a:solidFill>
              </a:rPr>
              <a:t> l, </a:t>
            </a:r>
            <a:r>
              <a:rPr lang="es-CL" sz="2400" dirty="0" err="1">
                <a:solidFill>
                  <a:schemeClr val="accent3">
                    <a:lumMod val="50000"/>
                  </a:schemeClr>
                </a:solidFill>
              </a:rPr>
              <a:t>countries</a:t>
            </a:r>
            <a:r>
              <a:rPr lang="es-CL" sz="2400" dirty="0">
                <a:solidFill>
                  <a:schemeClr val="accent3">
                    <a:lumMod val="50000"/>
                  </a:schemeClr>
                </a:solidFill>
              </a:rPr>
              <a:t> c, </a:t>
            </a:r>
            <a:r>
              <a:rPr lang="es-CL" sz="2400" dirty="0" err="1">
                <a:solidFill>
                  <a:schemeClr val="accent3">
                    <a:lumMod val="50000"/>
                  </a:schemeClr>
                </a:solidFill>
              </a:rPr>
              <a:t>regions</a:t>
            </a:r>
            <a:r>
              <a:rPr lang="es-CL" sz="2400" dirty="0">
                <a:solidFill>
                  <a:schemeClr val="accent3">
                    <a:lumMod val="50000"/>
                  </a:schemeClr>
                </a:solidFill>
              </a:rPr>
              <a:t> r</a:t>
            </a:r>
          </a:p>
          <a:p>
            <a:r>
              <a:rPr lang="es-CL" sz="2400" dirty="0">
                <a:solidFill>
                  <a:schemeClr val="accent3">
                    <a:lumMod val="50000"/>
                  </a:schemeClr>
                </a:solidFill>
              </a:rPr>
              <a:t>WHERE </a:t>
            </a:r>
            <a:r>
              <a:rPr lang="es-CL" sz="2400" dirty="0" err="1">
                <a:solidFill>
                  <a:schemeClr val="accent3">
                    <a:lumMod val="50000"/>
                  </a:schemeClr>
                </a:solidFill>
              </a:rPr>
              <a:t>e.department_id</a:t>
            </a:r>
            <a:r>
              <a:rPr lang="es-CL" sz="2400" dirty="0">
                <a:solidFill>
                  <a:schemeClr val="accent3">
                    <a:lumMod val="50000"/>
                  </a:schemeClr>
                </a:solidFill>
              </a:rPr>
              <a:t> = </a:t>
            </a:r>
            <a:r>
              <a:rPr lang="es-CL" sz="2400" dirty="0" err="1">
                <a:solidFill>
                  <a:schemeClr val="accent3">
                    <a:lumMod val="50000"/>
                  </a:schemeClr>
                </a:solidFill>
              </a:rPr>
              <a:t>d.department_id</a:t>
            </a:r>
            <a:endParaRPr lang="es-CL" sz="2400" dirty="0">
              <a:solidFill>
                <a:schemeClr val="accent3">
                  <a:lumMod val="50000"/>
                </a:schemeClr>
              </a:solidFill>
            </a:endParaRPr>
          </a:p>
          <a:p>
            <a:r>
              <a:rPr lang="es-CL" sz="2400" dirty="0">
                <a:solidFill>
                  <a:schemeClr val="accent3">
                    <a:lumMod val="50000"/>
                  </a:schemeClr>
                </a:solidFill>
              </a:rPr>
              <a:t>AND      </a:t>
            </a:r>
            <a:r>
              <a:rPr lang="es-CL" sz="2400" dirty="0" err="1">
                <a:solidFill>
                  <a:schemeClr val="accent3">
                    <a:lumMod val="50000"/>
                  </a:schemeClr>
                </a:solidFill>
              </a:rPr>
              <a:t>d.location_id</a:t>
            </a:r>
            <a:r>
              <a:rPr lang="es-CL" sz="2400" dirty="0">
                <a:solidFill>
                  <a:schemeClr val="accent3">
                    <a:lumMod val="50000"/>
                  </a:schemeClr>
                </a:solidFill>
              </a:rPr>
              <a:t> = </a:t>
            </a:r>
            <a:r>
              <a:rPr lang="es-CL" sz="2400" dirty="0" err="1">
                <a:solidFill>
                  <a:schemeClr val="accent3">
                    <a:lumMod val="50000"/>
                  </a:schemeClr>
                </a:solidFill>
              </a:rPr>
              <a:t>l.location_id</a:t>
            </a:r>
            <a:endParaRPr lang="es-CL" sz="2400" dirty="0">
              <a:solidFill>
                <a:schemeClr val="accent3">
                  <a:lumMod val="50000"/>
                </a:schemeClr>
              </a:solidFill>
            </a:endParaRPr>
          </a:p>
          <a:p>
            <a:r>
              <a:rPr lang="es-CL" sz="2400" dirty="0">
                <a:solidFill>
                  <a:schemeClr val="accent3">
                    <a:lumMod val="50000"/>
                  </a:schemeClr>
                </a:solidFill>
              </a:rPr>
              <a:t>AND      </a:t>
            </a:r>
            <a:r>
              <a:rPr lang="es-CL" sz="2400" dirty="0" err="1">
                <a:solidFill>
                  <a:schemeClr val="accent3">
                    <a:lumMod val="50000"/>
                  </a:schemeClr>
                </a:solidFill>
              </a:rPr>
              <a:t>l.country_id</a:t>
            </a:r>
            <a:r>
              <a:rPr lang="es-CL" sz="2400" dirty="0">
                <a:solidFill>
                  <a:schemeClr val="accent3">
                    <a:lumMod val="50000"/>
                  </a:schemeClr>
                </a:solidFill>
              </a:rPr>
              <a:t> = </a:t>
            </a:r>
            <a:r>
              <a:rPr lang="es-CL" sz="2400" dirty="0" err="1">
                <a:solidFill>
                  <a:schemeClr val="accent3">
                    <a:lumMod val="50000"/>
                  </a:schemeClr>
                </a:solidFill>
              </a:rPr>
              <a:t>c.country_id</a:t>
            </a:r>
            <a:endParaRPr lang="es-CL" sz="2400" dirty="0">
              <a:solidFill>
                <a:schemeClr val="accent3">
                  <a:lumMod val="50000"/>
                </a:schemeClr>
              </a:solidFill>
            </a:endParaRPr>
          </a:p>
          <a:p>
            <a:r>
              <a:rPr lang="es-CL" sz="2400" dirty="0">
                <a:solidFill>
                  <a:schemeClr val="accent3">
                    <a:lumMod val="50000"/>
                  </a:schemeClr>
                </a:solidFill>
              </a:rPr>
              <a:t>AND      </a:t>
            </a:r>
            <a:r>
              <a:rPr lang="es-CL" sz="2400" dirty="0" err="1">
                <a:solidFill>
                  <a:schemeClr val="accent3">
                    <a:lumMod val="50000"/>
                  </a:schemeClr>
                </a:solidFill>
              </a:rPr>
              <a:t>c.region_id</a:t>
            </a:r>
            <a:r>
              <a:rPr lang="es-CL" sz="2400" dirty="0">
                <a:solidFill>
                  <a:schemeClr val="accent3">
                    <a:lumMod val="50000"/>
                  </a:schemeClr>
                </a:solidFill>
              </a:rPr>
              <a:t> = </a:t>
            </a:r>
            <a:r>
              <a:rPr lang="es-CL" sz="2400" dirty="0" err="1">
                <a:solidFill>
                  <a:schemeClr val="accent3">
                    <a:lumMod val="50000"/>
                  </a:schemeClr>
                </a:solidFill>
              </a:rPr>
              <a:t>r.region_id</a:t>
            </a:r>
            <a:r>
              <a:rPr lang="es-CL" sz="2400" dirty="0">
                <a:solidFill>
                  <a:schemeClr val="accent3">
                    <a:lumMod val="50000"/>
                  </a:schemeClr>
                </a:solidFill>
              </a:rPr>
              <a:t>;</a:t>
            </a:r>
          </a:p>
        </p:txBody>
      </p:sp>
    </p:spTree>
    <p:extLst>
      <p:ext uri="{BB962C8B-B14F-4D97-AF65-F5344CB8AC3E}">
        <p14:creationId xmlns:p14="http://schemas.microsoft.com/office/powerpoint/2010/main" val="133914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520036"/>
            <a:ext cx="7772400" cy="685347"/>
          </a:xfrm>
        </p:spPr>
        <p:txBody>
          <a:bodyPr>
            <a:normAutofit/>
          </a:bodyPr>
          <a:lstStyle/>
          <a:p>
            <a:pPr algn="l"/>
            <a:r>
              <a:rPr lang="es-CL" sz="2400" b="1" dirty="0">
                <a:solidFill>
                  <a:srgbClr val="D40202"/>
                </a:solidFill>
                <a:latin typeface="Myriad Pro"/>
                <a:cs typeface="Myriad Pro"/>
              </a:rPr>
              <a:t>DESCRIPCIÓN DE LA ASIGNATURA - Unidad</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1398820" y="2421732"/>
            <a:ext cx="6485092" cy="2062103"/>
          </a:xfrm>
          <a:prstGeom prst="rect">
            <a:avLst/>
          </a:prstGeom>
        </p:spPr>
        <p:txBody>
          <a:bodyPr wrap="square">
            <a:spAutoFit/>
          </a:bodyPr>
          <a:lstStyle/>
          <a:p>
            <a:r>
              <a:rPr lang="es-ES" sz="2400" b="1" dirty="0"/>
              <a:t>Consultas, </a:t>
            </a:r>
            <a:r>
              <a:rPr lang="es-ES" sz="2400" b="1" dirty="0" err="1"/>
              <a:t>Subconsultas</a:t>
            </a:r>
            <a:r>
              <a:rPr lang="es-ES" sz="2400" b="1" dirty="0"/>
              <a:t> y Agrupaciones SQL</a:t>
            </a:r>
          </a:p>
          <a:p>
            <a:endParaRPr lang="es-ES" sz="2400" b="1" dirty="0"/>
          </a:p>
          <a:p>
            <a:r>
              <a:rPr lang="es-ES" sz="2000" dirty="0"/>
              <a:t>Elaborar consultas mediante lenguaje SQL para extraer y desplegar información de múltiples tablas de una base de datos, utilizando perfiles, roles y usuarios para organizar y restringir el acceso a la base de datos.</a:t>
            </a:r>
            <a:endParaRPr lang="es-CL" sz="2000" dirty="0"/>
          </a:p>
        </p:txBody>
      </p:sp>
      <p:sp>
        <p:nvSpPr>
          <p:cNvPr id="17" name="Rectángulo 16"/>
          <p:cNvSpPr/>
          <p:nvPr/>
        </p:nvSpPr>
        <p:spPr>
          <a:xfrm>
            <a:off x="1073244" y="2050209"/>
            <a:ext cx="301516" cy="30151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Título 1"/>
          <p:cNvSpPr txBox="1">
            <a:spLocks/>
          </p:cNvSpPr>
          <p:nvPr/>
        </p:nvSpPr>
        <p:spPr>
          <a:xfrm>
            <a:off x="1076624" y="1953982"/>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spTree>
    <p:extLst>
      <p:ext uri="{BB962C8B-B14F-4D97-AF65-F5344CB8AC3E}">
        <p14:creationId xmlns:p14="http://schemas.microsoft.com/office/powerpoint/2010/main" val="91649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 - EJERCICIOS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10" name="Rectángulo 9"/>
          <p:cNvSpPr/>
          <p:nvPr/>
        </p:nvSpPr>
        <p:spPr>
          <a:xfrm>
            <a:off x="297821" y="1209304"/>
            <a:ext cx="8072377" cy="707886"/>
          </a:xfrm>
          <a:prstGeom prst="rect">
            <a:avLst/>
          </a:prstGeom>
        </p:spPr>
        <p:txBody>
          <a:bodyPr wrap="square">
            <a:spAutoFit/>
          </a:bodyPr>
          <a:lstStyle/>
          <a:p>
            <a:r>
              <a:rPr lang="es-ES" sz="2000" dirty="0"/>
              <a:t>6) Identificar cuantos empleados hay por cada país, junto con el sueldo mínimo y máximo</a:t>
            </a:r>
            <a:endParaRPr lang="es-CL" sz="2000" dirty="0"/>
          </a:p>
        </p:txBody>
      </p:sp>
      <p:grpSp>
        <p:nvGrpSpPr>
          <p:cNvPr id="4" name="Grupo 3"/>
          <p:cNvGrpSpPr/>
          <p:nvPr/>
        </p:nvGrpSpPr>
        <p:grpSpPr>
          <a:xfrm>
            <a:off x="297821" y="2277430"/>
            <a:ext cx="8707248" cy="3678922"/>
            <a:chOff x="297821" y="2277430"/>
            <a:chExt cx="8707248" cy="3678922"/>
          </a:xfrm>
        </p:grpSpPr>
        <p:sp>
          <p:nvSpPr>
            <p:cNvPr id="2" name="Rectángulo 1"/>
            <p:cNvSpPr/>
            <p:nvPr/>
          </p:nvSpPr>
          <p:spPr>
            <a:xfrm>
              <a:off x="297821" y="2478477"/>
              <a:ext cx="5861679" cy="3477875"/>
            </a:xfrm>
            <a:prstGeom prst="rect">
              <a:avLst/>
            </a:prstGeom>
          </p:spPr>
          <p:txBody>
            <a:bodyPr wrap="square">
              <a:spAutoFit/>
            </a:bodyPr>
            <a:lstStyle/>
            <a:p>
              <a:r>
                <a:rPr lang="es-CL" sz="2200" dirty="0">
                  <a:solidFill>
                    <a:schemeClr val="accent3">
                      <a:lumMod val="50000"/>
                    </a:schemeClr>
                  </a:solidFill>
                </a:rPr>
                <a:t>SELECT  </a:t>
              </a:r>
              <a:r>
                <a:rPr lang="es-CL" sz="2200" dirty="0" err="1">
                  <a:solidFill>
                    <a:schemeClr val="accent3">
                      <a:lumMod val="50000"/>
                    </a:schemeClr>
                  </a:solidFill>
                </a:rPr>
                <a:t>c.country_name</a:t>
              </a:r>
              <a:r>
                <a:rPr lang="es-CL" sz="2200" dirty="0">
                  <a:solidFill>
                    <a:schemeClr val="accent3">
                      <a:lumMod val="50000"/>
                    </a:schemeClr>
                  </a:solidFill>
                </a:rPr>
                <a:t> "</a:t>
              </a:r>
              <a:r>
                <a:rPr lang="es-CL" sz="2200" dirty="0" err="1">
                  <a:solidFill>
                    <a:schemeClr val="accent3">
                      <a:lumMod val="50000"/>
                    </a:schemeClr>
                  </a:solidFill>
                </a:rPr>
                <a:t>Pais</a:t>
              </a:r>
              <a:r>
                <a:rPr lang="es-CL" sz="2200" dirty="0">
                  <a:solidFill>
                    <a:schemeClr val="accent3">
                      <a:lumMod val="50000"/>
                    </a:schemeClr>
                  </a:solidFill>
                </a:rPr>
                <a:t>",</a:t>
              </a:r>
            </a:p>
            <a:p>
              <a:r>
                <a:rPr lang="es-CL" sz="2200" dirty="0">
                  <a:solidFill>
                    <a:schemeClr val="accent3">
                      <a:lumMod val="50000"/>
                    </a:schemeClr>
                  </a:solidFill>
                </a:rPr>
                <a:t>   </a:t>
              </a:r>
              <a:r>
                <a:rPr lang="es-CL" sz="2200" dirty="0" err="1">
                  <a:solidFill>
                    <a:schemeClr val="accent3">
                      <a:lumMod val="50000"/>
                    </a:schemeClr>
                  </a:solidFill>
                </a:rPr>
                <a:t>count</a:t>
              </a:r>
              <a:r>
                <a:rPr lang="es-CL" sz="2200" dirty="0">
                  <a:solidFill>
                    <a:schemeClr val="accent3">
                      <a:lumMod val="50000"/>
                    </a:schemeClr>
                  </a:solidFill>
                </a:rPr>
                <a:t>(</a:t>
              </a:r>
              <a:r>
                <a:rPr lang="es-CL" sz="2200" dirty="0" err="1">
                  <a:solidFill>
                    <a:schemeClr val="accent3">
                      <a:lumMod val="50000"/>
                    </a:schemeClr>
                  </a:solidFill>
                </a:rPr>
                <a:t>e.employee_id</a:t>
              </a:r>
              <a:r>
                <a:rPr lang="es-CL" sz="2200" dirty="0">
                  <a:solidFill>
                    <a:schemeClr val="accent3">
                      <a:lumMod val="50000"/>
                    </a:schemeClr>
                  </a:solidFill>
                </a:rPr>
                <a:t>) "</a:t>
              </a:r>
              <a:r>
                <a:rPr lang="es-CL" sz="2200" dirty="0" err="1">
                  <a:solidFill>
                    <a:schemeClr val="accent3">
                      <a:lumMod val="50000"/>
                    </a:schemeClr>
                  </a:solidFill>
                </a:rPr>
                <a:t>Empls</a:t>
              </a:r>
              <a:r>
                <a:rPr lang="es-CL" sz="2200" dirty="0">
                  <a:solidFill>
                    <a:schemeClr val="accent3">
                      <a:lumMod val="50000"/>
                    </a:schemeClr>
                  </a:solidFill>
                </a:rPr>
                <a:t>.",</a:t>
              </a:r>
            </a:p>
            <a:p>
              <a:r>
                <a:rPr lang="es-CL" sz="2200" dirty="0">
                  <a:solidFill>
                    <a:schemeClr val="accent3">
                      <a:lumMod val="50000"/>
                    </a:schemeClr>
                  </a:solidFill>
                </a:rPr>
                <a:t>   MIN(</a:t>
              </a:r>
              <a:r>
                <a:rPr lang="es-CL" sz="2200" dirty="0" err="1">
                  <a:solidFill>
                    <a:schemeClr val="accent3">
                      <a:lumMod val="50000"/>
                    </a:schemeClr>
                  </a:solidFill>
                </a:rPr>
                <a:t>salary</a:t>
              </a:r>
              <a:r>
                <a:rPr lang="es-CL" sz="2200" dirty="0">
                  <a:solidFill>
                    <a:schemeClr val="accent3">
                      <a:lumMod val="50000"/>
                    </a:schemeClr>
                  </a:solidFill>
                </a:rPr>
                <a:t>) "Sueldo min",</a:t>
              </a:r>
            </a:p>
            <a:p>
              <a:r>
                <a:rPr lang="es-CL" sz="2200" dirty="0">
                  <a:solidFill>
                    <a:schemeClr val="accent3">
                      <a:lumMod val="50000"/>
                    </a:schemeClr>
                  </a:solidFill>
                </a:rPr>
                <a:t>   MAX(</a:t>
              </a:r>
              <a:r>
                <a:rPr lang="es-CL" sz="2200" dirty="0" err="1">
                  <a:solidFill>
                    <a:schemeClr val="accent3">
                      <a:lumMod val="50000"/>
                    </a:schemeClr>
                  </a:solidFill>
                </a:rPr>
                <a:t>salary</a:t>
              </a:r>
              <a:r>
                <a:rPr lang="es-CL" sz="2200" dirty="0">
                  <a:solidFill>
                    <a:schemeClr val="accent3">
                      <a:lumMod val="50000"/>
                    </a:schemeClr>
                  </a:solidFill>
                </a:rPr>
                <a:t>) "Sueldo </a:t>
              </a:r>
              <a:r>
                <a:rPr lang="es-CL" sz="2200" dirty="0" err="1">
                  <a:solidFill>
                    <a:schemeClr val="accent3">
                      <a:lumMod val="50000"/>
                    </a:schemeClr>
                  </a:solidFill>
                </a:rPr>
                <a:t>max</a:t>
              </a:r>
              <a:r>
                <a:rPr lang="es-CL" sz="2200" dirty="0">
                  <a:solidFill>
                    <a:schemeClr val="accent3">
                      <a:lumMod val="50000"/>
                    </a:schemeClr>
                  </a:solidFill>
                </a:rPr>
                <a:t>"</a:t>
              </a:r>
            </a:p>
            <a:p>
              <a:r>
                <a:rPr lang="es-CL" sz="2200" dirty="0">
                  <a:solidFill>
                    <a:schemeClr val="accent3">
                      <a:lumMod val="50000"/>
                    </a:schemeClr>
                  </a:solidFill>
                </a:rPr>
                <a:t>FROM </a:t>
              </a:r>
              <a:r>
                <a:rPr lang="es-CL" sz="2200" dirty="0" err="1">
                  <a:solidFill>
                    <a:schemeClr val="accent3">
                      <a:lumMod val="50000"/>
                    </a:schemeClr>
                  </a:solidFill>
                </a:rPr>
                <a:t>employees</a:t>
              </a:r>
              <a:r>
                <a:rPr lang="es-CL" sz="2200" dirty="0">
                  <a:solidFill>
                    <a:schemeClr val="accent3">
                      <a:lumMod val="50000"/>
                    </a:schemeClr>
                  </a:solidFill>
                </a:rPr>
                <a:t> e, </a:t>
              </a:r>
              <a:r>
                <a:rPr lang="es-CL" sz="2200" dirty="0" err="1">
                  <a:solidFill>
                    <a:schemeClr val="accent3">
                      <a:lumMod val="50000"/>
                    </a:schemeClr>
                  </a:solidFill>
                </a:rPr>
                <a:t>departments</a:t>
              </a:r>
              <a:r>
                <a:rPr lang="es-CL" sz="2200" dirty="0">
                  <a:solidFill>
                    <a:schemeClr val="accent3">
                      <a:lumMod val="50000"/>
                    </a:schemeClr>
                  </a:solidFill>
                </a:rPr>
                <a:t> d,</a:t>
              </a:r>
            </a:p>
            <a:p>
              <a:r>
                <a:rPr lang="es-CL" sz="2200" dirty="0">
                  <a:solidFill>
                    <a:schemeClr val="accent3">
                      <a:lumMod val="50000"/>
                    </a:schemeClr>
                  </a:solidFill>
                </a:rPr>
                <a:t>     </a:t>
              </a:r>
              <a:r>
                <a:rPr lang="es-CL" sz="2200" dirty="0" err="1">
                  <a:solidFill>
                    <a:schemeClr val="accent3">
                      <a:lumMod val="50000"/>
                    </a:schemeClr>
                  </a:solidFill>
                </a:rPr>
                <a:t>locations</a:t>
              </a:r>
              <a:r>
                <a:rPr lang="es-CL" sz="2200" dirty="0">
                  <a:solidFill>
                    <a:schemeClr val="accent3">
                      <a:lumMod val="50000"/>
                    </a:schemeClr>
                  </a:solidFill>
                </a:rPr>
                <a:t> l, </a:t>
              </a:r>
              <a:r>
                <a:rPr lang="es-CL" sz="2200" dirty="0" err="1">
                  <a:solidFill>
                    <a:schemeClr val="accent3">
                      <a:lumMod val="50000"/>
                    </a:schemeClr>
                  </a:solidFill>
                </a:rPr>
                <a:t>countries</a:t>
              </a:r>
              <a:r>
                <a:rPr lang="es-CL" sz="2200" dirty="0">
                  <a:solidFill>
                    <a:schemeClr val="accent3">
                      <a:lumMod val="50000"/>
                    </a:schemeClr>
                  </a:solidFill>
                </a:rPr>
                <a:t> c</a:t>
              </a:r>
            </a:p>
            <a:p>
              <a:r>
                <a:rPr lang="es-CL" sz="2200" dirty="0">
                  <a:solidFill>
                    <a:schemeClr val="accent3">
                      <a:lumMod val="50000"/>
                    </a:schemeClr>
                  </a:solidFill>
                </a:rPr>
                <a:t>WHERE </a:t>
              </a:r>
              <a:r>
                <a:rPr lang="es-CL" sz="2200" dirty="0" err="1">
                  <a:solidFill>
                    <a:schemeClr val="accent3">
                      <a:lumMod val="50000"/>
                    </a:schemeClr>
                  </a:solidFill>
                </a:rPr>
                <a:t>e.department_id</a:t>
              </a:r>
              <a:r>
                <a:rPr lang="es-CL" sz="2200" dirty="0">
                  <a:solidFill>
                    <a:schemeClr val="accent3">
                      <a:lumMod val="50000"/>
                    </a:schemeClr>
                  </a:solidFill>
                </a:rPr>
                <a:t> = </a:t>
              </a:r>
              <a:r>
                <a:rPr lang="es-CL" sz="2200" dirty="0" err="1">
                  <a:solidFill>
                    <a:schemeClr val="accent3">
                      <a:lumMod val="50000"/>
                    </a:schemeClr>
                  </a:solidFill>
                </a:rPr>
                <a:t>d.department_id</a:t>
              </a:r>
              <a:endParaRPr lang="es-CL" sz="2200" dirty="0">
                <a:solidFill>
                  <a:schemeClr val="accent3">
                    <a:lumMod val="50000"/>
                  </a:schemeClr>
                </a:solidFill>
              </a:endParaRPr>
            </a:p>
            <a:p>
              <a:r>
                <a:rPr lang="es-CL" sz="2200" dirty="0">
                  <a:solidFill>
                    <a:schemeClr val="accent3">
                      <a:lumMod val="50000"/>
                    </a:schemeClr>
                  </a:solidFill>
                </a:rPr>
                <a:t>AND   </a:t>
              </a:r>
              <a:r>
                <a:rPr lang="es-CL" sz="2200" dirty="0" err="1">
                  <a:solidFill>
                    <a:schemeClr val="accent3">
                      <a:lumMod val="50000"/>
                    </a:schemeClr>
                  </a:solidFill>
                </a:rPr>
                <a:t>d.location_id</a:t>
              </a:r>
              <a:r>
                <a:rPr lang="es-CL" sz="2200" dirty="0">
                  <a:solidFill>
                    <a:schemeClr val="accent3">
                      <a:lumMod val="50000"/>
                    </a:schemeClr>
                  </a:solidFill>
                </a:rPr>
                <a:t> = </a:t>
              </a:r>
              <a:r>
                <a:rPr lang="es-CL" sz="2200" dirty="0" err="1">
                  <a:solidFill>
                    <a:schemeClr val="accent3">
                      <a:lumMod val="50000"/>
                    </a:schemeClr>
                  </a:solidFill>
                </a:rPr>
                <a:t>l.location_id</a:t>
              </a:r>
              <a:endParaRPr lang="es-CL" sz="2200" dirty="0">
                <a:solidFill>
                  <a:schemeClr val="accent3">
                    <a:lumMod val="50000"/>
                  </a:schemeClr>
                </a:solidFill>
              </a:endParaRPr>
            </a:p>
            <a:p>
              <a:r>
                <a:rPr lang="es-CL" sz="2200" dirty="0">
                  <a:solidFill>
                    <a:schemeClr val="accent3">
                      <a:lumMod val="50000"/>
                    </a:schemeClr>
                  </a:solidFill>
                </a:rPr>
                <a:t>AND   </a:t>
              </a:r>
              <a:r>
                <a:rPr lang="es-CL" sz="2200" dirty="0" err="1">
                  <a:solidFill>
                    <a:schemeClr val="accent3">
                      <a:lumMod val="50000"/>
                    </a:schemeClr>
                  </a:solidFill>
                </a:rPr>
                <a:t>l.country_id</a:t>
              </a:r>
              <a:r>
                <a:rPr lang="es-CL" sz="2200" dirty="0">
                  <a:solidFill>
                    <a:schemeClr val="accent3">
                      <a:lumMod val="50000"/>
                    </a:schemeClr>
                  </a:solidFill>
                </a:rPr>
                <a:t> = </a:t>
              </a:r>
              <a:r>
                <a:rPr lang="es-CL" sz="2200" dirty="0" err="1">
                  <a:solidFill>
                    <a:schemeClr val="accent3">
                      <a:lumMod val="50000"/>
                    </a:schemeClr>
                  </a:solidFill>
                </a:rPr>
                <a:t>c.country_id</a:t>
              </a:r>
              <a:endParaRPr lang="es-CL" sz="2200" dirty="0">
                <a:solidFill>
                  <a:schemeClr val="accent3">
                    <a:lumMod val="50000"/>
                  </a:schemeClr>
                </a:solidFill>
              </a:endParaRPr>
            </a:p>
            <a:p>
              <a:r>
                <a:rPr lang="es-CL" sz="2200" dirty="0">
                  <a:solidFill>
                    <a:schemeClr val="accent3">
                      <a:lumMod val="50000"/>
                    </a:schemeClr>
                  </a:solidFill>
                </a:rPr>
                <a:t>GROUP </a:t>
              </a:r>
              <a:r>
                <a:rPr lang="es-CL" sz="2200" dirty="0" err="1">
                  <a:solidFill>
                    <a:schemeClr val="accent3">
                      <a:lumMod val="50000"/>
                    </a:schemeClr>
                  </a:solidFill>
                </a:rPr>
                <a:t>by</a:t>
              </a:r>
              <a:r>
                <a:rPr lang="es-CL" sz="2200" dirty="0">
                  <a:solidFill>
                    <a:schemeClr val="accent3">
                      <a:lumMod val="50000"/>
                    </a:schemeClr>
                  </a:solidFill>
                </a:rPr>
                <a:t> </a:t>
              </a:r>
              <a:r>
                <a:rPr lang="es-CL" sz="2200" dirty="0" err="1">
                  <a:solidFill>
                    <a:schemeClr val="accent3">
                      <a:lumMod val="50000"/>
                    </a:schemeClr>
                  </a:solidFill>
                </a:rPr>
                <a:t>c.country_name</a:t>
              </a:r>
              <a:r>
                <a:rPr lang="es-CL" sz="2200" dirty="0">
                  <a:solidFill>
                    <a:schemeClr val="accent3">
                      <a:lumMod val="50000"/>
                    </a:schemeClr>
                  </a:solidFill>
                </a:rPr>
                <a:t>;</a:t>
              </a:r>
            </a:p>
          </p:txBody>
        </p:sp>
        <p:pic>
          <p:nvPicPr>
            <p:cNvPr id="3" name="Imagen 2"/>
            <p:cNvPicPr>
              <a:picLocks noChangeAspect="1"/>
            </p:cNvPicPr>
            <p:nvPr/>
          </p:nvPicPr>
          <p:blipFill>
            <a:blip r:embed="rId3"/>
            <a:stretch>
              <a:fillRect/>
            </a:stretch>
          </p:blipFill>
          <p:spPr>
            <a:xfrm>
              <a:off x="4238119" y="2277430"/>
              <a:ext cx="4766950" cy="1113369"/>
            </a:xfrm>
            <a:prstGeom prst="rect">
              <a:avLst/>
            </a:prstGeom>
          </p:spPr>
        </p:pic>
      </p:grpSp>
      <p:sp>
        <p:nvSpPr>
          <p:cNvPr id="8" name="Rectángulo 7"/>
          <p:cNvSpPr/>
          <p:nvPr/>
        </p:nvSpPr>
        <p:spPr>
          <a:xfrm>
            <a:off x="7111507" y="4745144"/>
            <a:ext cx="1431138" cy="400110"/>
          </a:xfrm>
          <a:prstGeom prst="rect">
            <a:avLst/>
          </a:prstGeom>
        </p:spPr>
        <p:txBody>
          <a:bodyPr wrap="square">
            <a:spAutoFit/>
          </a:bodyPr>
          <a:lstStyle/>
          <a:p>
            <a:r>
              <a:rPr lang="es-ES" sz="2000" dirty="0">
                <a:solidFill>
                  <a:srgbClr val="FF0000"/>
                </a:solidFill>
              </a:rPr>
              <a:t>4 </a:t>
            </a:r>
            <a:r>
              <a:rPr lang="es-ES" sz="2000" dirty="0" err="1">
                <a:solidFill>
                  <a:srgbClr val="FF0000"/>
                </a:solidFill>
              </a:rPr>
              <a:t>tuplas</a:t>
            </a:r>
            <a:endParaRPr lang="es-CL" sz="2000" dirty="0">
              <a:solidFill>
                <a:srgbClr val="FF0000"/>
              </a:solidFill>
            </a:endParaRPr>
          </a:p>
        </p:txBody>
      </p:sp>
    </p:spTree>
    <p:extLst>
      <p:ext uri="{BB962C8B-B14F-4D97-AF65-F5344CB8AC3E}">
        <p14:creationId xmlns:p14="http://schemas.microsoft.com/office/powerpoint/2010/main" val="339568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 - EJERCICIOS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11" name="Rectángulo 10"/>
          <p:cNvSpPr/>
          <p:nvPr/>
        </p:nvSpPr>
        <p:spPr>
          <a:xfrm>
            <a:off x="297821" y="1200540"/>
            <a:ext cx="3661557" cy="1015663"/>
          </a:xfrm>
          <a:prstGeom prst="rect">
            <a:avLst/>
          </a:prstGeom>
        </p:spPr>
        <p:txBody>
          <a:bodyPr wrap="square">
            <a:spAutoFit/>
          </a:bodyPr>
          <a:lstStyle/>
          <a:p>
            <a:r>
              <a:rPr lang="es-ES" sz="2000" dirty="0"/>
              <a:t>7) Para cada empleado mostrar su nombre y apellido, junto con el nombre y apellido de su jefe.</a:t>
            </a:r>
            <a:endParaRPr lang="es-CL" sz="2000" dirty="0"/>
          </a:p>
        </p:txBody>
      </p:sp>
      <p:pic>
        <p:nvPicPr>
          <p:cNvPr id="5" name="Picture 2" descr="Esquema ejemplo HR"/>
          <p:cNvPicPr>
            <a:picLocks noChangeAspect="1" noChangeArrowheads="1"/>
          </p:cNvPicPr>
          <p:nvPr/>
        </p:nvPicPr>
        <p:blipFill rotWithShape="1">
          <a:blip r:embed="rId3">
            <a:extLst>
              <a:ext uri="{28A0092B-C50C-407E-A947-70E740481C1C}">
                <a14:useLocalDpi xmlns:a14="http://schemas.microsoft.com/office/drawing/2010/main" val="0"/>
              </a:ext>
            </a:extLst>
          </a:blip>
          <a:srcRect l="39035" t="36644" r="32124" b="15369"/>
          <a:stretch/>
        </p:blipFill>
        <p:spPr bwMode="auto">
          <a:xfrm>
            <a:off x="1106600" y="3067812"/>
            <a:ext cx="2304000" cy="262800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4"/>
          <a:stretch>
            <a:fillRect/>
          </a:stretch>
        </p:blipFill>
        <p:spPr>
          <a:xfrm>
            <a:off x="4090987" y="671296"/>
            <a:ext cx="3857625" cy="5953125"/>
          </a:xfrm>
          <a:prstGeom prst="rect">
            <a:avLst/>
          </a:prstGeom>
        </p:spPr>
      </p:pic>
      <p:grpSp>
        <p:nvGrpSpPr>
          <p:cNvPr id="9" name="Grupo 8"/>
          <p:cNvGrpSpPr/>
          <p:nvPr/>
        </p:nvGrpSpPr>
        <p:grpSpPr>
          <a:xfrm>
            <a:off x="2909343" y="808162"/>
            <a:ext cx="5170878" cy="2476500"/>
            <a:chOff x="2909343" y="808162"/>
            <a:chExt cx="5170878" cy="2476500"/>
          </a:xfrm>
        </p:grpSpPr>
        <p:sp>
          <p:nvSpPr>
            <p:cNvPr id="3" name="Rectángulo redondeado 2"/>
            <p:cNvSpPr/>
            <p:nvPr/>
          </p:nvSpPr>
          <p:spPr>
            <a:xfrm>
              <a:off x="7467600" y="1099595"/>
              <a:ext cx="612621" cy="335505"/>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7" name="Arco 6"/>
            <p:cNvSpPr/>
            <p:nvPr/>
          </p:nvSpPr>
          <p:spPr>
            <a:xfrm rot="20187540">
              <a:off x="2909343" y="808162"/>
              <a:ext cx="4763522" cy="2476500"/>
            </a:xfrm>
            <a:prstGeom prst="arc">
              <a:avLst/>
            </a:prstGeom>
            <a:ln>
              <a:solidFill>
                <a:schemeClr val="accent2"/>
              </a:solidFill>
              <a:headEnd type="triangle" w="med" len="med"/>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L"/>
            </a:p>
          </p:txBody>
        </p:sp>
      </p:grpSp>
      <p:grpSp>
        <p:nvGrpSpPr>
          <p:cNvPr id="14" name="Grupo 13"/>
          <p:cNvGrpSpPr/>
          <p:nvPr/>
        </p:nvGrpSpPr>
        <p:grpSpPr>
          <a:xfrm>
            <a:off x="4851400" y="1619471"/>
            <a:ext cx="3228821" cy="806229"/>
            <a:chOff x="4851400" y="1619471"/>
            <a:chExt cx="3228821" cy="806229"/>
          </a:xfrm>
        </p:grpSpPr>
        <p:sp>
          <p:nvSpPr>
            <p:cNvPr id="10" name="Rectángulo redondeado 9"/>
            <p:cNvSpPr/>
            <p:nvPr/>
          </p:nvSpPr>
          <p:spPr>
            <a:xfrm>
              <a:off x="7467600" y="1619471"/>
              <a:ext cx="612621" cy="806229"/>
            </a:xfrm>
            <a:prstGeom prst="round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3" name="Forma libre 12"/>
            <p:cNvSpPr/>
            <p:nvPr/>
          </p:nvSpPr>
          <p:spPr>
            <a:xfrm>
              <a:off x="4851400" y="1689100"/>
              <a:ext cx="2590800" cy="553811"/>
            </a:xfrm>
            <a:custGeom>
              <a:avLst/>
              <a:gdLst>
                <a:gd name="connsiteX0" fmla="*/ 2590800 w 2590800"/>
                <a:gd name="connsiteY0" fmla="*/ 457200 h 553811"/>
                <a:gd name="connsiteX1" fmla="*/ 1155700 w 2590800"/>
                <a:gd name="connsiteY1" fmla="*/ 520700 h 553811"/>
                <a:gd name="connsiteX2" fmla="*/ 0 w 2590800"/>
                <a:gd name="connsiteY2" fmla="*/ 0 h 553811"/>
              </a:gdLst>
              <a:ahLst/>
              <a:cxnLst>
                <a:cxn ang="0">
                  <a:pos x="connsiteX0" y="connsiteY0"/>
                </a:cxn>
                <a:cxn ang="0">
                  <a:pos x="connsiteX1" y="connsiteY1"/>
                </a:cxn>
                <a:cxn ang="0">
                  <a:pos x="connsiteX2" y="connsiteY2"/>
                </a:cxn>
              </a:cxnLst>
              <a:rect l="l" t="t" r="r" b="b"/>
              <a:pathLst>
                <a:path w="2590800" h="553811">
                  <a:moveTo>
                    <a:pt x="2590800" y="457200"/>
                  </a:moveTo>
                  <a:cubicBezTo>
                    <a:pt x="2089150" y="527050"/>
                    <a:pt x="1587500" y="596900"/>
                    <a:pt x="1155700" y="520700"/>
                  </a:cubicBezTo>
                  <a:cubicBezTo>
                    <a:pt x="723900" y="444500"/>
                    <a:pt x="239183" y="120650"/>
                    <a:pt x="0" y="0"/>
                  </a:cubicBezTo>
                </a:path>
              </a:pathLst>
            </a:custGeom>
            <a:noFill/>
            <a:ln w="38100">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grpSp>
    </p:spTree>
    <p:extLst>
      <p:ext uri="{BB962C8B-B14F-4D97-AF65-F5344CB8AC3E}">
        <p14:creationId xmlns:p14="http://schemas.microsoft.com/office/powerpoint/2010/main" val="12688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 - EJERCICIOS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11" name="Rectángulo 10"/>
          <p:cNvSpPr/>
          <p:nvPr/>
        </p:nvSpPr>
        <p:spPr>
          <a:xfrm>
            <a:off x="297821" y="1200540"/>
            <a:ext cx="8566779" cy="707886"/>
          </a:xfrm>
          <a:prstGeom prst="rect">
            <a:avLst/>
          </a:prstGeom>
        </p:spPr>
        <p:txBody>
          <a:bodyPr wrap="square">
            <a:spAutoFit/>
          </a:bodyPr>
          <a:lstStyle/>
          <a:p>
            <a:r>
              <a:rPr lang="es-ES" sz="2000" dirty="0"/>
              <a:t>7) Para cada empleado mostrar su nombre y apellido, junto con el nombre y apellido de su jefe.</a:t>
            </a:r>
            <a:endParaRPr lang="es-CL" sz="2000" dirty="0"/>
          </a:p>
        </p:txBody>
      </p:sp>
      <p:sp>
        <p:nvSpPr>
          <p:cNvPr id="16" name="Rectángulo 15"/>
          <p:cNvSpPr/>
          <p:nvPr/>
        </p:nvSpPr>
        <p:spPr>
          <a:xfrm>
            <a:off x="6970598" y="1908426"/>
            <a:ext cx="1431138" cy="400110"/>
          </a:xfrm>
          <a:prstGeom prst="rect">
            <a:avLst/>
          </a:prstGeom>
        </p:spPr>
        <p:txBody>
          <a:bodyPr wrap="square">
            <a:spAutoFit/>
          </a:bodyPr>
          <a:lstStyle/>
          <a:p>
            <a:r>
              <a:rPr lang="es-ES" sz="2000" dirty="0">
                <a:solidFill>
                  <a:srgbClr val="FF0000"/>
                </a:solidFill>
              </a:rPr>
              <a:t>106 </a:t>
            </a:r>
            <a:r>
              <a:rPr lang="es-ES" sz="2000" dirty="0" err="1">
                <a:solidFill>
                  <a:srgbClr val="FF0000"/>
                </a:solidFill>
              </a:rPr>
              <a:t>tuplas</a:t>
            </a:r>
            <a:endParaRPr lang="es-CL" sz="2000" dirty="0">
              <a:solidFill>
                <a:srgbClr val="FF0000"/>
              </a:solidFill>
            </a:endParaRPr>
          </a:p>
        </p:txBody>
      </p:sp>
      <p:grpSp>
        <p:nvGrpSpPr>
          <p:cNvPr id="8" name="Grupo 7"/>
          <p:cNvGrpSpPr/>
          <p:nvPr/>
        </p:nvGrpSpPr>
        <p:grpSpPr>
          <a:xfrm>
            <a:off x="646055" y="1949297"/>
            <a:ext cx="8296842" cy="4550302"/>
            <a:chOff x="646055" y="1949297"/>
            <a:chExt cx="8296842" cy="4550302"/>
          </a:xfrm>
        </p:grpSpPr>
        <p:sp>
          <p:nvSpPr>
            <p:cNvPr id="15" name="Rectángulo 14"/>
            <p:cNvSpPr/>
            <p:nvPr/>
          </p:nvSpPr>
          <p:spPr>
            <a:xfrm>
              <a:off x="646055" y="1949297"/>
              <a:ext cx="5861679" cy="3046988"/>
            </a:xfrm>
            <a:prstGeom prst="rect">
              <a:avLst/>
            </a:prstGeom>
          </p:spPr>
          <p:txBody>
            <a:bodyPr wrap="square">
              <a:spAutoFit/>
            </a:bodyPr>
            <a:lstStyle/>
            <a:p>
              <a:r>
                <a:rPr lang="es-ES" sz="2400" dirty="0">
                  <a:solidFill>
                    <a:schemeClr val="accent3">
                      <a:lumMod val="50000"/>
                    </a:schemeClr>
                  </a:solidFill>
                </a:rPr>
                <a:t>SELECT  </a:t>
              </a:r>
              <a:r>
                <a:rPr lang="es-ES" sz="2400" dirty="0" err="1">
                  <a:solidFill>
                    <a:schemeClr val="accent3">
                      <a:lumMod val="50000"/>
                    </a:schemeClr>
                  </a:solidFill>
                </a:rPr>
                <a:t>e.employee_id</a:t>
              </a:r>
              <a:r>
                <a:rPr lang="es-ES" sz="2400" dirty="0">
                  <a:solidFill>
                    <a:schemeClr val="accent3">
                      <a:lumMod val="50000"/>
                    </a:schemeClr>
                  </a:solidFill>
                </a:rPr>
                <a:t>, </a:t>
              </a:r>
            </a:p>
            <a:p>
              <a:r>
                <a:rPr lang="es-ES" sz="2400" dirty="0">
                  <a:solidFill>
                    <a:schemeClr val="accent3">
                      <a:lumMod val="50000"/>
                    </a:schemeClr>
                  </a:solidFill>
                </a:rPr>
                <a:t>    </a:t>
              </a:r>
              <a:r>
                <a:rPr lang="es-ES" sz="2400" dirty="0" err="1">
                  <a:solidFill>
                    <a:schemeClr val="accent3">
                      <a:lumMod val="50000"/>
                    </a:schemeClr>
                  </a:solidFill>
                </a:rPr>
                <a:t>e.first_name</a:t>
              </a:r>
              <a:r>
                <a:rPr lang="es-ES" sz="2400" dirty="0">
                  <a:solidFill>
                    <a:schemeClr val="accent3">
                      <a:lumMod val="50000"/>
                    </a:schemeClr>
                  </a:solidFill>
                </a:rPr>
                <a:t>||' '||</a:t>
              </a:r>
              <a:r>
                <a:rPr lang="es-ES" sz="2400" dirty="0" err="1">
                  <a:solidFill>
                    <a:schemeClr val="accent3">
                      <a:lumMod val="50000"/>
                    </a:schemeClr>
                  </a:solidFill>
                </a:rPr>
                <a:t>e.last_name</a:t>
              </a:r>
              <a:r>
                <a:rPr lang="es-ES" sz="2400" dirty="0">
                  <a:solidFill>
                    <a:schemeClr val="accent3">
                      <a:lumMod val="50000"/>
                    </a:schemeClr>
                  </a:solidFill>
                </a:rPr>
                <a:t> Empleado, </a:t>
              </a:r>
            </a:p>
            <a:p>
              <a:r>
                <a:rPr lang="es-ES" sz="2400" dirty="0">
                  <a:solidFill>
                    <a:schemeClr val="accent3">
                      <a:lumMod val="50000"/>
                    </a:schemeClr>
                  </a:solidFill>
                </a:rPr>
                <a:t>    </a:t>
              </a:r>
              <a:r>
                <a:rPr lang="es-ES" sz="2400" dirty="0" err="1">
                  <a:solidFill>
                    <a:schemeClr val="accent3">
                      <a:lumMod val="50000"/>
                    </a:schemeClr>
                  </a:solidFill>
                </a:rPr>
                <a:t>e.manager_id</a:t>
              </a:r>
              <a:r>
                <a:rPr lang="es-ES" sz="2400" dirty="0">
                  <a:solidFill>
                    <a:schemeClr val="accent3">
                      <a:lumMod val="50000"/>
                    </a:schemeClr>
                  </a:solidFill>
                </a:rPr>
                <a:t>, </a:t>
              </a:r>
            </a:p>
            <a:p>
              <a:r>
                <a:rPr lang="es-ES" sz="2400" dirty="0">
                  <a:solidFill>
                    <a:schemeClr val="accent3">
                      <a:lumMod val="50000"/>
                    </a:schemeClr>
                  </a:solidFill>
                </a:rPr>
                <a:t>    </a:t>
              </a:r>
              <a:r>
                <a:rPr lang="es-ES" sz="2400" dirty="0" err="1">
                  <a:solidFill>
                    <a:schemeClr val="accent3">
                      <a:lumMod val="50000"/>
                    </a:schemeClr>
                  </a:solidFill>
                </a:rPr>
                <a:t>j.first_name</a:t>
              </a:r>
              <a:r>
                <a:rPr lang="es-ES" sz="2400" dirty="0">
                  <a:solidFill>
                    <a:schemeClr val="accent3">
                      <a:lumMod val="50000"/>
                    </a:schemeClr>
                  </a:solidFill>
                </a:rPr>
                <a:t>||' '||</a:t>
              </a:r>
              <a:r>
                <a:rPr lang="es-ES" sz="2400" dirty="0" err="1">
                  <a:solidFill>
                    <a:schemeClr val="accent3">
                      <a:lumMod val="50000"/>
                    </a:schemeClr>
                  </a:solidFill>
                </a:rPr>
                <a:t>j.last_name</a:t>
              </a:r>
              <a:r>
                <a:rPr lang="es-ES" sz="2400" dirty="0">
                  <a:solidFill>
                    <a:schemeClr val="accent3">
                      <a:lumMod val="50000"/>
                    </a:schemeClr>
                  </a:solidFill>
                </a:rPr>
                <a:t> Jefe</a:t>
              </a:r>
            </a:p>
            <a:p>
              <a:r>
                <a:rPr lang="es-ES" sz="2400" dirty="0">
                  <a:solidFill>
                    <a:schemeClr val="accent3">
                      <a:lumMod val="50000"/>
                    </a:schemeClr>
                  </a:solidFill>
                </a:rPr>
                <a:t>FROM 	</a:t>
              </a:r>
              <a:r>
                <a:rPr lang="es-ES" sz="2400" dirty="0" err="1">
                  <a:solidFill>
                    <a:schemeClr val="accent3">
                      <a:lumMod val="50000"/>
                    </a:schemeClr>
                  </a:solidFill>
                </a:rPr>
                <a:t>employees</a:t>
              </a:r>
              <a:r>
                <a:rPr lang="es-ES" sz="2400" dirty="0">
                  <a:solidFill>
                    <a:schemeClr val="accent3">
                      <a:lumMod val="50000"/>
                    </a:schemeClr>
                  </a:solidFill>
                </a:rPr>
                <a:t> e, </a:t>
              </a:r>
            </a:p>
            <a:p>
              <a:r>
                <a:rPr lang="es-ES" sz="2400" dirty="0">
                  <a:solidFill>
                    <a:schemeClr val="accent3">
                      <a:lumMod val="50000"/>
                    </a:schemeClr>
                  </a:solidFill>
                </a:rPr>
                <a:t>		</a:t>
              </a:r>
              <a:r>
                <a:rPr lang="es-ES" sz="2400" dirty="0" err="1">
                  <a:solidFill>
                    <a:schemeClr val="accent3">
                      <a:lumMod val="50000"/>
                    </a:schemeClr>
                  </a:solidFill>
                </a:rPr>
                <a:t>employees</a:t>
              </a:r>
              <a:r>
                <a:rPr lang="es-ES" sz="2400" dirty="0">
                  <a:solidFill>
                    <a:schemeClr val="accent3">
                      <a:lumMod val="50000"/>
                    </a:schemeClr>
                  </a:solidFill>
                </a:rPr>
                <a:t> j</a:t>
              </a:r>
            </a:p>
            <a:p>
              <a:r>
                <a:rPr lang="es-ES" sz="2400" dirty="0">
                  <a:solidFill>
                    <a:schemeClr val="accent3">
                      <a:lumMod val="50000"/>
                    </a:schemeClr>
                  </a:solidFill>
                </a:rPr>
                <a:t>WHERE </a:t>
              </a:r>
            </a:p>
            <a:p>
              <a:r>
                <a:rPr lang="es-ES" sz="2400" dirty="0" err="1">
                  <a:solidFill>
                    <a:schemeClr val="accent3">
                      <a:lumMod val="50000"/>
                    </a:schemeClr>
                  </a:solidFill>
                </a:rPr>
                <a:t>e.manager_id</a:t>
              </a:r>
              <a:r>
                <a:rPr lang="es-ES" sz="2400" dirty="0">
                  <a:solidFill>
                    <a:schemeClr val="accent3">
                      <a:lumMod val="50000"/>
                    </a:schemeClr>
                  </a:solidFill>
                </a:rPr>
                <a:t> = </a:t>
              </a:r>
              <a:r>
                <a:rPr lang="es-ES" sz="2400" dirty="0" err="1">
                  <a:solidFill>
                    <a:schemeClr val="accent3">
                      <a:lumMod val="50000"/>
                    </a:schemeClr>
                  </a:solidFill>
                </a:rPr>
                <a:t>j.employee_id</a:t>
              </a:r>
              <a:r>
                <a:rPr lang="es-ES" sz="2400" dirty="0">
                  <a:solidFill>
                    <a:schemeClr val="accent3">
                      <a:lumMod val="50000"/>
                    </a:schemeClr>
                  </a:solidFill>
                </a:rPr>
                <a:t>;</a:t>
              </a:r>
              <a:endParaRPr lang="es-CL" sz="2400" dirty="0">
                <a:solidFill>
                  <a:schemeClr val="accent3">
                    <a:lumMod val="50000"/>
                  </a:schemeClr>
                </a:solidFill>
              </a:endParaRPr>
            </a:p>
          </p:txBody>
        </p:sp>
        <p:pic>
          <p:nvPicPr>
            <p:cNvPr id="4" name="Imagen 3"/>
            <p:cNvPicPr>
              <a:picLocks noChangeAspect="1"/>
            </p:cNvPicPr>
            <p:nvPr/>
          </p:nvPicPr>
          <p:blipFill>
            <a:blip r:embed="rId3"/>
            <a:stretch>
              <a:fillRect/>
            </a:stretch>
          </p:blipFill>
          <p:spPr>
            <a:xfrm>
              <a:off x="4635500" y="3568700"/>
              <a:ext cx="4307397" cy="2930899"/>
            </a:xfrm>
            <a:prstGeom prst="rect">
              <a:avLst/>
            </a:prstGeom>
          </p:spPr>
        </p:pic>
      </p:grpSp>
    </p:spTree>
    <p:extLst>
      <p:ext uri="{BB962C8B-B14F-4D97-AF65-F5344CB8AC3E}">
        <p14:creationId xmlns:p14="http://schemas.microsoft.com/office/powerpoint/2010/main" val="226056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 - EJERCICIOS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7" name="Explosión: 14 puntos 6">
            <a:extLst>
              <a:ext uri="{FF2B5EF4-FFF2-40B4-BE49-F238E27FC236}">
                <a16:creationId xmlns:a16="http://schemas.microsoft.com/office/drawing/2014/main" id="{D04DC91E-5EBB-04B9-9F1A-F93D42268B71}"/>
              </a:ext>
            </a:extLst>
          </p:cNvPr>
          <p:cNvSpPr/>
          <p:nvPr/>
        </p:nvSpPr>
        <p:spPr>
          <a:xfrm>
            <a:off x="210065" y="741405"/>
            <a:ext cx="8636114" cy="5939232"/>
          </a:xfrm>
          <a:prstGeom prst="irregularSeal2">
            <a:avLst/>
          </a:prstGeom>
        </p:spPr>
        <p:style>
          <a:lnRef idx="1">
            <a:schemeClr val="accent1"/>
          </a:lnRef>
          <a:fillRef idx="3">
            <a:schemeClr val="accent1"/>
          </a:fillRef>
          <a:effectRef idx="2">
            <a:schemeClr val="accent1"/>
          </a:effectRef>
          <a:fontRef idx="minor">
            <a:schemeClr val="lt1"/>
          </a:fontRef>
        </p:style>
        <p:txBody>
          <a:bodyPr wrap="square" lIns="0" tIns="0" rIns="0" bIns="0" rtlCol="0" anchor="ctr"/>
          <a:lstStyle/>
          <a:p>
            <a:pPr algn="ctr">
              <a:tabLst>
                <a:tab pos="358775" algn="l"/>
              </a:tabLst>
            </a:pPr>
            <a:r>
              <a:rPr lang="es-CL" sz="2400" b="1" dirty="0">
                <a:solidFill>
                  <a:srgbClr val="D40202"/>
                </a:solidFill>
              </a:rPr>
              <a:t>¡FELICITACIONES!</a:t>
            </a:r>
          </a:p>
          <a:p>
            <a:pPr algn="ctr">
              <a:tabLst>
                <a:tab pos="358775" algn="l"/>
              </a:tabLst>
            </a:pPr>
            <a:endParaRPr lang="es-CL" sz="2400" b="1" dirty="0">
              <a:solidFill>
                <a:srgbClr val="D40202"/>
              </a:solidFill>
            </a:endParaRPr>
          </a:p>
          <a:p>
            <a:pPr algn="ctr">
              <a:tabLst>
                <a:tab pos="358775" algn="l"/>
              </a:tabLst>
            </a:pPr>
            <a:r>
              <a:rPr lang="es-CL" sz="2400" b="1" dirty="0">
                <a:solidFill>
                  <a:schemeClr val="bg1"/>
                </a:solidFill>
              </a:rPr>
              <a:t>Ya has aprendido a realizar uniones de igualdad a múltiples tablas</a:t>
            </a:r>
          </a:p>
        </p:txBody>
      </p:sp>
    </p:spTree>
    <p:extLst>
      <p:ext uri="{BB962C8B-B14F-4D97-AF65-F5344CB8AC3E}">
        <p14:creationId xmlns:p14="http://schemas.microsoft.com/office/powerpoint/2010/main" val="2244556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444063"/>
            <a:ext cx="8012802" cy="922232"/>
          </a:xfrm>
        </p:spPr>
        <p:txBody>
          <a:bodyPr>
            <a:normAutofit/>
          </a:bodyPr>
          <a:lstStyle/>
          <a:p>
            <a:pPr algn="l"/>
            <a:r>
              <a:rPr lang="es-ES" sz="2400" b="1" dirty="0">
                <a:solidFill>
                  <a:srgbClr val="D40202"/>
                </a:solidFill>
                <a:latin typeface="Myriad Pro"/>
                <a:cs typeface="Myriad Pro"/>
              </a:rPr>
              <a:t>Recuperación de datos de múltiples tablas</a:t>
            </a:r>
            <a:br>
              <a:rPr lang="es-ES" sz="2400" b="1" dirty="0">
                <a:solidFill>
                  <a:srgbClr val="D40202"/>
                </a:solidFill>
                <a:latin typeface="Myriad Pro"/>
                <a:cs typeface="Myriad Pro"/>
              </a:rPr>
            </a:br>
            <a:r>
              <a:rPr lang="es-ES" sz="2400" b="1" dirty="0">
                <a:solidFill>
                  <a:srgbClr val="D40202"/>
                </a:solidFill>
                <a:latin typeface="Myriad Pro"/>
                <a:cs typeface="Myriad Pro"/>
              </a:rPr>
              <a:t>Uniones No Igualitarias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2" name="Imagen 1"/>
          <p:cNvPicPr>
            <a:picLocks noChangeAspect="1"/>
          </p:cNvPicPr>
          <p:nvPr/>
        </p:nvPicPr>
        <p:blipFill>
          <a:blip r:embed="rId3"/>
          <a:stretch>
            <a:fillRect/>
          </a:stretch>
        </p:blipFill>
        <p:spPr>
          <a:xfrm>
            <a:off x="5309749" y="2551821"/>
            <a:ext cx="3443726" cy="1905879"/>
          </a:xfrm>
          <a:prstGeom prst="rect">
            <a:avLst/>
          </a:prstGeom>
          <a:solidFill>
            <a:schemeClr val="tx1"/>
          </a:solidFill>
          <a:effectLst>
            <a:outerShdw blurRad="50800" dist="38100" dir="2700000" algn="tl" rotWithShape="0">
              <a:prstClr val="black">
                <a:alpha val="40000"/>
              </a:prstClr>
            </a:outerShdw>
          </a:effectLst>
        </p:spPr>
      </p:pic>
      <p:pic>
        <p:nvPicPr>
          <p:cNvPr id="3" name="Imagen 2"/>
          <p:cNvPicPr>
            <a:picLocks noChangeAspect="1"/>
          </p:cNvPicPr>
          <p:nvPr/>
        </p:nvPicPr>
        <p:blipFill>
          <a:blip r:embed="rId4"/>
          <a:stretch>
            <a:fillRect/>
          </a:stretch>
        </p:blipFill>
        <p:spPr>
          <a:xfrm>
            <a:off x="403224" y="1581150"/>
            <a:ext cx="4294793" cy="4552950"/>
          </a:xfrm>
          <a:prstGeom prst="rect">
            <a:avLst/>
          </a:prstGeom>
          <a:effectLst>
            <a:outerShdw blurRad="50800" dist="38100" dir="2700000" algn="tl" rotWithShape="0">
              <a:prstClr val="black">
                <a:alpha val="40000"/>
              </a:prstClr>
            </a:outerShdw>
          </a:effectLst>
        </p:spPr>
      </p:pic>
      <p:sp>
        <p:nvSpPr>
          <p:cNvPr id="7" name="Forma libre 6"/>
          <p:cNvSpPr/>
          <p:nvPr/>
        </p:nvSpPr>
        <p:spPr>
          <a:xfrm>
            <a:off x="4673600" y="1981200"/>
            <a:ext cx="635000" cy="2036167"/>
          </a:xfrm>
          <a:custGeom>
            <a:avLst/>
            <a:gdLst>
              <a:gd name="connsiteX0" fmla="*/ 0 w 635000"/>
              <a:gd name="connsiteY0" fmla="*/ 0 h 2036167"/>
              <a:gd name="connsiteX1" fmla="*/ 241300 w 635000"/>
              <a:gd name="connsiteY1" fmla="*/ 457200 h 2036167"/>
              <a:gd name="connsiteX2" fmla="*/ 279400 w 635000"/>
              <a:gd name="connsiteY2" fmla="*/ 1790700 h 2036167"/>
              <a:gd name="connsiteX3" fmla="*/ 635000 w 635000"/>
              <a:gd name="connsiteY3" fmla="*/ 2032000 h 2036167"/>
            </a:gdLst>
            <a:ahLst/>
            <a:cxnLst>
              <a:cxn ang="0">
                <a:pos x="connsiteX0" y="connsiteY0"/>
              </a:cxn>
              <a:cxn ang="0">
                <a:pos x="connsiteX1" y="connsiteY1"/>
              </a:cxn>
              <a:cxn ang="0">
                <a:pos x="connsiteX2" y="connsiteY2"/>
              </a:cxn>
              <a:cxn ang="0">
                <a:pos x="connsiteX3" y="connsiteY3"/>
              </a:cxn>
            </a:cxnLst>
            <a:rect l="l" t="t" r="r" b="b"/>
            <a:pathLst>
              <a:path w="635000" h="2036167">
                <a:moveTo>
                  <a:pt x="0" y="0"/>
                </a:moveTo>
                <a:cubicBezTo>
                  <a:pt x="97366" y="79375"/>
                  <a:pt x="194733" y="158750"/>
                  <a:pt x="241300" y="457200"/>
                </a:cubicBezTo>
                <a:cubicBezTo>
                  <a:pt x="287867" y="755650"/>
                  <a:pt x="213783" y="1528233"/>
                  <a:pt x="279400" y="1790700"/>
                </a:cubicBezTo>
                <a:cubicBezTo>
                  <a:pt x="345017" y="2053167"/>
                  <a:pt x="490008" y="2042583"/>
                  <a:pt x="635000" y="2032000"/>
                </a:cubicBezTo>
              </a:path>
            </a:pathLst>
          </a:custGeom>
          <a:noFill/>
          <a:ln w="38100">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8" name="Rectángulo redondeado 7"/>
          <p:cNvSpPr/>
          <p:nvPr/>
        </p:nvSpPr>
        <p:spPr>
          <a:xfrm>
            <a:off x="3949700" y="1816100"/>
            <a:ext cx="748317" cy="292100"/>
          </a:xfrm>
          <a:prstGeom prst="round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9" name="Rectángulo redondeado 8"/>
          <p:cNvSpPr/>
          <p:nvPr/>
        </p:nvSpPr>
        <p:spPr>
          <a:xfrm>
            <a:off x="5308600" y="3848100"/>
            <a:ext cx="3543300" cy="355600"/>
          </a:xfrm>
          <a:prstGeom prst="round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0" name="Rectángulo 9"/>
          <p:cNvSpPr/>
          <p:nvPr/>
        </p:nvSpPr>
        <p:spPr>
          <a:xfrm>
            <a:off x="5107214" y="1222202"/>
            <a:ext cx="3946071" cy="1200329"/>
          </a:xfrm>
          <a:prstGeom prst="rect">
            <a:avLst/>
          </a:prstGeom>
        </p:spPr>
        <p:txBody>
          <a:bodyPr wrap="square">
            <a:spAutoFit/>
          </a:bodyPr>
          <a:lstStyle/>
          <a:p>
            <a:pPr algn="ctr"/>
            <a:r>
              <a:rPr lang="es-ES" b="1" dirty="0">
                <a:latin typeface="CourierNew,Bold"/>
              </a:rPr>
              <a:t>JOB_GRADES </a:t>
            </a:r>
            <a:r>
              <a:rPr lang="es-ES" b="1" dirty="0">
                <a:latin typeface="Arial,Bold"/>
              </a:rPr>
              <a:t>define el rango de</a:t>
            </a:r>
          </a:p>
          <a:p>
            <a:pPr algn="ctr"/>
            <a:r>
              <a:rPr lang="es-CL" b="1" dirty="0">
                <a:latin typeface="Arial,Bold"/>
              </a:rPr>
              <a:t>valores de </a:t>
            </a:r>
            <a:r>
              <a:rPr lang="es-CL" b="1" dirty="0">
                <a:latin typeface="CourierNew,Bold"/>
              </a:rPr>
              <a:t>LOWEST_SAL </a:t>
            </a:r>
            <a:r>
              <a:rPr lang="es-CL" b="1" dirty="0">
                <a:latin typeface="Arial,Bold"/>
              </a:rPr>
              <a:t>y</a:t>
            </a:r>
          </a:p>
          <a:p>
            <a:pPr algn="ctr"/>
            <a:r>
              <a:rPr lang="es-CL" b="1" dirty="0">
                <a:latin typeface="CourierNew,Bold"/>
              </a:rPr>
              <a:t>HIGHEST_SAL </a:t>
            </a:r>
            <a:r>
              <a:rPr lang="es-CL" b="1" dirty="0">
                <a:latin typeface="Arial,Bold"/>
              </a:rPr>
              <a:t>de cada </a:t>
            </a:r>
            <a:r>
              <a:rPr lang="es-CL" b="1" dirty="0">
                <a:latin typeface="CourierNew,Bold"/>
              </a:rPr>
              <a:t>GRADE_LEVEL</a:t>
            </a:r>
            <a:r>
              <a:rPr lang="es-CL" b="1" dirty="0">
                <a:latin typeface="Arial,Bold"/>
              </a:rPr>
              <a:t>.</a:t>
            </a:r>
            <a:endParaRPr lang="es-CL" dirty="0"/>
          </a:p>
        </p:txBody>
      </p:sp>
      <p:sp>
        <p:nvSpPr>
          <p:cNvPr id="11" name="Rectángulo 10"/>
          <p:cNvSpPr/>
          <p:nvPr/>
        </p:nvSpPr>
        <p:spPr>
          <a:xfrm>
            <a:off x="5308600" y="4739985"/>
            <a:ext cx="3444874" cy="1200329"/>
          </a:xfrm>
          <a:prstGeom prst="rect">
            <a:avLst/>
          </a:prstGeom>
        </p:spPr>
        <p:txBody>
          <a:bodyPr wrap="square">
            <a:spAutoFit/>
          </a:bodyPr>
          <a:lstStyle/>
          <a:p>
            <a:pPr algn="ctr"/>
            <a:r>
              <a:rPr lang="es-ES" b="1" dirty="0">
                <a:latin typeface="Arial,Bold"/>
              </a:rPr>
              <a:t>Por lo tanto, la columna </a:t>
            </a:r>
            <a:r>
              <a:rPr lang="es-ES" b="1" dirty="0">
                <a:latin typeface="CourierNew,Bold"/>
              </a:rPr>
              <a:t>GRADE_LEVEL </a:t>
            </a:r>
            <a:r>
              <a:rPr lang="es-CL" b="1" dirty="0">
                <a:latin typeface="Arial,Bold"/>
              </a:rPr>
              <a:t>se puede utilizar para asignar grados a cada empleado.</a:t>
            </a:r>
            <a:endParaRPr lang="es-CL" dirty="0"/>
          </a:p>
        </p:txBody>
      </p:sp>
    </p:spTree>
    <p:extLst>
      <p:ext uri="{BB962C8B-B14F-4D97-AF65-F5344CB8AC3E}">
        <p14:creationId xmlns:p14="http://schemas.microsoft.com/office/powerpoint/2010/main" val="123295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1000"/>
                                        <p:tgtEl>
                                          <p:spTgt spid="9"/>
                                        </p:tgtEl>
                                      </p:cBhvr>
                                    </p:animEffect>
                                  </p:childTnLst>
                                </p:cTn>
                              </p:par>
                            </p:childTnLst>
                          </p:cTn>
                        </p:par>
                        <p:par>
                          <p:cTn id="16" fill="hold">
                            <p:stCondLst>
                              <p:cond delay="3000"/>
                            </p:stCondLst>
                            <p:childTnLst>
                              <p:par>
                                <p:cTn id="17" presetID="2" presetClass="entr" presetSubtype="4" fill="hold" grpId="0" nodeType="after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969117" y="467665"/>
            <a:ext cx="4058279" cy="1231007"/>
          </a:xfrm>
        </p:spPr>
        <p:txBody>
          <a:bodyPr>
            <a:normAutofit/>
          </a:bodyPr>
          <a:lstStyle/>
          <a:p>
            <a:r>
              <a:rPr lang="es-ES" sz="2400" b="1" dirty="0">
                <a:solidFill>
                  <a:srgbClr val="D40202"/>
                </a:solidFill>
                <a:latin typeface="Myriad Pro"/>
                <a:cs typeface="Myriad Pro"/>
              </a:rPr>
              <a:t>Recuperación de datos </a:t>
            </a:r>
            <a:br>
              <a:rPr lang="es-ES" sz="2400" b="1" dirty="0">
                <a:solidFill>
                  <a:srgbClr val="D40202"/>
                </a:solidFill>
                <a:latin typeface="Myriad Pro"/>
                <a:cs typeface="Myriad Pro"/>
              </a:rPr>
            </a:br>
            <a:r>
              <a:rPr lang="es-ES" sz="2400" b="1" dirty="0">
                <a:solidFill>
                  <a:srgbClr val="D40202"/>
                </a:solidFill>
                <a:latin typeface="Myriad Pro"/>
                <a:cs typeface="Myriad Pro"/>
              </a:rPr>
              <a:t>de múltiples tablas</a:t>
            </a:r>
            <a:br>
              <a:rPr lang="es-ES" sz="2400" b="1" dirty="0">
                <a:solidFill>
                  <a:srgbClr val="D40202"/>
                </a:solidFill>
                <a:latin typeface="Myriad Pro"/>
                <a:cs typeface="Myriad Pro"/>
              </a:rPr>
            </a:br>
            <a:r>
              <a:rPr lang="es-ES" sz="2400" b="1" dirty="0">
                <a:solidFill>
                  <a:srgbClr val="D40202"/>
                </a:solidFill>
                <a:latin typeface="Myriad Pro"/>
                <a:cs typeface="Myriad Pro"/>
              </a:rPr>
              <a:t>Uniones No Igualitarias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12" name="Rectángulo 11"/>
          <p:cNvSpPr/>
          <p:nvPr/>
        </p:nvSpPr>
        <p:spPr>
          <a:xfrm>
            <a:off x="729621" y="4325138"/>
            <a:ext cx="5819387" cy="2308324"/>
          </a:xfrm>
          <a:prstGeom prst="rect">
            <a:avLst/>
          </a:prstGeom>
        </p:spPr>
        <p:txBody>
          <a:bodyPr wrap="square">
            <a:spAutoFit/>
          </a:bodyPr>
          <a:lstStyle/>
          <a:p>
            <a:r>
              <a:rPr lang="es-CL" sz="2400" dirty="0">
                <a:solidFill>
                  <a:schemeClr val="accent3">
                    <a:lumMod val="50000"/>
                  </a:schemeClr>
                </a:solidFill>
              </a:rPr>
              <a:t>SELECT  </a:t>
            </a:r>
            <a:r>
              <a:rPr lang="es-CL" sz="2400" dirty="0" err="1">
                <a:solidFill>
                  <a:schemeClr val="accent3">
                    <a:lumMod val="50000"/>
                  </a:schemeClr>
                </a:solidFill>
              </a:rPr>
              <a:t>e.first_name</a:t>
            </a:r>
            <a:r>
              <a:rPr lang="es-CL" sz="2400" dirty="0">
                <a:solidFill>
                  <a:schemeClr val="accent3">
                    <a:lumMod val="50000"/>
                  </a:schemeClr>
                </a:solidFill>
              </a:rPr>
              <a:t>, </a:t>
            </a:r>
            <a:r>
              <a:rPr lang="es-CL" sz="2400" dirty="0" err="1">
                <a:solidFill>
                  <a:schemeClr val="accent3">
                    <a:lumMod val="50000"/>
                  </a:schemeClr>
                </a:solidFill>
              </a:rPr>
              <a:t>e.last_name</a:t>
            </a:r>
            <a:r>
              <a:rPr lang="es-CL" sz="2400" dirty="0">
                <a:solidFill>
                  <a:schemeClr val="accent3">
                    <a:lumMod val="50000"/>
                  </a:schemeClr>
                </a:solidFill>
              </a:rPr>
              <a:t>, </a:t>
            </a:r>
          </a:p>
          <a:p>
            <a:r>
              <a:rPr lang="es-CL" sz="2400" dirty="0">
                <a:solidFill>
                  <a:schemeClr val="accent3">
                    <a:lumMod val="50000"/>
                  </a:schemeClr>
                </a:solidFill>
              </a:rPr>
              <a:t>        	 </a:t>
            </a:r>
            <a:r>
              <a:rPr lang="es-CL" sz="2400" dirty="0" err="1">
                <a:solidFill>
                  <a:schemeClr val="accent3">
                    <a:lumMod val="50000"/>
                  </a:schemeClr>
                </a:solidFill>
              </a:rPr>
              <a:t>e.salary</a:t>
            </a:r>
            <a:r>
              <a:rPr lang="es-CL" sz="2400" dirty="0">
                <a:solidFill>
                  <a:schemeClr val="accent3">
                    <a:lumMod val="50000"/>
                  </a:schemeClr>
                </a:solidFill>
              </a:rPr>
              <a:t>, </a:t>
            </a:r>
            <a:r>
              <a:rPr lang="es-CL" sz="2400" dirty="0" err="1">
                <a:solidFill>
                  <a:schemeClr val="accent3">
                    <a:lumMod val="50000"/>
                  </a:schemeClr>
                </a:solidFill>
              </a:rPr>
              <a:t>j.grade_level</a:t>
            </a:r>
            <a:endParaRPr lang="es-CL" sz="2400" dirty="0">
              <a:solidFill>
                <a:schemeClr val="accent3">
                  <a:lumMod val="50000"/>
                </a:schemeClr>
              </a:solidFill>
            </a:endParaRPr>
          </a:p>
          <a:p>
            <a:r>
              <a:rPr lang="es-CL" sz="2400" dirty="0">
                <a:solidFill>
                  <a:schemeClr val="accent3">
                    <a:lumMod val="50000"/>
                  </a:schemeClr>
                </a:solidFill>
              </a:rPr>
              <a:t>FROM  </a:t>
            </a:r>
            <a:r>
              <a:rPr lang="es-CL" sz="2400" dirty="0" err="1">
                <a:solidFill>
                  <a:schemeClr val="accent3">
                    <a:lumMod val="50000"/>
                  </a:schemeClr>
                </a:solidFill>
              </a:rPr>
              <a:t>employees</a:t>
            </a:r>
            <a:r>
              <a:rPr lang="es-CL" sz="2400" dirty="0">
                <a:solidFill>
                  <a:schemeClr val="accent3">
                    <a:lumMod val="50000"/>
                  </a:schemeClr>
                </a:solidFill>
              </a:rPr>
              <a:t> e, </a:t>
            </a:r>
          </a:p>
          <a:p>
            <a:r>
              <a:rPr lang="es-CL" sz="2400" dirty="0">
                <a:solidFill>
                  <a:schemeClr val="accent3">
                    <a:lumMod val="50000"/>
                  </a:schemeClr>
                </a:solidFill>
              </a:rPr>
              <a:t>     		</a:t>
            </a:r>
            <a:r>
              <a:rPr lang="es-CL" sz="2400" dirty="0" err="1">
                <a:solidFill>
                  <a:schemeClr val="accent3">
                    <a:lumMod val="50000"/>
                  </a:schemeClr>
                </a:solidFill>
              </a:rPr>
              <a:t>job_grades</a:t>
            </a:r>
            <a:r>
              <a:rPr lang="es-CL" sz="2400" dirty="0">
                <a:solidFill>
                  <a:schemeClr val="accent3">
                    <a:lumMod val="50000"/>
                  </a:schemeClr>
                </a:solidFill>
              </a:rPr>
              <a:t> j</a:t>
            </a:r>
          </a:p>
          <a:p>
            <a:r>
              <a:rPr lang="es-CL" sz="2400" dirty="0">
                <a:solidFill>
                  <a:schemeClr val="accent3">
                    <a:lumMod val="50000"/>
                  </a:schemeClr>
                </a:solidFill>
              </a:rPr>
              <a:t>WHERE </a:t>
            </a:r>
            <a:r>
              <a:rPr lang="es-CL" sz="2400" dirty="0" err="1">
                <a:solidFill>
                  <a:schemeClr val="accent3">
                    <a:lumMod val="50000"/>
                  </a:schemeClr>
                </a:solidFill>
              </a:rPr>
              <a:t>e.salary</a:t>
            </a:r>
            <a:r>
              <a:rPr lang="es-CL" sz="2400" dirty="0">
                <a:solidFill>
                  <a:schemeClr val="accent3">
                    <a:lumMod val="50000"/>
                  </a:schemeClr>
                </a:solidFill>
              </a:rPr>
              <a:t> </a:t>
            </a:r>
          </a:p>
          <a:p>
            <a:r>
              <a:rPr lang="es-CL" sz="2400" dirty="0">
                <a:solidFill>
                  <a:schemeClr val="accent3">
                    <a:lumMod val="50000"/>
                  </a:schemeClr>
                </a:solidFill>
              </a:rPr>
              <a:t>   	BETWEEN </a:t>
            </a:r>
            <a:r>
              <a:rPr lang="es-CL" sz="2400" dirty="0" err="1">
                <a:solidFill>
                  <a:schemeClr val="accent3">
                    <a:lumMod val="50000"/>
                  </a:schemeClr>
                </a:solidFill>
              </a:rPr>
              <a:t>j.lowest_sal</a:t>
            </a:r>
            <a:r>
              <a:rPr lang="es-CL" sz="2400" dirty="0">
                <a:solidFill>
                  <a:schemeClr val="accent3">
                    <a:lumMod val="50000"/>
                  </a:schemeClr>
                </a:solidFill>
              </a:rPr>
              <a:t> AND </a:t>
            </a:r>
            <a:r>
              <a:rPr lang="es-CL" sz="2400" dirty="0" err="1">
                <a:solidFill>
                  <a:schemeClr val="accent3">
                    <a:lumMod val="50000"/>
                  </a:schemeClr>
                </a:solidFill>
              </a:rPr>
              <a:t>j.highest_sal</a:t>
            </a:r>
            <a:r>
              <a:rPr lang="es-CL" sz="2400" dirty="0">
                <a:solidFill>
                  <a:schemeClr val="accent3">
                    <a:lumMod val="50000"/>
                  </a:schemeClr>
                </a:solidFill>
              </a:rPr>
              <a:t>;</a:t>
            </a:r>
          </a:p>
        </p:txBody>
      </p:sp>
      <p:pic>
        <p:nvPicPr>
          <p:cNvPr id="4" name="Imagen 3"/>
          <p:cNvPicPr>
            <a:picLocks noChangeAspect="1"/>
          </p:cNvPicPr>
          <p:nvPr/>
        </p:nvPicPr>
        <p:blipFill>
          <a:blip r:embed="rId3"/>
          <a:stretch>
            <a:fillRect/>
          </a:stretch>
        </p:blipFill>
        <p:spPr>
          <a:xfrm>
            <a:off x="5684109" y="303213"/>
            <a:ext cx="3150328" cy="5502104"/>
          </a:xfrm>
          <a:prstGeom prst="rect">
            <a:avLst/>
          </a:prstGeom>
        </p:spPr>
      </p:pic>
      <p:sp>
        <p:nvSpPr>
          <p:cNvPr id="2" name="CuadroTexto 1">
            <a:extLst>
              <a:ext uri="{FF2B5EF4-FFF2-40B4-BE49-F238E27FC236}">
                <a16:creationId xmlns:a16="http://schemas.microsoft.com/office/drawing/2014/main" id="{CA9A6B75-07DF-F125-6831-CD6D69EC6AE3}"/>
              </a:ext>
            </a:extLst>
          </p:cNvPr>
          <p:cNvSpPr txBox="1"/>
          <p:nvPr/>
        </p:nvSpPr>
        <p:spPr>
          <a:xfrm>
            <a:off x="423618" y="2053192"/>
            <a:ext cx="5149279" cy="1938992"/>
          </a:xfrm>
          <a:prstGeom prst="rect">
            <a:avLst/>
          </a:prstGeom>
          <a:noFill/>
        </p:spPr>
        <p:txBody>
          <a:bodyPr wrap="square" rtlCol="0">
            <a:spAutoFit/>
          </a:bodyPr>
          <a:lstStyle/>
          <a:p>
            <a:pPr algn="ctr"/>
            <a:r>
              <a:rPr lang="es-CL" sz="2000" dirty="0"/>
              <a:t>Para este caso, no existe un valor igual entre las dos tablas, sino que buscamos que el valor esté adentro de un rango definido por la otra tabla.</a:t>
            </a:r>
          </a:p>
          <a:p>
            <a:pPr algn="ctr"/>
            <a:r>
              <a:rPr lang="es-CL" sz="2000" dirty="0"/>
              <a:t>Por esto podemos decir que el sueldo debe estar entre el sueldo mínimo y el sueldo máximo de la tabla </a:t>
            </a:r>
            <a:r>
              <a:rPr lang="es-CL" sz="2000" dirty="0" err="1"/>
              <a:t>job_grades</a:t>
            </a:r>
            <a:endParaRPr lang="es-CL" sz="2000" dirty="0"/>
          </a:p>
        </p:txBody>
      </p:sp>
    </p:spTree>
    <p:extLst>
      <p:ext uri="{BB962C8B-B14F-4D97-AF65-F5344CB8AC3E}">
        <p14:creationId xmlns:p14="http://schemas.microsoft.com/office/powerpoint/2010/main" val="1853264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529843" y="266263"/>
            <a:ext cx="8012802" cy="922232"/>
          </a:xfrm>
        </p:spPr>
        <p:txBody>
          <a:bodyPr>
            <a:normAutofit/>
          </a:bodyPr>
          <a:lstStyle/>
          <a:p>
            <a:r>
              <a:rPr lang="es-ES" sz="2400" b="1" dirty="0">
                <a:solidFill>
                  <a:srgbClr val="D40202"/>
                </a:solidFill>
                <a:latin typeface="Myriad Pro"/>
                <a:cs typeface="Myriad Pro"/>
              </a:rPr>
              <a:t>Recuperación de datos de múltiples tablas</a:t>
            </a:r>
            <a:br>
              <a:rPr lang="es-ES" sz="2400" b="1" dirty="0">
                <a:solidFill>
                  <a:srgbClr val="D40202"/>
                </a:solidFill>
                <a:latin typeface="Myriad Pro"/>
                <a:cs typeface="Myriad Pro"/>
              </a:rPr>
            </a:br>
            <a:r>
              <a:rPr lang="es-ES" sz="2400" b="1" dirty="0">
                <a:solidFill>
                  <a:srgbClr val="D40202"/>
                </a:solidFill>
                <a:latin typeface="Myriad Pro"/>
                <a:cs typeface="Myriad Pro"/>
              </a:rPr>
              <a:t>Registros sin Coincidencia Directa</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3" name="Imagen 2"/>
          <p:cNvPicPr>
            <a:picLocks noChangeAspect="1"/>
          </p:cNvPicPr>
          <p:nvPr/>
        </p:nvPicPr>
        <p:blipFill>
          <a:blip r:embed="rId3"/>
          <a:stretch>
            <a:fillRect/>
          </a:stretch>
        </p:blipFill>
        <p:spPr>
          <a:xfrm>
            <a:off x="529843" y="1276914"/>
            <a:ext cx="2838450" cy="5429250"/>
          </a:xfrm>
          <a:prstGeom prst="rect">
            <a:avLst/>
          </a:prstGeom>
        </p:spPr>
      </p:pic>
      <p:sp>
        <p:nvSpPr>
          <p:cNvPr id="4" name="Rectángulo 3"/>
          <p:cNvSpPr/>
          <p:nvPr/>
        </p:nvSpPr>
        <p:spPr>
          <a:xfrm>
            <a:off x="4330700" y="1188495"/>
            <a:ext cx="4305300" cy="1200329"/>
          </a:xfrm>
          <a:prstGeom prst="rect">
            <a:avLst/>
          </a:prstGeom>
        </p:spPr>
        <p:txBody>
          <a:bodyPr wrap="square">
            <a:spAutoFit/>
          </a:bodyPr>
          <a:lstStyle/>
          <a:p>
            <a:r>
              <a:rPr lang="es-CL" sz="2400" dirty="0">
                <a:solidFill>
                  <a:schemeClr val="accent3">
                    <a:lumMod val="50000"/>
                  </a:schemeClr>
                </a:solidFill>
              </a:rPr>
              <a:t>SELECT  </a:t>
            </a:r>
            <a:r>
              <a:rPr lang="es-CL" sz="2400" dirty="0" err="1">
                <a:solidFill>
                  <a:schemeClr val="accent3">
                    <a:lumMod val="50000"/>
                  </a:schemeClr>
                </a:solidFill>
              </a:rPr>
              <a:t>distinct</a:t>
            </a:r>
            <a:r>
              <a:rPr lang="es-CL" sz="2400" dirty="0">
                <a:solidFill>
                  <a:schemeClr val="accent3">
                    <a:lumMod val="50000"/>
                  </a:schemeClr>
                </a:solidFill>
              </a:rPr>
              <a:t> </a:t>
            </a:r>
            <a:r>
              <a:rPr lang="es-CL" sz="2400" dirty="0" err="1">
                <a:solidFill>
                  <a:schemeClr val="accent3">
                    <a:lumMod val="50000"/>
                  </a:schemeClr>
                </a:solidFill>
              </a:rPr>
              <a:t>department_id</a:t>
            </a:r>
            <a:endParaRPr lang="es-CL" sz="2400" dirty="0">
              <a:solidFill>
                <a:schemeClr val="accent3">
                  <a:lumMod val="50000"/>
                </a:schemeClr>
              </a:solidFill>
            </a:endParaRPr>
          </a:p>
          <a:p>
            <a:r>
              <a:rPr lang="es-CL" sz="2400" dirty="0">
                <a:solidFill>
                  <a:schemeClr val="accent3">
                    <a:lumMod val="50000"/>
                  </a:schemeClr>
                </a:solidFill>
              </a:rPr>
              <a:t>FROM </a:t>
            </a:r>
            <a:r>
              <a:rPr lang="es-CL" sz="2400" dirty="0" err="1">
                <a:solidFill>
                  <a:schemeClr val="accent3">
                    <a:lumMod val="50000"/>
                  </a:schemeClr>
                </a:solidFill>
              </a:rPr>
              <a:t>employees</a:t>
            </a:r>
            <a:endParaRPr lang="es-CL" sz="2400" dirty="0">
              <a:solidFill>
                <a:schemeClr val="accent3">
                  <a:lumMod val="50000"/>
                </a:schemeClr>
              </a:solidFill>
            </a:endParaRPr>
          </a:p>
          <a:p>
            <a:r>
              <a:rPr lang="es-CL" sz="2400" dirty="0">
                <a:solidFill>
                  <a:schemeClr val="accent3">
                    <a:lumMod val="50000"/>
                  </a:schemeClr>
                </a:solidFill>
              </a:rPr>
              <a:t>ORDER BY </a:t>
            </a:r>
            <a:r>
              <a:rPr lang="es-CL" sz="2400" dirty="0" err="1">
                <a:solidFill>
                  <a:schemeClr val="accent3">
                    <a:lumMod val="50000"/>
                  </a:schemeClr>
                </a:solidFill>
              </a:rPr>
              <a:t>department_id</a:t>
            </a:r>
            <a:endParaRPr lang="es-CL" sz="2400" dirty="0">
              <a:solidFill>
                <a:schemeClr val="accent3">
                  <a:lumMod val="50000"/>
                </a:schemeClr>
              </a:solidFill>
            </a:endParaRPr>
          </a:p>
        </p:txBody>
      </p:sp>
      <p:pic>
        <p:nvPicPr>
          <p:cNvPr id="5" name="Imagen 4"/>
          <p:cNvPicPr>
            <a:picLocks noChangeAspect="1"/>
          </p:cNvPicPr>
          <p:nvPr/>
        </p:nvPicPr>
        <p:blipFill>
          <a:blip r:embed="rId4"/>
          <a:stretch>
            <a:fillRect/>
          </a:stretch>
        </p:blipFill>
        <p:spPr>
          <a:xfrm>
            <a:off x="6759421" y="2631997"/>
            <a:ext cx="1320800" cy="3327400"/>
          </a:xfrm>
          <a:prstGeom prst="rect">
            <a:avLst/>
          </a:prstGeom>
          <a:effectLst>
            <a:outerShdw blurRad="50800" dist="38100" dir="13500000" algn="br" rotWithShape="0">
              <a:prstClr val="black">
                <a:alpha val="40000"/>
              </a:prstClr>
            </a:outerShdw>
          </a:effectLst>
        </p:spPr>
      </p:pic>
      <p:sp>
        <p:nvSpPr>
          <p:cNvPr id="7" name="Rectángulo redondeado 6"/>
          <p:cNvSpPr/>
          <p:nvPr/>
        </p:nvSpPr>
        <p:spPr>
          <a:xfrm>
            <a:off x="939800" y="3556083"/>
            <a:ext cx="2428493" cy="3238500"/>
          </a:xfrm>
          <a:prstGeom prst="roundRect">
            <a:avLst/>
          </a:prstGeom>
          <a:noFill/>
          <a:ln w="38100">
            <a:solidFill>
              <a:srgbClr val="D402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8" name="CuadroTexto 7"/>
          <p:cNvSpPr txBox="1"/>
          <p:nvPr/>
        </p:nvSpPr>
        <p:spPr>
          <a:xfrm rot="16200000">
            <a:off x="-858838" y="3729930"/>
            <a:ext cx="2777363" cy="523220"/>
          </a:xfrm>
          <a:prstGeom prst="rect">
            <a:avLst/>
          </a:prstGeom>
          <a:noFill/>
        </p:spPr>
        <p:txBody>
          <a:bodyPr wrap="none" rtlCol="0">
            <a:spAutoFit/>
          </a:bodyPr>
          <a:lstStyle/>
          <a:p>
            <a:r>
              <a:rPr lang="es-ES" sz="2800" dirty="0"/>
              <a:t>DEPARTAMENTOS</a:t>
            </a:r>
            <a:endParaRPr lang="es-CL" sz="2800" dirty="0"/>
          </a:p>
        </p:txBody>
      </p:sp>
      <p:sp>
        <p:nvSpPr>
          <p:cNvPr id="9" name="Rectángulo 8"/>
          <p:cNvSpPr/>
          <p:nvPr/>
        </p:nvSpPr>
        <p:spPr>
          <a:xfrm>
            <a:off x="3849610" y="2602858"/>
            <a:ext cx="2428493" cy="3970318"/>
          </a:xfrm>
          <a:prstGeom prst="rect">
            <a:avLst/>
          </a:prstGeom>
        </p:spPr>
        <p:txBody>
          <a:bodyPr wrap="square">
            <a:spAutoFit/>
          </a:bodyPr>
          <a:lstStyle/>
          <a:p>
            <a:pPr algn="ctr"/>
            <a:r>
              <a:rPr lang="es-CL" dirty="0">
                <a:latin typeface="Arial,Bold"/>
              </a:rPr>
              <a:t>Al revisar la tabla </a:t>
            </a:r>
            <a:r>
              <a:rPr lang="es-CL" dirty="0" err="1">
                <a:latin typeface="Arial,Bold"/>
              </a:rPr>
              <a:t>employees</a:t>
            </a:r>
            <a:r>
              <a:rPr lang="es-CL" dirty="0">
                <a:latin typeface="Arial,Bold"/>
              </a:rPr>
              <a:t>, podemos notar que no hay ningún empleado en los departamentos</a:t>
            </a:r>
            <a:br>
              <a:rPr lang="es-CL" dirty="0">
                <a:latin typeface="Arial,Bold"/>
              </a:rPr>
            </a:br>
            <a:r>
              <a:rPr lang="es-CL" dirty="0">
                <a:latin typeface="Arial,Bold"/>
              </a:rPr>
              <a:t> 120 a 270. </a:t>
            </a:r>
          </a:p>
          <a:p>
            <a:pPr algn="ctr"/>
            <a:r>
              <a:rPr lang="es-CL" dirty="0">
                <a:latin typeface="Arial,Bold"/>
              </a:rPr>
              <a:t>(Note que esos departamentos si están definidos en la tabla </a:t>
            </a:r>
            <a:r>
              <a:rPr lang="es-CL" dirty="0" err="1">
                <a:latin typeface="Arial,Bold"/>
              </a:rPr>
              <a:t>departments</a:t>
            </a:r>
            <a:r>
              <a:rPr lang="es-CL" dirty="0">
                <a:latin typeface="Arial,Bold"/>
              </a:rPr>
              <a:t>) por lo que si unimos ambas tablas, no aparecerán estos departamentos</a:t>
            </a:r>
            <a:endParaRPr lang="es-CL" dirty="0"/>
          </a:p>
        </p:txBody>
      </p:sp>
    </p:spTree>
    <p:extLst>
      <p:ext uri="{BB962C8B-B14F-4D97-AF65-F5344CB8AC3E}">
        <p14:creationId xmlns:p14="http://schemas.microsoft.com/office/powerpoint/2010/main" val="209507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1500"/>
                                        <p:tgtEl>
                                          <p:spTgt spid="7"/>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ircle(out)">
                                      <p:cBhvr>
                                        <p:cTn id="10"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529843" y="266263"/>
            <a:ext cx="8012802" cy="922232"/>
          </a:xfrm>
        </p:spPr>
        <p:txBody>
          <a:bodyPr>
            <a:normAutofit/>
          </a:bodyPr>
          <a:lstStyle/>
          <a:p>
            <a:pPr algn="l"/>
            <a:r>
              <a:rPr lang="es-ES" sz="2400" b="1" dirty="0">
                <a:solidFill>
                  <a:srgbClr val="D40202"/>
                </a:solidFill>
                <a:latin typeface="Myriad Pro"/>
                <a:cs typeface="Myriad Pro"/>
              </a:rPr>
              <a:t>Recuperación de datos de múltiples tablas</a:t>
            </a:r>
            <a:br>
              <a:rPr lang="es-ES" sz="2400" b="1" dirty="0">
                <a:solidFill>
                  <a:srgbClr val="D40202"/>
                </a:solidFill>
                <a:latin typeface="Myriad Pro"/>
                <a:cs typeface="Myriad Pro"/>
              </a:rPr>
            </a:br>
            <a:r>
              <a:rPr lang="es-ES" sz="2400" b="1" dirty="0">
                <a:solidFill>
                  <a:srgbClr val="D40202"/>
                </a:solidFill>
                <a:latin typeface="Myriad Pro"/>
                <a:cs typeface="Myriad Pro"/>
              </a:rPr>
              <a:t>Registros sin Coincidencia Directa</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10" name="Rectángulo 9"/>
          <p:cNvSpPr/>
          <p:nvPr/>
        </p:nvSpPr>
        <p:spPr>
          <a:xfrm>
            <a:off x="800100" y="1645335"/>
            <a:ext cx="3162300" cy="1569660"/>
          </a:xfrm>
          <a:prstGeom prst="rect">
            <a:avLst/>
          </a:prstGeom>
        </p:spPr>
        <p:txBody>
          <a:bodyPr wrap="square">
            <a:spAutoFit/>
          </a:bodyPr>
          <a:lstStyle/>
          <a:p>
            <a:r>
              <a:rPr lang="es-CL" sz="2400" dirty="0">
                <a:solidFill>
                  <a:schemeClr val="accent3">
                    <a:lumMod val="50000"/>
                  </a:schemeClr>
                </a:solidFill>
              </a:rPr>
              <a:t>SELECT </a:t>
            </a:r>
            <a:r>
              <a:rPr lang="es-CL" sz="2400" dirty="0" err="1">
                <a:solidFill>
                  <a:schemeClr val="accent3">
                    <a:lumMod val="50000"/>
                  </a:schemeClr>
                </a:solidFill>
              </a:rPr>
              <a:t>first_name</a:t>
            </a:r>
            <a:r>
              <a:rPr lang="es-CL" sz="2400" dirty="0">
                <a:solidFill>
                  <a:schemeClr val="accent3">
                    <a:lumMod val="50000"/>
                  </a:schemeClr>
                </a:solidFill>
              </a:rPr>
              <a:t>, </a:t>
            </a:r>
          </a:p>
          <a:p>
            <a:r>
              <a:rPr lang="es-CL" sz="2400" dirty="0">
                <a:solidFill>
                  <a:schemeClr val="accent3">
                    <a:lumMod val="50000"/>
                  </a:schemeClr>
                </a:solidFill>
              </a:rPr>
              <a:t>		</a:t>
            </a:r>
            <a:r>
              <a:rPr lang="es-CL" sz="2400" dirty="0" err="1">
                <a:solidFill>
                  <a:schemeClr val="accent3">
                    <a:lumMod val="50000"/>
                  </a:schemeClr>
                </a:solidFill>
              </a:rPr>
              <a:t>last_name</a:t>
            </a:r>
            <a:r>
              <a:rPr lang="es-CL" sz="2400" dirty="0">
                <a:solidFill>
                  <a:schemeClr val="accent3">
                    <a:lumMod val="50000"/>
                  </a:schemeClr>
                </a:solidFill>
              </a:rPr>
              <a:t>, </a:t>
            </a:r>
          </a:p>
          <a:p>
            <a:r>
              <a:rPr lang="es-CL" sz="2400" dirty="0">
                <a:solidFill>
                  <a:schemeClr val="accent3">
                    <a:lumMod val="50000"/>
                  </a:schemeClr>
                </a:solidFill>
              </a:rPr>
              <a:t>		</a:t>
            </a:r>
            <a:r>
              <a:rPr lang="es-CL" sz="2400" dirty="0" err="1">
                <a:solidFill>
                  <a:schemeClr val="accent3">
                    <a:lumMod val="50000"/>
                  </a:schemeClr>
                </a:solidFill>
              </a:rPr>
              <a:t>department_id</a:t>
            </a:r>
            <a:r>
              <a:rPr lang="es-CL" sz="2400" dirty="0">
                <a:solidFill>
                  <a:schemeClr val="accent3">
                    <a:lumMod val="50000"/>
                  </a:schemeClr>
                </a:solidFill>
              </a:rPr>
              <a:t> </a:t>
            </a:r>
          </a:p>
          <a:p>
            <a:r>
              <a:rPr lang="es-CL" sz="2400" dirty="0">
                <a:solidFill>
                  <a:schemeClr val="accent3">
                    <a:lumMod val="50000"/>
                  </a:schemeClr>
                </a:solidFill>
              </a:rPr>
              <a:t>FROM </a:t>
            </a:r>
            <a:r>
              <a:rPr lang="es-CL" sz="2400" dirty="0" err="1">
                <a:solidFill>
                  <a:schemeClr val="accent3">
                    <a:lumMod val="50000"/>
                  </a:schemeClr>
                </a:solidFill>
              </a:rPr>
              <a:t>employees</a:t>
            </a:r>
            <a:endParaRPr lang="es-CL" sz="2400" dirty="0">
              <a:solidFill>
                <a:schemeClr val="accent3">
                  <a:lumMod val="50000"/>
                </a:schemeClr>
              </a:solidFill>
            </a:endParaRPr>
          </a:p>
        </p:txBody>
      </p:sp>
      <p:pic>
        <p:nvPicPr>
          <p:cNvPr id="11" name="Imagen 10"/>
          <p:cNvPicPr>
            <a:picLocks noChangeAspect="1"/>
          </p:cNvPicPr>
          <p:nvPr/>
        </p:nvPicPr>
        <p:blipFill>
          <a:blip r:embed="rId3"/>
          <a:stretch>
            <a:fillRect/>
          </a:stretch>
        </p:blipFill>
        <p:spPr>
          <a:xfrm>
            <a:off x="4953000" y="1132390"/>
            <a:ext cx="3589645" cy="5314818"/>
          </a:xfrm>
          <a:prstGeom prst="rect">
            <a:avLst/>
          </a:prstGeom>
        </p:spPr>
      </p:pic>
      <p:sp>
        <p:nvSpPr>
          <p:cNvPr id="12" name="Rectángulo 11"/>
          <p:cNvSpPr/>
          <p:nvPr/>
        </p:nvSpPr>
        <p:spPr>
          <a:xfrm>
            <a:off x="370703" y="3429000"/>
            <a:ext cx="3324997" cy="2862322"/>
          </a:xfrm>
          <a:prstGeom prst="rect">
            <a:avLst/>
          </a:prstGeom>
        </p:spPr>
        <p:txBody>
          <a:bodyPr wrap="square">
            <a:spAutoFit/>
          </a:bodyPr>
          <a:lstStyle/>
          <a:p>
            <a:pPr algn="ctr"/>
            <a:r>
              <a:rPr lang="es-CL" sz="2000" dirty="0">
                <a:latin typeface="Arial,Bold"/>
              </a:rPr>
              <a:t>Por otro lado, podemos visualizar que al empleado “Grant” no se le ha asignado un ID departamento, por lo que si unimos las tablas </a:t>
            </a:r>
            <a:r>
              <a:rPr lang="es-CL" sz="2000" dirty="0" err="1">
                <a:latin typeface="Arial,Bold"/>
              </a:rPr>
              <a:t>employees</a:t>
            </a:r>
            <a:r>
              <a:rPr lang="es-CL" sz="2000" dirty="0">
                <a:latin typeface="Arial,Bold"/>
              </a:rPr>
              <a:t> con </a:t>
            </a:r>
            <a:r>
              <a:rPr lang="es-CL" sz="2000" dirty="0" err="1">
                <a:latin typeface="Arial,Bold"/>
              </a:rPr>
              <a:t>departments</a:t>
            </a:r>
            <a:r>
              <a:rPr lang="es-CL" sz="2000" dirty="0">
                <a:latin typeface="Arial,Bold"/>
              </a:rPr>
              <a:t>, este empleado no se visualizará</a:t>
            </a:r>
            <a:endParaRPr lang="es-CL" sz="2000" dirty="0"/>
          </a:p>
        </p:txBody>
      </p:sp>
      <p:sp>
        <p:nvSpPr>
          <p:cNvPr id="13" name="Rectángulo redondeado 12"/>
          <p:cNvSpPr/>
          <p:nvPr/>
        </p:nvSpPr>
        <p:spPr>
          <a:xfrm>
            <a:off x="4889500" y="3777099"/>
            <a:ext cx="3721100" cy="312301"/>
          </a:xfrm>
          <a:prstGeom prst="roundRect">
            <a:avLst/>
          </a:prstGeom>
          <a:noFill/>
          <a:ln w="38100">
            <a:solidFill>
              <a:srgbClr val="D402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cxnSp>
        <p:nvCxnSpPr>
          <p:cNvPr id="15" name="Conector recto de flecha 14"/>
          <p:cNvCxnSpPr/>
          <p:nvPr/>
        </p:nvCxnSpPr>
        <p:spPr>
          <a:xfrm flipV="1">
            <a:off x="3695700" y="4089400"/>
            <a:ext cx="1079500" cy="838200"/>
          </a:xfrm>
          <a:prstGeom prst="straightConnector1">
            <a:avLst/>
          </a:prstGeom>
          <a:ln w="38100">
            <a:solidFill>
              <a:srgbClr val="D40202"/>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100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par>
                          <p:cTn id="8" fill="hold">
                            <p:stCondLst>
                              <p:cond delay="1500"/>
                            </p:stCondLst>
                            <p:childTnLst>
                              <p:par>
                                <p:cTn id="9" presetID="22" presetClass="entr" presetSubtype="4"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529843" y="266263"/>
            <a:ext cx="8012802" cy="922232"/>
          </a:xfrm>
        </p:spPr>
        <p:txBody>
          <a:bodyPr>
            <a:normAutofit/>
          </a:bodyPr>
          <a:lstStyle/>
          <a:p>
            <a:pPr algn="l"/>
            <a:r>
              <a:rPr lang="es-ES" sz="2400" b="1" dirty="0">
                <a:solidFill>
                  <a:srgbClr val="D40202"/>
                </a:solidFill>
                <a:latin typeface="Myriad Pro"/>
                <a:cs typeface="Myriad Pro"/>
              </a:rPr>
              <a:t>Recuperación de datos de múltiples tablas</a:t>
            </a:r>
            <a:br>
              <a:rPr lang="es-ES" sz="2400" b="1" dirty="0">
                <a:solidFill>
                  <a:srgbClr val="D40202"/>
                </a:solidFill>
                <a:latin typeface="Myriad Pro"/>
                <a:cs typeface="Myriad Pro"/>
              </a:rPr>
            </a:br>
            <a:r>
              <a:rPr lang="es-ES" sz="2400" b="1" dirty="0">
                <a:solidFill>
                  <a:srgbClr val="D40202"/>
                </a:solidFill>
                <a:latin typeface="Myriad Pro"/>
                <a:cs typeface="Myriad Pro"/>
              </a:rPr>
              <a:t>Registros sin Coincidencia Directa</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927665" y="1635205"/>
            <a:ext cx="7217158" cy="4893647"/>
          </a:xfrm>
          <a:prstGeom prst="rect">
            <a:avLst/>
          </a:prstGeom>
        </p:spPr>
        <p:txBody>
          <a:bodyPr wrap="square">
            <a:spAutoFit/>
          </a:bodyPr>
          <a:lstStyle/>
          <a:p>
            <a:pPr marL="342900" indent="-342900">
              <a:buFont typeface="Arial" panose="020B0604020202020204" pitchFamily="34" charset="0"/>
              <a:buChar char="•"/>
            </a:pPr>
            <a:r>
              <a:rPr lang="es-ES" sz="2400" dirty="0">
                <a:solidFill>
                  <a:srgbClr val="000000"/>
                </a:solidFill>
                <a:latin typeface="Arial" panose="020B0604020202020204" pitchFamily="34" charset="0"/>
              </a:rPr>
              <a:t>La unión de dos tablas que devuelven sólo filas coincidentes se denomina unión </a:t>
            </a:r>
            <a:r>
              <a:rPr lang="es-ES" sz="2400" b="1" dirty="0">
                <a:solidFill>
                  <a:srgbClr val="C00000"/>
                </a:solidFill>
                <a:latin typeface="CourierNew"/>
              </a:rPr>
              <a:t>INNER</a:t>
            </a:r>
            <a:r>
              <a:rPr lang="es-ES" sz="2400" dirty="0">
                <a:solidFill>
                  <a:srgbClr val="000000"/>
                </a:solidFill>
                <a:latin typeface="Arial" panose="020B0604020202020204" pitchFamily="34" charset="0"/>
              </a:rPr>
              <a:t>.</a:t>
            </a:r>
          </a:p>
          <a:p>
            <a:pPr marL="342900" indent="-342900">
              <a:buFont typeface="Arial" panose="020B0604020202020204" pitchFamily="34" charset="0"/>
              <a:buChar char="•"/>
            </a:pPr>
            <a:endParaRPr lang="es-ES" sz="2400" dirty="0">
              <a:solidFill>
                <a:srgbClr val="000000"/>
              </a:solidFill>
              <a:latin typeface="Arial" panose="020B0604020202020204" pitchFamily="34" charset="0"/>
            </a:endParaRPr>
          </a:p>
          <a:p>
            <a:pPr marL="342900" indent="-342900">
              <a:buFont typeface="Arial" panose="020B0604020202020204" pitchFamily="34" charset="0"/>
              <a:buChar char="•"/>
            </a:pPr>
            <a:r>
              <a:rPr lang="es-ES" sz="2400" dirty="0">
                <a:solidFill>
                  <a:srgbClr val="000000"/>
                </a:solidFill>
                <a:latin typeface="Arial" panose="020B0604020202020204" pitchFamily="34" charset="0"/>
              </a:rPr>
              <a:t>Una unión entre dos tablas que devuelve los resultados de la unión </a:t>
            </a:r>
            <a:r>
              <a:rPr lang="es-ES" sz="2400" dirty="0">
                <a:solidFill>
                  <a:srgbClr val="000000"/>
                </a:solidFill>
                <a:latin typeface="CourierNew"/>
              </a:rPr>
              <a:t>INNER </a:t>
            </a:r>
            <a:r>
              <a:rPr lang="es-ES" sz="2400" dirty="0">
                <a:solidFill>
                  <a:srgbClr val="000000"/>
                </a:solidFill>
                <a:latin typeface="Arial" panose="020B0604020202020204" pitchFamily="34" charset="0"/>
              </a:rPr>
              <a:t>y las filas no coincidentes de las tablas izquierda (o derecha) se denomina una unión </a:t>
            </a:r>
            <a:r>
              <a:rPr lang="es-ES" sz="2400" b="1" dirty="0">
                <a:solidFill>
                  <a:srgbClr val="C00000"/>
                </a:solidFill>
                <a:latin typeface="CourierNew"/>
              </a:rPr>
              <a:t>OUTER</a:t>
            </a:r>
            <a:r>
              <a:rPr lang="es-ES" sz="2400" dirty="0">
                <a:solidFill>
                  <a:srgbClr val="000000"/>
                </a:solidFill>
                <a:latin typeface="Arial" panose="020B0604020202020204" pitchFamily="34" charset="0"/>
              </a:rPr>
              <a:t>.</a:t>
            </a:r>
          </a:p>
          <a:p>
            <a:pPr marL="342900" indent="-342900">
              <a:buFont typeface="Arial" panose="020B0604020202020204" pitchFamily="34" charset="0"/>
              <a:buChar char="•"/>
            </a:pPr>
            <a:endParaRPr lang="es-ES" sz="2400" dirty="0">
              <a:solidFill>
                <a:srgbClr val="000000"/>
              </a:solidFill>
              <a:latin typeface="Arial" panose="020B0604020202020204" pitchFamily="34" charset="0"/>
            </a:endParaRPr>
          </a:p>
          <a:p>
            <a:pPr marL="342900" indent="-342900">
              <a:buFont typeface="Arial" panose="020B0604020202020204" pitchFamily="34" charset="0"/>
              <a:buChar char="•"/>
            </a:pPr>
            <a:r>
              <a:rPr lang="es-ES" sz="2400" dirty="0">
                <a:solidFill>
                  <a:srgbClr val="000000"/>
                </a:solidFill>
                <a:latin typeface="Arial" panose="020B0604020202020204" pitchFamily="34" charset="0"/>
              </a:rPr>
              <a:t>Para indicar qué tabla puede tener datos que faltan, agregue un signo más </a:t>
            </a:r>
            <a:r>
              <a:rPr lang="es-ES" sz="2400" b="1" dirty="0">
                <a:solidFill>
                  <a:srgbClr val="C00000"/>
                </a:solidFill>
                <a:latin typeface="Arial" panose="020B0604020202020204" pitchFamily="34" charset="0"/>
              </a:rPr>
              <a:t>(+)</a:t>
            </a:r>
            <a:r>
              <a:rPr lang="es-ES" sz="2400" dirty="0">
                <a:solidFill>
                  <a:srgbClr val="000000"/>
                </a:solidFill>
                <a:latin typeface="Arial" panose="020B0604020202020204" pitchFamily="34" charset="0"/>
              </a:rPr>
              <a:t> después de la comuna de la tabla en la clausula WHERE de la consulta.</a:t>
            </a:r>
          </a:p>
          <a:p>
            <a:endParaRPr lang="es-ES" sz="2400" dirty="0">
              <a:solidFill>
                <a:srgbClr val="000000"/>
              </a:solidFill>
              <a:latin typeface="Arial" panose="020B0604020202020204" pitchFamily="34" charset="0"/>
            </a:endParaRPr>
          </a:p>
        </p:txBody>
      </p:sp>
    </p:spTree>
    <p:extLst>
      <p:ext uri="{BB962C8B-B14F-4D97-AF65-F5344CB8AC3E}">
        <p14:creationId xmlns:p14="http://schemas.microsoft.com/office/powerpoint/2010/main" val="75408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529843" y="266263"/>
            <a:ext cx="8012802" cy="922232"/>
          </a:xfrm>
        </p:spPr>
        <p:txBody>
          <a:bodyPr>
            <a:normAutofit/>
          </a:bodyPr>
          <a:lstStyle/>
          <a:p>
            <a:pPr algn="l"/>
            <a:r>
              <a:rPr lang="es-ES" sz="2400" b="1" dirty="0">
                <a:solidFill>
                  <a:srgbClr val="D40202"/>
                </a:solidFill>
                <a:latin typeface="Myriad Pro"/>
                <a:cs typeface="Myriad Pro"/>
              </a:rPr>
              <a:t>Recuperación de datos de múltiples tablas</a:t>
            </a:r>
            <a:br>
              <a:rPr lang="es-ES" sz="2400" b="1" dirty="0">
                <a:solidFill>
                  <a:srgbClr val="D40202"/>
                </a:solidFill>
                <a:latin typeface="Myriad Pro"/>
                <a:cs typeface="Myriad Pro"/>
              </a:rPr>
            </a:br>
            <a:r>
              <a:rPr lang="es-ES" sz="2400" b="1" dirty="0">
                <a:solidFill>
                  <a:srgbClr val="D40202"/>
                </a:solidFill>
                <a:latin typeface="Myriad Pro"/>
                <a:cs typeface="Myriad Pro"/>
              </a:rPr>
              <a:t>Registros sin Coincidencia Directa</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3" name="Rectángulo 2"/>
          <p:cNvSpPr/>
          <p:nvPr/>
        </p:nvSpPr>
        <p:spPr>
          <a:xfrm>
            <a:off x="541645" y="1388745"/>
            <a:ext cx="8001000" cy="1200329"/>
          </a:xfrm>
          <a:prstGeom prst="rect">
            <a:avLst/>
          </a:prstGeom>
        </p:spPr>
        <p:txBody>
          <a:bodyPr wrap="square">
            <a:spAutoFit/>
          </a:bodyPr>
          <a:lstStyle/>
          <a:p>
            <a:r>
              <a:rPr lang="es-CL" sz="2400" dirty="0"/>
              <a:t>SELECT  </a:t>
            </a:r>
            <a:r>
              <a:rPr lang="es-CL" sz="2400" dirty="0" err="1"/>
              <a:t>e.last_name</a:t>
            </a:r>
            <a:r>
              <a:rPr lang="es-CL" sz="2400" dirty="0"/>
              <a:t>, </a:t>
            </a:r>
            <a:r>
              <a:rPr lang="es-CL" sz="2400" dirty="0" err="1"/>
              <a:t>d.department_id</a:t>
            </a:r>
            <a:r>
              <a:rPr lang="es-CL" sz="2400" dirty="0"/>
              <a:t>, </a:t>
            </a:r>
            <a:r>
              <a:rPr lang="es-CL" sz="2400" dirty="0" err="1"/>
              <a:t>d.department_name</a:t>
            </a:r>
            <a:endParaRPr lang="es-CL" sz="2400" dirty="0"/>
          </a:p>
          <a:p>
            <a:r>
              <a:rPr lang="es-CL" sz="2400" dirty="0"/>
              <a:t>FROM </a:t>
            </a:r>
            <a:r>
              <a:rPr lang="es-CL" sz="2400" dirty="0" err="1"/>
              <a:t>employees</a:t>
            </a:r>
            <a:r>
              <a:rPr lang="es-CL" sz="2400" dirty="0"/>
              <a:t> e,  </a:t>
            </a:r>
            <a:r>
              <a:rPr lang="es-CL" sz="2400" dirty="0" err="1"/>
              <a:t>departments</a:t>
            </a:r>
            <a:r>
              <a:rPr lang="es-CL" sz="2400" dirty="0"/>
              <a:t> d</a:t>
            </a:r>
          </a:p>
          <a:p>
            <a:r>
              <a:rPr lang="es-CL" sz="2400" dirty="0"/>
              <a:t>WHERE </a:t>
            </a:r>
            <a:r>
              <a:rPr lang="es-CL" sz="2400" dirty="0" err="1"/>
              <a:t>e.department_id</a:t>
            </a:r>
            <a:r>
              <a:rPr lang="es-CL" sz="2400" dirty="0"/>
              <a:t> = </a:t>
            </a:r>
            <a:r>
              <a:rPr lang="es-CL" sz="2400" dirty="0" err="1"/>
              <a:t>d.department_id</a:t>
            </a:r>
            <a:r>
              <a:rPr lang="es-CL" sz="2400" dirty="0"/>
              <a:t>;</a:t>
            </a:r>
          </a:p>
        </p:txBody>
      </p:sp>
      <p:pic>
        <p:nvPicPr>
          <p:cNvPr id="4" name="Imagen 3"/>
          <p:cNvPicPr>
            <a:picLocks noChangeAspect="1"/>
          </p:cNvPicPr>
          <p:nvPr/>
        </p:nvPicPr>
        <p:blipFill>
          <a:blip r:embed="rId3"/>
          <a:stretch>
            <a:fillRect/>
          </a:stretch>
        </p:blipFill>
        <p:spPr>
          <a:xfrm>
            <a:off x="1460500" y="2735754"/>
            <a:ext cx="5511800" cy="3763845"/>
          </a:xfrm>
          <a:prstGeom prst="rect">
            <a:avLst/>
          </a:prstGeom>
        </p:spPr>
      </p:pic>
    </p:spTree>
    <p:extLst>
      <p:ext uri="{BB962C8B-B14F-4D97-AF65-F5344CB8AC3E}">
        <p14:creationId xmlns:p14="http://schemas.microsoft.com/office/powerpoint/2010/main" val="3019146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4" name="Imagen 3"/>
          <p:cNvPicPr>
            <a:picLocks noChangeAspect="1"/>
          </p:cNvPicPr>
          <p:nvPr/>
        </p:nvPicPr>
        <p:blipFill rotWithShape="1">
          <a:blip r:embed="rId3"/>
          <a:srcRect t="1" b="51433"/>
          <a:stretch/>
        </p:blipFill>
        <p:spPr>
          <a:xfrm>
            <a:off x="406400" y="1191795"/>
            <a:ext cx="8370069" cy="2268000"/>
          </a:xfrm>
          <a:prstGeom prst="rect">
            <a:avLst/>
          </a:prstGeom>
        </p:spPr>
      </p:pic>
      <p:sp>
        <p:nvSpPr>
          <p:cNvPr id="9" name="Rectángulo 8"/>
          <p:cNvSpPr/>
          <p:nvPr/>
        </p:nvSpPr>
        <p:spPr>
          <a:xfrm>
            <a:off x="773859" y="3468041"/>
            <a:ext cx="5351520" cy="923330"/>
          </a:xfrm>
          <a:prstGeom prst="rect">
            <a:avLst/>
          </a:prstGeom>
          <a:noFill/>
        </p:spPr>
        <p:txBody>
          <a:bodyPr wrap="squar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PK         </a:t>
            </a:r>
            <a:r>
              <a:rPr lang="es-ES" sz="5400" b="0" cap="none" spc="0" dirty="0">
                <a:ln w="0"/>
                <a:solidFill>
                  <a:srgbClr val="FF0000"/>
                </a:solidFill>
                <a:effectLst>
                  <a:outerShdw blurRad="38100" dist="19050" dir="2700000" algn="tl" rotWithShape="0">
                    <a:schemeClr val="dk1">
                      <a:alpha val="40000"/>
                    </a:schemeClr>
                  </a:outerShdw>
                </a:effectLst>
              </a:rPr>
              <a:t>FK</a:t>
            </a:r>
            <a:r>
              <a:rPr lang="es-ES" sz="5400" b="0" cap="none" spc="0" dirty="0">
                <a:ln w="0"/>
                <a:solidFill>
                  <a:schemeClr val="tx1"/>
                </a:solidFill>
                <a:effectLst>
                  <a:outerShdw blurRad="38100" dist="19050" dir="2700000" algn="tl" rotWithShape="0">
                    <a:schemeClr val="dk1">
                      <a:alpha val="40000"/>
                    </a:schemeClr>
                  </a:outerShdw>
                </a:effectLst>
              </a:rPr>
              <a:t>       </a:t>
            </a:r>
            <a:r>
              <a:rPr lang="es-ES" sz="5400" b="0" cap="none" spc="0" dirty="0">
                <a:ln w="0"/>
                <a:solidFill>
                  <a:srgbClr val="FF0000"/>
                </a:solidFill>
                <a:effectLst>
                  <a:outerShdw blurRad="38100" dist="19050" dir="2700000" algn="tl" rotWithShape="0">
                    <a:schemeClr val="dk1">
                      <a:alpha val="40000"/>
                    </a:schemeClr>
                  </a:outerShdw>
                </a:effectLst>
              </a:rPr>
              <a:t>PK</a:t>
            </a:r>
          </a:p>
        </p:txBody>
      </p:sp>
      <p:cxnSp>
        <p:nvCxnSpPr>
          <p:cNvPr id="12" name="Conector recto de flecha 11"/>
          <p:cNvCxnSpPr/>
          <p:nvPr/>
        </p:nvCxnSpPr>
        <p:spPr>
          <a:xfrm flipV="1">
            <a:off x="4183035" y="3029639"/>
            <a:ext cx="1204213" cy="9000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Imagen 9"/>
          <p:cNvPicPr>
            <a:picLocks noChangeAspect="1"/>
          </p:cNvPicPr>
          <p:nvPr/>
        </p:nvPicPr>
        <p:blipFill>
          <a:blip r:embed="rId3"/>
          <a:stretch>
            <a:fillRect/>
          </a:stretch>
        </p:blipFill>
        <p:spPr>
          <a:xfrm>
            <a:off x="406400" y="1191795"/>
            <a:ext cx="8370069" cy="4669931"/>
          </a:xfrm>
          <a:prstGeom prst="rect">
            <a:avLst/>
          </a:prstGeom>
        </p:spPr>
      </p:pic>
    </p:spTree>
    <p:extLst>
      <p:ext uri="{BB962C8B-B14F-4D97-AF65-F5344CB8AC3E}">
        <p14:creationId xmlns:p14="http://schemas.microsoft.com/office/powerpoint/2010/main" val="53302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529843" y="266263"/>
            <a:ext cx="8012802" cy="922232"/>
          </a:xfrm>
        </p:spPr>
        <p:txBody>
          <a:bodyPr>
            <a:normAutofit/>
          </a:bodyPr>
          <a:lstStyle/>
          <a:p>
            <a:pPr algn="l"/>
            <a:r>
              <a:rPr lang="es-ES" sz="2400" b="1" dirty="0">
                <a:solidFill>
                  <a:srgbClr val="D40202"/>
                </a:solidFill>
                <a:latin typeface="Myriad Pro"/>
                <a:cs typeface="Myriad Pro"/>
              </a:rPr>
              <a:t>Recuperación de datos de múltiples tablas</a:t>
            </a:r>
            <a:br>
              <a:rPr lang="es-ES" sz="2400" b="1" dirty="0">
                <a:solidFill>
                  <a:srgbClr val="D40202"/>
                </a:solidFill>
                <a:latin typeface="Myriad Pro"/>
                <a:cs typeface="Myriad Pro"/>
              </a:rPr>
            </a:br>
            <a:r>
              <a:rPr lang="es-ES" sz="2400" b="1" dirty="0">
                <a:solidFill>
                  <a:srgbClr val="D40202"/>
                </a:solidFill>
                <a:latin typeface="Myriad Pro"/>
                <a:cs typeface="Myriad Pro"/>
              </a:rPr>
              <a:t>Registros sin Coincidencia Directa</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3" name="Rectángulo 2"/>
          <p:cNvSpPr/>
          <p:nvPr/>
        </p:nvSpPr>
        <p:spPr>
          <a:xfrm>
            <a:off x="541645" y="1388745"/>
            <a:ext cx="8001000" cy="1200329"/>
          </a:xfrm>
          <a:prstGeom prst="rect">
            <a:avLst/>
          </a:prstGeom>
        </p:spPr>
        <p:txBody>
          <a:bodyPr wrap="square">
            <a:spAutoFit/>
          </a:bodyPr>
          <a:lstStyle/>
          <a:p>
            <a:r>
              <a:rPr lang="es-CL" sz="2400" dirty="0"/>
              <a:t>SELECT  </a:t>
            </a:r>
            <a:r>
              <a:rPr lang="es-CL" sz="2400" dirty="0" err="1"/>
              <a:t>e.last_name</a:t>
            </a:r>
            <a:r>
              <a:rPr lang="es-CL" sz="2400" dirty="0"/>
              <a:t>, </a:t>
            </a:r>
            <a:r>
              <a:rPr lang="es-CL" sz="2400" dirty="0" err="1"/>
              <a:t>d.department_id</a:t>
            </a:r>
            <a:r>
              <a:rPr lang="es-CL" sz="2400" dirty="0"/>
              <a:t>, </a:t>
            </a:r>
            <a:r>
              <a:rPr lang="es-CL" sz="2400" dirty="0" err="1"/>
              <a:t>d.department_name</a:t>
            </a:r>
            <a:endParaRPr lang="es-CL" sz="2400" dirty="0"/>
          </a:p>
          <a:p>
            <a:r>
              <a:rPr lang="es-CL" sz="2400" dirty="0"/>
              <a:t>FROM </a:t>
            </a:r>
            <a:r>
              <a:rPr lang="es-CL" sz="2400" dirty="0" err="1"/>
              <a:t>employees</a:t>
            </a:r>
            <a:r>
              <a:rPr lang="es-CL" sz="2400" dirty="0"/>
              <a:t> e,  </a:t>
            </a:r>
            <a:r>
              <a:rPr lang="es-CL" sz="2400" dirty="0" err="1"/>
              <a:t>departments</a:t>
            </a:r>
            <a:r>
              <a:rPr lang="es-CL" sz="2400" dirty="0"/>
              <a:t> d</a:t>
            </a:r>
          </a:p>
          <a:p>
            <a:r>
              <a:rPr lang="es-CL" sz="2400" dirty="0"/>
              <a:t>WHERE </a:t>
            </a:r>
            <a:r>
              <a:rPr lang="es-CL" sz="2400" dirty="0" err="1"/>
              <a:t>e.department_id</a:t>
            </a:r>
            <a:r>
              <a:rPr lang="es-CL" sz="2400" dirty="0"/>
              <a:t> = </a:t>
            </a:r>
            <a:r>
              <a:rPr lang="es-CL" sz="2400" dirty="0" err="1"/>
              <a:t>d.department_id</a:t>
            </a:r>
            <a:r>
              <a:rPr lang="es-CL" sz="2400" dirty="0">
                <a:solidFill>
                  <a:srgbClr val="C00000"/>
                </a:solidFill>
              </a:rPr>
              <a:t>(+)</a:t>
            </a:r>
            <a:r>
              <a:rPr lang="es-CL" sz="2400" dirty="0"/>
              <a:t>;</a:t>
            </a:r>
          </a:p>
        </p:txBody>
      </p:sp>
      <p:pic>
        <p:nvPicPr>
          <p:cNvPr id="2" name="Imagen 1"/>
          <p:cNvPicPr>
            <a:picLocks noChangeAspect="1"/>
          </p:cNvPicPr>
          <p:nvPr/>
        </p:nvPicPr>
        <p:blipFill>
          <a:blip r:embed="rId3"/>
          <a:stretch>
            <a:fillRect/>
          </a:stretch>
        </p:blipFill>
        <p:spPr>
          <a:xfrm>
            <a:off x="529843" y="2789324"/>
            <a:ext cx="5852433" cy="3710275"/>
          </a:xfrm>
          <a:prstGeom prst="rect">
            <a:avLst/>
          </a:prstGeom>
        </p:spPr>
      </p:pic>
      <p:sp>
        <p:nvSpPr>
          <p:cNvPr id="5" name="Rectángulo redondeado 4"/>
          <p:cNvSpPr/>
          <p:nvPr/>
        </p:nvSpPr>
        <p:spPr>
          <a:xfrm>
            <a:off x="675366" y="6070600"/>
            <a:ext cx="4557034" cy="428999"/>
          </a:xfrm>
          <a:prstGeom prst="roundRect">
            <a:avLst/>
          </a:prstGeom>
          <a:noFill/>
          <a:ln w="57150">
            <a:solidFill>
              <a:srgbClr val="D402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7" name="Forma libre 6"/>
          <p:cNvSpPr/>
          <p:nvPr/>
        </p:nvSpPr>
        <p:spPr>
          <a:xfrm>
            <a:off x="6146800" y="2374900"/>
            <a:ext cx="1720465" cy="3848100"/>
          </a:xfrm>
          <a:custGeom>
            <a:avLst/>
            <a:gdLst>
              <a:gd name="connsiteX0" fmla="*/ 457200 w 1720465"/>
              <a:gd name="connsiteY0" fmla="*/ 0 h 3848100"/>
              <a:gd name="connsiteX1" fmla="*/ 1714500 w 1720465"/>
              <a:gd name="connsiteY1" fmla="*/ 1663700 h 3848100"/>
              <a:gd name="connsiteX2" fmla="*/ 0 w 1720465"/>
              <a:gd name="connsiteY2" fmla="*/ 3848100 h 3848100"/>
            </a:gdLst>
            <a:ahLst/>
            <a:cxnLst>
              <a:cxn ang="0">
                <a:pos x="connsiteX0" y="connsiteY0"/>
              </a:cxn>
              <a:cxn ang="0">
                <a:pos x="connsiteX1" y="connsiteY1"/>
              </a:cxn>
              <a:cxn ang="0">
                <a:pos x="connsiteX2" y="connsiteY2"/>
              </a:cxn>
            </a:cxnLst>
            <a:rect l="l" t="t" r="r" b="b"/>
            <a:pathLst>
              <a:path w="1720465" h="3848100">
                <a:moveTo>
                  <a:pt x="457200" y="0"/>
                </a:moveTo>
                <a:cubicBezTo>
                  <a:pt x="1123950" y="511175"/>
                  <a:pt x="1790700" y="1022350"/>
                  <a:pt x="1714500" y="1663700"/>
                </a:cubicBezTo>
                <a:cubicBezTo>
                  <a:pt x="1638300" y="2305050"/>
                  <a:pt x="357717" y="3471333"/>
                  <a:pt x="0" y="3848100"/>
                </a:cubicBezTo>
              </a:path>
            </a:pathLst>
          </a:custGeom>
          <a:noFill/>
          <a:ln w="38100">
            <a:solidFill>
              <a:srgbClr val="D40202"/>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8" name="Rectángulo 7"/>
          <p:cNvSpPr/>
          <p:nvPr/>
        </p:nvSpPr>
        <p:spPr>
          <a:xfrm>
            <a:off x="6404655" y="3529360"/>
            <a:ext cx="2600414" cy="1569660"/>
          </a:xfrm>
          <a:prstGeom prst="rect">
            <a:avLst/>
          </a:prstGeom>
          <a:solidFill>
            <a:schemeClr val="bg1"/>
          </a:solidFill>
          <a:ln w="12700" cmpd="dbl">
            <a:solidFill>
              <a:srgbClr val="C00000"/>
            </a:solidFill>
          </a:ln>
        </p:spPr>
        <p:txBody>
          <a:bodyPr wrap="square">
            <a:spAutoFit/>
          </a:bodyPr>
          <a:lstStyle/>
          <a:p>
            <a:pPr algn="ctr"/>
            <a:r>
              <a:rPr lang="es-CL" sz="2400" b="1" dirty="0">
                <a:solidFill>
                  <a:srgbClr val="C00000"/>
                </a:solidFill>
              </a:rPr>
              <a:t>Agrega a los empleados, aunque no tengan DEPARTAMENTOS</a:t>
            </a:r>
          </a:p>
        </p:txBody>
      </p:sp>
    </p:spTree>
    <p:extLst>
      <p:ext uri="{BB962C8B-B14F-4D97-AF65-F5344CB8AC3E}">
        <p14:creationId xmlns:p14="http://schemas.microsoft.com/office/powerpoint/2010/main" val="278743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par>
                          <p:cTn id="8" fill="hold">
                            <p:stCondLst>
                              <p:cond delay="1000"/>
                            </p:stCondLst>
                            <p:childTnLst>
                              <p:par>
                                <p:cTn id="9" presetID="3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1000" fill="hold"/>
                                        <p:tgtEl>
                                          <p:spTgt spid="8"/>
                                        </p:tgtEl>
                                        <p:attrNameLst>
                                          <p:attrName>ppt_w</p:attrName>
                                        </p:attrNameLst>
                                      </p:cBhvr>
                                      <p:tavLst>
                                        <p:tav tm="0">
                                          <p:val>
                                            <p:fltVal val="0"/>
                                          </p:val>
                                        </p:tav>
                                        <p:tav tm="100000">
                                          <p:val>
                                            <p:strVal val="#ppt_w"/>
                                          </p:val>
                                        </p:tav>
                                      </p:tavLst>
                                    </p:anim>
                                    <p:anim calcmode="lin" valueType="num">
                                      <p:cBhvr>
                                        <p:cTn id="12" dur="1000" fill="hold"/>
                                        <p:tgtEl>
                                          <p:spTgt spid="8"/>
                                        </p:tgtEl>
                                        <p:attrNameLst>
                                          <p:attrName>ppt_h</p:attrName>
                                        </p:attrNameLst>
                                      </p:cBhvr>
                                      <p:tavLst>
                                        <p:tav tm="0">
                                          <p:val>
                                            <p:fltVal val="0"/>
                                          </p:val>
                                        </p:tav>
                                        <p:tav tm="100000">
                                          <p:val>
                                            <p:strVal val="#ppt_h"/>
                                          </p:val>
                                        </p:tav>
                                      </p:tavLst>
                                    </p:anim>
                                    <p:anim calcmode="lin" valueType="num">
                                      <p:cBhvr>
                                        <p:cTn id="13" dur="1000" fill="hold"/>
                                        <p:tgtEl>
                                          <p:spTgt spid="8"/>
                                        </p:tgtEl>
                                        <p:attrNameLst>
                                          <p:attrName>style.rotation</p:attrName>
                                        </p:attrNameLst>
                                      </p:cBhvr>
                                      <p:tavLst>
                                        <p:tav tm="0">
                                          <p:val>
                                            <p:fltVal val="90"/>
                                          </p:val>
                                        </p:tav>
                                        <p:tav tm="100000">
                                          <p:val>
                                            <p:fltVal val="0"/>
                                          </p:val>
                                        </p:tav>
                                      </p:tavLst>
                                    </p:anim>
                                    <p:animEffect transition="in" filter="fade">
                                      <p:cBhvr>
                                        <p:cTn id="14" dur="1000"/>
                                        <p:tgtEl>
                                          <p:spTgt spid="8"/>
                                        </p:tgtEl>
                                      </p:cBhvr>
                                    </p:animEffect>
                                  </p:childTnLst>
                                </p:cTn>
                              </p:par>
                            </p:childTnLst>
                          </p:cTn>
                        </p:par>
                        <p:par>
                          <p:cTn id="15" fill="hold">
                            <p:stCondLst>
                              <p:cond delay="2000"/>
                            </p:stCondLst>
                            <p:childTnLst>
                              <p:par>
                                <p:cTn id="16" presetID="21" presetClass="entr" presetSubtype="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529843" y="266263"/>
            <a:ext cx="8012802" cy="922232"/>
          </a:xfrm>
        </p:spPr>
        <p:txBody>
          <a:bodyPr>
            <a:normAutofit/>
          </a:bodyPr>
          <a:lstStyle/>
          <a:p>
            <a:pPr algn="l"/>
            <a:r>
              <a:rPr lang="es-ES" sz="2400" b="1" dirty="0">
                <a:solidFill>
                  <a:srgbClr val="D40202"/>
                </a:solidFill>
                <a:latin typeface="Myriad Pro"/>
                <a:cs typeface="Myriad Pro"/>
              </a:rPr>
              <a:t>Recuperación de datos de múltiples tablas</a:t>
            </a:r>
            <a:br>
              <a:rPr lang="es-ES" sz="2400" b="1" dirty="0">
                <a:solidFill>
                  <a:srgbClr val="D40202"/>
                </a:solidFill>
                <a:latin typeface="Myriad Pro"/>
                <a:cs typeface="Myriad Pro"/>
              </a:rPr>
            </a:br>
            <a:r>
              <a:rPr lang="es-ES" sz="2400" b="1" dirty="0">
                <a:solidFill>
                  <a:srgbClr val="D40202"/>
                </a:solidFill>
                <a:latin typeface="Myriad Pro"/>
                <a:cs typeface="Myriad Pro"/>
              </a:rPr>
              <a:t>Registros sin Coincidencia Directa</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3" name="Rectángulo 2"/>
          <p:cNvSpPr/>
          <p:nvPr/>
        </p:nvSpPr>
        <p:spPr>
          <a:xfrm>
            <a:off x="541645" y="1188495"/>
            <a:ext cx="8001000" cy="1200329"/>
          </a:xfrm>
          <a:prstGeom prst="rect">
            <a:avLst/>
          </a:prstGeom>
        </p:spPr>
        <p:txBody>
          <a:bodyPr wrap="square">
            <a:spAutoFit/>
          </a:bodyPr>
          <a:lstStyle/>
          <a:p>
            <a:r>
              <a:rPr lang="es-CL" sz="2400" dirty="0"/>
              <a:t>SELECT  </a:t>
            </a:r>
            <a:r>
              <a:rPr lang="es-CL" sz="2400" dirty="0" err="1"/>
              <a:t>e.last_name</a:t>
            </a:r>
            <a:r>
              <a:rPr lang="es-CL" sz="2400" dirty="0"/>
              <a:t>, </a:t>
            </a:r>
            <a:r>
              <a:rPr lang="es-CL" sz="2400" dirty="0" err="1"/>
              <a:t>d.department_id</a:t>
            </a:r>
            <a:r>
              <a:rPr lang="es-CL" sz="2400" dirty="0"/>
              <a:t>, </a:t>
            </a:r>
            <a:r>
              <a:rPr lang="es-CL" sz="2400" dirty="0" err="1"/>
              <a:t>d.department_name</a:t>
            </a:r>
            <a:endParaRPr lang="es-CL" sz="2400" dirty="0"/>
          </a:p>
          <a:p>
            <a:r>
              <a:rPr lang="es-CL" sz="2400" dirty="0"/>
              <a:t>FROM </a:t>
            </a:r>
            <a:r>
              <a:rPr lang="es-CL" sz="2400" dirty="0" err="1"/>
              <a:t>employees</a:t>
            </a:r>
            <a:r>
              <a:rPr lang="es-CL" sz="2400" dirty="0"/>
              <a:t> e,  </a:t>
            </a:r>
            <a:r>
              <a:rPr lang="es-CL" sz="2400" dirty="0" err="1"/>
              <a:t>departments</a:t>
            </a:r>
            <a:r>
              <a:rPr lang="es-CL" sz="2400" dirty="0"/>
              <a:t> d</a:t>
            </a:r>
          </a:p>
          <a:p>
            <a:r>
              <a:rPr lang="es-CL" sz="2400" dirty="0"/>
              <a:t>WHERE </a:t>
            </a:r>
            <a:r>
              <a:rPr lang="es-CL" sz="2400" dirty="0" err="1"/>
              <a:t>e.department_id</a:t>
            </a:r>
            <a:r>
              <a:rPr lang="es-CL" sz="2400" dirty="0">
                <a:solidFill>
                  <a:srgbClr val="C00000"/>
                </a:solidFill>
              </a:rPr>
              <a:t>(+)</a:t>
            </a:r>
            <a:r>
              <a:rPr lang="es-CL" sz="2400" dirty="0"/>
              <a:t> = </a:t>
            </a:r>
            <a:r>
              <a:rPr lang="es-CL" sz="2400" dirty="0" err="1"/>
              <a:t>d.department_id</a:t>
            </a:r>
            <a:r>
              <a:rPr lang="es-CL" sz="2400" dirty="0"/>
              <a:t>;</a:t>
            </a:r>
          </a:p>
        </p:txBody>
      </p:sp>
      <p:pic>
        <p:nvPicPr>
          <p:cNvPr id="4" name="Imagen 3"/>
          <p:cNvPicPr>
            <a:picLocks noChangeAspect="1"/>
          </p:cNvPicPr>
          <p:nvPr/>
        </p:nvPicPr>
        <p:blipFill>
          <a:blip r:embed="rId3"/>
          <a:stretch>
            <a:fillRect/>
          </a:stretch>
        </p:blipFill>
        <p:spPr>
          <a:xfrm>
            <a:off x="1182618" y="2519680"/>
            <a:ext cx="4114800" cy="4257675"/>
          </a:xfrm>
          <a:prstGeom prst="rect">
            <a:avLst/>
          </a:prstGeom>
        </p:spPr>
      </p:pic>
      <p:sp>
        <p:nvSpPr>
          <p:cNvPr id="5" name="Rectángulo redondeado 4"/>
          <p:cNvSpPr/>
          <p:nvPr/>
        </p:nvSpPr>
        <p:spPr>
          <a:xfrm>
            <a:off x="1065706" y="4434017"/>
            <a:ext cx="1258394" cy="2343338"/>
          </a:xfrm>
          <a:prstGeom prst="roundRect">
            <a:avLst/>
          </a:prstGeom>
          <a:noFill/>
          <a:ln w="57150">
            <a:solidFill>
              <a:srgbClr val="D402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9" name="Forma libre 8"/>
          <p:cNvSpPr/>
          <p:nvPr/>
        </p:nvSpPr>
        <p:spPr>
          <a:xfrm>
            <a:off x="2463800" y="2324100"/>
            <a:ext cx="4326128" cy="3251200"/>
          </a:xfrm>
          <a:custGeom>
            <a:avLst/>
            <a:gdLst>
              <a:gd name="connsiteX0" fmla="*/ 1435100 w 4326128"/>
              <a:gd name="connsiteY0" fmla="*/ 0 h 3251200"/>
              <a:gd name="connsiteX1" fmla="*/ 3492500 w 4326128"/>
              <a:gd name="connsiteY1" fmla="*/ 749300 h 3251200"/>
              <a:gd name="connsiteX2" fmla="*/ 4114800 w 4326128"/>
              <a:gd name="connsiteY2" fmla="*/ 2438400 h 3251200"/>
              <a:gd name="connsiteX3" fmla="*/ 0 w 4326128"/>
              <a:gd name="connsiteY3" fmla="*/ 3251200 h 3251200"/>
            </a:gdLst>
            <a:ahLst/>
            <a:cxnLst>
              <a:cxn ang="0">
                <a:pos x="connsiteX0" y="connsiteY0"/>
              </a:cxn>
              <a:cxn ang="0">
                <a:pos x="connsiteX1" y="connsiteY1"/>
              </a:cxn>
              <a:cxn ang="0">
                <a:pos x="connsiteX2" y="connsiteY2"/>
              </a:cxn>
              <a:cxn ang="0">
                <a:pos x="connsiteX3" y="connsiteY3"/>
              </a:cxn>
            </a:cxnLst>
            <a:rect l="l" t="t" r="r" b="b"/>
            <a:pathLst>
              <a:path w="4326128" h="3251200">
                <a:moveTo>
                  <a:pt x="1435100" y="0"/>
                </a:moveTo>
                <a:cubicBezTo>
                  <a:pt x="2240491" y="171450"/>
                  <a:pt x="3045883" y="342900"/>
                  <a:pt x="3492500" y="749300"/>
                </a:cubicBezTo>
                <a:cubicBezTo>
                  <a:pt x="3939117" y="1155700"/>
                  <a:pt x="4696883" y="2021417"/>
                  <a:pt x="4114800" y="2438400"/>
                </a:cubicBezTo>
                <a:cubicBezTo>
                  <a:pt x="3532717" y="2855383"/>
                  <a:pt x="1766358" y="3053291"/>
                  <a:pt x="0" y="3251200"/>
                </a:cubicBezTo>
              </a:path>
            </a:pathLst>
          </a:custGeom>
          <a:noFill/>
          <a:ln w="38100">
            <a:solidFill>
              <a:srgbClr val="D40202"/>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8" name="Rectángulo 7"/>
          <p:cNvSpPr/>
          <p:nvPr/>
        </p:nvSpPr>
        <p:spPr>
          <a:xfrm>
            <a:off x="5489721" y="3284416"/>
            <a:ext cx="3052924" cy="1569660"/>
          </a:xfrm>
          <a:prstGeom prst="rect">
            <a:avLst/>
          </a:prstGeom>
          <a:solidFill>
            <a:schemeClr val="bg1"/>
          </a:solidFill>
          <a:ln w="12700" cmpd="dbl">
            <a:solidFill>
              <a:srgbClr val="C00000"/>
            </a:solidFill>
          </a:ln>
        </p:spPr>
        <p:txBody>
          <a:bodyPr wrap="square">
            <a:spAutoFit/>
          </a:bodyPr>
          <a:lstStyle/>
          <a:p>
            <a:pPr algn="ctr"/>
            <a:r>
              <a:rPr lang="es-CL" sz="2400" b="1" dirty="0">
                <a:solidFill>
                  <a:srgbClr val="C00000"/>
                </a:solidFill>
              </a:rPr>
              <a:t>Agrega todos los Empleados, aunque no tengan empleados relacionados con ellos</a:t>
            </a:r>
          </a:p>
        </p:txBody>
      </p:sp>
    </p:spTree>
    <p:extLst>
      <p:ext uri="{BB962C8B-B14F-4D97-AF65-F5344CB8AC3E}">
        <p14:creationId xmlns:p14="http://schemas.microsoft.com/office/powerpoint/2010/main" val="44748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1000" fill="hold"/>
                                        <p:tgtEl>
                                          <p:spTgt spid="8"/>
                                        </p:tgtEl>
                                        <p:attrNameLst>
                                          <p:attrName>ppt_w</p:attrName>
                                        </p:attrNameLst>
                                      </p:cBhvr>
                                      <p:tavLst>
                                        <p:tav tm="0">
                                          <p:val>
                                            <p:fltVal val="0"/>
                                          </p:val>
                                        </p:tav>
                                        <p:tav tm="100000">
                                          <p:val>
                                            <p:strVal val="#ppt_w"/>
                                          </p:val>
                                        </p:tav>
                                      </p:tavLst>
                                    </p:anim>
                                    <p:anim calcmode="lin" valueType="num">
                                      <p:cBhvr>
                                        <p:cTn id="12" dur="1000" fill="hold"/>
                                        <p:tgtEl>
                                          <p:spTgt spid="8"/>
                                        </p:tgtEl>
                                        <p:attrNameLst>
                                          <p:attrName>ppt_h</p:attrName>
                                        </p:attrNameLst>
                                      </p:cBhvr>
                                      <p:tavLst>
                                        <p:tav tm="0">
                                          <p:val>
                                            <p:fltVal val="0"/>
                                          </p:val>
                                        </p:tav>
                                        <p:tav tm="100000">
                                          <p:val>
                                            <p:strVal val="#ppt_h"/>
                                          </p:val>
                                        </p:tav>
                                      </p:tavLst>
                                    </p:anim>
                                    <p:anim calcmode="lin" valueType="num">
                                      <p:cBhvr>
                                        <p:cTn id="13" dur="1000" fill="hold"/>
                                        <p:tgtEl>
                                          <p:spTgt spid="8"/>
                                        </p:tgtEl>
                                        <p:attrNameLst>
                                          <p:attrName>style.rotation</p:attrName>
                                        </p:attrNameLst>
                                      </p:cBhvr>
                                      <p:tavLst>
                                        <p:tav tm="0">
                                          <p:val>
                                            <p:fltVal val="90"/>
                                          </p:val>
                                        </p:tav>
                                        <p:tav tm="100000">
                                          <p:val>
                                            <p:fltVal val="0"/>
                                          </p:val>
                                        </p:tav>
                                      </p:tavLst>
                                    </p:anim>
                                    <p:animEffect transition="in" filter="fade">
                                      <p:cBhvr>
                                        <p:cTn id="14" dur="1000"/>
                                        <p:tgtEl>
                                          <p:spTgt spid="8"/>
                                        </p:tgtEl>
                                      </p:cBhvr>
                                    </p:animEffect>
                                  </p:childTnLst>
                                </p:cTn>
                              </p:par>
                            </p:childTnLst>
                          </p:cTn>
                        </p:par>
                        <p:par>
                          <p:cTn id="15" fill="hold">
                            <p:stCondLst>
                              <p:cond delay="1500"/>
                            </p:stCondLst>
                            <p:childTnLst>
                              <p:par>
                                <p:cTn id="16" presetID="21" presetClass="entr" presetSubtype="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527569" y="213478"/>
            <a:ext cx="8012802" cy="922232"/>
          </a:xfrm>
        </p:spPr>
        <p:txBody>
          <a:bodyPr>
            <a:normAutofit fontScale="90000"/>
          </a:bodyPr>
          <a:lstStyle/>
          <a:p>
            <a:r>
              <a:rPr lang="es-ES" sz="2800" b="1" dirty="0">
                <a:solidFill>
                  <a:srgbClr val="D40202"/>
                </a:solidFill>
                <a:latin typeface="Myriad Pro"/>
                <a:cs typeface="Myriad Pro"/>
              </a:rPr>
              <a:t>Recuperación de datos de múltiples tablas</a:t>
            </a:r>
            <a:br>
              <a:rPr lang="es-ES" sz="2800" b="1" dirty="0">
                <a:solidFill>
                  <a:srgbClr val="D40202"/>
                </a:solidFill>
                <a:latin typeface="Myriad Pro"/>
                <a:cs typeface="Myriad Pro"/>
              </a:rPr>
            </a:br>
            <a:r>
              <a:rPr lang="es-ES" sz="2800" b="1" dirty="0">
                <a:solidFill>
                  <a:srgbClr val="D40202"/>
                </a:solidFill>
                <a:latin typeface="Myriad Pro"/>
                <a:cs typeface="Myriad Pro"/>
              </a:rPr>
              <a:t>Estándar SQL:1999</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527569" y="1406448"/>
            <a:ext cx="8270442" cy="4708981"/>
          </a:xfrm>
          <a:prstGeom prst="rect">
            <a:avLst/>
          </a:prstGeom>
        </p:spPr>
        <p:txBody>
          <a:bodyPr wrap="square">
            <a:spAutoFit/>
          </a:bodyPr>
          <a:lstStyle/>
          <a:p>
            <a:r>
              <a:rPr lang="es-CL" altLang="es-CL" sz="2000" dirty="0">
                <a:solidFill>
                  <a:srgbClr val="000000"/>
                </a:solidFill>
                <a:latin typeface="Arial" panose="020B0604020202020204" pitchFamily="34" charset="0"/>
                <a:cs typeface="Arial" panose="020B0604020202020204" pitchFamily="34" charset="0"/>
                <a:sym typeface="Arial" panose="020B0604020202020204" pitchFamily="34" charset="0"/>
              </a:rPr>
              <a:t>Las uniones compatibles con el estándar SQL:1999 incluyen los siguientes elementos:</a:t>
            </a:r>
          </a:p>
          <a:p>
            <a:endParaRPr lang="es-CL" altLang="es-CL" sz="20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342900" indent="-342900">
              <a:buFont typeface="Arial" panose="020B0604020202020204" pitchFamily="34" charset="0"/>
              <a:buChar char="•"/>
            </a:pPr>
            <a:r>
              <a:rPr lang="es-CL" altLang="es-CL" sz="2000" dirty="0">
                <a:solidFill>
                  <a:srgbClr val="000000"/>
                </a:solidFill>
                <a:latin typeface="Arial" panose="020B0604020202020204" pitchFamily="34" charset="0"/>
                <a:cs typeface="Arial" panose="020B0604020202020204" pitchFamily="34" charset="0"/>
                <a:sym typeface="Arial" panose="020B0604020202020204" pitchFamily="34" charset="0"/>
              </a:rPr>
              <a:t>Uniones cruzadas (Productos Cartesianos)</a:t>
            </a:r>
          </a:p>
          <a:p>
            <a:pPr marL="901700"/>
            <a:r>
              <a:rPr lang="es-CL" altLang="es-CL" sz="2000" dirty="0">
                <a:solidFill>
                  <a:srgbClr val="000000"/>
                </a:solidFill>
                <a:latin typeface="Arial" panose="020B0604020202020204" pitchFamily="34" charset="0"/>
                <a:cs typeface="Arial" panose="020B0604020202020204" pitchFamily="34" charset="0"/>
                <a:sym typeface="Arial" panose="020B0604020202020204" pitchFamily="34" charset="0"/>
              </a:rPr>
              <a:t>Cláusula NATURAL JOIN</a:t>
            </a:r>
          </a:p>
          <a:p>
            <a:endParaRPr lang="es-CL" altLang="es-CL" sz="20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342900" indent="-342900">
              <a:buFont typeface="Arial" panose="020B0604020202020204" pitchFamily="34" charset="0"/>
              <a:buChar char="•"/>
            </a:pPr>
            <a:r>
              <a:rPr lang="es-CL" altLang="es-CL" sz="2000" dirty="0">
                <a:solidFill>
                  <a:srgbClr val="000000"/>
                </a:solidFill>
                <a:latin typeface="Arial" panose="020B0604020202020204" pitchFamily="34" charset="0"/>
                <a:cs typeface="Arial" panose="020B0604020202020204" pitchFamily="34" charset="0"/>
                <a:sym typeface="Arial" panose="020B0604020202020204" pitchFamily="34" charset="0"/>
              </a:rPr>
              <a:t>Uniones naturales:</a:t>
            </a:r>
          </a:p>
          <a:p>
            <a:pPr lvl="2"/>
            <a:r>
              <a:rPr lang="es-CL" altLang="es-CL" sz="2000" dirty="0">
                <a:solidFill>
                  <a:srgbClr val="000000"/>
                </a:solidFill>
                <a:latin typeface="Arial" panose="020B0604020202020204" pitchFamily="34" charset="0"/>
                <a:cs typeface="Arial" panose="020B0604020202020204" pitchFamily="34" charset="0"/>
                <a:sym typeface="Arial" panose="020B0604020202020204" pitchFamily="34" charset="0"/>
              </a:rPr>
              <a:t>Cláusula NATURAL JOIN</a:t>
            </a:r>
          </a:p>
          <a:p>
            <a:pPr lvl="2"/>
            <a:r>
              <a:rPr lang="es-CL" altLang="es-CL" sz="2000" dirty="0">
                <a:solidFill>
                  <a:srgbClr val="000000"/>
                </a:solidFill>
                <a:latin typeface="Arial" panose="020B0604020202020204" pitchFamily="34" charset="0"/>
                <a:cs typeface="Arial" panose="020B0604020202020204" pitchFamily="34" charset="0"/>
                <a:sym typeface="Arial" panose="020B0604020202020204" pitchFamily="34" charset="0"/>
              </a:rPr>
              <a:t>Cláusula USING</a:t>
            </a:r>
          </a:p>
          <a:p>
            <a:pPr lvl="2"/>
            <a:r>
              <a:rPr lang="es-CL" altLang="es-CL" sz="2000" dirty="0">
                <a:solidFill>
                  <a:srgbClr val="000000"/>
                </a:solidFill>
                <a:latin typeface="Arial" panose="020B0604020202020204" pitchFamily="34" charset="0"/>
                <a:cs typeface="Arial" panose="020B0604020202020204" pitchFamily="34" charset="0"/>
                <a:sym typeface="Arial" panose="020B0604020202020204" pitchFamily="34" charset="0"/>
              </a:rPr>
              <a:t>Cláusula ON</a:t>
            </a:r>
          </a:p>
          <a:p>
            <a:pPr lvl="2"/>
            <a:endParaRPr lang="es-CL" altLang="es-CL" sz="200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342900" lvl="2" indent="-342900">
              <a:buFont typeface="Arial" panose="020B0604020202020204" pitchFamily="34" charset="0"/>
              <a:buChar char="•"/>
            </a:pPr>
            <a:r>
              <a:rPr lang="es-CL" altLang="es-CL" sz="2000" dirty="0">
                <a:solidFill>
                  <a:srgbClr val="000000"/>
                </a:solidFill>
                <a:latin typeface="Arial" panose="020B0604020202020204" pitchFamily="34" charset="0"/>
                <a:cs typeface="Arial" panose="020B0604020202020204" pitchFamily="34" charset="0"/>
                <a:sym typeface="Arial" panose="020B0604020202020204" pitchFamily="34" charset="0"/>
              </a:rPr>
              <a:t>Uniones OUTER:</a:t>
            </a:r>
          </a:p>
          <a:p>
            <a:pPr lvl="2"/>
            <a:r>
              <a:rPr lang="es-CL" altLang="es-CL" sz="2000" dirty="0">
                <a:solidFill>
                  <a:srgbClr val="000000"/>
                </a:solidFill>
                <a:latin typeface="Arial" panose="020B0604020202020204" pitchFamily="34" charset="0"/>
                <a:cs typeface="Arial" panose="020B0604020202020204" pitchFamily="34" charset="0"/>
                <a:sym typeface="Arial" panose="020B0604020202020204" pitchFamily="34" charset="0"/>
              </a:rPr>
              <a:t>LEFT OUTER JOIN</a:t>
            </a:r>
          </a:p>
          <a:p>
            <a:pPr lvl="2"/>
            <a:r>
              <a:rPr lang="es-CL" altLang="es-CL" sz="2000" dirty="0">
                <a:solidFill>
                  <a:srgbClr val="000000"/>
                </a:solidFill>
                <a:latin typeface="Arial" panose="020B0604020202020204" pitchFamily="34" charset="0"/>
                <a:cs typeface="Arial" panose="020B0604020202020204" pitchFamily="34" charset="0"/>
                <a:sym typeface="Arial" panose="020B0604020202020204" pitchFamily="34" charset="0"/>
              </a:rPr>
              <a:t>RIGHT OUTER JOIN</a:t>
            </a:r>
          </a:p>
          <a:p>
            <a:pPr lvl="2"/>
            <a:r>
              <a:rPr lang="es-CL" altLang="es-CL" sz="2000" dirty="0">
                <a:solidFill>
                  <a:srgbClr val="000000"/>
                </a:solidFill>
                <a:latin typeface="Arial" panose="020B0604020202020204" pitchFamily="34" charset="0"/>
                <a:cs typeface="Arial" panose="020B0604020202020204" pitchFamily="34" charset="0"/>
                <a:sym typeface="Arial" panose="020B0604020202020204" pitchFamily="34" charset="0"/>
              </a:rPr>
              <a:t>FULL OUTER JOIN</a:t>
            </a:r>
          </a:p>
        </p:txBody>
      </p:sp>
      <p:sp>
        <p:nvSpPr>
          <p:cNvPr id="3" name="Explosión: 14 puntos 2">
            <a:extLst>
              <a:ext uri="{FF2B5EF4-FFF2-40B4-BE49-F238E27FC236}">
                <a16:creationId xmlns:a16="http://schemas.microsoft.com/office/drawing/2014/main" id="{CF9B9CD0-1EA9-6101-5D47-C0D89C750339}"/>
              </a:ext>
            </a:extLst>
          </p:cNvPr>
          <p:cNvSpPr/>
          <p:nvPr/>
        </p:nvSpPr>
        <p:spPr>
          <a:xfrm>
            <a:off x="3842952" y="2567930"/>
            <a:ext cx="5053914" cy="3818237"/>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2000" dirty="0"/>
              <a:t>LO MISMO, PERO OTRA FORMA DE HACER LO MISMO </a:t>
            </a:r>
            <a:br>
              <a:rPr lang="es-CL" sz="2000" dirty="0"/>
            </a:br>
            <a:r>
              <a:rPr lang="es-CL" sz="2000" dirty="0"/>
              <a:t>(y más)</a:t>
            </a:r>
          </a:p>
        </p:txBody>
      </p:sp>
    </p:spTree>
    <p:extLst>
      <p:ext uri="{BB962C8B-B14F-4D97-AF65-F5344CB8AC3E}">
        <p14:creationId xmlns:p14="http://schemas.microsoft.com/office/powerpoint/2010/main" val="182632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529843" y="482163"/>
            <a:ext cx="8012802" cy="922232"/>
          </a:xfrm>
        </p:spPr>
        <p:txBody>
          <a:bodyPr>
            <a:normAutofit/>
          </a:bodyPr>
          <a:lstStyle/>
          <a:p>
            <a:pPr algn="l"/>
            <a:r>
              <a:rPr lang="es-ES" sz="2400" b="1" dirty="0">
                <a:solidFill>
                  <a:srgbClr val="D40202"/>
                </a:solidFill>
                <a:latin typeface="Myriad Pro"/>
                <a:cs typeface="Myriad Pro"/>
              </a:rPr>
              <a:t>Recuperación de datos de múltiples tablas</a:t>
            </a:r>
            <a:br>
              <a:rPr lang="es-ES" sz="2400" b="1" dirty="0">
                <a:solidFill>
                  <a:srgbClr val="D40202"/>
                </a:solidFill>
                <a:latin typeface="Myriad Pro"/>
                <a:cs typeface="Myriad Pro"/>
              </a:rPr>
            </a:br>
            <a:r>
              <a:rPr lang="es-ES" sz="2400" b="1" dirty="0">
                <a:solidFill>
                  <a:srgbClr val="D40202"/>
                </a:solidFill>
                <a:latin typeface="Myriad Pro"/>
                <a:cs typeface="Myriad Pro"/>
              </a:rPr>
              <a:t>Productos Cartesianos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Rectangle 5"/>
          <p:cNvSpPr txBox="1">
            <a:spLocks noChangeArrowheads="1"/>
          </p:cNvSpPr>
          <p:nvPr/>
        </p:nvSpPr>
        <p:spPr>
          <a:xfrm>
            <a:off x="529843" y="2054254"/>
            <a:ext cx="7918450" cy="3784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s-CL" altLang="es-CL" dirty="0">
                <a:solidFill>
                  <a:srgbClr val="000000"/>
                </a:solidFill>
                <a:cs typeface="Arial" panose="020B0604020202020204" pitchFamily="34" charset="0"/>
                <a:sym typeface="Arial" panose="020B0604020202020204" pitchFamily="34" charset="0"/>
              </a:rPr>
              <a:t>Un producto cartesiano se forma cuando:</a:t>
            </a:r>
          </a:p>
          <a:p>
            <a:pPr lvl="2"/>
            <a:r>
              <a:rPr lang="es-CL" altLang="es-CL" dirty="0">
                <a:solidFill>
                  <a:srgbClr val="000000"/>
                </a:solidFill>
                <a:cs typeface="Arial" panose="020B0604020202020204" pitchFamily="34" charset="0"/>
                <a:sym typeface="Arial" panose="020B0604020202020204" pitchFamily="34" charset="0"/>
              </a:rPr>
              <a:t>Se omite una condición de unión</a:t>
            </a:r>
          </a:p>
          <a:p>
            <a:pPr lvl="2"/>
            <a:r>
              <a:rPr lang="es-CL" altLang="es-CL" dirty="0">
                <a:solidFill>
                  <a:srgbClr val="000000"/>
                </a:solidFill>
                <a:cs typeface="Arial" panose="020B0604020202020204" pitchFamily="34" charset="0"/>
                <a:sym typeface="Arial" panose="020B0604020202020204" pitchFamily="34" charset="0"/>
              </a:rPr>
              <a:t>Una condición de unión no es válida</a:t>
            </a:r>
          </a:p>
          <a:p>
            <a:pPr lvl="2"/>
            <a:r>
              <a:rPr lang="es-CL" altLang="es-CL" dirty="0">
                <a:solidFill>
                  <a:srgbClr val="000000"/>
                </a:solidFill>
                <a:cs typeface="Arial" panose="020B0604020202020204" pitchFamily="34" charset="0"/>
                <a:sym typeface="Arial" panose="020B0604020202020204" pitchFamily="34" charset="0"/>
              </a:rPr>
              <a:t>Todas las filas de la primera tabla se unen a todas las filas de la segunda tabla</a:t>
            </a:r>
          </a:p>
          <a:p>
            <a:pPr lvl="2"/>
            <a:endParaRPr lang="es-CL" altLang="es-CL" dirty="0">
              <a:solidFill>
                <a:srgbClr val="000000"/>
              </a:solidFill>
              <a:cs typeface="Arial" panose="020B0604020202020204" pitchFamily="34" charset="0"/>
              <a:sym typeface="Arial" panose="020B0604020202020204" pitchFamily="34" charset="0"/>
            </a:endParaRPr>
          </a:p>
          <a:p>
            <a:pPr lvl="1"/>
            <a:r>
              <a:rPr lang="es-CL" altLang="es-CL" dirty="0">
                <a:solidFill>
                  <a:srgbClr val="000000"/>
                </a:solidFill>
                <a:cs typeface="Arial" panose="020B0604020202020204" pitchFamily="34" charset="0"/>
                <a:sym typeface="Arial" panose="020B0604020202020204" pitchFamily="34" charset="0"/>
              </a:rPr>
              <a:t>Se incluye siempre una condición de unión válida si desea evitar un producto cartesiano.</a:t>
            </a:r>
          </a:p>
        </p:txBody>
      </p:sp>
    </p:spTree>
    <p:extLst>
      <p:ext uri="{BB962C8B-B14F-4D97-AF65-F5344CB8AC3E}">
        <p14:creationId xmlns:p14="http://schemas.microsoft.com/office/powerpoint/2010/main" val="3376221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Line 4"/>
          <p:cNvSpPr>
            <a:spLocks noChangeShapeType="1"/>
          </p:cNvSpPr>
          <p:nvPr/>
        </p:nvSpPr>
        <p:spPr bwMode="auto">
          <a:xfrm flipV="1">
            <a:off x="3797300" y="2901950"/>
            <a:ext cx="0" cy="533400"/>
          </a:xfrm>
          <a:prstGeom prst="line">
            <a:avLst/>
          </a:prstGeom>
          <a:noFill/>
          <a:ln w="28575">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5" name="Rectangle 6"/>
          <p:cNvSpPr>
            <a:spLocks noChangeArrowheads="1"/>
          </p:cNvSpPr>
          <p:nvPr/>
        </p:nvSpPr>
        <p:spPr bwMode="auto">
          <a:xfrm>
            <a:off x="520700" y="3370263"/>
            <a:ext cx="253523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r">
              <a:lnSpc>
                <a:spcPct val="110000"/>
              </a:lnSpc>
              <a:spcBef>
                <a:spcPct val="0"/>
              </a:spcBef>
              <a:buClrTx/>
              <a:buSzPct val="100000"/>
            </a:pPr>
            <a:r>
              <a:rPr lang="en-US" altLang="es-CL">
                <a:solidFill>
                  <a:srgbClr val="000000"/>
                </a:solidFill>
                <a:sym typeface="Arial" panose="020B0604020202020204" pitchFamily="34" charset="0"/>
              </a:rPr>
              <a:t>Producto cartesiano:</a:t>
            </a:r>
            <a:br>
              <a:rPr lang="en-US" altLang="es-CL">
                <a:solidFill>
                  <a:srgbClr val="000000"/>
                </a:solidFill>
                <a:sym typeface="Arial" panose="020B0604020202020204" pitchFamily="34" charset="0"/>
              </a:rPr>
            </a:br>
            <a:r>
              <a:rPr lang="en-US" altLang="es-CL">
                <a:solidFill>
                  <a:srgbClr val="000000"/>
                </a:solidFill>
                <a:sym typeface="Arial" panose="020B0604020202020204" pitchFamily="34" charset="0"/>
              </a:rPr>
              <a:t>20 x 8 = 160 filas</a:t>
            </a:r>
          </a:p>
        </p:txBody>
      </p:sp>
      <p:sp>
        <p:nvSpPr>
          <p:cNvPr id="7" name="Rectangle 7"/>
          <p:cNvSpPr>
            <a:spLocks noChangeArrowheads="1"/>
          </p:cNvSpPr>
          <p:nvPr/>
        </p:nvSpPr>
        <p:spPr bwMode="auto">
          <a:xfrm>
            <a:off x="685800" y="963613"/>
            <a:ext cx="2628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sz="2000" dirty="0">
                <a:solidFill>
                  <a:srgbClr val="000000"/>
                </a:solidFill>
                <a:latin typeface="Courier New" panose="02070309020205020404" pitchFamily="49" charset="0"/>
                <a:sym typeface="Arial" panose="020B0604020202020204" pitchFamily="34" charset="0"/>
              </a:rPr>
              <a:t>EMPLOYEES</a:t>
            </a:r>
            <a:r>
              <a:rPr lang="en-US" altLang="es-CL" sz="2000" dirty="0">
                <a:solidFill>
                  <a:srgbClr val="000000"/>
                </a:solidFill>
                <a:sym typeface="Arial" panose="020B0604020202020204" pitchFamily="34" charset="0"/>
              </a:rPr>
              <a:t> </a:t>
            </a:r>
            <a:r>
              <a:rPr lang="en-US" altLang="es-CL" dirty="0">
                <a:solidFill>
                  <a:srgbClr val="000000"/>
                </a:solidFill>
                <a:sym typeface="Arial" panose="020B0604020202020204" pitchFamily="34" charset="0"/>
              </a:rPr>
              <a:t>(20 </a:t>
            </a:r>
            <a:r>
              <a:rPr lang="en-US" altLang="es-CL" dirty="0" err="1">
                <a:solidFill>
                  <a:srgbClr val="000000"/>
                </a:solidFill>
                <a:sym typeface="Arial" panose="020B0604020202020204" pitchFamily="34" charset="0"/>
              </a:rPr>
              <a:t>filas</a:t>
            </a:r>
            <a:r>
              <a:rPr lang="en-US" altLang="es-CL" dirty="0">
                <a:solidFill>
                  <a:srgbClr val="000000"/>
                </a:solidFill>
                <a:sym typeface="Arial" panose="020B0604020202020204" pitchFamily="34" charset="0"/>
              </a:rPr>
              <a:t>)</a:t>
            </a:r>
          </a:p>
        </p:txBody>
      </p:sp>
      <p:sp>
        <p:nvSpPr>
          <p:cNvPr id="8" name="Rectangle 8"/>
          <p:cNvSpPr>
            <a:spLocks noChangeArrowheads="1"/>
          </p:cNvSpPr>
          <p:nvPr/>
        </p:nvSpPr>
        <p:spPr bwMode="auto">
          <a:xfrm>
            <a:off x="4495800" y="963613"/>
            <a:ext cx="2806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sz="2000">
                <a:solidFill>
                  <a:srgbClr val="000000"/>
                </a:solidFill>
                <a:latin typeface="Courier New" panose="02070309020205020404" pitchFamily="49" charset="0"/>
                <a:sym typeface="Arial" panose="020B0604020202020204" pitchFamily="34" charset="0"/>
              </a:rPr>
              <a:t>DEPARTMENTS</a:t>
            </a:r>
            <a:r>
              <a:rPr lang="en-US" altLang="es-CL" sz="2000">
                <a:solidFill>
                  <a:srgbClr val="000000"/>
                </a:solidFill>
                <a:sym typeface="Arial" panose="020B0604020202020204" pitchFamily="34" charset="0"/>
              </a:rPr>
              <a:t> </a:t>
            </a:r>
            <a:r>
              <a:rPr lang="en-US" altLang="es-CL">
                <a:solidFill>
                  <a:srgbClr val="000000"/>
                </a:solidFill>
                <a:sym typeface="Arial" panose="020B0604020202020204" pitchFamily="34" charset="0"/>
              </a:rPr>
              <a:t>(8 filas)</a:t>
            </a:r>
          </a:p>
        </p:txBody>
      </p:sp>
      <p:sp>
        <p:nvSpPr>
          <p:cNvPr id="9" name="Text Box 14"/>
          <p:cNvSpPr txBox="1">
            <a:spLocks noChangeArrowheads="1"/>
          </p:cNvSpPr>
          <p:nvPr/>
        </p:nvSpPr>
        <p:spPr bwMode="auto">
          <a:xfrm>
            <a:off x="760413" y="2124076"/>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SzPct val="100000"/>
            </a:pPr>
            <a:r>
              <a:rPr lang="en-US" altLang="es-CL" sz="2400">
                <a:solidFill>
                  <a:srgbClr val="000000"/>
                </a:solidFill>
                <a:sym typeface="Arial" panose="020B0604020202020204" pitchFamily="34" charset="0"/>
              </a:rPr>
              <a:t>…</a:t>
            </a:r>
          </a:p>
        </p:txBody>
      </p:sp>
      <p:sp>
        <p:nvSpPr>
          <p:cNvPr id="10" name="Text Box 15"/>
          <p:cNvSpPr txBox="1">
            <a:spLocks noChangeArrowheads="1"/>
          </p:cNvSpPr>
          <p:nvPr/>
        </p:nvSpPr>
        <p:spPr bwMode="auto">
          <a:xfrm>
            <a:off x="3036889" y="3887788"/>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SzPct val="100000"/>
            </a:pPr>
            <a:r>
              <a:rPr lang="en-US" altLang="es-CL" sz="2400" dirty="0">
                <a:solidFill>
                  <a:srgbClr val="000000"/>
                </a:solidFill>
                <a:sym typeface="Arial" panose="020B0604020202020204" pitchFamily="34" charset="0"/>
              </a:rPr>
              <a:t>…</a:t>
            </a:r>
          </a:p>
        </p:txBody>
      </p:sp>
      <p:sp>
        <p:nvSpPr>
          <p:cNvPr id="11" name="Line 24"/>
          <p:cNvSpPr>
            <a:spLocks noChangeShapeType="1"/>
          </p:cNvSpPr>
          <p:nvPr/>
        </p:nvSpPr>
        <p:spPr bwMode="auto">
          <a:xfrm>
            <a:off x="4946650" y="3044825"/>
            <a:ext cx="0" cy="40005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CL"/>
          </a:p>
        </p:txBody>
      </p:sp>
      <p:pic>
        <p:nvPicPr>
          <p:cNvPr id="12" name="Picture 25" descr="C:\salome_official\projects\11gR2\screenshots\les6_33s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025" y="1376363"/>
            <a:ext cx="3208338"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26" descr="C:\salome_official\projects\11gR2\screenshots\les6_33s_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13" y="2525713"/>
            <a:ext cx="3208337" cy="3651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4" name="Picture 27" descr="C:\salome_official\projects\11gR2\screenshots\les6_33_c.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1688" y="1354138"/>
            <a:ext cx="3648075" cy="16446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15" name="Group 32"/>
          <p:cNvGrpSpPr>
            <a:grpSpLocks/>
          </p:cNvGrpSpPr>
          <p:nvPr/>
        </p:nvGrpSpPr>
        <p:grpSpPr bwMode="auto">
          <a:xfrm>
            <a:off x="3068638" y="3452812"/>
            <a:ext cx="3308350" cy="1228725"/>
            <a:chOff x="1845" y="2775"/>
            <a:chExt cx="2084" cy="774"/>
          </a:xfrm>
        </p:grpSpPr>
        <p:pic>
          <p:nvPicPr>
            <p:cNvPr id="16" name="Picture 28" descr="C:\salome_official\projects\11gR2\screenshots\les6_33_d.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5" y="2775"/>
              <a:ext cx="2084" cy="34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9" name="Picture 30" descr="C:\salome_official\projects\11gR2\screenshots\les6_33s_f.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5" y="3319"/>
              <a:ext cx="2084" cy="23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21" name="Rectangle 2"/>
          <p:cNvSpPr>
            <a:spLocks noChangeArrowheads="1"/>
          </p:cNvSpPr>
          <p:nvPr/>
        </p:nvSpPr>
        <p:spPr bwMode="blackGray">
          <a:xfrm>
            <a:off x="2045894" y="5146675"/>
            <a:ext cx="5530563" cy="1011237"/>
          </a:xfrm>
          <a:prstGeom prst="rect">
            <a:avLst/>
          </a:prstGeom>
          <a:solidFill>
            <a:schemeClr val="bg1">
              <a:lumMod val="95000"/>
            </a:schemeClr>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SzPct val="100000"/>
            </a:pPr>
            <a:r>
              <a:rPr lang="en-US" altLang="es-CL" sz="2000" dirty="0">
                <a:solidFill>
                  <a:srgbClr val="000000"/>
                </a:solidFill>
                <a:latin typeface="Courier New" panose="02070309020205020404" pitchFamily="49" charset="0"/>
                <a:sym typeface="Arial" panose="020B0604020202020204" pitchFamily="34" charset="0"/>
              </a:rPr>
              <a:t>SELECT </a:t>
            </a:r>
            <a:r>
              <a:rPr lang="en-US" altLang="es-CL" sz="2000" dirty="0" err="1">
                <a:solidFill>
                  <a:srgbClr val="000000"/>
                </a:solidFill>
                <a:latin typeface="Courier New" panose="02070309020205020404" pitchFamily="49" charset="0"/>
                <a:sym typeface="Arial" panose="020B0604020202020204" pitchFamily="34" charset="0"/>
              </a:rPr>
              <a:t>last_name</a:t>
            </a:r>
            <a:r>
              <a:rPr lang="en-US" altLang="es-CL" sz="2000" dirty="0">
                <a:solidFill>
                  <a:srgbClr val="000000"/>
                </a:solidFill>
                <a:latin typeface="Courier New" panose="02070309020205020404" pitchFamily="49" charset="0"/>
                <a:sym typeface="Arial" panose="020B0604020202020204" pitchFamily="34" charset="0"/>
              </a:rPr>
              <a:t>, </a:t>
            </a:r>
            <a:r>
              <a:rPr lang="en-US" altLang="es-CL" sz="2000" dirty="0" err="1">
                <a:solidFill>
                  <a:srgbClr val="000000"/>
                </a:solidFill>
                <a:latin typeface="Courier New" panose="02070309020205020404" pitchFamily="49" charset="0"/>
                <a:sym typeface="Arial" panose="020B0604020202020204" pitchFamily="34" charset="0"/>
              </a:rPr>
              <a:t>department_name</a:t>
            </a:r>
            <a:endParaRPr lang="en-US" altLang="es-CL" sz="2000" dirty="0">
              <a:solidFill>
                <a:srgbClr val="000000"/>
              </a:solidFill>
              <a:latin typeface="Courier New" panose="02070309020205020404" pitchFamily="49" charset="0"/>
              <a:sym typeface="Arial" panose="020B0604020202020204" pitchFamily="34" charset="0"/>
            </a:endParaRPr>
          </a:p>
          <a:p>
            <a:pPr algn="l">
              <a:spcBef>
                <a:spcPct val="0"/>
              </a:spcBef>
              <a:buClrTx/>
              <a:buSzPct val="100000"/>
            </a:pPr>
            <a:r>
              <a:rPr lang="en-US" altLang="es-CL" sz="2000" dirty="0">
                <a:solidFill>
                  <a:srgbClr val="000000"/>
                </a:solidFill>
                <a:latin typeface="Courier New" panose="02070309020205020404" pitchFamily="49" charset="0"/>
                <a:sym typeface="Arial" panose="020B0604020202020204" pitchFamily="34" charset="0"/>
              </a:rPr>
              <a:t>FROM   employees</a:t>
            </a:r>
          </a:p>
          <a:p>
            <a:pPr algn="l">
              <a:spcBef>
                <a:spcPct val="0"/>
              </a:spcBef>
              <a:buClrTx/>
              <a:buSzPct val="100000"/>
            </a:pPr>
            <a:r>
              <a:rPr lang="en-US" altLang="es-CL" sz="2000" dirty="0">
                <a:solidFill>
                  <a:srgbClr val="000000"/>
                </a:solidFill>
                <a:latin typeface="Courier New" panose="02070309020205020404" pitchFamily="49" charset="0"/>
                <a:sym typeface="Arial" panose="020B0604020202020204" pitchFamily="34" charset="0"/>
              </a:rPr>
              <a:t>CROSS JOIN departments ;</a:t>
            </a:r>
          </a:p>
        </p:txBody>
      </p:sp>
      <p:sp>
        <p:nvSpPr>
          <p:cNvPr id="22" name="Rectangle 8"/>
          <p:cNvSpPr>
            <a:spLocks noChangeArrowheads="1"/>
          </p:cNvSpPr>
          <p:nvPr/>
        </p:nvSpPr>
        <p:spPr bwMode="gray">
          <a:xfrm>
            <a:off x="2090343" y="5827712"/>
            <a:ext cx="3533715" cy="261144"/>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IN" altLang="es-CL"/>
          </a:p>
        </p:txBody>
      </p:sp>
    </p:spTree>
    <p:extLst>
      <p:ext uri="{BB962C8B-B14F-4D97-AF65-F5344CB8AC3E}">
        <p14:creationId xmlns:p14="http://schemas.microsoft.com/office/powerpoint/2010/main" val="249115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Rectangle 5"/>
          <p:cNvSpPr txBox="1">
            <a:spLocks noChangeArrowheads="1"/>
          </p:cNvSpPr>
          <p:nvPr/>
        </p:nvSpPr>
        <p:spPr>
          <a:xfrm>
            <a:off x="629474" y="1510816"/>
            <a:ext cx="7918450" cy="2593866"/>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58775" lvl="1">
              <a:buFont typeface="Arial" panose="020B0604020202020204" pitchFamily="34" charset="0"/>
              <a:buChar char="•"/>
            </a:pPr>
            <a:r>
              <a:rPr lang="es-CL" altLang="es-CL" dirty="0">
                <a:solidFill>
                  <a:srgbClr val="000000"/>
                </a:solidFill>
                <a:latin typeface="Arial" panose="020B0604020202020204" pitchFamily="34" charset="0"/>
                <a:cs typeface="Arial" panose="020B0604020202020204" pitchFamily="34" charset="0"/>
                <a:sym typeface="Arial" panose="020B0604020202020204" pitchFamily="34" charset="0"/>
              </a:rPr>
              <a:t>La cláusula NATURAL JOIN está basada en todas las columnas de las dos tablas </a:t>
            </a:r>
            <a:r>
              <a:rPr lang="es-CL" altLang="es-CL" b="1" dirty="0">
                <a:solidFill>
                  <a:srgbClr val="FF0000"/>
                </a:solidFill>
                <a:latin typeface="Arial" panose="020B0604020202020204" pitchFamily="34" charset="0"/>
                <a:cs typeface="Arial" panose="020B0604020202020204" pitchFamily="34" charset="0"/>
                <a:sym typeface="Arial" panose="020B0604020202020204" pitchFamily="34" charset="0"/>
              </a:rPr>
              <a:t>que tienen el mismo nombre</a:t>
            </a:r>
            <a:r>
              <a:rPr lang="es-CL" altLang="es-CL" dirty="0">
                <a:solidFill>
                  <a:srgbClr val="000000"/>
                </a:solidFill>
                <a:latin typeface="Arial" panose="020B0604020202020204" pitchFamily="34" charset="0"/>
                <a:cs typeface="Arial" panose="020B0604020202020204" pitchFamily="34" charset="0"/>
                <a:sym typeface="Arial" panose="020B0604020202020204" pitchFamily="34" charset="0"/>
              </a:rPr>
              <a:t>.</a:t>
            </a:r>
          </a:p>
          <a:p>
            <a:pPr marL="358775" lvl="1">
              <a:buFont typeface="Arial" panose="020B0604020202020204" pitchFamily="34" charset="0"/>
              <a:buChar char="•"/>
            </a:pPr>
            <a:endParaRPr lang="es-CL" altLang="es-CL"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358775" lvl="1">
              <a:buFont typeface="Arial" panose="020B0604020202020204" pitchFamily="34" charset="0"/>
              <a:buChar char="•"/>
            </a:pPr>
            <a:r>
              <a:rPr lang="es-CL" altLang="es-CL" dirty="0">
                <a:solidFill>
                  <a:srgbClr val="000000"/>
                </a:solidFill>
                <a:latin typeface="Arial" panose="020B0604020202020204" pitchFamily="34" charset="0"/>
                <a:cs typeface="Arial" panose="020B0604020202020204" pitchFamily="34" charset="0"/>
                <a:sym typeface="Arial" panose="020B0604020202020204" pitchFamily="34" charset="0"/>
              </a:rPr>
              <a:t>Selecciona filas de las dos tablas que tienen valores iguales en todas las columnas coincidentes</a:t>
            </a:r>
            <a:r>
              <a:rPr lang="en-US" altLang="es-CL" dirty="0">
                <a:solidFill>
                  <a:srgbClr val="000000"/>
                </a:solidFill>
                <a:latin typeface="Arial" panose="020B0604020202020204" pitchFamily="34" charset="0"/>
                <a:cs typeface="Arial" panose="020B0604020202020204" pitchFamily="34" charset="0"/>
                <a:sym typeface="Arial" panose="020B0604020202020204" pitchFamily="34" charset="0"/>
              </a:rPr>
              <a:t>.</a:t>
            </a:r>
          </a:p>
          <a:p>
            <a:pPr marL="358775" lvl="1">
              <a:buFont typeface="Arial" panose="020B0604020202020204" pitchFamily="34" charset="0"/>
              <a:buChar char="•"/>
            </a:pPr>
            <a:endParaRPr lang="en-US" altLang="es-CL"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marL="358775" lvl="1">
              <a:buFont typeface="Arial" panose="020B0604020202020204" pitchFamily="34" charset="0"/>
              <a:buChar char="•"/>
            </a:pPr>
            <a:r>
              <a:rPr lang="es-CL" altLang="es-CL" dirty="0">
                <a:solidFill>
                  <a:srgbClr val="000000"/>
                </a:solidFill>
                <a:latin typeface="Arial" panose="020B0604020202020204" pitchFamily="34" charset="0"/>
                <a:cs typeface="Arial" panose="020B0604020202020204" pitchFamily="34" charset="0"/>
                <a:sym typeface="Arial" panose="020B0604020202020204" pitchFamily="34" charset="0"/>
              </a:rPr>
              <a:t>Si las columnas que tienen el mismo nombre tienen tipos de dato diferentes, se devolverá un error.</a:t>
            </a:r>
          </a:p>
        </p:txBody>
      </p:sp>
      <p:sp>
        <p:nvSpPr>
          <p:cNvPr id="5" name="Rectangle 2"/>
          <p:cNvSpPr>
            <a:spLocks noChangeArrowheads="1"/>
          </p:cNvSpPr>
          <p:nvPr/>
        </p:nvSpPr>
        <p:spPr bwMode="blackGray">
          <a:xfrm>
            <a:off x="866775" y="4492969"/>
            <a:ext cx="7443848" cy="1618343"/>
          </a:xfrm>
          <a:prstGeom prst="rect">
            <a:avLst/>
          </a:prstGeom>
          <a:solidFill>
            <a:schemeClr val="bg1">
              <a:lumMod val="85000"/>
            </a:schemeClr>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SELECT </a:t>
            </a:r>
            <a:r>
              <a:rPr lang="en-US" altLang="es-CL" sz="2400" dirty="0" err="1">
                <a:solidFill>
                  <a:srgbClr val="000000"/>
                </a:solidFill>
                <a:latin typeface="Courier New" panose="02070309020205020404" pitchFamily="49" charset="0"/>
                <a:sym typeface="Arial" panose="020B0604020202020204" pitchFamily="34" charset="0"/>
              </a:rPr>
              <a:t>department_id</a:t>
            </a:r>
            <a:r>
              <a:rPr lang="en-US" altLang="es-CL" sz="2400" dirty="0">
                <a:solidFill>
                  <a:srgbClr val="000000"/>
                </a:solidFill>
                <a:latin typeface="Courier New" panose="02070309020205020404" pitchFamily="49" charset="0"/>
                <a:sym typeface="Arial" panose="020B0604020202020204" pitchFamily="34" charset="0"/>
              </a:rPr>
              <a:t>, </a:t>
            </a:r>
            <a:r>
              <a:rPr lang="en-US" altLang="es-CL" sz="2400" dirty="0" err="1">
                <a:solidFill>
                  <a:srgbClr val="000000"/>
                </a:solidFill>
                <a:latin typeface="Courier New" panose="02070309020205020404" pitchFamily="49" charset="0"/>
                <a:sym typeface="Arial" panose="020B0604020202020204" pitchFamily="34" charset="0"/>
              </a:rPr>
              <a:t>department_name</a:t>
            </a:r>
            <a:r>
              <a:rPr lang="en-US" altLang="es-CL" sz="2400" dirty="0">
                <a:solidFill>
                  <a:srgbClr val="000000"/>
                </a:solidFill>
                <a:latin typeface="Courier New" panose="02070309020205020404" pitchFamily="49" charset="0"/>
                <a:sym typeface="Arial" panose="020B0604020202020204" pitchFamily="34" charset="0"/>
              </a:rPr>
              <a:t>,</a:t>
            </a:r>
          </a:p>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       </a:t>
            </a:r>
            <a:r>
              <a:rPr lang="en-US" altLang="es-CL" sz="2400" dirty="0" err="1">
                <a:solidFill>
                  <a:srgbClr val="000000"/>
                </a:solidFill>
                <a:latin typeface="Courier New" panose="02070309020205020404" pitchFamily="49" charset="0"/>
                <a:sym typeface="Arial" panose="020B0604020202020204" pitchFamily="34" charset="0"/>
              </a:rPr>
              <a:t>location_id</a:t>
            </a:r>
            <a:r>
              <a:rPr lang="en-US" altLang="es-CL" sz="2400" dirty="0">
                <a:solidFill>
                  <a:srgbClr val="000000"/>
                </a:solidFill>
                <a:latin typeface="Courier New" panose="02070309020205020404" pitchFamily="49" charset="0"/>
                <a:sym typeface="Arial" panose="020B0604020202020204" pitchFamily="34" charset="0"/>
              </a:rPr>
              <a:t>, city</a:t>
            </a:r>
          </a:p>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FROM   departments</a:t>
            </a:r>
          </a:p>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NATURAL JOIN locations ;</a:t>
            </a:r>
          </a:p>
        </p:txBody>
      </p:sp>
      <p:sp>
        <p:nvSpPr>
          <p:cNvPr id="7" name="Rectangle 7"/>
          <p:cNvSpPr>
            <a:spLocks noChangeArrowheads="1"/>
          </p:cNvSpPr>
          <p:nvPr/>
        </p:nvSpPr>
        <p:spPr bwMode="gray">
          <a:xfrm>
            <a:off x="866775" y="5713981"/>
            <a:ext cx="4150632" cy="316365"/>
          </a:xfrm>
          <a:prstGeom prst="rect">
            <a:avLst/>
          </a:prstGeom>
          <a:noFill/>
          <a:ln w="412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IN" altLang="es-CL" sz="2400"/>
          </a:p>
        </p:txBody>
      </p:sp>
      <p:sp>
        <p:nvSpPr>
          <p:cNvPr id="8" name="Título 1"/>
          <p:cNvSpPr txBox="1">
            <a:spLocks/>
          </p:cNvSpPr>
          <p:nvPr/>
        </p:nvSpPr>
        <p:spPr>
          <a:xfrm>
            <a:off x="1117599" y="389635"/>
            <a:ext cx="7193023" cy="92223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b="1">
                <a:solidFill>
                  <a:srgbClr val="D40202"/>
                </a:solidFill>
                <a:latin typeface="Myriad Pro"/>
                <a:cs typeface="Myriad Pro"/>
              </a:rPr>
              <a:t>Recuperación de datos de múltiples tablas</a:t>
            </a:r>
            <a:br>
              <a:rPr lang="es-ES" sz="2400" b="1">
                <a:solidFill>
                  <a:srgbClr val="D40202"/>
                </a:solidFill>
                <a:latin typeface="Myriad Pro"/>
                <a:cs typeface="Myriad Pro"/>
              </a:rPr>
            </a:br>
            <a:r>
              <a:rPr lang="es-ES" sz="2400" b="1">
                <a:solidFill>
                  <a:srgbClr val="D40202"/>
                </a:solidFill>
                <a:latin typeface="Myriad Pro"/>
                <a:cs typeface="Myriad Pro"/>
              </a:rPr>
              <a:t>Creación de Uniones Naturales</a:t>
            </a:r>
            <a:endParaRPr lang="es-CL" sz="2400" b="1" dirty="0">
              <a:solidFill>
                <a:srgbClr val="D40202"/>
              </a:solidFill>
              <a:latin typeface="Myriad Pro"/>
              <a:cs typeface="Myriad Pro"/>
            </a:endParaRPr>
          </a:p>
        </p:txBody>
      </p:sp>
    </p:spTree>
    <p:extLst>
      <p:ext uri="{BB962C8B-B14F-4D97-AF65-F5344CB8AC3E}">
        <p14:creationId xmlns:p14="http://schemas.microsoft.com/office/powerpoint/2010/main" val="1794144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1117599" y="389635"/>
            <a:ext cx="7193023" cy="922232"/>
          </a:xfrm>
        </p:spPr>
        <p:txBody>
          <a:bodyPr>
            <a:normAutofit/>
          </a:bodyPr>
          <a:lstStyle/>
          <a:p>
            <a:pPr algn="l"/>
            <a:r>
              <a:rPr lang="es-ES" sz="2400" b="1" dirty="0">
                <a:solidFill>
                  <a:srgbClr val="D40202"/>
                </a:solidFill>
                <a:latin typeface="Myriad Pro"/>
                <a:cs typeface="Myriad Pro"/>
              </a:rPr>
              <a:t>Recuperación de datos de múltiples tablas</a:t>
            </a:r>
            <a:br>
              <a:rPr lang="es-ES" sz="2400" b="1" dirty="0">
                <a:solidFill>
                  <a:srgbClr val="D40202"/>
                </a:solidFill>
                <a:latin typeface="Myriad Pro"/>
                <a:cs typeface="Myriad Pro"/>
              </a:rPr>
            </a:br>
            <a:r>
              <a:rPr lang="es-ES" sz="2400" b="1" dirty="0">
                <a:solidFill>
                  <a:srgbClr val="D40202"/>
                </a:solidFill>
                <a:latin typeface="Myriad Pro"/>
                <a:cs typeface="Myriad Pro"/>
              </a:rPr>
              <a:t>Creación de Uniones Naturales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3" name="Rectángulo 2"/>
          <p:cNvSpPr/>
          <p:nvPr/>
        </p:nvSpPr>
        <p:spPr>
          <a:xfrm>
            <a:off x="809047" y="2018520"/>
            <a:ext cx="4572000" cy="2308324"/>
          </a:xfrm>
          <a:prstGeom prst="rect">
            <a:avLst/>
          </a:prstGeom>
        </p:spPr>
        <p:txBody>
          <a:bodyPr>
            <a:spAutoFit/>
          </a:bodyPr>
          <a:lstStyle/>
          <a:p>
            <a:r>
              <a:rPr lang="es-CL" sz="2400" dirty="0">
                <a:solidFill>
                  <a:schemeClr val="accent3">
                    <a:lumMod val="50000"/>
                  </a:schemeClr>
                </a:solidFill>
              </a:rPr>
              <a:t>SELECT </a:t>
            </a:r>
            <a:r>
              <a:rPr lang="es-CL" sz="2400" dirty="0" err="1">
                <a:solidFill>
                  <a:schemeClr val="accent3">
                    <a:lumMod val="50000"/>
                  </a:schemeClr>
                </a:solidFill>
              </a:rPr>
              <a:t>department_id</a:t>
            </a:r>
            <a:r>
              <a:rPr lang="es-CL" sz="2400" dirty="0">
                <a:solidFill>
                  <a:schemeClr val="accent3">
                    <a:lumMod val="50000"/>
                  </a:schemeClr>
                </a:solidFill>
              </a:rPr>
              <a:t>, </a:t>
            </a:r>
          </a:p>
          <a:p>
            <a:r>
              <a:rPr lang="es-CL" sz="2400" dirty="0">
                <a:solidFill>
                  <a:schemeClr val="accent3">
                    <a:lumMod val="50000"/>
                  </a:schemeClr>
                </a:solidFill>
              </a:rPr>
              <a:t>    </a:t>
            </a:r>
            <a:r>
              <a:rPr lang="es-CL" sz="2400" dirty="0" err="1">
                <a:solidFill>
                  <a:schemeClr val="accent3">
                    <a:lumMod val="50000"/>
                  </a:schemeClr>
                </a:solidFill>
              </a:rPr>
              <a:t>department_name</a:t>
            </a:r>
            <a:r>
              <a:rPr lang="es-CL" sz="2400" dirty="0">
                <a:solidFill>
                  <a:schemeClr val="accent3">
                    <a:lumMod val="50000"/>
                  </a:schemeClr>
                </a:solidFill>
              </a:rPr>
              <a:t>,</a:t>
            </a:r>
          </a:p>
          <a:p>
            <a:r>
              <a:rPr lang="es-CL" sz="2400" dirty="0">
                <a:solidFill>
                  <a:schemeClr val="accent3">
                    <a:lumMod val="50000"/>
                  </a:schemeClr>
                </a:solidFill>
              </a:rPr>
              <a:t>    </a:t>
            </a:r>
            <a:r>
              <a:rPr lang="es-CL" sz="2400" dirty="0" err="1">
                <a:solidFill>
                  <a:schemeClr val="accent3">
                    <a:lumMod val="50000"/>
                  </a:schemeClr>
                </a:solidFill>
              </a:rPr>
              <a:t>location_id</a:t>
            </a:r>
            <a:r>
              <a:rPr lang="es-CL" sz="2400" dirty="0">
                <a:solidFill>
                  <a:schemeClr val="accent3">
                    <a:lumMod val="50000"/>
                  </a:schemeClr>
                </a:solidFill>
              </a:rPr>
              <a:t>, </a:t>
            </a:r>
            <a:r>
              <a:rPr lang="es-CL" sz="2400" dirty="0" err="1">
                <a:solidFill>
                  <a:schemeClr val="accent3">
                    <a:lumMod val="50000"/>
                  </a:schemeClr>
                </a:solidFill>
              </a:rPr>
              <a:t>city</a:t>
            </a:r>
            <a:endParaRPr lang="es-CL" sz="2400" dirty="0">
              <a:solidFill>
                <a:schemeClr val="accent3">
                  <a:lumMod val="50000"/>
                </a:schemeClr>
              </a:solidFill>
            </a:endParaRPr>
          </a:p>
          <a:p>
            <a:r>
              <a:rPr lang="es-CL" sz="2400" dirty="0">
                <a:solidFill>
                  <a:schemeClr val="accent3">
                    <a:lumMod val="50000"/>
                  </a:schemeClr>
                </a:solidFill>
              </a:rPr>
              <a:t>FROM </a:t>
            </a:r>
            <a:r>
              <a:rPr lang="es-CL" sz="2400" dirty="0" err="1">
                <a:solidFill>
                  <a:schemeClr val="accent3">
                    <a:lumMod val="50000"/>
                  </a:schemeClr>
                </a:solidFill>
              </a:rPr>
              <a:t>departments</a:t>
            </a:r>
            <a:endParaRPr lang="es-CL" sz="2400" dirty="0">
              <a:solidFill>
                <a:schemeClr val="accent3">
                  <a:lumMod val="50000"/>
                </a:schemeClr>
              </a:solidFill>
            </a:endParaRPr>
          </a:p>
          <a:p>
            <a:r>
              <a:rPr lang="es-CL" sz="2400" dirty="0">
                <a:solidFill>
                  <a:schemeClr val="accent3">
                    <a:lumMod val="50000"/>
                  </a:schemeClr>
                </a:solidFill>
              </a:rPr>
              <a:t>NATURAL JOIN </a:t>
            </a:r>
            <a:r>
              <a:rPr lang="es-CL" sz="2400" dirty="0" err="1">
                <a:solidFill>
                  <a:schemeClr val="accent3">
                    <a:lumMod val="50000"/>
                  </a:schemeClr>
                </a:solidFill>
              </a:rPr>
              <a:t>locations</a:t>
            </a:r>
            <a:endParaRPr lang="es-CL" sz="2400" dirty="0">
              <a:solidFill>
                <a:schemeClr val="accent3">
                  <a:lumMod val="50000"/>
                </a:schemeClr>
              </a:solidFill>
            </a:endParaRPr>
          </a:p>
          <a:p>
            <a:r>
              <a:rPr lang="es-CL" sz="2400" dirty="0">
                <a:solidFill>
                  <a:schemeClr val="accent3">
                    <a:lumMod val="50000"/>
                  </a:schemeClr>
                </a:solidFill>
              </a:rPr>
              <a:t>WHERE </a:t>
            </a:r>
            <a:r>
              <a:rPr lang="es-CL" sz="2400" dirty="0" err="1">
                <a:solidFill>
                  <a:schemeClr val="accent3">
                    <a:lumMod val="50000"/>
                  </a:schemeClr>
                </a:solidFill>
              </a:rPr>
              <a:t>department_id</a:t>
            </a:r>
            <a:r>
              <a:rPr lang="es-CL" sz="2400" dirty="0">
                <a:solidFill>
                  <a:schemeClr val="accent3">
                    <a:lumMod val="50000"/>
                  </a:schemeClr>
                </a:solidFill>
              </a:rPr>
              <a:t> IN (20, 50);</a:t>
            </a:r>
          </a:p>
        </p:txBody>
      </p:sp>
      <p:pic>
        <p:nvPicPr>
          <p:cNvPr id="8" name="Imagen 7"/>
          <p:cNvPicPr>
            <a:picLocks noChangeAspect="1"/>
          </p:cNvPicPr>
          <p:nvPr/>
        </p:nvPicPr>
        <p:blipFill>
          <a:blip r:embed="rId3"/>
          <a:stretch>
            <a:fillRect/>
          </a:stretch>
        </p:blipFill>
        <p:spPr>
          <a:xfrm>
            <a:off x="809047" y="5033498"/>
            <a:ext cx="7810126" cy="1090888"/>
          </a:xfrm>
          <a:prstGeom prst="rect">
            <a:avLst/>
          </a:prstGeom>
        </p:spPr>
      </p:pic>
      <p:sp>
        <p:nvSpPr>
          <p:cNvPr id="9" name="Rectángulo 8"/>
          <p:cNvSpPr/>
          <p:nvPr/>
        </p:nvSpPr>
        <p:spPr>
          <a:xfrm>
            <a:off x="5676900" y="1687080"/>
            <a:ext cx="3216122" cy="1938992"/>
          </a:xfrm>
          <a:prstGeom prst="rect">
            <a:avLst/>
          </a:prstGeom>
          <a:ln>
            <a:solidFill>
              <a:srgbClr val="C00000"/>
            </a:solidFill>
          </a:ln>
          <a:effectLst>
            <a:outerShdw blurRad="50800" dist="38100" dir="2700000" algn="tl" rotWithShape="0">
              <a:schemeClr val="accent2">
                <a:lumMod val="40000"/>
                <a:lumOff val="60000"/>
                <a:alpha val="40000"/>
              </a:schemeClr>
            </a:outerShdw>
          </a:effectLst>
        </p:spPr>
        <p:txBody>
          <a:bodyPr wrap="square">
            <a:spAutoFit/>
          </a:bodyPr>
          <a:lstStyle/>
          <a:p>
            <a:pPr algn="ctr"/>
            <a:r>
              <a:rPr lang="es-CL" altLang="es-CL" sz="2400" dirty="0">
                <a:solidFill>
                  <a:srgbClr val="FF0000"/>
                </a:solidFill>
                <a:cs typeface="Arial" panose="020B0604020202020204" pitchFamily="34" charset="0"/>
                <a:sym typeface="Arial" panose="020B0604020202020204" pitchFamily="34" charset="0"/>
              </a:rPr>
              <a:t>Las restricciones adicionales en una unión natural se implantan utilizando una cláusula </a:t>
            </a:r>
            <a:r>
              <a:rPr lang="es-CL" altLang="es-CL" sz="2400" dirty="0">
                <a:solidFill>
                  <a:srgbClr val="FF0000"/>
                </a:solidFill>
                <a:latin typeface="Courier New" panose="02070309020205020404" pitchFamily="49" charset="0"/>
                <a:cs typeface="Arial" panose="020B0604020202020204" pitchFamily="34" charset="0"/>
                <a:sym typeface="Arial" panose="020B0604020202020204" pitchFamily="34" charset="0"/>
              </a:rPr>
              <a:t>WHERE</a:t>
            </a:r>
            <a:r>
              <a:rPr lang="es-CL" altLang="es-CL" sz="2400" dirty="0">
                <a:solidFill>
                  <a:srgbClr val="FF0000"/>
                </a:solidFill>
                <a:cs typeface="Arial" panose="020B0604020202020204" pitchFamily="34" charset="0"/>
                <a:sym typeface="Arial" panose="020B0604020202020204" pitchFamily="34" charset="0"/>
              </a:rPr>
              <a:t>. </a:t>
            </a:r>
            <a:endParaRPr lang="es-CL" sz="2400" dirty="0">
              <a:solidFill>
                <a:srgbClr val="FF0000"/>
              </a:solidFill>
            </a:endParaRPr>
          </a:p>
        </p:txBody>
      </p:sp>
      <p:sp>
        <p:nvSpPr>
          <p:cNvPr id="10" name="Forma libre 9"/>
          <p:cNvSpPr/>
          <p:nvPr/>
        </p:nvSpPr>
        <p:spPr>
          <a:xfrm>
            <a:off x="5388429" y="3624943"/>
            <a:ext cx="1992085" cy="555171"/>
          </a:xfrm>
          <a:custGeom>
            <a:avLst/>
            <a:gdLst>
              <a:gd name="connsiteX0" fmla="*/ 1992085 w 1992085"/>
              <a:gd name="connsiteY0" fmla="*/ 0 h 555171"/>
              <a:gd name="connsiteX1" fmla="*/ 1632857 w 1992085"/>
              <a:gd name="connsiteY1" fmla="*/ 457200 h 555171"/>
              <a:gd name="connsiteX2" fmla="*/ 0 w 1992085"/>
              <a:gd name="connsiteY2" fmla="*/ 555171 h 555171"/>
            </a:gdLst>
            <a:ahLst/>
            <a:cxnLst>
              <a:cxn ang="0">
                <a:pos x="connsiteX0" y="connsiteY0"/>
              </a:cxn>
              <a:cxn ang="0">
                <a:pos x="connsiteX1" y="connsiteY1"/>
              </a:cxn>
              <a:cxn ang="0">
                <a:pos x="connsiteX2" y="connsiteY2"/>
              </a:cxn>
            </a:cxnLst>
            <a:rect l="l" t="t" r="r" b="b"/>
            <a:pathLst>
              <a:path w="1992085" h="555171">
                <a:moveTo>
                  <a:pt x="1992085" y="0"/>
                </a:moveTo>
                <a:cubicBezTo>
                  <a:pt x="1978478" y="182335"/>
                  <a:pt x="1964871" y="364671"/>
                  <a:pt x="1632857" y="457200"/>
                </a:cubicBezTo>
                <a:cubicBezTo>
                  <a:pt x="1300843" y="549729"/>
                  <a:pt x="650421" y="552450"/>
                  <a:pt x="0" y="555171"/>
                </a:cubicBezTo>
              </a:path>
            </a:pathLst>
          </a:custGeom>
          <a:noFill/>
          <a:ln w="38100">
            <a:solidFill>
              <a:srgbClr val="FF0000"/>
            </a:solidFill>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53257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par>
                          <p:cTn id="21" fill="hold">
                            <p:stCondLst>
                              <p:cond delay="2000"/>
                            </p:stCondLst>
                            <p:childTnLst>
                              <p:par>
                                <p:cTn id="22" presetID="22" presetClass="entr" presetSubtype="2"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right)">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1767392" y="373306"/>
            <a:ext cx="6086650" cy="922232"/>
          </a:xfrm>
        </p:spPr>
        <p:txBody>
          <a:bodyPr>
            <a:normAutofit/>
          </a:bodyPr>
          <a:lstStyle/>
          <a:p>
            <a:r>
              <a:rPr lang="es-ES" sz="2400" b="1" dirty="0">
                <a:solidFill>
                  <a:srgbClr val="D40202"/>
                </a:solidFill>
                <a:latin typeface="Myriad Pro"/>
                <a:cs typeface="Myriad Pro"/>
              </a:rPr>
              <a:t>Recuperación de datos de múltiples tablas con la Cláusula USING </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310242" y="1284492"/>
            <a:ext cx="8441872" cy="1631216"/>
          </a:xfrm>
          <a:prstGeom prst="rect">
            <a:avLst/>
          </a:prstGeom>
        </p:spPr>
        <p:txBody>
          <a:bodyPr wrap="square">
            <a:spAutoFit/>
          </a:bodyPr>
          <a:lstStyle/>
          <a:p>
            <a:pPr marL="366713" lvl="1" indent="-285750">
              <a:buFont typeface="Arial" panose="020B0604020202020204" pitchFamily="34" charset="0"/>
              <a:buChar char="•"/>
            </a:pPr>
            <a:r>
              <a:rPr lang="es-CL" altLang="es-CL" sz="2000" dirty="0">
                <a:solidFill>
                  <a:srgbClr val="000000"/>
                </a:solidFill>
                <a:latin typeface="Arial" panose="020B0604020202020204" pitchFamily="34" charset="0"/>
                <a:cs typeface="Arial" panose="020B0604020202020204" pitchFamily="34" charset="0"/>
                <a:sym typeface="Arial" panose="020B0604020202020204" pitchFamily="34" charset="0"/>
              </a:rPr>
              <a:t>Si varias columnas tienen el mismo nombre pero los tipos de dato no coinciden, debe utilizar la cláusula </a:t>
            </a:r>
            <a:r>
              <a:rPr lang="es-CL" altLang="es-CL" sz="2000" b="1" dirty="0">
                <a:solidFill>
                  <a:srgbClr val="FF0000"/>
                </a:solidFill>
                <a:latin typeface="Arial" panose="020B0604020202020204" pitchFamily="34" charset="0"/>
                <a:cs typeface="Arial" panose="020B0604020202020204" pitchFamily="34" charset="0"/>
                <a:sym typeface="Arial" panose="020B0604020202020204" pitchFamily="34" charset="0"/>
              </a:rPr>
              <a:t>USING</a:t>
            </a:r>
            <a:r>
              <a:rPr lang="es-CL" altLang="es-CL" sz="2000" dirty="0">
                <a:solidFill>
                  <a:srgbClr val="000000"/>
                </a:solidFill>
                <a:latin typeface="Arial" panose="020B0604020202020204" pitchFamily="34" charset="0"/>
                <a:cs typeface="Arial" panose="020B0604020202020204" pitchFamily="34" charset="0"/>
                <a:sym typeface="Arial" panose="020B0604020202020204" pitchFamily="34" charset="0"/>
              </a:rPr>
              <a:t> para especificar las columnas para la unión igualitaria.</a:t>
            </a:r>
          </a:p>
          <a:p>
            <a:pPr marL="366713" lvl="1" indent="-285750">
              <a:buFont typeface="Arial" panose="020B0604020202020204" pitchFamily="34" charset="0"/>
              <a:buChar char="•"/>
            </a:pPr>
            <a:r>
              <a:rPr lang="es-CL" altLang="es-CL" sz="2000" dirty="0">
                <a:solidFill>
                  <a:srgbClr val="000000"/>
                </a:solidFill>
                <a:latin typeface="Arial" panose="020B0604020202020204" pitchFamily="34" charset="0"/>
                <a:cs typeface="Arial" panose="020B0604020202020204" pitchFamily="34" charset="0"/>
                <a:sym typeface="Arial" panose="020B0604020202020204" pitchFamily="34" charset="0"/>
              </a:rPr>
              <a:t>Puede utilizar USING para que sólo coincida una columna en caso de que coincida más de una.</a:t>
            </a:r>
          </a:p>
        </p:txBody>
      </p:sp>
      <p:pic>
        <p:nvPicPr>
          <p:cNvPr id="5" name="Picture 36" descr="C:\salome_official\projects\11gR2\screenshots\les6_12s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3602301"/>
            <a:ext cx="2971800" cy="2514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37" descr="C:\salome_official\projects\11gR2\screenshots\les6_12s_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0263" y="3592776"/>
            <a:ext cx="3394075" cy="2057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3"/>
          <p:cNvSpPr>
            <a:spLocks noChangeArrowheads="1"/>
          </p:cNvSpPr>
          <p:nvPr/>
        </p:nvSpPr>
        <p:spPr bwMode="auto">
          <a:xfrm>
            <a:off x="781050" y="3118113"/>
            <a:ext cx="162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sz="2000">
                <a:solidFill>
                  <a:srgbClr val="000000"/>
                </a:solidFill>
                <a:latin typeface="Courier New" panose="02070309020205020404" pitchFamily="49" charset="0"/>
                <a:sym typeface="Arial" panose="020B0604020202020204" pitchFamily="34" charset="0"/>
              </a:rPr>
              <a:t>EMPLOYEES</a:t>
            </a:r>
            <a:r>
              <a:rPr lang="en-US" altLang="es-CL" sz="2000">
                <a:solidFill>
                  <a:srgbClr val="000000"/>
                </a:solidFill>
                <a:sym typeface="Arial" panose="020B0604020202020204" pitchFamily="34" charset="0"/>
              </a:rPr>
              <a:t> </a:t>
            </a:r>
          </a:p>
        </p:txBody>
      </p:sp>
      <p:sp>
        <p:nvSpPr>
          <p:cNvPr id="9" name="Rectangle 4"/>
          <p:cNvSpPr>
            <a:spLocks noChangeArrowheads="1"/>
          </p:cNvSpPr>
          <p:nvPr/>
        </p:nvSpPr>
        <p:spPr bwMode="auto">
          <a:xfrm>
            <a:off x="4362450" y="3118113"/>
            <a:ext cx="201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sz="2000">
                <a:solidFill>
                  <a:srgbClr val="000000"/>
                </a:solidFill>
                <a:latin typeface="Courier New" panose="02070309020205020404" pitchFamily="49" charset="0"/>
                <a:sym typeface="Arial" panose="020B0604020202020204" pitchFamily="34" charset="0"/>
              </a:rPr>
              <a:t>DEPARTMENTS </a:t>
            </a:r>
          </a:p>
        </p:txBody>
      </p:sp>
      <p:sp>
        <p:nvSpPr>
          <p:cNvPr id="10" name="Rectangle 5"/>
          <p:cNvSpPr>
            <a:spLocks noChangeArrowheads="1"/>
          </p:cNvSpPr>
          <p:nvPr/>
        </p:nvSpPr>
        <p:spPr bwMode="auto">
          <a:xfrm>
            <a:off x="2423019" y="6237551"/>
            <a:ext cx="1867499" cy="40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nSpc>
                <a:spcPct val="110000"/>
              </a:lnSpc>
              <a:spcBef>
                <a:spcPct val="0"/>
              </a:spcBef>
              <a:buClrTx/>
              <a:buSzPct val="100000"/>
            </a:pPr>
            <a:r>
              <a:rPr lang="es-CL" altLang="es-CL" sz="2000" dirty="0">
                <a:solidFill>
                  <a:srgbClr val="000000"/>
                </a:solidFill>
                <a:sym typeface="Arial" panose="020B0604020202020204" pitchFamily="34" charset="0"/>
              </a:rPr>
              <a:t>Clave foránea</a:t>
            </a:r>
          </a:p>
        </p:txBody>
      </p:sp>
      <p:sp>
        <p:nvSpPr>
          <p:cNvPr id="11" name="Rectangle 6"/>
          <p:cNvSpPr>
            <a:spLocks noChangeArrowheads="1"/>
          </p:cNvSpPr>
          <p:nvPr/>
        </p:nvSpPr>
        <p:spPr bwMode="auto">
          <a:xfrm>
            <a:off x="4685597" y="5644674"/>
            <a:ext cx="1950855" cy="40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nSpc>
                <a:spcPct val="110000"/>
              </a:lnSpc>
              <a:spcBef>
                <a:spcPct val="0"/>
              </a:spcBef>
              <a:buClrTx/>
              <a:buSzPct val="100000"/>
            </a:pPr>
            <a:r>
              <a:rPr lang="es-CL" altLang="es-CL" sz="2000" dirty="0">
                <a:solidFill>
                  <a:srgbClr val="000000"/>
                </a:solidFill>
                <a:sym typeface="Arial" panose="020B0604020202020204" pitchFamily="34" charset="0"/>
              </a:rPr>
              <a:t>Clave primaria</a:t>
            </a:r>
          </a:p>
        </p:txBody>
      </p:sp>
      <p:sp>
        <p:nvSpPr>
          <p:cNvPr id="12" name="Rectangle 9"/>
          <p:cNvSpPr>
            <a:spLocks noChangeArrowheads="1"/>
          </p:cNvSpPr>
          <p:nvPr/>
        </p:nvSpPr>
        <p:spPr bwMode="gray">
          <a:xfrm>
            <a:off x="2689225" y="3586426"/>
            <a:ext cx="1335088" cy="251777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IN" altLang="es-CL"/>
          </a:p>
        </p:txBody>
      </p:sp>
      <p:sp>
        <p:nvSpPr>
          <p:cNvPr id="13" name="Text Box 11"/>
          <p:cNvSpPr txBox="1">
            <a:spLocks noChangeArrowheads="1"/>
          </p:cNvSpPr>
          <p:nvPr/>
        </p:nvSpPr>
        <p:spPr bwMode="auto">
          <a:xfrm>
            <a:off x="989013" y="5993076"/>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SzPct val="100000"/>
            </a:pPr>
            <a:r>
              <a:rPr lang="en-US" altLang="es-CL" sz="2400">
                <a:solidFill>
                  <a:srgbClr val="000000"/>
                </a:solidFill>
                <a:sym typeface="Arial" panose="020B0604020202020204" pitchFamily="34" charset="0"/>
              </a:rPr>
              <a:t>…</a:t>
            </a:r>
          </a:p>
        </p:txBody>
      </p:sp>
      <p:grpSp>
        <p:nvGrpSpPr>
          <p:cNvPr id="3" name="Grupo 2"/>
          <p:cNvGrpSpPr/>
          <p:nvPr/>
        </p:nvGrpSpPr>
        <p:grpSpPr>
          <a:xfrm>
            <a:off x="4019549" y="4164276"/>
            <a:ext cx="2219325" cy="198437"/>
            <a:chOff x="4019549" y="3983301"/>
            <a:chExt cx="2219325" cy="198437"/>
          </a:xfrm>
        </p:grpSpPr>
        <p:sp>
          <p:nvSpPr>
            <p:cNvPr id="17" name="Freeform 21"/>
            <p:cNvSpPr>
              <a:spLocks/>
            </p:cNvSpPr>
            <p:nvPr/>
          </p:nvSpPr>
          <p:spPr bwMode="gray">
            <a:xfrm>
              <a:off x="4019550" y="4167451"/>
              <a:ext cx="260350" cy="1587"/>
            </a:xfrm>
            <a:custGeom>
              <a:avLst/>
              <a:gdLst>
                <a:gd name="T0" fmla="*/ 0 w 164"/>
                <a:gd name="T1" fmla="*/ 2147483647 h 1"/>
                <a:gd name="T2" fmla="*/ 2147483647 w 164"/>
                <a:gd name="T3" fmla="*/ 0 h 1"/>
                <a:gd name="T4" fmla="*/ 0 60000 65536"/>
                <a:gd name="T5" fmla="*/ 0 60000 65536"/>
                <a:gd name="T6" fmla="*/ 0 w 164"/>
                <a:gd name="T7" fmla="*/ 0 h 1"/>
                <a:gd name="T8" fmla="*/ 164 w 164"/>
                <a:gd name="T9" fmla="*/ 1 h 1"/>
              </a:gdLst>
              <a:ahLst/>
              <a:cxnLst>
                <a:cxn ang="T4">
                  <a:pos x="T0" y="T1"/>
                </a:cxn>
                <a:cxn ang="T5">
                  <a:pos x="T2" y="T3"/>
                </a:cxn>
              </a:cxnLst>
              <a:rect l="T6" t="T7" r="T8" b="T9"/>
              <a:pathLst>
                <a:path w="164" h="1">
                  <a:moveTo>
                    <a:pt x="0" y="1"/>
                  </a:moveTo>
                  <a:lnTo>
                    <a:pt x="164" y="0"/>
                  </a:lnTo>
                </a:path>
              </a:pathLst>
            </a:custGeom>
            <a:noFill/>
            <a:ln w="28575">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GB" altLang="es-CL"/>
            </a:p>
          </p:txBody>
        </p:sp>
        <p:sp>
          <p:nvSpPr>
            <p:cNvPr id="19" name="Freeform 25"/>
            <p:cNvSpPr>
              <a:spLocks/>
            </p:cNvSpPr>
            <p:nvPr/>
          </p:nvSpPr>
          <p:spPr bwMode="gray">
            <a:xfrm>
              <a:off x="4276725" y="3983301"/>
              <a:ext cx="1588" cy="198437"/>
            </a:xfrm>
            <a:custGeom>
              <a:avLst/>
              <a:gdLst>
                <a:gd name="T0" fmla="*/ 0 w 1"/>
                <a:gd name="T1" fmla="*/ 0 h 125"/>
                <a:gd name="T2" fmla="*/ 2147483647 w 1"/>
                <a:gd name="T3" fmla="*/ 2147483647 h 125"/>
                <a:gd name="T4" fmla="*/ 0 60000 65536"/>
                <a:gd name="T5" fmla="*/ 0 60000 65536"/>
                <a:gd name="T6" fmla="*/ 0 w 1"/>
                <a:gd name="T7" fmla="*/ 0 h 125"/>
                <a:gd name="T8" fmla="*/ 1 w 1"/>
                <a:gd name="T9" fmla="*/ 125 h 125"/>
              </a:gdLst>
              <a:ahLst/>
              <a:cxnLst>
                <a:cxn ang="T4">
                  <a:pos x="T0" y="T1"/>
                </a:cxn>
                <a:cxn ang="T5">
                  <a:pos x="T2" y="T3"/>
                </a:cxn>
              </a:cxnLst>
              <a:rect l="T6" t="T7" r="T8" b="T9"/>
              <a:pathLst>
                <a:path w="1" h="125">
                  <a:moveTo>
                    <a:pt x="0" y="0"/>
                  </a:moveTo>
                  <a:lnTo>
                    <a:pt x="1" y="125"/>
                  </a:lnTo>
                </a:path>
              </a:pathLst>
            </a:custGeom>
            <a:noFill/>
            <a:ln w="28575">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GB" altLang="es-CL"/>
            </a:p>
          </p:txBody>
        </p:sp>
        <p:sp>
          <p:nvSpPr>
            <p:cNvPr id="20" name="Line 26"/>
            <p:cNvSpPr>
              <a:spLocks noChangeShapeType="1"/>
            </p:cNvSpPr>
            <p:nvPr/>
          </p:nvSpPr>
          <p:spPr bwMode="gray">
            <a:xfrm>
              <a:off x="4019549" y="3983301"/>
              <a:ext cx="2219325" cy="0"/>
            </a:xfrm>
            <a:prstGeom prst="line">
              <a:avLst/>
            </a:prstGeom>
            <a:noFill/>
            <a:ln w="28575">
              <a:solidFill>
                <a:schemeClr val="accent2"/>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s-CL"/>
            </a:p>
          </p:txBody>
        </p:sp>
      </p:grpSp>
      <p:grpSp>
        <p:nvGrpSpPr>
          <p:cNvPr id="4" name="Grupo 3"/>
          <p:cNvGrpSpPr/>
          <p:nvPr/>
        </p:nvGrpSpPr>
        <p:grpSpPr>
          <a:xfrm>
            <a:off x="4038600" y="5759713"/>
            <a:ext cx="415925" cy="173038"/>
            <a:chOff x="4038600" y="5578738"/>
            <a:chExt cx="415925" cy="173038"/>
          </a:xfrm>
        </p:grpSpPr>
        <p:sp>
          <p:nvSpPr>
            <p:cNvPr id="21" name="Line 29"/>
            <p:cNvSpPr>
              <a:spLocks noChangeShapeType="1"/>
            </p:cNvSpPr>
            <p:nvPr/>
          </p:nvSpPr>
          <p:spPr bwMode="gray">
            <a:xfrm>
              <a:off x="4038600" y="5578738"/>
              <a:ext cx="415925"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22" name="Line 30"/>
            <p:cNvSpPr>
              <a:spLocks noChangeShapeType="1"/>
            </p:cNvSpPr>
            <p:nvPr/>
          </p:nvSpPr>
          <p:spPr bwMode="gray">
            <a:xfrm>
              <a:off x="4040188" y="5751776"/>
              <a:ext cx="414337"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grpSp>
      <p:sp>
        <p:nvSpPr>
          <p:cNvPr id="24" name="Freeform 34"/>
          <p:cNvSpPr>
            <a:spLocks/>
          </p:cNvSpPr>
          <p:nvPr/>
        </p:nvSpPr>
        <p:spPr bwMode="gray">
          <a:xfrm flipH="1">
            <a:off x="4410394" y="4562738"/>
            <a:ext cx="45719" cy="1390387"/>
          </a:xfrm>
          <a:custGeom>
            <a:avLst/>
            <a:gdLst>
              <a:gd name="T0" fmla="*/ 0 w 1"/>
              <a:gd name="T1" fmla="*/ 2147483647 h 775"/>
              <a:gd name="T2" fmla="*/ 0 w 1"/>
              <a:gd name="T3" fmla="*/ 0 h 775"/>
              <a:gd name="T4" fmla="*/ 0 60000 65536"/>
              <a:gd name="T5" fmla="*/ 0 60000 65536"/>
              <a:gd name="T6" fmla="*/ 0 w 1"/>
              <a:gd name="T7" fmla="*/ 0 h 775"/>
              <a:gd name="T8" fmla="*/ 1 w 1"/>
              <a:gd name="T9" fmla="*/ 775 h 775"/>
            </a:gdLst>
            <a:ahLst/>
            <a:cxnLst>
              <a:cxn ang="T4">
                <a:pos x="T0" y="T1"/>
              </a:cxn>
              <a:cxn ang="T5">
                <a:pos x="T2" y="T3"/>
              </a:cxn>
            </a:cxnLst>
            <a:rect l="T6" t="T7" r="T8" b="T9"/>
            <a:pathLst>
              <a:path w="1" h="775">
                <a:moveTo>
                  <a:pt x="0" y="775"/>
                </a:moveTo>
                <a:lnTo>
                  <a:pt x="0" y="0"/>
                </a:lnTo>
              </a:path>
            </a:pathLst>
          </a:custGeom>
          <a:noFill/>
          <a:ln w="28575">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GB" altLang="es-CL"/>
          </a:p>
        </p:txBody>
      </p:sp>
      <p:sp>
        <p:nvSpPr>
          <p:cNvPr id="25" name="Freeform 35"/>
          <p:cNvSpPr>
            <a:spLocks/>
          </p:cNvSpPr>
          <p:nvPr/>
        </p:nvSpPr>
        <p:spPr bwMode="gray">
          <a:xfrm>
            <a:off x="4456113" y="4569088"/>
            <a:ext cx="1744662" cy="1588"/>
          </a:xfrm>
          <a:custGeom>
            <a:avLst/>
            <a:gdLst>
              <a:gd name="T0" fmla="*/ 0 w 1099"/>
              <a:gd name="T1" fmla="*/ 2147483647 h 1"/>
              <a:gd name="T2" fmla="*/ 2147483647 w 1099"/>
              <a:gd name="T3" fmla="*/ 0 h 1"/>
              <a:gd name="T4" fmla="*/ 0 60000 65536"/>
              <a:gd name="T5" fmla="*/ 0 60000 65536"/>
              <a:gd name="T6" fmla="*/ 0 w 1099"/>
              <a:gd name="T7" fmla="*/ 0 h 1"/>
              <a:gd name="T8" fmla="*/ 1099 w 1099"/>
              <a:gd name="T9" fmla="*/ 1 h 1"/>
            </a:gdLst>
            <a:ahLst/>
            <a:cxnLst>
              <a:cxn ang="T4">
                <a:pos x="T0" y="T1"/>
              </a:cxn>
              <a:cxn ang="T5">
                <a:pos x="T2" y="T3"/>
              </a:cxn>
            </a:cxnLst>
            <a:rect l="T6" t="T7" r="T8" b="T9"/>
            <a:pathLst>
              <a:path w="1099" h="1">
                <a:moveTo>
                  <a:pt x="0" y="1"/>
                </a:moveTo>
                <a:lnTo>
                  <a:pt x="1099" y="0"/>
                </a:lnTo>
              </a:path>
            </a:pathLst>
          </a:custGeom>
          <a:noFill/>
          <a:ln w="28575">
            <a:solidFill>
              <a:schemeClr val="accent2"/>
            </a:solidFill>
            <a:round/>
            <a:headEnd type="none" w="sm" len="sm"/>
            <a:tailEnd type="triangle" w="med" len="sm"/>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GB" altLang="es-CL"/>
          </a:p>
        </p:txBody>
      </p:sp>
    </p:spTree>
    <p:extLst>
      <p:ext uri="{BB962C8B-B14F-4D97-AF65-F5344CB8AC3E}">
        <p14:creationId xmlns:p14="http://schemas.microsoft.com/office/powerpoint/2010/main" val="20288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1767392" y="373306"/>
            <a:ext cx="6086650" cy="922232"/>
          </a:xfrm>
        </p:spPr>
        <p:txBody>
          <a:bodyPr>
            <a:normAutofit/>
          </a:bodyPr>
          <a:lstStyle/>
          <a:p>
            <a:r>
              <a:rPr lang="es-ES" sz="2400" b="1" dirty="0">
                <a:solidFill>
                  <a:srgbClr val="D40202"/>
                </a:solidFill>
                <a:latin typeface="Myriad Pro"/>
                <a:cs typeface="Myriad Pro"/>
              </a:rPr>
              <a:t>Recuperación de datos de múltiples tablas con la Cláusula USING </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3" name="Rectangle 3"/>
          <p:cNvSpPr>
            <a:spLocks noChangeArrowheads="1"/>
          </p:cNvSpPr>
          <p:nvPr/>
        </p:nvSpPr>
        <p:spPr bwMode="blackGray">
          <a:xfrm>
            <a:off x="1662113" y="1511299"/>
            <a:ext cx="5957887" cy="1468437"/>
          </a:xfrm>
          <a:prstGeom prst="rect">
            <a:avLst/>
          </a:prstGeom>
          <a:solidFill>
            <a:schemeClr val="bg1">
              <a:lumMod val="85000"/>
            </a:schemeClr>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SzPct val="100000"/>
            </a:pPr>
            <a:r>
              <a:rPr lang="en-US" altLang="es-CL" dirty="0">
                <a:solidFill>
                  <a:srgbClr val="000000"/>
                </a:solidFill>
                <a:latin typeface="Courier New" panose="02070309020205020404" pitchFamily="49" charset="0"/>
                <a:sym typeface="Arial" panose="020B0604020202020204" pitchFamily="34" charset="0"/>
              </a:rPr>
              <a:t>SELECT </a:t>
            </a:r>
            <a:r>
              <a:rPr lang="en-US" altLang="es-CL" dirty="0" err="1">
                <a:solidFill>
                  <a:srgbClr val="000000"/>
                </a:solidFill>
                <a:latin typeface="Courier New" panose="02070309020205020404" pitchFamily="49" charset="0"/>
                <a:sym typeface="Arial" panose="020B0604020202020204" pitchFamily="34" charset="0"/>
              </a:rPr>
              <a:t>e.employee_id</a:t>
            </a:r>
            <a:r>
              <a:rPr lang="en-US" altLang="es-CL" dirty="0">
                <a:solidFill>
                  <a:srgbClr val="000000"/>
                </a:solidFill>
                <a:latin typeface="Courier New" panose="02070309020205020404" pitchFamily="49" charset="0"/>
                <a:sym typeface="Arial" panose="020B0604020202020204" pitchFamily="34" charset="0"/>
              </a:rPr>
              <a:t>, </a:t>
            </a:r>
            <a:r>
              <a:rPr lang="en-US" altLang="es-CL" dirty="0" err="1">
                <a:solidFill>
                  <a:srgbClr val="000000"/>
                </a:solidFill>
                <a:latin typeface="Courier New" panose="02070309020205020404" pitchFamily="49" charset="0"/>
                <a:sym typeface="Arial" panose="020B0604020202020204" pitchFamily="34" charset="0"/>
              </a:rPr>
              <a:t>e.last_name</a:t>
            </a:r>
            <a:r>
              <a:rPr lang="en-US" altLang="es-CL" dirty="0">
                <a:solidFill>
                  <a:srgbClr val="000000"/>
                </a:solidFill>
                <a:latin typeface="Courier New" panose="02070309020205020404" pitchFamily="49" charset="0"/>
                <a:sym typeface="Arial" panose="020B0604020202020204" pitchFamily="34" charset="0"/>
              </a:rPr>
              <a:t>, </a:t>
            </a:r>
          </a:p>
          <a:p>
            <a:pPr algn="l">
              <a:spcBef>
                <a:spcPct val="0"/>
              </a:spcBef>
              <a:buClrTx/>
              <a:buSzPct val="100000"/>
            </a:pPr>
            <a:r>
              <a:rPr lang="en-US" altLang="es-CL" dirty="0">
                <a:solidFill>
                  <a:srgbClr val="000000"/>
                </a:solidFill>
                <a:latin typeface="Courier New" panose="02070309020205020404" pitchFamily="49" charset="0"/>
                <a:sym typeface="Arial" panose="020B0604020202020204" pitchFamily="34" charset="0"/>
              </a:rPr>
              <a:t>       </a:t>
            </a:r>
            <a:r>
              <a:rPr lang="en-US" altLang="es-CL" dirty="0" err="1">
                <a:solidFill>
                  <a:srgbClr val="000000"/>
                </a:solidFill>
                <a:latin typeface="Courier New" panose="02070309020205020404" pitchFamily="49" charset="0"/>
                <a:sym typeface="Arial" panose="020B0604020202020204" pitchFamily="34" charset="0"/>
              </a:rPr>
              <a:t>d.location_id</a:t>
            </a:r>
            <a:r>
              <a:rPr lang="en-US" altLang="es-CL" dirty="0">
                <a:solidFill>
                  <a:srgbClr val="000000"/>
                </a:solidFill>
                <a:latin typeface="Courier New" panose="02070309020205020404" pitchFamily="49" charset="0"/>
                <a:sym typeface="Arial" panose="020B0604020202020204" pitchFamily="34" charset="0"/>
              </a:rPr>
              <a:t>, </a:t>
            </a:r>
            <a:r>
              <a:rPr lang="en-US" altLang="es-CL" dirty="0" err="1">
                <a:solidFill>
                  <a:srgbClr val="000000"/>
                </a:solidFill>
                <a:latin typeface="Courier New" panose="02070309020205020404" pitchFamily="49" charset="0"/>
                <a:sym typeface="Arial" panose="020B0604020202020204" pitchFamily="34" charset="0"/>
              </a:rPr>
              <a:t>department_id</a:t>
            </a:r>
            <a:endParaRPr lang="en-US" altLang="es-CL" dirty="0">
              <a:solidFill>
                <a:srgbClr val="000000"/>
              </a:solidFill>
              <a:latin typeface="Courier New" panose="02070309020205020404" pitchFamily="49" charset="0"/>
              <a:sym typeface="Arial" panose="020B0604020202020204" pitchFamily="34" charset="0"/>
            </a:endParaRPr>
          </a:p>
          <a:p>
            <a:pPr algn="l">
              <a:spcBef>
                <a:spcPct val="0"/>
              </a:spcBef>
              <a:buClrTx/>
              <a:buSzPct val="100000"/>
            </a:pPr>
            <a:r>
              <a:rPr lang="en-US" altLang="es-CL" dirty="0">
                <a:solidFill>
                  <a:srgbClr val="000000"/>
                </a:solidFill>
                <a:latin typeface="Courier New" panose="02070309020205020404" pitchFamily="49" charset="0"/>
                <a:sym typeface="Arial" panose="020B0604020202020204" pitchFamily="34" charset="0"/>
              </a:rPr>
              <a:t>FROM   employees e</a:t>
            </a:r>
          </a:p>
          <a:p>
            <a:pPr algn="l">
              <a:spcBef>
                <a:spcPct val="0"/>
              </a:spcBef>
              <a:buClrTx/>
              <a:buSzPct val="100000"/>
            </a:pPr>
            <a:r>
              <a:rPr lang="en-US" altLang="es-CL" dirty="0">
                <a:solidFill>
                  <a:srgbClr val="000000"/>
                </a:solidFill>
                <a:latin typeface="Courier New" panose="02070309020205020404" pitchFamily="49" charset="0"/>
                <a:sym typeface="Arial" panose="020B0604020202020204" pitchFamily="34" charset="0"/>
              </a:rPr>
              <a:t>JOIN departments d USING (</a:t>
            </a:r>
            <a:r>
              <a:rPr lang="en-US" altLang="es-CL" dirty="0" err="1">
                <a:solidFill>
                  <a:srgbClr val="000000"/>
                </a:solidFill>
                <a:latin typeface="Courier New" panose="02070309020205020404" pitchFamily="49" charset="0"/>
                <a:sym typeface="Arial" panose="020B0604020202020204" pitchFamily="34" charset="0"/>
              </a:rPr>
              <a:t>department_id</a:t>
            </a:r>
            <a:r>
              <a:rPr lang="en-US" altLang="es-CL" dirty="0">
                <a:solidFill>
                  <a:srgbClr val="000000"/>
                </a:solidFill>
                <a:latin typeface="Courier New" panose="02070309020205020404" pitchFamily="49" charset="0"/>
                <a:sym typeface="Arial" panose="020B0604020202020204" pitchFamily="34" charset="0"/>
              </a:rPr>
              <a:t>);</a:t>
            </a:r>
          </a:p>
        </p:txBody>
      </p:sp>
      <p:sp>
        <p:nvSpPr>
          <p:cNvPr id="26" name="Rectangle 7"/>
          <p:cNvSpPr>
            <a:spLocks noChangeArrowheads="1"/>
          </p:cNvSpPr>
          <p:nvPr/>
        </p:nvSpPr>
        <p:spPr bwMode="gray">
          <a:xfrm>
            <a:off x="1767392" y="2536822"/>
            <a:ext cx="5462876" cy="2984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IN" altLang="es-CL"/>
          </a:p>
        </p:txBody>
      </p:sp>
      <p:sp>
        <p:nvSpPr>
          <p:cNvPr id="27" name="Text Box 8"/>
          <p:cNvSpPr txBox="1">
            <a:spLocks noChangeArrowheads="1"/>
          </p:cNvSpPr>
          <p:nvPr/>
        </p:nvSpPr>
        <p:spPr bwMode="auto">
          <a:xfrm>
            <a:off x="1986756" y="5384801"/>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SzPct val="100000"/>
            </a:pPr>
            <a:r>
              <a:rPr lang="en-US" altLang="es-CL" sz="2400">
                <a:solidFill>
                  <a:srgbClr val="000000"/>
                </a:solidFill>
                <a:sym typeface="Arial" panose="020B0604020202020204" pitchFamily="34" charset="0"/>
              </a:rPr>
              <a:t>…</a:t>
            </a:r>
          </a:p>
        </p:txBody>
      </p:sp>
      <p:pic>
        <p:nvPicPr>
          <p:cNvPr id="28" name="Picture 16" descr="C:\salome_official\projects\11gR2\screenshots\les6_13s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843" y="3484563"/>
            <a:ext cx="5178425" cy="2057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9" name="Picture 17" descr="C:\salome_official\projects\11gR2\screenshots\les6_13s_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843" y="5813426"/>
            <a:ext cx="5178425"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642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1767392" y="373306"/>
            <a:ext cx="6086650" cy="922232"/>
          </a:xfrm>
        </p:spPr>
        <p:txBody>
          <a:bodyPr>
            <a:normAutofit/>
          </a:bodyPr>
          <a:lstStyle/>
          <a:p>
            <a:r>
              <a:rPr lang="es-ES" sz="2400" b="1" dirty="0">
                <a:solidFill>
                  <a:srgbClr val="D40202"/>
                </a:solidFill>
                <a:latin typeface="Myriad Pro"/>
                <a:cs typeface="Myriad Pro"/>
              </a:rPr>
              <a:t>Recuperación de datos de múltiples tablas con la Cláusula USING </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3" name="Rectangle 3"/>
          <p:cNvSpPr>
            <a:spLocks noChangeArrowheads="1"/>
          </p:cNvSpPr>
          <p:nvPr/>
        </p:nvSpPr>
        <p:spPr bwMode="blackGray">
          <a:xfrm>
            <a:off x="1662111" y="2865292"/>
            <a:ext cx="5957887" cy="1468437"/>
          </a:xfrm>
          <a:prstGeom prst="rect">
            <a:avLst/>
          </a:prstGeom>
          <a:solidFill>
            <a:schemeClr val="bg1">
              <a:lumMod val="85000"/>
            </a:schemeClr>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SzPct val="100000"/>
            </a:pPr>
            <a:r>
              <a:rPr lang="en-US" altLang="es-CL" dirty="0">
                <a:solidFill>
                  <a:srgbClr val="000000"/>
                </a:solidFill>
                <a:latin typeface="Courier New" panose="02070309020205020404" pitchFamily="49" charset="0"/>
                <a:sym typeface="Arial" panose="020B0604020202020204" pitchFamily="34" charset="0"/>
              </a:rPr>
              <a:t>SELECT </a:t>
            </a:r>
            <a:r>
              <a:rPr lang="en-US" altLang="es-CL" dirty="0" err="1">
                <a:solidFill>
                  <a:srgbClr val="000000"/>
                </a:solidFill>
                <a:latin typeface="Courier New" panose="02070309020205020404" pitchFamily="49" charset="0"/>
                <a:sym typeface="Arial" panose="020B0604020202020204" pitchFamily="34" charset="0"/>
              </a:rPr>
              <a:t>e.employee_id</a:t>
            </a:r>
            <a:r>
              <a:rPr lang="en-US" altLang="es-CL" dirty="0">
                <a:solidFill>
                  <a:srgbClr val="000000"/>
                </a:solidFill>
                <a:latin typeface="Courier New" panose="02070309020205020404" pitchFamily="49" charset="0"/>
                <a:sym typeface="Arial" panose="020B0604020202020204" pitchFamily="34" charset="0"/>
              </a:rPr>
              <a:t>, </a:t>
            </a:r>
            <a:r>
              <a:rPr lang="en-US" altLang="es-CL" dirty="0" err="1">
                <a:solidFill>
                  <a:srgbClr val="000000"/>
                </a:solidFill>
                <a:latin typeface="Courier New" panose="02070309020205020404" pitchFamily="49" charset="0"/>
                <a:sym typeface="Arial" panose="020B0604020202020204" pitchFamily="34" charset="0"/>
              </a:rPr>
              <a:t>e.last_name</a:t>
            </a:r>
            <a:r>
              <a:rPr lang="en-US" altLang="es-CL" dirty="0">
                <a:solidFill>
                  <a:srgbClr val="000000"/>
                </a:solidFill>
                <a:latin typeface="Courier New" panose="02070309020205020404" pitchFamily="49" charset="0"/>
                <a:sym typeface="Arial" panose="020B0604020202020204" pitchFamily="34" charset="0"/>
              </a:rPr>
              <a:t>, </a:t>
            </a:r>
          </a:p>
          <a:p>
            <a:pPr algn="l">
              <a:spcBef>
                <a:spcPct val="0"/>
              </a:spcBef>
              <a:buClrTx/>
              <a:buSzPct val="100000"/>
            </a:pPr>
            <a:r>
              <a:rPr lang="en-US" altLang="es-CL" dirty="0">
                <a:solidFill>
                  <a:srgbClr val="000000"/>
                </a:solidFill>
                <a:latin typeface="Courier New" panose="02070309020205020404" pitchFamily="49" charset="0"/>
                <a:sym typeface="Arial" panose="020B0604020202020204" pitchFamily="34" charset="0"/>
              </a:rPr>
              <a:t>       </a:t>
            </a:r>
            <a:r>
              <a:rPr lang="en-US" altLang="es-CL" dirty="0" err="1">
                <a:solidFill>
                  <a:srgbClr val="000000"/>
                </a:solidFill>
                <a:latin typeface="Courier New" panose="02070309020205020404" pitchFamily="49" charset="0"/>
                <a:sym typeface="Arial" panose="020B0604020202020204" pitchFamily="34" charset="0"/>
              </a:rPr>
              <a:t>d.location_id</a:t>
            </a:r>
            <a:r>
              <a:rPr lang="en-US" altLang="es-CL" dirty="0">
                <a:solidFill>
                  <a:srgbClr val="000000"/>
                </a:solidFill>
                <a:latin typeface="Courier New" panose="02070309020205020404" pitchFamily="49" charset="0"/>
                <a:sym typeface="Arial" panose="020B0604020202020204" pitchFamily="34" charset="0"/>
              </a:rPr>
              <a:t>, </a:t>
            </a:r>
            <a:r>
              <a:rPr lang="en-US" altLang="es-CL" dirty="0" err="1">
                <a:solidFill>
                  <a:srgbClr val="000000"/>
                </a:solidFill>
                <a:latin typeface="Courier New" panose="02070309020205020404" pitchFamily="49" charset="0"/>
                <a:sym typeface="Arial" panose="020B0604020202020204" pitchFamily="34" charset="0"/>
              </a:rPr>
              <a:t>d.department_id</a:t>
            </a:r>
            <a:endParaRPr lang="en-US" altLang="es-CL" dirty="0">
              <a:solidFill>
                <a:srgbClr val="000000"/>
              </a:solidFill>
              <a:latin typeface="Courier New" panose="02070309020205020404" pitchFamily="49" charset="0"/>
              <a:sym typeface="Arial" panose="020B0604020202020204" pitchFamily="34" charset="0"/>
            </a:endParaRPr>
          </a:p>
          <a:p>
            <a:pPr algn="l">
              <a:spcBef>
                <a:spcPct val="0"/>
              </a:spcBef>
              <a:buClrTx/>
              <a:buSzPct val="100000"/>
            </a:pPr>
            <a:r>
              <a:rPr lang="en-US" altLang="es-CL" dirty="0">
                <a:solidFill>
                  <a:srgbClr val="000000"/>
                </a:solidFill>
                <a:latin typeface="Courier New" panose="02070309020205020404" pitchFamily="49" charset="0"/>
                <a:sym typeface="Arial" panose="020B0604020202020204" pitchFamily="34" charset="0"/>
              </a:rPr>
              <a:t>FROM   employees e</a:t>
            </a:r>
          </a:p>
          <a:p>
            <a:pPr algn="l">
              <a:spcBef>
                <a:spcPct val="0"/>
              </a:spcBef>
              <a:buClrTx/>
              <a:buSzPct val="100000"/>
            </a:pPr>
            <a:r>
              <a:rPr lang="en-US" altLang="es-CL" dirty="0">
                <a:solidFill>
                  <a:srgbClr val="000000"/>
                </a:solidFill>
                <a:latin typeface="Courier New" panose="02070309020205020404" pitchFamily="49" charset="0"/>
                <a:sym typeface="Arial" panose="020B0604020202020204" pitchFamily="34" charset="0"/>
              </a:rPr>
              <a:t>JOIN departments d </a:t>
            </a:r>
            <a:r>
              <a:rPr lang="en-US" altLang="es-CL" dirty="0">
                <a:solidFill>
                  <a:srgbClr val="FF0000"/>
                </a:solidFill>
                <a:latin typeface="Courier New" panose="02070309020205020404" pitchFamily="49" charset="0"/>
                <a:sym typeface="Arial" panose="020B0604020202020204" pitchFamily="34" charset="0"/>
              </a:rPr>
              <a:t>USING</a:t>
            </a:r>
            <a:r>
              <a:rPr lang="en-US" altLang="es-CL" dirty="0">
                <a:solidFill>
                  <a:srgbClr val="000000"/>
                </a:solidFill>
                <a:latin typeface="Courier New" panose="02070309020205020404" pitchFamily="49" charset="0"/>
                <a:sym typeface="Arial" panose="020B0604020202020204" pitchFamily="34" charset="0"/>
              </a:rPr>
              <a:t> (</a:t>
            </a:r>
            <a:r>
              <a:rPr lang="en-US" altLang="es-CL" dirty="0" err="1">
                <a:solidFill>
                  <a:srgbClr val="000000"/>
                </a:solidFill>
                <a:latin typeface="Courier New" panose="02070309020205020404" pitchFamily="49" charset="0"/>
                <a:sym typeface="Arial" panose="020B0604020202020204" pitchFamily="34" charset="0"/>
              </a:rPr>
              <a:t>department_id</a:t>
            </a:r>
            <a:r>
              <a:rPr lang="en-US" altLang="es-CL" dirty="0">
                <a:solidFill>
                  <a:srgbClr val="000000"/>
                </a:solidFill>
                <a:latin typeface="Courier New" panose="02070309020205020404" pitchFamily="49" charset="0"/>
                <a:sym typeface="Arial" panose="020B0604020202020204" pitchFamily="34" charset="0"/>
              </a:rPr>
              <a:t>)</a:t>
            </a:r>
          </a:p>
          <a:p>
            <a:pPr>
              <a:spcBef>
                <a:spcPct val="0"/>
              </a:spcBef>
              <a:buSzPct val="100000"/>
            </a:pPr>
            <a:r>
              <a:rPr lang="en-US" altLang="es-CL" dirty="0">
                <a:solidFill>
                  <a:srgbClr val="000000"/>
                </a:solidFill>
                <a:latin typeface="Courier New" panose="02070309020205020404" pitchFamily="49" charset="0"/>
                <a:sym typeface="Arial" panose="020B0604020202020204" pitchFamily="34" charset="0"/>
              </a:rPr>
              <a:t>WHERE </a:t>
            </a:r>
            <a:r>
              <a:rPr lang="en-US" altLang="es-CL" dirty="0" err="1">
                <a:solidFill>
                  <a:srgbClr val="000000"/>
                </a:solidFill>
                <a:latin typeface="Courier New" panose="02070309020205020404" pitchFamily="49" charset="0"/>
                <a:sym typeface="Arial" panose="020B0604020202020204" pitchFamily="34" charset="0"/>
              </a:rPr>
              <a:t>d.department_id</a:t>
            </a:r>
            <a:r>
              <a:rPr lang="en-US" altLang="es-CL" dirty="0">
                <a:solidFill>
                  <a:srgbClr val="000000"/>
                </a:solidFill>
                <a:latin typeface="Courier New" panose="02070309020205020404" pitchFamily="49" charset="0"/>
                <a:sym typeface="Arial" panose="020B0604020202020204" pitchFamily="34" charset="0"/>
              </a:rPr>
              <a:t> IN (10,20,30) ;</a:t>
            </a:r>
          </a:p>
        </p:txBody>
      </p:sp>
      <p:sp>
        <p:nvSpPr>
          <p:cNvPr id="2" name="Rectángulo 1"/>
          <p:cNvSpPr/>
          <p:nvPr/>
        </p:nvSpPr>
        <p:spPr>
          <a:xfrm>
            <a:off x="472242" y="4685952"/>
            <a:ext cx="8337627" cy="1477328"/>
          </a:xfrm>
          <a:prstGeom prst="rect">
            <a:avLst/>
          </a:prstGeom>
          <a:solidFill>
            <a:schemeClr val="accent2">
              <a:lumMod val="40000"/>
              <a:lumOff val="60000"/>
            </a:schemeClr>
          </a:solidFill>
        </p:spPr>
        <p:txBody>
          <a:bodyPr wrap="square">
            <a:spAutoFit/>
          </a:bodyPr>
          <a:lstStyle/>
          <a:p>
            <a:r>
              <a:rPr lang="es-CL" b="1" dirty="0"/>
              <a:t>ORA-25154: la parte de columna de la cláusula USING no puede tener un </a:t>
            </a:r>
            <a:r>
              <a:rPr lang="es-CL" b="1" dirty="0" err="1"/>
              <a:t>cualificador</a:t>
            </a:r>
            <a:endParaRPr lang="es-CL" b="1" dirty="0"/>
          </a:p>
          <a:p>
            <a:r>
              <a:rPr lang="es-CL" b="1" dirty="0"/>
              <a:t>25154. 00000 -  "</a:t>
            </a:r>
            <a:r>
              <a:rPr lang="es-CL" b="1" dirty="0" err="1"/>
              <a:t>column</a:t>
            </a:r>
            <a:r>
              <a:rPr lang="es-CL" b="1" dirty="0"/>
              <a:t> </a:t>
            </a:r>
            <a:r>
              <a:rPr lang="es-CL" b="1" dirty="0" err="1"/>
              <a:t>part</a:t>
            </a:r>
            <a:r>
              <a:rPr lang="es-CL" b="1" dirty="0"/>
              <a:t> of USING </a:t>
            </a:r>
            <a:r>
              <a:rPr lang="es-CL" b="1" dirty="0" err="1"/>
              <a:t>clause</a:t>
            </a:r>
            <a:r>
              <a:rPr lang="es-CL" b="1" dirty="0"/>
              <a:t> </a:t>
            </a:r>
            <a:r>
              <a:rPr lang="es-CL" b="1" dirty="0" err="1"/>
              <a:t>cannot</a:t>
            </a:r>
            <a:r>
              <a:rPr lang="es-CL" b="1" dirty="0"/>
              <a:t> </a:t>
            </a:r>
            <a:r>
              <a:rPr lang="es-CL" b="1" dirty="0" err="1"/>
              <a:t>have</a:t>
            </a:r>
            <a:r>
              <a:rPr lang="es-CL" b="1" dirty="0"/>
              <a:t> </a:t>
            </a:r>
            <a:r>
              <a:rPr lang="es-CL" b="1" dirty="0" err="1"/>
              <a:t>qualifier</a:t>
            </a:r>
            <a:r>
              <a:rPr lang="es-CL" b="1" dirty="0"/>
              <a:t>"</a:t>
            </a:r>
          </a:p>
          <a:p>
            <a:r>
              <a:rPr lang="es-CL" b="1" dirty="0"/>
              <a:t>*Cause:    </a:t>
            </a:r>
            <a:r>
              <a:rPr lang="es-CL" b="1" dirty="0" err="1"/>
              <a:t>Columns</a:t>
            </a:r>
            <a:r>
              <a:rPr lang="es-CL" b="1" dirty="0"/>
              <a:t> </a:t>
            </a:r>
            <a:r>
              <a:rPr lang="es-CL" b="1" dirty="0" err="1"/>
              <a:t>that</a:t>
            </a:r>
            <a:r>
              <a:rPr lang="es-CL" b="1" dirty="0"/>
              <a:t> are </a:t>
            </a:r>
            <a:r>
              <a:rPr lang="es-CL" b="1" dirty="0" err="1"/>
              <a:t>used</a:t>
            </a:r>
            <a:r>
              <a:rPr lang="es-CL" b="1" dirty="0"/>
              <a:t> </a:t>
            </a:r>
            <a:r>
              <a:rPr lang="es-CL" b="1" dirty="0" err="1"/>
              <a:t>for</a:t>
            </a:r>
            <a:r>
              <a:rPr lang="es-CL" b="1" dirty="0"/>
              <a:t> a </a:t>
            </a:r>
            <a:r>
              <a:rPr lang="es-CL" b="1" dirty="0" err="1"/>
              <a:t>named-join</a:t>
            </a:r>
            <a:r>
              <a:rPr lang="es-CL" b="1" dirty="0"/>
              <a:t> (</a:t>
            </a:r>
            <a:r>
              <a:rPr lang="es-CL" b="1" dirty="0" err="1"/>
              <a:t>either</a:t>
            </a:r>
            <a:r>
              <a:rPr lang="es-CL" b="1" dirty="0"/>
              <a:t> a NATURAL </a:t>
            </a:r>
            <a:r>
              <a:rPr lang="es-CL" b="1" dirty="0" err="1"/>
              <a:t>join</a:t>
            </a:r>
            <a:endParaRPr lang="es-CL" b="1" dirty="0"/>
          </a:p>
          <a:p>
            <a:r>
              <a:rPr lang="es-CL" b="1" dirty="0"/>
              <a:t>           </a:t>
            </a:r>
            <a:r>
              <a:rPr lang="es-CL" b="1" dirty="0" err="1"/>
              <a:t>or</a:t>
            </a:r>
            <a:r>
              <a:rPr lang="es-CL" b="1" dirty="0"/>
              <a:t> a </a:t>
            </a:r>
            <a:r>
              <a:rPr lang="es-CL" b="1" dirty="0" err="1"/>
              <a:t>join</a:t>
            </a:r>
            <a:r>
              <a:rPr lang="es-CL" b="1" dirty="0"/>
              <a:t> </a:t>
            </a:r>
            <a:r>
              <a:rPr lang="es-CL" b="1" dirty="0" err="1"/>
              <a:t>with</a:t>
            </a:r>
            <a:r>
              <a:rPr lang="es-CL" b="1" dirty="0"/>
              <a:t> a USING </a:t>
            </a:r>
            <a:r>
              <a:rPr lang="es-CL" b="1" dirty="0" err="1"/>
              <a:t>clause</a:t>
            </a:r>
            <a:r>
              <a:rPr lang="es-CL" b="1" dirty="0"/>
              <a:t>) </a:t>
            </a:r>
            <a:r>
              <a:rPr lang="es-CL" b="1" dirty="0" err="1"/>
              <a:t>cannot</a:t>
            </a:r>
            <a:r>
              <a:rPr lang="es-CL" b="1" dirty="0"/>
              <a:t> </a:t>
            </a:r>
            <a:r>
              <a:rPr lang="es-CL" b="1" dirty="0" err="1"/>
              <a:t>have</a:t>
            </a:r>
            <a:r>
              <a:rPr lang="es-CL" b="1" dirty="0"/>
              <a:t> </a:t>
            </a:r>
            <a:r>
              <a:rPr lang="es-CL" b="1" dirty="0" err="1"/>
              <a:t>an</a:t>
            </a:r>
            <a:r>
              <a:rPr lang="es-CL" b="1" dirty="0"/>
              <a:t> </a:t>
            </a:r>
            <a:r>
              <a:rPr lang="es-CL" b="1" dirty="0" err="1"/>
              <a:t>explicit</a:t>
            </a:r>
            <a:r>
              <a:rPr lang="es-CL" b="1" dirty="0"/>
              <a:t> </a:t>
            </a:r>
            <a:r>
              <a:rPr lang="es-CL" b="1" dirty="0" err="1"/>
              <a:t>qualifier</a:t>
            </a:r>
            <a:r>
              <a:rPr lang="es-CL" b="1" dirty="0"/>
              <a:t>.</a:t>
            </a:r>
          </a:p>
          <a:p>
            <a:r>
              <a:rPr lang="es-CL" b="1" dirty="0"/>
              <a:t>*</a:t>
            </a:r>
            <a:r>
              <a:rPr lang="es-CL" b="1" dirty="0" err="1"/>
              <a:t>Action</a:t>
            </a:r>
            <a:r>
              <a:rPr lang="es-CL" b="1" dirty="0"/>
              <a:t>:   </a:t>
            </a:r>
            <a:r>
              <a:rPr lang="es-CL" b="1" dirty="0" err="1"/>
              <a:t>Remove</a:t>
            </a:r>
            <a:r>
              <a:rPr lang="es-CL" b="1" dirty="0"/>
              <a:t> </a:t>
            </a:r>
            <a:r>
              <a:rPr lang="es-CL" b="1" dirty="0" err="1"/>
              <a:t>the</a:t>
            </a:r>
            <a:r>
              <a:rPr lang="es-CL" b="1" dirty="0"/>
              <a:t> </a:t>
            </a:r>
            <a:r>
              <a:rPr lang="es-CL" b="1" dirty="0" err="1"/>
              <a:t>qualifier</a:t>
            </a:r>
            <a:r>
              <a:rPr lang="es-CL" b="1" dirty="0"/>
              <a:t>.</a:t>
            </a:r>
          </a:p>
        </p:txBody>
      </p:sp>
      <p:grpSp>
        <p:nvGrpSpPr>
          <p:cNvPr id="11" name="Grupo 10"/>
          <p:cNvGrpSpPr/>
          <p:nvPr/>
        </p:nvGrpSpPr>
        <p:grpSpPr>
          <a:xfrm>
            <a:off x="814763" y="1316771"/>
            <a:ext cx="7743069" cy="3016958"/>
            <a:chOff x="814763" y="1316771"/>
            <a:chExt cx="7743069" cy="3016958"/>
          </a:xfrm>
        </p:grpSpPr>
        <p:sp>
          <p:nvSpPr>
            <p:cNvPr id="4" name="Elipse 3"/>
            <p:cNvSpPr/>
            <p:nvPr/>
          </p:nvSpPr>
          <p:spPr>
            <a:xfrm>
              <a:off x="4686298" y="3131992"/>
              <a:ext cx="342900" cy="360508"/>
            </a:xfrm>
            <a:prstGeom prst="ellipse">
              <a:avLst/>
            </a:prstGeom>
            <a:noFill/>
            <a:ln w="38100">
              <a:solidFill>
                <a:srgbClr val="F402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2" name="Elipse 11"/>
            <p:cNvSpPr/>
            <p:nvPr/>
          </p:nvSpPr>
          <p:spPr>
            <a:xfrm>
              <a:off x="2451098" y="3973221"/>
              <a:ext cx="342900" cy="360508"/>
            </a:xfrm>
            <a:prstGeom prst="ellipse">
              <a:avLst/>
            </a:prstGeom>
            <a:noFill/>
            <a:ln w="38100">
              <a:solidFill>
                <a:srgbClr val="F402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5" name="Rectángulo 4"/>
            <p:cNvSpPr/>
            <p:nvPr/>
          </p:nvSpPr>
          <p:spPr>
            <a:xfrm>
              <a:off x="814763" y="1316771"/>
              <a:ext cx="7743069" cy="1323439"/>
            </a:xfrm>
            <a:prstGeom prst="rect">
              <a:avLst/>
            </a:prstGeom>
            <a:ln w="38100">
              <a:solidFill>
                <a:srgbClr val="FF0000"/>
              </a:solidFill>
            </a:ln>
          </p:spPr>
          <p:txBody>
            <a:bodyPr wrap="square">
              <a:spAutoFit/>
            </a:bodyPr>
            <a:lstStyle/>
            <a:p>
              <a:r>
                <a:rPr lang="es-CL" altLang="es-CL" sz="2000" dirty="0">
                  <a:solidFill>
                    <a:srgbClr val="FF0000"/>
                  </a:solidFill>
                  <a:cs typeface="Arial" panose="020B0604020202020204" pitchFamily="34" charset="0"/>
                  <a:sym typeface="Arial" panose="020B0604020202020204" pitchFamily="34" charset="0"/>
                </a:rPr>
                <a:t>Al realizar una unión con la cláusula </a:t>
              </a:r>
              <a:r>
                <a:rPr lang="es-CL" altLang="es-CL" sz="2000" dirty="0">
                  <a:solidFill>
                    <a:srgbClr val="FF0000"/>
                  </a:solidFill>
                  <a:latin typeface="Courier New" panose="02070309020205020404" pitchFamily="49" charset="0"/>
                  <a:cs typeface="Arial" panose="020B0604020202020204" pitchFamily="34" charset="0"/>
                  <a:sym typeface="Arial" panose="020B0604020202020204" pitchFamily="34" charset="0"/>
                </a:rPr>
                <a:t>USING</a:t>
              </a:r>
              <a:r>
                <a:rPr lang="es-CL" altLang="es-CL" sz="2000" dirty="0">
                  <a:solidFill>
                    <a:srgbClr val="FF0000"/>
                  </a:solidFill>
                  <a:cs typeface="Arial" panose="020B0604020202020204" pitchFamily="34" charset="0"/>
                  <a:sym typeface="Arial" panose="020B0604020202020204" pitchFamily="34" charset="0"/>
                </a:rPr>
                <a:t>, no puede cualificar una columna que se utiliza en la cláusula </a:t>
              </a:r>
              <a:r>
                <a:rPr lang="es-CL" altLang="es-CL" sz="2000" dirty="0">
                  <a:solidFill>
                    <a:srgbClr val="FF0000"/>
                  </a:solidFill>
                  <a:latin typeface="Courier New" panose="02070309020205020404" pitchFamily="49" charset="0"/>
                  <a:cs typeface="Arial" panose="020B0604020202020204" pitchFamily="34" charset="0"/>
                  <a:sym typeface="Arial" panose="020B0604020202020204" pitchFamily="34" charset="0"/>
                </a:rPr>
                <a:t>USING</a:t>
              </a:r>
              <a:r>
                <a:rPr lang="es-CL" altLang="es-CL" sz="2000" dirty="0">
                  <a:solidFill>
                    <a:srgbClr val="FF0000"/>
                  </a:solidFill>
                  <a:cs typeface="Arial" panose="020B0604020202020204" pitchFamily="34" charset="0"/>
                  <a:sym typeface="Arial" panose="020B0604020202020204" pitchFamily="34" charset="0"/>
                </a:rPr>
                <a:t> en sí. Además, si esa columna se utiliza en cualquier ubicación de la sentencia SQL, no se le puede agregar ningún alias de las tablas referenciadas.</a:t>
              </a:r>
              <a:endParaRPr lang="es-CL" sz="2000" dirty="0">
                <a:solidFill>
                  <a:srgbClr val="FF0000"/>
                </a:solidFill>
              </a:endParaRPr>
            </a:p>
          </p:txBody>
        </p:sp>
        <p:cxnSp>
          <p:nvCxnSpPr>
            <p:cNvPr id="8" name="Conector recto de flecha 7"/>
            <p:cNvCxnSpPr/>
            <p:nvPr/>
          </p:nvCxnSpPr>
          <p:spPr>
            <a:xfrm flipH="1">
              <a:off x="5029198" y="2640210"/>
              <a:ext cx="1536702" cy="503132"/>
            </a:xfrm>
            <a:prstGeom prst="straightConnector1">
              <a:avLst/>
            </a:prstGeom>
            <a:ln w="31750">
              <a:solidFill>
                <a:srgbClr val="FF0000"/>
              </a:solidFill>
              <a:headEnd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10" name="Conector recto de flecha 9"/>
            <p:cNvCxnSpPr/>
            <p:nvPr/>
          </p:nvCxnSpPr>
          <p:spPr>
            <a:xfrm>
              <a:off x="1662111" y="2661443"/>
              <a:ext cx="960437" cy="1311778"/>
            </a:xfrm>
            <a:prstGeom prst="straightConnector1">
              <a:avLst/>
            </a:prstGeom>
            <a:ln w="31750">
              <a:solidFill>
                <a:srgbClr val="F40202"/>
              </a:solidFill>
              <a:tailEnd type="stealth"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0356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withEffect">
                                  <p:stCondLst>
                                    <p:cond delay="0"/>
                                  </p:stCondLst>
                                  <p:iterate type="wd">
                                    <p:tmPct val="0"/>
                                  </p:iterate>
                                  <p:childTnLst>
                                    <p:set>
                                      <p:cBhvr>
                                        <p:cTn id="6" dur="1" fill="hold">
                                          <p:stCondLst>
                                            <p:cond delay="0"/>
                                          </p:stCondLst>
                                        </p:cTn>
                                        <p:tgtEl>
                                          <p:spTgt spid="2">
                                            <p:bg/>
                                          </p:spTgt>
                                        </p:tgtEl>
                                        <p:attrNameLst>
                                          <p:attrName>style.visibility</p:attrName>
                                        </p:attrNameLst>
                                      </p:cBhvr>
                                      <p:to>
                                        <p:strVal val="visible"/>
                                      </p:to>
                                    </p:set>
                                    <p:anim calcmode="lin" valueType="num">
                                      <p:cBhvr>
                                        <p:cTn id="7" dur="500" fill="hold"/>
                                        <p:tgtEl>
                                          <p:spTgt spid="2">
                                            <p:bg/>
                                          </p:spTgt>
                                        </p:tgtEl>
                                        <p:attrNameLst>
                                          <p:attrName>ppt_w</p:attrName>
                                        </p:attrNameLst>
                                      </p:cBhvr>
                                      <p:tavLst>
                                        <p:tav tm="0">
                                          <p:val>
                                            <p:fltVal val="0"/>
                                          </p:val>
                                        </p:tav>
                                        <p:tav tm="100000">
                                          <p:val>
                                            <p:strVal val="#ppt_w"/>
                                          </p:val>
                                        </p:tav>
                                      </p:tavLst>
                                    </p:anim>
                                    <p:anim calcmode="lin" valueType="num">
                                      <p:cBhvr>
                                        <p:cTn id="8" dur="500" fill="hold"/>
                                        <p:tgtEl>
                                          <p:spTgt spid="2">
                                            <p:bg/>
                                          </p:spTgt>
                                        </p:tgtEl>
                                        <p:attrNameLst>
                                          <p:attrName>ppt_h</p:attrName>
                                        </p:attrNameLst>
                                      </p:cBhvr>
                                      <p:tavLst>
                                        <p:tav tm="0">
                                          <p:val>
                                            <p:fltVal val="0"/>
                                          </p:val>
                                        </p:tav>
                                        <p:tav tm="100000">
                                          <p:val>
                                            <p:strVal val="#ppt_h"/>
                                          </p:val>
                                        </p:tav>
                                      </p:tavLst>
                                    </p:anim>
                                    <p:animEffect transition="in" filter="fade">
                                      <p:cBhvr>
                                        <p:cTn id="9" dur="500"/>
                                        <p:tgtEl>
                                          <p:spTgt spid="2">
                                            <p:bg/>
                                          </p:spTgt>
                                        </p:tgtEl>
                                      </p:cBhvr>
                                    </p:animEffect>
                                  </p:childTnLst>
                                </p:cTn>
                              </p:par>
                              <p:par>
                                <p:cTn id="10" presetID="53" presetClass="entr" presetSubtype="16" fill="hold" grpId="1" nodeType="withEffect">
                                  <p:stCondLst>
                                    <p:cond delay="0"/>
                                  </p:stCondLst>
                                  <p:iterate type="wd">
                                    <p:tmPct val="0"/>
                                  </p:iterate>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p:cTn id="12"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2">
                                            <p:txEl>
                                              <p:pRg st="0" end="0"/>
                                            </p:txEl>
                                          </p:spTgt>
                                        </p:tgtEl>
                                      </p:cBhvr>
                                    </p:animEffect>
                                  </p:childTnLst>
                                </p:cTn>
                              </p:par>
                              <p:par>
                                <p:cTn id="15" presetID="53" presetClass="entr" presetSubtype="16" fill="hold" grpId="1" nodeType="withEffect">
                                  <p:stCondLst>
                                    <p:cond delay="0"/>
                                  </p:stCondLst>
                                  <p:iterate type="wd">
                                    <p:tmPct val="0"/>
                                  </p:iterate>
                                  <p:childTnLst>
                                    <p:set>
                                      <p:cBhvr>
                                        <p:cTn id="16" dur="1" fill="hold">
                                          <p:stCondLst>
                                            <p:cond delay="0"/>
                                          </p:stCondLst>
                                        </p:cTn>
                                        <p:tgtEl>
                                          <p:spTgt spid="2">
                                            <p:txEl>
                                              <p:pRg st="1" end="1"/>
                                            </p:txEl>
                                          </p:spTgt>
                                        </p:tgtEl>
                                        <p:attrNameLst>
                                          <p:attrName>style.visibility</p:attrName>
                                        </p:attrNameLst>
                                      </p:cBhvr>
                                      <p:to>
                                        <p:strVal val="visible"/>
                                      </p:to>
                                    </p:set>
                                    <p:anim calcmode="lin" valueType="num">
                                      <p:cBhvr>
                                        <p:cTn id="17"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2">
                                            <p:txEl>
                                              <p:pRg st="1" end="1"/>
                                            </p:txEl>
                                          </p:spTgt>
                                        </p:tgtEl>
                                      </p:cBhvr>
                                    </p:animEffect>
                                  </p:childTnLst>
                                </p:cTn>
                              </p:par>
                              <p:par>
                                <p:cTn id="20" presetID="53" presetClass="entr" presetSubtype="16" fill="hold" grpId="1" nodeType="withEffect">
                                  <p:stCondLst>
                                    <p:cond delay="0"/>
                                  </p:stCondLst>
                                  <p:iterate type="wd">
                                    <p:tmPct val="0"/>
                                  </p:iterate>
                                  <p:childTnLst>
                                    <p:set>
                                      <p:cBhvr>
                                        <p:cTn id="21" dur="1" fill="hold">
                                          <p:stCondLst>
                                            <p:cond delay="0"/>
                                          </p:stCondLst>
                                        </p:cTn>
                                        <p:tgtEl>
                                          <p:spTgt spid="2">
                                            <p:txEl>
                                              <p:pRg st="2" end="2"/>
                                            </p:txEl>
                                          </p:spTgt>
                                        </p:tgtEl>
                                        <p:attrNameLst>
                                          <p:attrName>style.visibility</p:attrName>
                                        </p:attrNameLst>
                                      </p:cBhvr>
                                      <p:to>
                                        <p:strVal val="visible"/>
                                      </p:to>
                                    </p:set>
                                    <p:anim calcmode="lin" valueType="num">
                                      <p:cBhvr>
                                        <p:cTn id="22"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2">
                                            <p:txEl>
                                              <p:pRg st="2" end="2"/>
                                            </p:txEl>
                                          </p:spTgt>
                                        </p:tgtEl>
                                      </p:cBhvr>
                                    </p:animEffect>
                                  </p:childTnLst>
                                </p:cTn>
                              </p:par>
                              <p:par>
                                <p:cTn id="25" presetID="53" presetClass="entr" presetSubtype="16" fill="hold" grpId="1" nodeType="withEffect">
                                  <p:stCondLst>
                                    <p:cond delay="0"/>
                                  </p:stCondLst>
                                  <p:iterate type="wd">
                                    <p:tmPct val="0"/>
                                  </p:iterate>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p:cTn id="2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29" dur="500"/>
                                        <p:tgtEl>
                                          <p:spTgt spid="2">
                                            <p:txEl>
                                              <p:pRg st="3" end="3"/>
                                            </p:txEl>
                                          </p:spTgt>
                                        </p:tgtEl>
                                      </p:cBhvr>
                                    </p:animEffect>
                                  </p:childTnLst>
                                </p:cTn>
                              </p:par>
                              <p:par>
                                <p:cTn id="30" presetID="53" presetClass="entr" presetSubtype="16" fill="hold" grpId="1" nodeType="withEffect">
                                  <p:stCondLst>
                                    <p:cond delay="0"/>
                                  </p:stCondLst>
                                  <p:iterate type="wd">
                                    <p:tmPct val="0"/>
                                  </p:iterate>
                                  <p:childTnLst>
                                    <p:set>
                                      <p:cBhvr>
                                        <p:cTn id="31" dur="1" fill="hold">
                                          <p:stCondLst>
                                            <p:cond delay="0"/>
                                          </p:stCondLst>
                                        </p:cTn>
                                        <p:tgtEl>
                                          <p:spTgt spid="2">
                                            <p:txEl>
                                              <p:pRg st="4" end="4"/>
                                            </p:txEl>
                                          </p:spTgt>
                                        </p:tgtEl>
                                        <p:attrNameLst>
                                          <p:attrName>style.visibility</p:attrName>
                                        </p:attrNameLst>
                                      </p:cBhvr>
                                      <p:to>
                                        <p:strVal val="visible"/>
                                      </p:to>
                                    </p:set>
                                    <p:anim calcmode="lin" valueType="num">
                                      <p:cBhvr>
                                        <p:cTn id="32"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3"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34" dur="500"/>
                                        <p:tgtEl>
                                          <p:spTgt spid="2">
                                            <p:txEl>
                                              <p:pRg st="4" end="4"/>
                                            </p:txEl>
                                          </p:spTgt>
                                        </p:tgtEl>
                                      </p:cBhvr>
                                    </p:animEffect>
                                  </p:childTnLst>
                                </p:cTn>
                              </p:par>
                            </p:childTnLst>
                          </p:cTn>
                        </p:par>
                        <p:par>
                          <p:cTn id="35" fill="hold">
                            <p:stCondLst>
                              <p:cond delay="500"/>
                            </p:stCondLst>
                            <p:childTnLst>
                              <p:par>
                                <p:cTn id="36" presetID="27" presetClass="emph" presetSubtype="0" fill="remove" grpId="0" nodeType="afterEffect">
                                  <p:stCondLst>
                                    <p:cond delay="0"/>
                                  </p:stCondLst>
                                  <p:iterate type="wd">
                                    <p:tmPct val="10000"/>
                                  </p:iterate>
                                  <p:childTnLst>
                                    <p:animClr clrSpc="rgb" dir="cw">
                                      <p:cBhvr override="childStyle">
                                        <p:cTn id="37" dur="250" autoRev="1" fill="remove"/>
                                        <p:tgtEl>
                                          <p:spTgt spid="2">
                                            <p:bg/>
                                          </p:spTgt>
                                        </p:tgtEl>
                                        <p:attrNameLst>
                                          <p:attrName>style.color</p:attrName>
                                        </p:attrNameLst>
                                      </p:cBhvr>
                                      <p:to>
                                        <a:schemeClr val="bg1"/>
                                      </p:to>
                                    </p:animClr>
                                    <p:animClr clrSpc="rgb" dir="cw">
                                      <p:cBhvr>
                                        <p:cTn id="38" dur="250" autoRev="1" fill="remove"/>
                                        <p:tgtEl>
                                          <p:spTgt spid="2">
                                            <p:bg/>
                                          </p:spTgt>
                                        </p:tgtEl>
                                        <p:attrNameLst>
                                          <p:attrName>fillcolor</p:attrName>
                                        </p:attrNameLst>
                                      </p:cBhvr>
                                      <p:to>
                                        <a:schemeClr val="bg1"/>
                                      </p:to>
                                    </p:animClr>
                                    <p:set>
                                      <p:cBhvr>
                                        <p:cTn id="39" dur="250" autoRev="1" fill="remove"/>
                                        <p:tgtEl>
                                          <p:spTgt spid="2">
                                            <p:bg/>
                                          </p:spTgt>
                                        </p:tgtEl>
                                        <p:attrNameLst>
                                          <p:attrName>fill.type</p:attrName>
                                        </p:attrNameLst>
                                      </p:cBhvr>
                                      <p:to>
                                        <p:strVal val="solid"/>
                                      </p:to>
                                    </p:set>
                                    <p:set>
                                      <p:cBhvr>
                                        <p:cTn id="40" dur="250" autoRev="1" fill="remove"/>
                                        <p:tgtEl>
                                          <p:spTgt spid="2">
                                            <p:bg/>
                                          </p:spTgt>
                                        </p:tgtEl>
                                        <p:attrNameLst>
                                          <p:attrName>fill.on</p:attrName>
                                        </p:attrNameLst>
                                      </p:cBhvr>
                                      <p:to>
                                        <p:strVal val="true"/>
                                      </p:to>
                                    </p:set>
                                  </p:childTnLst>
                                </p:cTn>
                              </p:par>
                              <p:par>
                                <p:cTn id="41" presetID="27" presetClass="emph" presetSubtype="0" fill="remove" grpId="0" nodeType="withEffect">
                                  <p:stCondLst>
                                    <p:cond delay="0"/>
                                  </p:stCondLst>
                                  <p:iterate type="wd">
                                    <p:tmPct val="10000"/>
                                  </p:iterate>
                                  <p:childTnLst>
                                    <p:animClr clrSpc="rgb" dir="cw">
                                      <p:cBhvr override="childStyle">
                                        <p:cTn id="42" dur="250" autoRev="1" fill="remove"/>
                                        <p:tgtEl>
                                          <p:spTgt spid="2">
                                            <p:txEl>
                                              <p:pRg st="0" end="0"/>
                                            </p:txEl>
                                          </p:spTgt>
                                        </p:tgtEl>
                                        <p:attrNameLst>
                                          <p:attrName>style.color</p:attrName>
                                        </p:attrNameLst>
                                      </p:cBhvr>
                                      <p:to>
                                        <a:schemeClr val="bg1"/>
                                      </p:to>
                                    </p:animClr>
                                    <p:animClr clrSpc="rgb" dir="cw">
                                      <p:cBhvr>
                                        <p:cTn id="43" dur="250" autoRev="1" fill="remove"/>
                                        <p:tgtEl>
                                          <p:spTgt spid="2">
                                            <p:txEl>
                                              <p:pRg st="0" end="0"/>
                                            </p:txEl>
                                          </p:spTgt>
                                        </p:tgtEl>
                                        <p:attrNameLst>
                                          <p:attrName>fillcolor</p:attrName>
                                        </p:attrNameLst>
                                      </p:cBhvr>
                                      <p:to>
                                        <a:schemeClr val="bg1"/>
                                      </p:to>
                                    </p:animClr>
                                    <p:set>
                                      <p:cBhvr>
                                        <p:cTn id="44" dur="250" autoRev="1" fill="remove"/>
                                        <p:tgtEl>
                                          <p:spTgt spid="2">
                                            <p:txEl>
                                              <p:pRg st="0" end="0"/>
                                            </p:txEl>
                                          </p:spTgt>
                                        </p:tgtEl>
                                        <p:attrNameLst>
                                          <p:attrName>fill.type</p:attrName>
                                        </p:attrNameLst>
                                      </p:cBhvr>
                                      <p:to>
                                        <p:strVal val="solid"/>
                                      </p:to>
                                    </p:set>
                                    <p:set>
                                      <p:cBhvr>
                                        <p:cTn id="45" dur="250" autoRev="1" fill="remove"/>
                                        <p:tgtEl>
                                          <p:spTgt spid="2">
                                            <p:txEl>
                                              <p:pRg st="0" end="0"/>
                                            </p:txEl>
                                          </p:spTgt>
                                        </p:tgtEl>
                                        <p:attrNameLst>
                                          <p:attrName>fill.on</p:attrName>
                                        </p:attrNameLst>
                                      </p:cBhvr>
                                      <p:to>
                                        <p:strVal val="true"/>
                                      </p:to>
                                    </p:set>
                                  </p:childTnLst>
                                </p:cTn>
                              </p:par>
                              <p:par>
                                <p:cTn id="46" presetID="27" presetClass="emph" presetSubtype="0" fill="remove" grpId="0" nodeType="withEffect">
                                  <p:stCondLst>
                                    <p:cond delay="0"/>
                                  </p:stCondLst>
                                  <p:iterate type="wd">
                                    <p:tmPct val="10000"/>
                                  </p:iterate>
                                  <p:childTnLst>
                                    <p:animClr clrSpc="rgb" dir="cw">
                                      <p:cBhvr override="childStyle">
                                        <p:cTn id="47" dur="250" autoRev="1" fill="remove"/>
                                        <p:tgtEl>
                                          <p:spTgt spid="2">
                                            <p:txEl>
                                              <p:pRg st="1" end="1"/>
                                            </p:txEl>
                                          </p:spTgt>
                                        </p:tgtEl>
                                        <p:attrNameLst>
                                          <p:attrName>style.color</p:attrName>
                                        </p:attrNameLst>
                                      </p:cBhvr>
                                      <p:to>
                                        <a:schemeClr val="bg1"/>
                                      </p:to>
                                    </p:animClr>
                                    <p:animClr clrSpc="rgb" dir="cw">
                                      <p:cBhvr>
                                        <p:cTn id="48" dur="250" autoRev="1" fill="remove"/>
                                        <p:tgtEl>
                                          <p:spTgt spid="2">
                                            <p:txEl>
                                              <p:pRg st="1" end="1"/>
                                            </p:txEl>
                                          </p:spTgt>
                                        </p:tgtEl>
                                        <p:attrNameLst>
                                          <p:attrName>fillcolor</p:attrName>
                                        </p:attrNameLst>
                                      </p:cBhvr>
                                      <p:to>
                                        <a:schemeClr val="bg1"/>
                                      </p:to>
                                    </p:animClr>
                                    <p:set>
                                      <p:cBhvr>
                                        <p:cTn id="49" dur="250" autoRev="1" fill="remove"/>
                                        <p:tgtEl>
                                          <p:spTgt spid="2">
                                            <p:txEl>
                                              <p:pRg st="1" end="1"/>
                                            </p:txEl>
                                          </p:spTgt>
                                        </p:tgtEl>
                                        <p:attrNameLst>
                                          <p:attrName>fill.type</p:attrName>
                                        </p:attrNameLst>
                                      </p:cBhvr>
                                      <p:to>
                                        <p:strVal val="solid"/>
                                      </p:to>
                                    </p:set>
                                    <p:set>
                                      <p:cBhvr>
                                        <p:cTn id="50" dur="250" autoRev="1" fill="remove"/>
                                        <p:tgtEl>
                                          <p:spTgt spid="2">
                                            <p:txEl>
                                              <p:pRg st="1" end="1"/>
                                            </p:txEl>
                                          </p:spTgt>
                                        </p:tgtEl>
                                        <p:attrNameLst>
                                          <p:attrName>fill.on</p:attrName>
                                        </p:attrNameLst>
                                      </p:cBhvr>
                                      <p:to>
                                        <p:strVal val="true"/>
                                      </p:to>
                                    </p:set>
                                  </p:childTnLst>
                                </p:cTn>
                              </p:par>
                              <p:par>
                                <p:cTn id="51" presetID="27" presetClass="emph" presetSubtype="0" fill="remove" grpId="0" nodeType="withEffect">
                                  <p:stCondLst>
                                    <p:cond delay="0"/>
                                  </p:stCondLst>
                                  <p:iterate type="wd">
                                    <p:tmPct val="10000"/>
                                  </p:iterate>
                                  <p:childTnLst>
                                    <p:animClr clrSpc="rgb" dir="cw">
                                      <p:cBhvr override="childStyle">
                                        <p:cTn id="52" dur="250" autoRev="1" fill="remove"/>
                                        <p:tgtEl>
                                          <p:spTgt spid="2">
                                            <p:txEl>
                                              <p:pRg st="2" end="2"/>
                                            </p:txEl>
                                          </p:spTgt>
                                        </p:tgtEl>
                                        <p:attrNameLst>
                                          <p:attrName>style.color</p:attrName>
                                        </p:attrNameLst>
                                      </p:cBhvr>
                                      <p:to>
                                        <a:schemeClr val="bg1"/>
                                      </p:to>
                                    </p:animClr>
                                    <p:animClr clrSpc="rgb" dir="cw">
                                      <p:cBhvr>
                                        <p:cTn id="53" dur="250" autoRev="1" fill="remove"/>
                                        <p:tgtEl>
                                          <p:spTgt spid="2">
                                            <p:txEl>
                                              <p:pRg st="2" end="2"/>
                                            </p:txEl>
                                          </p:spTgt>
                                        </p:tgtEl>
                                        <p:attrNameLst>
                                          <p:attrName>fillcolor</p:attrName>
                                        </p:attrNameLst>
                                      </p:cBhvr>
                                      <p:to>
                                        <a:schemeClr val="bg1"/>
                                      </p:to>
                                    </p:animClr>
                                    <p:set>
                                      <p:cBhvr>
                                        <p:cTn id="54" dur="250" autoRev="1" fill="remove"/>
                                        <p:tgtEl>
                                          <p:spTgt spid="2">
                                            <p:txEl>
                                              <p:pRg st="2" end="2"/>
                                            </p:txEl>
                                          </p:spTgt>
                                        </p:tgtEl>
                                        <p:attrNameLst>
                                          <p:attrName>fill.type</p:attrName>
                                        </p:attrNameLst>
                                      </p:cBhvr>
                                      <p:to>
                                        <p:strVal val="solid"/>
                                      </p:to>
                                    </p:set>
                                    <p:set>
                                      <p:cBhvr>
                                        <p:cTn id="55" dur="250" autoRev="1" fill="remove"/>
                                        <p:tgtEl>
                                          <p:spTgt spid="2">
                                            <p:txEl>
                                              <p:pRg st="2" end="2"/>
                                            </p:txEl>
                                          </p:spTgt>
                                        </p:tgtEl>
                                        <p:attrNameLst>
                                          <p:attrName>fill.on</p:attrName>
                                        </p:attrNameLst>
                                      </p:cBhvr>
                                      <p:to>
                                        <p:strVal val="true"/>
                                      </p:to>
                                    </p:set>
                                  </p:childTnLst>
                                </p:cTn>
                              </p:par>
                              <p:par>
                                <p:cTn id="56" presetID="27" presetClass="emph" presetSubtype="0" fill="remove" grpId="0" nodeType="withEffect">
                                  <p:stCondLst>
                                    <p:cond delay="0"/>
                                  </p:stCondLst>
                                  <p:iterate type="wd">
                                    <p:tmPct val="10000"/>
                                  </p:iterate>
                                  <p:childTnLst>
                                    <p:animClr clrSpc="rgb" dir="cw">
                                      <p:cBhvr override="childStyle">
                                        <p:cTn id="57" dur="250" autoRev="1" fill="remove"/>
                                        <p:tgtEl>
                                          <p:spTgt spid="2">
                                            <p:txEl>
                                              <p:pRg st="3" end="3"/>
                                            </p:txEl>
                                          </p:spTgt>
                                        </p:tgtEl>
                                        <p:attrNameLst>
                                          <p:attrName>style.color</p:attrName>
                                        </p:attrNameLst>
                                      </p:cBhvr>
                                      <p:to>
                                        <a:schemeClr val="bg1"/>
                                      </p:to>
                                    </p:animClr>
                                    <p:animClr clrSpc="rgb" dir="cw">
                                      <p:cBhvr>
                                        <p:cTn id="58" dur="250" autoRev="1" fill="remove"/>
                                        <p:tgtEl>
                                          <p:spTgt spid="2">
                                            <p:txEl>
                                              <p:pRg st="3" end="3"/>
                                            </p:txEl>
                                          </p:spTgt>
                                        </p:tgtEl>
                                        <p:attrNameLst>
                                          <p:attrName>fillcolor</p:attrName>
                                        </p:attrNameLst>
                                      </p:cBhvr>
                                      <p:to>
                                        <a:schemeClr val="bg1"/>
                                      </p:to>
                                    </p:animClr>
                                    <p:set>
                                      <p:cBhvr>
                                        <p:cTn id="59" dur="250" autoRev="1" fill="remove"/>
                                        <p:tgtEl>
                                          <p:spTgt spid="2">
                                            <p:txEl>
                                              <p:pRg st="3" end="3"/>
                                            </p:txEl>
                                          </p:spTgt>
                                        </p:tgtEl>
                                        <p:attrNameLst>
                                          <p:attrName>fill.type</p:attrName>
                                        </p:attrNameLst>
                                      </p:cBhvr>
                                      <p:to>
                                        <p:strVal val="solid"/>
                                      </p:to>
                                    </p:set>
                                    <p:set>
                                      <p:cBhvr>
                                        <p:cTn id="60" dur="250" autoRev="1" fill="remove"/>
                                        <p:tgtEl>
                                          <p:spTgt spid="2">
                                            <p:txEl>
                                              <p:pRg st="3" end="3"/>
                                            </p:txEl>
                                          </p:spTgt>
                                        </p:tgtEl>
                                        <p:attrNameLst>
                                          <p:attrName>fill.on</p:attrName>
                                        </p:attrNameLst>
                                      </p:cBhvr>
                                      <p:to>
                                        <p:strVal val="true"/>
                                      </p:to>
                                    </p:set>
                                  </p:childTnLst>
                                </p:cTn>
                              </p:par>
                              <p:par>
                                <p:cTn id="61" presetID="27" presetClass="emph" presetSubtype="0" fill="remove" grpId="0" nodeType="withEffect">
                                  <p:stCondLst>
                                    <p:cond delay="0"/>
                                  </p:stCondLst>
                                  <p:iterate type="wd">
                                    <p:tmPct val="10000"/>
                                  </p:iterate>
                                  <p:childTnLst>
                                    <p:animClr clrSpc="rgb" dir="cw">
                                      <p:cBhvr override="childStyle">
                                        <p:cTn id="62" dur="250" autoRev="1" fill="remove"/>
                                        <p:tgtEl>
                                          <p:spTgt spid="2">
                                            <p:txEl>
                                              <p:pRg st="4" end="4"/>
                                            </p:txEl>
                                          </p:spTgt>
                                        </p:tgtEl>
                                        <p:attrNameLst>
                                          <p:attrName>style.color</p:attrName>
                                        </p:attrNameLst>
                                      </p:cBhvr>
                                      <p:to>
                                        <a:schemeClr val="bg1"/>
                                      </p:to>
                                    </p:animClr>
                                    <p:animClr clrSpc="rgb" dir="cw">
                                      <p:cBhvr>
                                        <p:cTn id="63" dur="250" autoRev="1" fill="remove"/>
                                        <p:tgtEl>
                                          <p:spTgt spid="2">
                                            <p:txEl>
                                              <p:pRg st="4" end="4"/>
                                            </p:txEl>
                                          </p:spTgt>
                                        </p:tgtEl>
                                        <p:attrNameLst>
                                          <p:attrName>fillcolor</p:attrName>
                                        </p:attrNameLst>
                                      </p:cBhvr>
                                      <p:to>
                                        <a:schemeClr val="bg1"/>
                                      </p:to>
                                    </p:animClr>
                                    <p:set>
                                      <p:cBhvr>
                                        <p:cTn id="64" dur="250" autoRev="1" fill="remove"/>
                                        <p:tgtEl>
                                          <p:spTgt spid="2">
                                            <p:txEl>
                                              <p:pRg st="4" end="4"/>
                                            </p:txEl>
                                          </p:spTgt>
                                        </p:tgtEl>
                                        <p:attrNameLst>
                                          <p:attrName>fill.type</p:attrName>
                                        </p:attrNameLst>
                                      </p:cBhvr>
                                      <p:to>
                                        <p:strVal val="solid"/>
                                      </p:to>
                                    </p:set>
                                    <p:set>
                                      <p:cBhvr>
                                        <p:cTn id="65" dur="250" autoRev="1" fill="remove"/>
                                        <p:tgtEl>
                                          <p:spTgt spid="2">
                                            <p:txEl>
                                              <p:pRg st="4" end="4"/>
                                            </p:txEl>
                                          </p:spTgt>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up)">
                                      <p:cBhvr>
                                        <p:cTn id="70"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P spid="2" grpId="1"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517794" y="1265480"/>
            <a:ext cx="8240616" cy="12003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spcBef>
                <a:spcPct val="0"/>
              </a:spcBef>
              <a:buSzPct val="100000"/>
            </a:pPr>
            <a:r>
              <a:rPr lang="en-US" altLang="es-CL" sz="2400" dirty="0">
                <a:ln w="0"/>
                <a:effectLst>
                  <a:outerShdw blurRad="38100" dist="19050" dir="2700000" algn="tl" rotWithShape="0">
                    <a:schemeClr val="dk1">
                      <a:alpha val="40000"/>
                    </a:schemeClr>
                  </a:outerShdw>
                </a:effectLst>
                <a:latin typeface="Courier New" panose="02070309020205020404" pitchFamily="49" charset="0"/>
                <a:sym typeface="Arial" panose="020B0604020202020204" pitchFamily="34" charset="0"/>
              </a:rPr>
              <a:t>SELECT	</a:t>
            </a:r>
            <a:r>
              <a:rPr lang="en-US" altLang="es-CL" sz="2400" i="1" dirty="0">
                <a:ln w="0"/>
                <a:effectLst>
                  <a:outerShdw blurRad="38100" dist="19050" dir="2700000" algn="tl" rotWithShape="0">
                    <a:schemeClr val="dk1">
                      <a:alpha val="40000"/>
                    </a:schemeClr>
                  </a:outerShdw>
                </a:effectLst>
                <a:latin typeface="Courier New" panose="02070309020205020404" pitchFamily="49" charset="0"/>
              </a:rPr>
              <a:t>tabla1</a:t>
            </a:r>
            <a:r>
              <a:rPr lang="en-US" altLang="es-CL" sz="2400" i="1" dirty="0">
                <a:ln w="0"/>
                <a:effectLst>
                  <a:outerShdw blurRad="38100" dist="19050" dir="2700000" algn="tl" rotWithShape="0">
                    <a:schemeClr val="dk1">
                      <a:alpha val="40000"/>
                    </a:schemeClr>
                  </a:outerShdw>
                </a:effectLst>
                <a:latin typeface="Courier New" panose="02070309020205020404" pitchFamily="49" charset="0"/>
                <a:sym typeface="Arial" panose="020B0604020202020204" pitchFamily="34" charset="0"/>
              </a:rPr>
              <a:t>.columna, </a:t>
            </a:r>
            <a:r>
              <a:rPr lang="en-US" altLang="es-CL" sz="2400" i="1" dirty="0">
                <a:ln w="0"/>
                <a:effectLst>
                  <a:outerShdw blurRad="38100" dist="19050" dir="2700000" algn="tl" rotWithShape="0">
                    <a:schemeClr val="dk1">
                      <a:alpha val="40000"/>
                    </a:schemeClr>
                  </a:outerShdw>
                </a:effectLst>
                <a:latin typeface="Courier New" panose="02070309020205020404" pitchFamily="49" charset="0"/>
              </a:rPr>
              <a:t>tabla</a:t>
            </a:r>
            <a:r>
              <a:rPr lang="en-US" altLang="es-CL" sz="2400" i="1" dirty="0">
                <a:ln w="0"/>
                <a:effectLst>
                  <a:outerShdw blurRad="38100" dist="19050" dir="2700000" algn="tl" rotWithShape="0">
                    <a:schemeClr val="dk1">
                      <a:alpha val="40000"/>
                    </a:schemeClr>
                  </a:outerShdw>
                </a:effectLst>
                <a:latin typeface="Courier New" panose="02070309020205020404" pitchFamily="49" charset="0"/>
                <a:sym typeface="Arial" panose="020B0604020202020204" pitchFamily="34" charset="0"/>
              </a:rPr>
              <a:t>2.columna</a:t>
            </a:r>
          </a:p>
          <a:p>
            <a:pPr>
              <a:spcBef>
                <a:spcPct val="0"/>
              </a:spcBef>
              <a:buSzPct val="100000"/>
            </a:pPr>
            <a:r>
              <a:rPr lang="en-US" altLang="es-CL" sz="2400" dirty="0">
                <a:ln w="0"/>
                <a:effectLst>
                  <a:outerShdw blurRad="38100" dist="19050" dir="2700000" algn="tl" rotWithShape="0">
                    <a:schemeClr val="dk1">
                      <a:alpha val="40000"/>
                    </a:schemeClr>
                  </a:outerShdw>
                </a:effectLst>
                <a:latin typeface="Courier New" panose="02070309020205020404" pitchFamily="49" charset="0"/>
                <a:sym typeface="Arial" panose="020B0604020202020204" pitchFamily="34" charset="0"/>
              </a:rPr>
              <a:t>FROM	</a:t>
            </a:r>
            <a:r>
              <a:rPr lang="en-US" altLang="es-CL" sz="2400" i="1" dirty="0">
                <a:ln w="0"/>
                <a:effectLst>
                  <a:outerShdw blurRad="38100" dist="19050" dir="2700000" algn="tl" rotWithShape="0">
                    <a:schemeClr val="dk1">
                      <a:alpha val="40000"/>
                    </a:schemeClr>
                  </a:outerShdw>
                </a:effectLst>
                <a:latin typeface="Courier New" panose="02070309020205020404" pitchFamily="49" charset="0"/>
                <a:sym typeface="Arial" panose="020B0604020202020204" pitchFamily="34" charset="0"/>
              </a:rPr>
              <a:t>tabla1, table2</a:t>
            </a:r>
            <a:endParaRPr lang="en-US" altLang="es-CL" sz="2400" dirty="0">
              <a:ln w="0"/>
              <a:effectLst>
                <a:outerShdw blurRad="38100" dist="19050" dir="2700000" algn="tl" rotWithShape="0">
                  <a:schemeClr val="dk1">
                    <a:alpha val="40000"/>
                  </a:schemeClr>
                </a:outerShdw>
              </a:effectLst>
              <a:latin typeface="Courier New" panose="02070309020205020404" pitchFamily="49" charset="0"/>
              <a:sym typeface="Arial" panose="020B0604020202020204" pitchFamily="34" charset="0"/>
            </a:endParaRPr>
          </a:p>
          <a:p>
            <a:pPr>
              <a:spcBef>
                <a:spcPct val="0"/>
              </a:spcBef>
              <a:buSzPct val="100000"/>
            </a:pPr>
            <a:r>
              <a:rPr lang="en-US" altLang="es-CL" sz="2400" dirty="0">
                <a:ln w="0"/>
                <a:effectLst>
                  <a:outerShdw blurRad="38100" dist="19050" dir="2700000" algn="tl" rotWithShape="0">
                    <a:schemeClr val="dk1">
                      <a:alpha val="40000"/>
                    </a:schemeClr>
                  </a:outerShdw>
                </a:effectLst>
                <a:latin typeface="Courier New" panose="02070309020205020404" pitchFamily="49" charset="0"/>
                <a:sym typeface="Arial" panose="020B0604020202020204" pitchFamily="34" charset="0"/>
              </a:rPr>
              <a:t>WHERE	 </a:t>
            </a:r>
            <a:r>
              <a:rPr lang="en-US" altLang="es-CL" sz="2400" i="1" dirty="0">
                <a:ln w="0"/>
                <a:effectLst>
                  <a:outerShdw blurRad="38100" dist="19050" dir="2700000" algn="tl" rotWithShape="0">
                    <a:schemeClr val="dk1">
                      <a:alpha val="40000"/>
                    </a:schemeClr>
                  </a:outerShdw>
                </a:effectLst>
                <a:latin typeface="Courier New" panose="02070309020205020404" pitchFamily="49" charset="0"/>
                <a:sym typeface="Arial" panose="020B0604020202020204" pitchFamily="34" charset="0"/>
              </a:rPr>
              <a:t>tabla1.columna_pk </a:t>
            </a:r>
            <a:r>
              <a:rPr lang="es-ES" altLang="es-CL" sz="2400" i="1" dirty="0">
                <a:ln w="0"/>
                <a:effectLst>
                  <a:outerShdw blurRad="38100" dist="19050" dir="2700000" algn="tl" rotWithShape="0">
                    <a:schemeClr val="dk1">
                      <a:alpha val="40000"/>
                    </a:schemeClr>
                  </a:outerShdw>
                </a:effectLst>
                <a:latin typeface="Courier New" panose="02070309020205020404" pitchFamily="49" charset="0"/>
                <a:sym typeface="Arial" panose="020B0604020202020204" pitchFamily="34" charset="0"/>
              </a:rPr>
              <a:t>= </a:t>
            </a:r>
            <a:r>
              <a:rPr lang="en-US" altLang="es-CL" sz="2400" i="1" dirty="0">
                <a:ln w="0"/>
                <a:effectLst>
                  <a:outerShdw blurRad="38100" dist="19050" dir="2700000" algn="tl" rotWithShape="0">
                    <a:schemeClr val="dk1">
                      <a:alpha val="40000"/>
                    </a:schemeClr>
                  </a:outerShdw>
                </a:effectLst>
                <a:latin typeface="Courier New" panose="02070309020205020404" pitchFamily="49" charset="0"/>
                <a:sym typeface="Arial" panose="020B0604020202020204" pitchFamily="34" charset="0"/>
              </a:rPr>
              <a:t>tabla2.columna_fk</a:t>
            </a:r>
            <a:r>
              <a:rPr lang="en-US" altLang="es-CL" sz="2400" dirty="0">
                <a:ln w="0"/>
                <a:effectLst>
                  <a:outerShdw blurRad="38100" dist="19050" dir="2700000" algn="tl" rotWithShape="0">
                    <a:schemeClr val="dk1">
                      <a:alpha val="40000"/>
                    </a:schemeClr>
                  </a:outerShdw>
                </a:effectLst>
                <a:latin typeface="Courier New" panose="02070309020205020404" pitchFamily="49" charset="0"/>
                <a:sym typeface="Arial" panose="020B0604020202020204" pitchFamily="34" charset="0"/>
              </a:rPr>
              <a:t>;</a:t>
            </a:r>
          </a:p>
        </p:txBody>
      </p:sp>
      <p:sp>
        <p:nvSpPr>
          <p:cNvPr id="4" name="Rectángulo 3"/>
          <p:cNvSpPr/>
          <p:nvPr/>
        </p:nvSpPr>
        <p:spPr>
          <a:xfrm>
            <a:off x="561926" y="2631694"/>
            <a:ext cx="8152352" cy="3893374"/>
          </a:xfrm>
          <a:prstGeom prst="rect">
            <a:avLst/>
          </a:prstGeom>
        </p:spPr>
        <p:txBody>
          <a:bodyPr wrap="square">
            <a:spAutoFit/>
          </a:bodyPr>
          <a:lstStyle/>
          <a:p>
            <a:pPr marL="0" lvl="1">
              <a:lnSpc>
                <a:spcPct val="95000"/>
              </a:lnSpc>
              <a:buFont typeface="Arial" panose="020B0604020202020204" pitchFamily="34" charset="0"/>
              <a:buNone/>
            </a:pPr>
            <a:r>
              <a:rPr lang="es-CL" altLang="es-CL" sz="2000" dirty="0">
                <a:cs typeface="Arial" panose="020B0604020202020204" pitchFamily="34" charset="0"/>
                <a:sym typeface="Arial" panose="020B0604020202020204" pitchFamily="34" charset="0"/>
              </a:rPr>
              <a:t>Al unir dos o más tablas, debe cualificar los nombres de las columnas con el nombre de la tabla para evitar ambigüedad. </a:t>
            </a:r>
          </a:p>
          <a:p>
            <a:pPr marL="0" lvl="1">
              <a:lnSpc>
                <a:spcPct val="95000"/>
              </a:lnSpc>
              <a:buFont typeface="Arial" panose="020B0604020202020204" pitchFamily="34" charset="0"/>
              <a:buNone/>
            </a:pPr>
            <a:r>
              <a:rPr lang="es-CL" altLang="es-CL" sz="2000" dirty="0">
                <a:cs typeface="Arial" panose="020B0604020202020204" pitchFamily="34" charset="0"/>
                <a:sym typeface="Arial" panose="020B0604020202020204" pitchFamily="34" charset="0"/>
              </a:rPr>
              <a:t>Si no existen nombres de columna comunes entre las dos tablas, no es necesario cualificar las columnas. Sin embargo, el uso del prefijo de tabla mejora el rendimiento, ya que indica al servidor de Oracle dónde encontrar exactamente las columnas. </a:t>
            </a:r>
          </a:p>
          <a:p>
            <a:pPr marL="0" lvl="1">
              <a:lnSpc>
                <a:spcPct val="95000"/>
              </a:lnSpc>
              <a:buFont typeface="Arial" panose="020B0604020202020204" pitchFamily="34" charset="0"/>
              <a:buNone/>
            </a:pPr>
            <a:endParaRPr lang="es-CL" altLang="es-CL" sz="2000" dirty="0">
              <a:cs typeface="Arial" panose="020B0604020202020204" pitchFamily="34" charset="0"/>
              <a:sym typeface="Arial" panose="020B0604020202020204" pitchFamily="34" charset="0"/>
            </a:endParaRPr>
          </a:p>
          <a:p>
            <a:pPr marL="0" lvl="1">
              <a:lnSpc>
                <a:spcPct val="95000"/>
              </a:lnSpc>
              <a:buFont typeface="Arial" panose="020B0604020202020204" pitchFamily="34" charset="0"/>
              <a:buNone/>
            </a:pPr>
            <a:r>
              <a:rPr lang="es-CL" altLang="es-CL" sz="2000" dirty="0">
                <a:cs typeface="Arial" panose="020B0604020202020204" pitchFamily="34" charset="0"/>
                <a:sym typeface="Arial" panose="020B0604020202020204" pitchFamily="34" charset="0"/>
              </a:rPr>
              <a:t>Sin embargo, la cualificación de nombres de columna con nombres de tabla puede llevar bastante tiempo, especialmente si los nombres de tabla son largos. En su lugar, puede utilizar </a:t>
            </a:r>
            <a:r>
              <a:rPr lang="es-CL" altLang="es-CL" sz="2000" i="1" dirty="0">
                <a:cs typeface="Arial" panose="020B0604020202020204" pitchFamily="34" charset="0"/>
                <a:sym typeface="Arial" panose="020B0604020202020204" pitchFamily="34" charset="0"/>
              </a:rPr>
              <a:t>alias de tabla</a:t>
            </a:r>
            <a:r>
              <a:rPr lang="es-CL" altLang="es-CL" sz="2000" dirty="0">
                <a:cs typeface="Arial" panose="020B0604020202020204" pitchFamily="34" charset="0"/>
                <a:sym typeface="Arial" panose="020B0604020202020204" pitchFamily="34" charset="0"/>
              </a:rPr>
              <a:t>. </a:t>
            </a:r>
          </a:p>
          <a:p>
            <a:pPr marL="0" lvl="1">
              <a:lnSpc>
                <a:spcPct val="95000"/>
              </a:lnSpc>
              <a:buFont typeface="Arial" panose="020B0604020202020204" pitchFamily="34" charset="0"/>
              <a:buNone/>
            </a:pPr>
            <a:endParaRPr lang="es-CL" altLang="es-CL" sz="2000" dirty="0">
              <a:cs typeface="Arial" panose="020B0604020202020204" pitchFamily="34" charset="0"/>
              <a:sym typeface="Arial" panose="020B0604020202020204" pitchFamily="34" charset="0"/>
            </a:endParaRPr>
          </a:p>
          <a:p>
            <a:pPr marL="0" lvl="1">
              <a:lnSpc>
                <a:spcPct val="95000"/>
              </a:lnSpc>
              <a:buFont typeface="Arial" panose="020B0604020202020204" pitchFamily="34" charset="0"/>
              <a:buNone/>
            </a:pPr>
            <a:r>
              <a:rPr lang="es-CL" altLang="es-CL" sz="2000" dirty="0">
                <a:cs typeface="Arial" panose="020B0604020202020204" pitchFamily="34" charset="0"/>
                <a:sym typeface="Arial" panose="020B0604020202020204" pitchFamily="34" charset="0"/>
              </a:rPr>
              <a:t>El nombre de tabla se especifica por completo, seguido de un espacio y del alias de tabla. </a:t>
            </a:r>
          </a:p>
        </p:txBody>
      </p:sp>
    </p:spTree>
    <p:extLst>
      <p:ext uri="{BB962C8B-B14F-4D97-AF65-F5344CB8AC3E}">
        <p14:creationId xmlns:p14="http://schemas.microsoft.com/office/powerpoint/2010/main" val="3585157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1767392" y="373306"/>
            <a:ext cx="6086650" cy="922232"/>
          </a:xfrm>
        </p:spPr>
        <p:txBody>
          <a:bodyPr>
            <a:normAutofit/>
          </a:bodyPr>
          <a:lstStyle/>
          <a:p>
            <a:r>
              <a:rPr lang="es-ES" sz="2400" b="1" dirty="0">
                <a:solidFill>
                  <a:srgbClr val="D40202"/>
                </a:solidFill>
                <a:latin typeface="Myriad Pro"/>
                <a:cs typeface="Myriad Pro"/>
              </a:rPr>
              <a:t>Recuperación de datos de múltiples tablas con la Cláusula USING </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3" name="Imagen 2"/>
          <p:cNvPicPr>
            <a:picLocks noChangeAspect="1"/>
          </p:cNvPicPr>
          <p:nvPr/>
        </p:nvPicPr>
        <p:blipFill>
          <a:blip r:embed="rId3"/>
          <a:stretch>
            <a:fillRect/>
          </a:stretch>
        </p:blipFill>
        <p:spPr>
          <a:xfrm>
            <a:off x="581143" y="3429000"/>
            <a:ext cx="5811185" cy="2831090"/>
          </a:xfrm>
          <a:prstGeom prst="rect">
            <a:avLst/>
          </a:prstGeom>
        </p:spPr>
      </p:pic>
      <p:sp>
        <p:nvSpPr>
          <p:cNvPr id="23" name="Rectangle 3"/>
          <p:cNvSpPr>
            <a:spLocks noChangeArrowheads="1"/>
          </p:cNvSpPr>
          <p:nvPr/>
        </p:nvSpPr>
        <p:spPr bwMode="blackGray">
          <a:xfrm>
            <a:off x="1694040" y="1396855"/>
            <a:ext cx="5957887" cy="1468437"/>
          </a:xfrm>
          <a:prstGeom prst="rect">
            <a:avLst/>
          </a:prstGeom>
          <a:solidFill>
            <a:schemeClr val="bg1">
              <a:lumMod val="85000"/>
            </a:schemeClr>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SzPct val="100000"/>
            </a:pPr>
            <a:r>
              <a:rPr lang="en-US" altLang="es-CL" dirty="0">
                <a:solidFill>
                  <a:srgbClr val="000000"/>
                </a:solidFill>
                <a:latin typeface="Courier New" panose="02070309020205020404" pitchFamily="49" charset="0"/>
                <a:sym typeface="Arial" panose="020B0604020202020204" pitchFamily="34" charset="0"/>
              </a:rPr>
              <a:t>SELECT </a:t>
            </a:r>
            <a:r>
              <a:rPr lang="en-US" altLang="es-CL" dirty="0" err="1">
                <a:solidFill>
                  <a:srgbClr val="000000"/>
                </a:solidFill>
                <a:latin typeface="Courier New" panose="02070309020205020404" pitchFamily="49" charset="0"/>
                <a:sym typeface="Arial" panose="020B0604020202020204" pitchFamily="34" charset="0"/>
              </a:rPr>
              <a:t>e.employee_id</a:t>
            </a:r>
            <a:r>
              <a:rPr lang="en-US" altLang="es-CL" dirty="0">
                <a:solidFill>
                  <a:srgbClr val="000000"/>
                </a:solidFill>
                <a:latin typeface="Courier New" panose="02070309020205020404" pitchFamily="49" charset="0"/>
                <a:sym typeface="Arial" panose="020B0604020202020204" pitchFamily="34" charset="0"/>
              </a:rPr>
              <a:t>, </a:t>
            </a:r>
            <a:r>
              <a:rPr lang="en-US" altLang="es-CL" dirty="0" err="1">
                <a:solidFill>
                  <a:srgbClr val="000000"/>
                </a:solidFill>
                <a:latin typeface="Courier New" panose="02070309020205020404" pitchFamily="49" charset="0"/>
                <a:sym typeface="Arial" panose="020B0604020202020204" pitchFamily="34" charset="0"/>
              </a:rPr>
              <a:t>e.last_name</a:t>
            </a:r>
            <a:r>
              <a:rPr lang="en-US" altLang="es-CL" dirty="0">
                <a:solidFill>
                  <a:srgbClr val="000000"/>
                </a:solidFill>
                <a:latin typeface="Courier New" panose="02070309020205020404" pitchFamily="49" charset="0"/>
                <a:sym typeface="Arial" panose="020B0604020202020204" pitchFamily="34" charset="0"/>
              </a:rPr>
              <a:t>, </a:t>
            </a:r>
          </a:p>
          <a:p>
            <a:pPr algn="l">
              <a:spcBef>
                <a:spcPct val="0"/>
              </a:spcBef>
              <a:buClrTx/>
              <a:buSzPct val="100000"/>
            </a:pPr>
            <a:r>
              <a:rPr lang="en-US" altLang="es-CL" dirty="0">
                <a:solidFill>
                  <a:srgbClr val="000000"/>
                </a:solidFill>
                <a:latin typeface="Courier New" panose="02070309020205020404" pitchFamily="49" charset="0"/>
                <a:sym typeface="Arial" panose="020B0604020202020204" pitchFamily="34" charset="0"/>
              </a:rPr>
              <a:t>       </a:t>
            </a:r>
            <a:r>
              <a:rPr lang="en-US" altLang="es-CL" dirty="0" err="1">
                <a:solidFill>
                  <a:srgbClr val="000000"/>
                </a:solidFill>
                <a:latin typeface="Courier New" panose="02070309020205020404" pitchFamily="49" charset="0"/>
                <a:sym typeface="Arial" panose="020B0604020202020204" pitchFamily="34" charset="0"/>
              </a:rPr>
              <a:t>d.location_id</a:t>
            </a:r>
            <a:r>
              <a:rPr lang="en-US" altLang="es-CL" dirty="0">
                <a:solidFill>
                  <a:srgbClr val="000000"/>
                </a:solidFill>
                <a:latin typeface="Courier New" panose="02070309020205020404" pitchFamily="49" charset="0"/>
                <a:sym typeface="Arial" panose="020B0604020202020204" pitchFamily="34" charset="0"/>
              </a:rPr>
              <a:t>, </a:t>
            </a:r>
            <a:r>
              <a:rPr lang="en-US" altLang="es-CL" dirty="0" err="1">
                <a:solidFill>
                  <a:srgbClr val="FF0000"/>
                </a:solidFill>
                <a:latin typeface="Courier New" panose="02070309020205020404" pitchFamily="49" charset="0"/>
                <a:sym typeface="Arial" panose="020B0604020202020204" pitchFamily="34" charset="0"/>
              </a:rPr>
              <a:t>department_id</a:t>
            </a:r>
            <a:endParaRPr lang="en-US" altLang="es-CL" dirty="0">
              <a:solidFill>
                <a:srgbClr val="FF0000"/>
              </a:solidFill>
              <a:latin typeface="Courier New" panose="02070309020205020404" pitchFamily="49" charset="0"/>
              <a:sym typeface="Arial" panose="020B0604020202020204" pitchFamily="34" charset="0"/>
            </a:endParaRPr>
          </a:p>
          <a:p>
            <a:pPr algn="l">
              <a:spcBef>
                <a:spcPct val="0"/>
              </a:spcBef>
              <a:buClrTx/>
              <a:buSzPct val="100000"/>
            </a:pPr>
            <a:r>
              <a:rPr lang="en-US" altLang="es-CL" dirty="0">
                <a:solidFill>
                  <a:srgbClr val="000000"/>
                </a:solidFill>
                <a:latin typeface="Courier New" panose="02070309020205020404" pitchFamily="49" charset="0"/>
                <a:sym typeface="Arial" panose="020B0604020202020204" pitchFamily="34" charset="0"/>
              </a:rPr>
              <a:t>FROM   employees e</a:t>
            </a:r>
          </a:p>
          <a:p>
            <a:pPr algn="l">
              <a:spcBef>
                <a:spcPct val="0"/>
              </a:spcBef>
              <a:buClrTx/>
              <a:buSzPct val="100000"/>
            </a:pPr>
            <a:r>
              <a:rPr lang="en-US" altLang="es-CL" dirty="0">
                <a:solidFill>
                  <a:srgbClr val="000000"/>
                </a:solidFill>
                <a:latin typeface="Courier New" panose="02070309020205020404" pitchFamily="49" charset="0"/>
                <a:sym typeface="Arial" panose="020B0604020202020204" pitchFamily="34" charset="0"/>
              </a:rPr>
              <a:t>JOIN departments d </a:t>
            </a:r>
            <a:r>
              <a:rPr lang="en-US" altLang="es-CL" dirty="0">
                <a:solidFill>
                  <a:srgbClr val="FF0000"/>
                </a:solidFill>
                <a:latin typeface="Courier New" panose="02070309020205020404" pitchFamily="49" charset="0"/>
                <a:sym typeface="Arial" panose="020B0604020202020204" pitchFamily="34" charset="0"/>
              </a:rPr>
              <a:t>USING</a:t>
            </a:r>
            <a:r>
              <a:rPr lang="en-US" altLang="es-CL" dirty="0">
                <a:solidFill>
                  <a:srgbClr val="000000"/>
                </a:solidFill>
                <a:latin typeface="Courier New" panose="02070309020205020404" pitchFamily="49" charset="0"/>
                <a:sym typeface="Arial" panose="020B0604020202020204" pitchFamily="34" charset="0"/>
              </a:rPr>
              <a:t> (</a:t>
            </a:r>
            <a:r>
              <a:rPr lang="en-US" altLang="es-CL" dirty="0" err="1">
                <a:solidFill>
                  <a:srgbClr val="FF0000"/>
                </a:solidFill>
                <a:latin typeface="Courier New" panose="02070309020205020404" pitchFamily="49" charset="0"/>
                <a:sym typeface="Arial" panose="020B0604020202020204" pitchFamily="34" charset="0"/>
              </a:rPr>
              <a:t>department_id</a:t>
            </a:r>
            <a:r>
              <a:rPr lang="en-US" altLang="es-CL" dirty="0">
                <a:solidFill>
                  <a:srgbClr val="000000"/>
                </a:solidFill>
                <a:latin typeface="Courier New" panose="02070309020205020404" pitchFamily="49" charset="0"/>
                <a:sym typeface="Arial" panose="020B0604020202020204" pitchFamily="34" charset="0"/>
              </a:rPr>
              <a:t>)</a:t>
            </a:r>
          </a:p>
          <a:p>
            <a:pPr>
              <a:spcBef>
                <a:spcPct val="0"/>
              </a:spcBef>
              <a:buSzPct val="100000"/>
            </a:pPr>
            <a:r>
              <a:rPr lang="en-US" altLang="es-CL" dirty="0">
                <a:solidFill>
                  <a:srgbClr val="000000"/>
                </a:solidFill>
                <a:latin typeface="Courier New" panose="02070309020205020404" pitchFamily="49" charset="0"/>
                <a:sym typeface="Arial" panose="020B0604020202020204" pitchFamily="34" charset="0"/>
              </a:rPr>
              <a:t>WHERE </a:t>
            </a:r>
            <a:r>
              <a:rPr lang="en-US" altLang="es-CL" dirty="0" err="1">
                <a:solidFill>
                  <a:srgbClr val="000000"/>
                </a:solidFill>
                <a:latin typeface="Courier New" panose="02070309020205020404" pitchFamily="49" charset="0"/>
                <a:sym typeface="Arial" panose="020B0604020202020204" pitchFamily="34" charset="0"/>
              </a:rPr>
              <a:t>department_id</a:t>
            </a:r>
            <a:r>
              <a:rPr lang="en-US" altLang="es-CL" dirty="0">
                <a:solidFill>
                  <a:srgbClr val="000000"/>
                </a:solidFill>
                <a:latin typeface="Courier New" panose="02070309020205020404" pitchFamily="49" charset="0"/>
                <a:sym typeface="Arial" panose="020B0604020202020204" pitchFamily="34" charset="0"/>
              </a:rPr>
              <a:t> IN (10,20,30) ;</a:t>
            </a:r>
          </a:p>
        </p:txBody>
      </p:sp>
      <p:sp>
        <p:nvSpPr>
          <p:cNvPr id="2" name="CuadroTexto 1">
            <a:extLst>
              <a:ext uri="{FF2B5EF4-FFF2-40B4-BE49-F238E27FC236}">
                <a16:creationId xmlns:a16="http://schemas.microsoft.com/office/drawing/2014/main" id="{6315C1A7-B644-2BF9-453D-1B3728CE3351}"/>
              </a:ext>
            </a:extLst>
          </p:cNvPr>
          <p:cNvSpPr txBox="1"/>
          <p:nvPr/>
        </p:nvSpPr>
        <p:spPr>
          <a:xfrm>
            <a:off x="6660291" y="3383861"/>
            <a:ext cx="1652799"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CL" dirty="0"/>
              <a:t>No colocamos  el nombre de la tabla (o el alias) en el campo de unión, si es que lo queremos mostrar como parte de la respuesta </a:t>
            </a:r>
          </a:p>
        </p:txBody>
      </p:sp>
    </p:spTree>
    <p:extLst>
      <p:ext uri="{BB962C8B-B14F-4D97-AF65-F5344CB8AC3E}">
        <p14:creationId xmlns:p14="http://schemas.microsoft.com/office/powerpoint/2010/main" val="3598286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1767392" y="373306"/>
            <a:ext cx="6086650" cy="922232"/>
          </a:xfrm>
        </p:spPr>
        <p:txBody>
          <a:bodyPr>
            <a:normAutofit/>
          </a:bodyPr>
          <a:lstStyle/>
          <a:p>
            <a:r>
              <a:rPr lang="es-ES" sz="2400" b="1" dirty="0">
                <a:solidFill>
                  <a:srgbClr val="D40202"/>
                </a:solidFill>
                <a:latin typeface="Myriad Pro"/>
                <a:cs typeface="Myriad Pro"/>
              </a:rPr>
              <a:t>Recuperación de datos de múltiples tablas con la Cláusula ON </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512617" y="1471366"/>
            <a:ext cx="8188037" cy="2677656"/>
          </a:xfrm>
          <a:prstGeom prst="rect">
            <a:avLst/>
          </a:prstGeom>
        </p:spPr>
        <p:txBody>
          <a:bodyPr wrap="square">
            <a:spAutoFit/>
          </a:bodyPr>
          <a:lstStyle/>
          <a:p>
            <a:pPr marL="285750" lvl="1" indent="-285750">
              <a:buFont typeface="Arial" panose="020B0604020202020204" pitchFamily="34" charset="0"/>
              <a:buChar char="•"/>
            </a:pPr>
            <a:r>
              <a:rPr lang="es-CL" altLang="es-CL" sz="2400" dirty="0">
                <a:solidFill>
                  <a:srgbClr val="000000"/>
                </a:solidFill>
                <a:cs typeface="Arial" panose="020B0604020202020204" pitchFamily="34" charset="0"/>
                <a:sym typeface="Arial" panose="020B0604020202020204" pitchFamily="34" charset="0"/>
              </a:rPr>
              <a:t>La condición de unión de la unión natural es básicamente una unión igualitaria de todas las columnas con el mismo nombre.</a:t>
            </a:r>
          </a:p>
          <a:p>
            <a:pPr marL="285750" lvl="1" indent="-285750">
              <a:buFont typeface="Arial" panose="020B0604020202020204" pitchFamily="34" charset="0"/>
              <a:buChar char="•"/>
            </a:pPr>
            <a:r>
              <a:rPr lang="es-CL" altLang="es-CL" sz="2400" dirty="0">
                <a:solidFill>
                  <a:srgbClr val="000000"/>
                </a:solidFill>
                <a:cs typeface="Arial" panose="020B0604020202020204" pitchFamily="34" charset="0"/>
                <a:sym typeface="Arial" panose="020B0604020202020204" pitchFamily="34" charset="0"/>
              </a:rPr>
              <a:t>Utilizar la cláusula </a:t>
            </a:r>
            <a:r>
              <a:rPr lang="es-CL" altLang="es-CL" sz="2400" dirty="0">
                <a:solidFill>
                  <a:srgbClr val="000000"/>
                </a:solidFill>
                <a:latin typeface="Courier New" panose="02070309020205020404" pitchFamily="49" charset="0"/>
                <a:cs typeface="Arial" panose="020B0604020202020204" pitchFamily="34" charset="0"/>
                <a:sym typeface="Arial" panose="020B0604020202020204" pitchFamily="34" charset="0"/>
              </a:rPr>
              <a:t>ON</a:t>
            </a:r>
            <a:r>
              <a:rPr lang="es-CL" altLang="es-CL" sz="2400" dirty="0">
                <a:solidFill>
                  <a:srgbClr val="000000"/>
                </a:solidFill>
                <a:cs typeface="Arial" panose="020B0604020202020204" pitchFamily="34" charset="0"/>
                <a:sym typeface="Arial" panose="020B0604020202020204" pitchFamily="34" charset="0"/>
              </a:rPr>
              <a:t> para especificar condiciones arbitrarias o columnas que se van a unir.</a:t>
            </a:r>
          </a:p>
          <a:p>
            <a:pPr marL="285750" lvl="1" indent="-285750">
              <a:buFont typeface="Arial" panose="020B0604020202020204" pitchFamily="34" charset="0"/>
              <a:buChar char="•"/>
            </a:pPr>
            <a:r>
              <a:rPr lang="es-CL" altLang="es-CL" sz="2400" dirty="0">
                <a:solidFill>
                  <a:srgbClr val="000000"/>
                </a:solidFill>
                <a:cs typeface="Arial" panose="020B0604020202020204" pitchFamily="34" charset="0"/>
                <a:sym typeface="Arial" panose="020B0604020202020204" pitchFamily="34" charset="0"/>
              </a:rPr>
              <a:t>La condición de unión está separada de otras condiciones de búsqueda.</a:t>
            </a:r>
          </a:p>
          <a:p>
            <a:pPr marL="285750" lvl="1" indent="-285750">
              <a:buFont typeface="Arial" panose="020B0604020202020204" pitchFamily="34" charset="0"/>
              <a:buChar char="•"/>
            </a:pPr>
            <a:r>
              <a:rPr lang="es-CL" altLang="es-CL" sz="2400" dirty="0">
                <a:solidFill>
                  <a:srgbClr val="000000"/>
                </a:solidFill>
                <a:cs typeface="Arial" panose="020B0604020202020204" pitchFamily="34" charset="0"/>
                <a:sym typeface="Arial" panose="020B0604020202020204" pitchFamily="34" charset="0"/>
              </a:rPr>
              <a:t>La clausula </a:t>
            </a:r>
            <a:r>
              <a:rPr lang="es-CL" altLang="es-CL" sz="2400" dirty="0">
                <a:solidFill>
                  <a:srgbClr val="000000"/>
                </a:solidFill>
                <a:latin typeface="Courier New" panose="02070309020205020404" pitchFamily="49" charset="0"/>
                <a:cs typeface="Arial" panose="020B0604020202020204" pitchFamily="34" charset="0"/>
                <a:sym typeface="Arial" panose="020B0604020202020204" pitchFamily="34" charset="0"/>
              </a:rPr>
              <a:t>ON</a:t>
            </a:r>
            <a:r>
              <a:rPr lang="es-CL" altLang="es-CL" sz="2400" dirty="0">
                <a:solidFill>
                  <a:srgbClr val="000000"/>
                </a:solidFill>
                <a:cs typeface="Arial" panose="020B0604020202020204" pitchFamily="34" charset="0"/>
                <a:sym typeface="Arial" panose="020B0604020202020204" pitchFamily="34" charset="0"/>
              </a:rPr>
              <a:t> facilita la comprensión del código.</a:t>
            </a:r>
          </a:p>
        </p:txBody>
      </p:sp>
      <p:sp>
        <p:nvSpPr>
          <p:cNvPr id="7" name="Rectangle 2"/>
          <p:cNvSpPr>
            <a:spLocks noChangeArrowheads="1"/>
          </p:cNvSpPr>
          <p:nvPr/>
        </p:nvSpPr>
        <p:spPr bwMode="blackGray">
          <a:xfrm>
            <a:off x="592280" y="4446439"/>
            <a:ext cx="8028709" cy="1909600"/>
          </a:xfrm>
          <a:prstGeom prst="rect">
            <a:avLst/>
          </a:prstGeom>
          <a:solidFill>
            <a:schemeClr val="bg1">
              <a:lumMod val="85000"/>
            </a:schemeClr>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SELECT </a:t>
            </a:r>
            <a:r>
              <a:rPr lang="en-US" altLang="es-CL" sz="2400" dirty="0" err="1">
                <a:solidFill>
                  <a:srgbClr val="000000"/>
                </a:solidFill>
                <a:latin typeface="Courier New" panose="02070309020205020404" pitchFamily="49" charset="0"/>
                <a:sym typeface="Arial" panose="020B0604020202020204" pitchFamily="34" charset="0"/>
              </a:rPr>
              <a:t>e.employee_id</a:t>
            </a:r>
            <a:r>
              <a:rPr lang="en-US" altLang="es-CL" sz="2400" dirty="0">
                <a:solidFill>
                  <a:srgbClr val="000000"/>
                </a:solidFill>
                <a:latin typeface="Courier New" panose="02070309020205020404" pitchFamily="49" charset="0"/>
                <a:sym typeface="Arial" panose="020B0604020202020204" pitchFamily="34" charset="0"/>
              </a:rPr>
              <a:t>, </a:t>
            </a:r>
            <a:r>
              <a:rPr lang="en-US" altLang="es-CL" sz="2400" dirty="0" err="1">
                <a:solidFill>
                  <a:srgbClr val="000000"/>
                </a:solidFill>
                <a:latin typeface="Courier New" panose="02070309020205020404" pitchFamily="49" charset="0"/>
                <a:sym typeface="Arial" panose="020B0604020202020204" pitchFamily="34" charset="0"/>
              </a:rPr>
              <a:t>e.last_name</a:t>
            </a:r>
            <a:r>
              <a:rPr lang="en-US" altLang="es-CL" sz="2400" dirty="0">
                <a:solidFill>
                  <a:srgbClr val="000000"/>
                </a:solidFill>
                <a:latin typeface="Courier New" panose="02070309020205020404" pitchFamily="49" charset="0"/>
                <a:sym typeface="Arial" panose="020B0604020202020204" pitchFamily="34" charset="0"/>
              </a:rPr>
              <a:t>, </a:t>
            </a:r>
          </a:p>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	</a:t>
            </a:r>
            <a:r>
              <a:rPr lang="en-US" altLang="es-CL" sz="2400" dirty="0" err="1">
                <a:solidFill>
                  <a:srgbClr val="000000"/>
                </a:solidFill>
                <a:latin typeface="Courier New" panose="02070309020205020404" pitchFamily="49" charset="0"/>
                <a:sym typeface="Arial" panose="020B0604020202020204" pitchFamily="34" charset="0"/>
              </a:rPr>
              <a:t>e.department_id</a:t>
            </a:r>
            <a:r>
              <a:rPr lang="en-US" altLang="es-CL" sz="2400" dirty="0">
                <a:solidFill>
                  <a:srgbClr val="000000"/>
                </a:solidFill>
                <a:latin typeface="Courier New" panose="02070309020205020404" pitchFamily="49" charset="0"/>
                <a:sym typeface="Arial" panose="020B0604020202020204" pitchFamily="34" charset="0"/>
              </a:rPr>
              <a:t>, </a:t>
            </a:r>
            <a:r>
              <a:rPr lang="en-US" altLang="es-CL" sz="2400" dirty="0" err="1">
                <a:solidFill>
                  <a:srgbClr val="000000"/>
                </a:solidFill>
                <a:latin typeface="Courier New" panose="02070309020205020404" pitchFamily="49" charset="0"/>
                <a:sym typeface="Arial" panose="020B0604020202020204" pitchFamily="34" charset="0"/>
              </a:rPr>
              <a:t>d.department_id</a:t>
            </a:r>
            <a:r>
              <a:rPr lang="en-US" altLang="es-CL" sz="2400" dirty="0">
                <a:solidFill>
                  <a:srgbClr val="000000"/>
                </a:solidFill>
                <a:latin typeface="Courier New" panose="02070309020205020404" pitchFamily="49" charset="0"/>
                <a:sym typeface="Arial" panose="020B0604020202020204" pitchFamily="34" charset="0"/>
              </a:rPr>
              <a:t>, </a:t>
            </a:r>
          </a:p>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	</a:t>
            </a:r>
            <a:r>
              <a:rPr lang="en-US" altLang="es-CL" sz="2400" dirty="0" err="1">
                <a:solidFill>
                  <a:srgbClr val="000000"/>
                </a:solidFill>
                <a:latin typeface="Courier New" panose="02070309020205020404" pitchFamily="49" charset="0"/>
                <a:sym typeface="Arial" panose="020B0604020202020204" pitchFamily="34" charset="0"/>
              </a:rPr>
              <a:t>d.department_name</a:t>
            </a:r>
            <a:endParaRPr lang="en-US" altLang="es-CL" sz="2400" dirty="0">
              <a:solidFill>
                <a:srgbClr val="000000"/>
              </a:solidFill>
              <a:latin typeface="Courier New" panose="02070309020205020404" pitchFamily="49" charset="0"/>
              <a:sym typeface="Arial" panose="020B0604020202020204" pitchFamily="34" charset="0"/>
            </a:endParaRPr>
          </a:p>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FROM employees e JOIN departments d</a:t>
            </a:r>
          </a:p>
          <a:p>
            <a:pPr algn="l">
              <a:spcBef>
                <a:spcPct val="0"/>
              </a:spcBef>
              <a:buClrTx/>
              <a:buSzPct val="100000"/>
            </a:pPr>
            <a:r>
              <a:rPr lang="en-US" altLang="es-CL" sz="2400" dirty="0">
                <a:solidFill>
                  <a:srgbClr val="FF0000"/>
                </a:solidFill>
                <a:latin typeface="Courier New" panose="02070309020205020404" pitchFamily="49" charset="0"/>
                <a:sym typeface="Arial" panose="020B0604020202020204" pitchFamily="34" charset="0"/>
              </a:rPr>
              <a:t>ON </a:t>
            </a:r>
            <a:r>
              <a:rPr lang="en-US" altLang="es-CL" sz="2400" dirty="0">
                <a:solidFill>
                  <a:srgbClr val="000000"/>
                </a:solidFill>
                <a:latin typeface="Courier New" panose="02070309020205020404" pitchFamily="49" charset="0"/>
                <a:sym typeface="Arial" panose="020B0604020202020204" pitchFamily="34" charset="0"/>
              </a:rPr>
              <a:t>  (</a:t>
            </a:r>
            <a:r>
              <a:rPr lang="en-US" altLang="es-CL" sz="2400" dirty="0" err="1">
                <a:solidFill>
                  <a:srgbClr val="000000"/>
                </a:solidFill>
                <a:latin typeface="Courier New" panose="02070309020205020404" pitchFamily="49" charset="0"/>
                <a:sym typeface="Arial" panose="020B0604020202020204" pitchFamily="34" charset="0"/>
              </a:rPr>
              <a:t>e.department_id</a:t>
            </a:r>
            <a:r>
              <a:rPr lang="en-US" altLang="es-CL" sz="2400" dirty="0">
                <a:solidFill>
                  <a:srgbClr val="000000"/>
                </a:solidFill>
                <a:latin typeface="Courier New" panose="02070309020205020404" pitchFamily="49" charset="0"/>
                <a:sym typeface="Arial" panose="020B0604020202020204" pitchFamily="34" charset="0"/>
              </a:rPr>
              <a:t> = </a:t>
            </a:r>
            <a:r>
              <a:rPr lang="en-US" altLang="es-CL" sz="2400" dirty="0" err="1">
                <a:solidFill>
                  <a:srgbClr val="000000"/>
                </a:solidFill>
                <a:latin typeface="Courier New" panose="02070309020205020404" pitchFamily="49" charset="0"/>
                <a:sym typeface="Arial" panose="020B0604020202020204" pitchFamily="34" charset="0"/>
              </a:rPr>
              <a:t>d.department_id</a:t>
            </a:r>
            <a:r>
              <a:rPr lang="en-US" altLang="es-CL" sz="2400" dirty="0">
                <a:solidFill>
                  <a:srgbClr val="000000"/>
                </a:solidFill>
                <a:latin typeface="Courier New" panose="02070309020205020404" pitchFamily="49" charset="0"/>
                <a:sym typeface="Arial" panose="020B0604020202020204" pitchFamily="34" charset="0"/>
              </a:rPr>
              <a:t>);</a:t>
            </a:r>
          </a:p>
        </p:txBody>
      </p:sp>
    </p:spTree>
    <p:extLst>
      <p:ext uri="{BB962C8B-B14F-4D97-AF65-F5344CB8AC3E}">
        <p14:creationId xmlns:p14="http://schemas.microsoft.com/office/powerpoint/2010/main" val="13361580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1767392" y="373306"/>
            <a:ext cx="6086650" cy="922232"/>
          </a:xfrm>
        </p:spPr>
        <p:txBody>
          <a:bodyPr>
            <a:normAutofit/>
          </a:bodyPr>
          <a:lstStyle/>
          <a:p>
            <a:r>
              <a:rPr lang="es-ES" sz="2400" b="1" dirty="0">
                <a:solidFill>
                  <a:srgbClr val="D40202"/>
                </a:solidFill>
                <a:latin typeface="Myriad Pro"/>
                <a:cs typeface="Myriad Pro"/>
              </a:rPr>
              <a:t>Recuperación de datos de múltiples tablas con la Cláusula ON </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7" name="Rectangle 2"/>
          <p:cNvSpPr>
            <a:spLocks noChangeArrowheads="1"/>
          </p:cNvSpPr>
          <p:nvPr/>
        </p:nvSpPr>
        <p:spPr bwMode="blackGray">
          <a:xfrm>
            <a:off x="592280" y="4446439"/>
            <a:ext cx="8028709" cy="1909600"/>
          </a:xfrm>
          <a:prstGeom prst="rect">
            <a:avLst/>
          </a:prstGeom>
          <a:solidFill>
            <a:schemeClr val="bg1">
              <a:lumMod val="85000"/>
            </a:schemeClr>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SELECT </a:t>
            </a:r>
            <a:r>
              <a:rPr lang="en-US" altLang="es-CL" sz="2400" dirty="0" err="1">
                <a:solidFill>
                  <a:srgbClr val="000000"/>
                </a:solidFill>
                <a:latin typeface="Courier New" panose="02070309020205020404" pitchFamily="49" charset="0"/>
                <a:sym typeface="Arial" panose="020B0604020202020204" pitchFamily="34" charset="0"/>
              </a:rPr>
              <a:t>e.employee_id</a:t>
            </a:r>
            <a:r>
              <a:rPr lang="en-US" altLang="es-CL" sz="2400" dirty="0">
                <a:solidFill>
                  <a:srgbClr val="000000"/>
                </a:solidFill>
                <a:latin typeface="Courier New" panose="02070309020205020404" pitchFamily="49" charset="0"/>
                <a:sym typeface="Arial" panose="020B0604020202020204" pitchFamily="34" charset="0"/>
              </a:rPr>
              <a:t>, </a:t>
            </a:r>
            <a:r>
              <a:rPr lang="en-US" altLang="es-CL" sz="2400" dirty="0" err="1">
                <a:solidFill>
                  <a:srgbClr val="000000"/>
                </a:solidFill>
                <a:latin typeface="Courier New" panose="02070309020205020404" pitchFamily="49" charset="0"/>
                <a:sym typeface="Arial" panose="020B0604020202020204" pitchFamily="34" charset="0"/>
              </a:rPr>
              <a:t>e.last_name</a:t>
            </a:r>
            <a:r>
              <a:rPr lang="en-US" altLang="es-CL" sz="2400" dirty="0">
                <a:solidFill>
                  <a:srgbClr val="000000"/>
                </a:solidFill>
                <a:latin typeface="Courier New" panose="02070309020205020404" pitchFamily="49" charset="0"/>
                <a:sym typeface="Arial" panose="020B0604020202020204" pitchFamily="34" charset="0"/>
              </a:rPr>
              <a:t>, </a:t>
            </a:r>
          </a:p>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	</a:t>
            </a:r>
            <a:r>
              <a:rPr lang="en-US" altLang="es-CL" sz="2400" dirty="0" err="1">
                <a:solidFill>
                  <a:srgbClr val="000000"/>
                </a:solidFill>
                <a:latin typeface="Courier New" panose="02070309020205020404" pitchFamily="49" charset="0"/>
                <a:sym typeface="Arial" panose="020B0604020202020204" pitchFamily="34" charset="0"/>
              </a:rPr>
              <a:t>e.department_id</a:t>
            </a:r>
            <a:r>
              <a:rPr lang="en-US" altLang="es-CL" sz="2400" dirty="0">
                <a:solidFill>
                  <a:srgbClr val="000000"/>
                </a:solidFill>
                <a:latin typeface="Courier New" panose="02070309020205020404" pitchFamily="49" charset="0"/>
                <a:sym typeface="Arial" panose="020B0604020202020204" pitchFamily="34" charset="0"/>
              </a:rPr>
              <a:t>, </a:t>
            </a:r>
            <a:r>
              <a:rPr lang="en-US" altLang="es-CL" sz="2400" dirty="0" err="1">
                <a:solidFill>
                  <a:srgbClr val="000000"/>
                </a:solidFill>
                <a:latin typeface="Courier New" panose="02070309020205020404" pitchFamily="49" charset="0"/>
                <a:sym typeface="Arial" panose="020B0604020202020204" pitchFamily="34" charset="0"/>
              </a:rPr>
              <a:t>d.department_id</a:t>
            </a:r>
            <a:r>
              <a:rPr lang="en-US" altLang="es-CL" sz="2400" dirty="0">
                <a:solidFill>
                  <a:srgbClr val="000000"/>
                </a:solidFill>
                <a:latin typeface="Courier New" panose="02070309020205020404" pitchFamily="49" charset="0"/>
                <a:sym typeface="Arial" panose="020B0604020202020204" pitchFamily="34" charset="0"/>
              </a:rPr>
              <a:t>, </a:t>
            </a:r>
          </a:p>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	</a:t>
            </a:r>
            <a:r>
              <a:rPr lang="en-US" altLang="es-CL" sz="2400" dirty="0" err="1">
                <a:solidFill>
                  <a:srgbClr val="000000"/>
                </a:solidFill>
                <a:latin typeface="Courier New" panose="02070309020205020404" pitchFamily="49" charset="0"/>
                <a:sym typeface="Arial" panose="020B0604020202020204" pitchFamily="34" charset="0"/>
              </a:rPr>
              <a:t>d.department_name</a:t>
            </a:r>
            <a:endParaRPr lang="en-US" altLang="es-CL" sz="2400" dirty="0">
              <a:solidFill>
                <a:srgbClr val="000000"/>
              </a:solidFill>
              <a:latin typeface="Courier New" panose="02070309020205020404" pitchFamily="49" charset="0"/>
              <a:sym typeface="Arial" panose="020B0604020202020204" pitchFamily="34" charset="0"/>
            </a:endParaRPr>
          </a:p>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FROM employees e JOIN departments d</a:t>
            </a:r>
          </a:p>
          <a:p>
            <a:pPr algn="l">
              <a:spcBef>
                <a:spcPct val="0"/>
              </a:spcBef>
              <a:buClrTx/>
              <a:buSzPct val="100000"/>
            </a:pPr>
            <a:r>
              <a:rPr lang="en-US" altLang="es-CL" sz="2400" dirty="0">
                <a:solidFill>
                  <a:srgbClr val="FF0000"/>
                </a:solidFill>
                <a:latin typeface="Courier New" panose="02070309020205020404" pitchFamily="49" charset="0"/>
                <a:sym typeface="Arial" panose="020B0604020202020204" pitchFamily="34" charset="0"/>
              </a:rPr>
              <a:t>ON </a:t>
            </a:r>
            <a:r>
              <a:rPr lang="en-US" altLang="es-CL" sz="2400" dirty="0">
                <a:solidFill>
                  <a:srgbClr val="000000"/>
                </a:solidFill>
                <a:latin typeface="Courier New" panose="02070309020205020404" pitchFamily="49" charset="0"/>
                <a:sym typeface="Arial" panose="020B0604020202020204" pitchFamily="34" charset="0"/>
              </a:rPr>
              <a:t>  (</a:t>
            </a:r>
            <a:r>
              <a:rPr lang="en-US" altLang="es-CL" sz="2400" dirty="0" err="1">
                <a:solidFill>
                  <a:srgbClr val="000000"/>
                </a:solidFill>
                <a:latin typeface="Courier New" panose="02070309020205020404" pitchFamily="49" charset="0"/>
                <a:sym typeface="Arial" panose="020B0604020202020204" pitchFamily="34" charset="0"/>
              </a:rPr>
              <a:t>e.department_id</a:t>
            </a:r>
            <a:r>
              <a:rPr lang="en-US" altLang="es-CL" sz="2400" dirty="0">
                <a:solidFill>
                  <a:srgbClr val="000000"/>
                </a:solidFill>
                <a:latin typeface="Courier New" panose="02070309020205020404" pitchFamily="49" charset="0"/>
                <a:sym typeface="Arial" panose="020B0604020202020204" pitchFamily="34" charset="0"/>
              </a:rPr>
              <a:t> = </a:t>
            </a:r>
            <a:r>
              <a:rPr lang="en-US" altLang="es-CL" sz="2400" dirty="0" err="1">
                <a:solidFill>
                  <a:srgbClr val="000000"/>
                </a:solidFill>
                <a:latin typeface="Courier New" panose="02070309020205020404" pitchFamily="49" charset="0"/>
                <a:sym typeface="Arial" panose="020B0604020202020204" pitchFamily="34" charset="0"/>
              </a:rPr>
              <a:t>d.department_id</a:t>
            </a:r>
            <a:r>
              <a:rPr lang="en-US" altLang="es-CL" sz="2400" dirty="0">
                <a:solidFill>
                  <a:srgbClr val="000000"/>
                </a:solidFill>
                <a:latin typeface="Courier New" panose="02070309020205020404" pitchFamily="49" charset="0"/>
                <a:sym typeface="Arial" panose="020B0604020202020204" pitchFamily="34" charset="0"/>
              </a:rPr>
              <a:t>);</a:t>
            </a:r>
          </a:p>
        </p:txBody>
      </p:sp>
      <p:pic>
        <p:nvPicPr>
          <p:cNvPr id="3" name="Imagen 2"/>
          <p:cNvPicPr>
            <a:picLocks noChangeAspect="1"/>
          </p:cNvPicPr>
          <p:nvPr/>
        </p:nvPicPr>
        <p:blipFill>
          <a:blip r:embed="rId3"/>
          <a:stretch>
            <a:fillRect/>
          </a:stretch>
        </p:blipFill>
        <p:spPr>
          <a:xfrm>
            <a:off x="1297548" y="1322756"/>
            <a:ext cx="6618171" cy="3051903"/>
          </a:xfrm>
          <a:prstGeom prst="rect">
            <a:avLst/>
          </a:prstGeom>
        </p:spPr>
      </p:pic>
    </p:spTree>
    <p:extLst>
      <p:ext uri="{BB962C8B-B14F-4D97-AF65-F5344CB8AC3E}">
        <p14:creationId xmlns:p14="http://schemas.microsoft.com/office/powerpoint/2010/main" val="1278840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297821" y="1164368"/>
            <a:ext cx="7867278" cy="2308324"/>
          </a:xfrm>
          <a:prstGeom prst="rect">
            <a:avLst/>
          </a:prstGeom>
          <a:solidFill>
            <a:schemeClr val="bg1">
              <a:lumMod val="85000"/>
            </a:schemeClr>
          </a:solidFill>
        </p:spPr>
        <p:txBody>
          <a:bodyPr wrap="square">
            <a:spAutoFit/>
          </a:bodyPr>
          <a:lstStyle/>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SELECT </a:t>
            </a:r>
            <a:r>
              <a:rPr lang="en-US" altLang="es-CL" sz="2400" b="1" dirty="0" err="1">
                <a:solidFill>
                  <a:srgbClr val="000000"/>
                </a:solidFill>
                <a:latin typeface="Courier New" panose="02070309020205020404" pitchFamily="49" charset="0"/>
                <a:sym typeface="Arial" panose="020B0604020202020204" pitchFamily="34" charset="0"/>
              </a:rPr>
              <a:t>employee_id</a:t>
            </a:r>
            <a:r>
              <a:rPr lang="en-US" altLang="es-CL" sz="2400" b="1" dirty="0">
                <a:solidFill>
                  <a:srgbClr val="000000"/>
                </a:solidFill>
                <a:latin typeface="Courier New" panose="02070309020205020404" pitchFamily="49" charset="0"/>
                <a:sym typeface="Arial" panose="020B0604020202020204" pitchFamily="34" charset="0"/>
              </a:rPr>
              <a:t>, city, </a:t>
            </a:r>
            <a:r>
              <a:rPr lang="en-US" altLang="es-CL" sz="2400" b="1" dirty="0" err="1">
                <a:solidFill>
                  <a:srgbClr val="000000"/>
                </a:solidFill>
                <a:latin typeface="Courier New" panose="02070309020205020404" pitchFamily="49" charset="0"/>
                <a:sym typeface="Arial" panose="020B0604020202020204" pitchFamily="34" charset="0"/>
              </a:rPr>
              <a:t>department_name</a:t>
            </a:r>
            <a:endParaRPr lang="en-US" altLang="es-CL" sz="2400" b="1" dirty="0">
              <a:solidFill>
                <a:srgbClr val="000000"/>
              </a:solidFill>
              <a:latin typeface="Courier New" panose="02070309020205020404" pitchFamily="49" charset="0"/>
              <a:sym typeface="Arial" panose="020B0604020202020204" pitchFamily="34" charset="0"/>
            </a:endParaRPr>
          </a:p>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FROM employees e </a:t>
            </a:r>
          </a:p>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JOIN departments d</a:t>
            </a:r>
          </a:p>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   ON </a:t>
            </a:r>
            <a:r>
              <a:rPr lang="en-US" altLang="es-CL" sz="2400" b="1" dirty="0" err="1">
                <a:solidFill>
                  <a:srgbClr val="000000"/>
                </a:solidFill>
                <a:latin typeface="Courier New" panose="02070309020205020404" pitchFamily="49" charset="0"/>
                <a:sym typeface="Arial" panose="020B0604020202020204" pitchFamily="34" charset="0"/>
              </a:rPr>
              <a:t>d.department_id</a:t>
            </a:r>
            <a:r>
              <a:rPr lang="en-US" altLang="es-CL" sz="2400" b="1" dirty="0">
                <a:solidFill>
                  <a:srgbClr val="000000"/>
                </a:solidFill>
                <a:latin typeface="Courier New" panose="02070309020205020404" pitchFamily="49" charset="0"/>
                <a:sym typeface="Arial" panose="020B0604020202020204" pitchFamily="34" charset="0"/>
              </a:rPr>
              <a:t> = </a:t>
            </a:r>
            <a:r>
              <a:rPr lang="en-US" altLang="es-CL" sz="2400" b="1" dirty="0" err="1">
                <a:solidFill>
                  <a:srgbClr val="000000"/>
                </a:solidFill>
                <a:latin typeface="Courier New" panose="02070309020205020404" pitchFamily="49" charset="0"/>
                <a:sym typeface="Arial" panose="020B0604020202020204" pitchFamily="34" charset="0"/>
              </a:rPr>
              <a:t>e.department_id</a:t>
            </a:r>
            <a:r>
              <a:rPr lang="en-US" altLang="es-CL" sz="2400" b="1" dirty="0">
                <a:solidFill>
                  <a:srgbClr val="000000"/>
                </a:solidFill>
                <a:latin typeface="Courier New" panose="02070309020205020404" pitchFamily="49" charset="0"/>
                <a:sym typeface="Arial" panose="020B0604020202020204" pitchFamily="34" charset="0"/>
              </a:rPr>
              <a:t> </a:t>
            </a:r>
          </a:p>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JOIN locations l</a:t>
            </a:r>
          </a:p>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   ON </a:t>
            </a:r>
            <a:r>
              <a:rPr lang="en-US" altLang="es-CL" sz="2400" b="1" dirty="0" err="1">
                <a:solidFill>
                  <a:srgbClr val="000000"/>
                </a:solidFill>
                <a:latin typeface="Courier New" panose="02070309020205020404" pitchFamily="49" charset="0"/>
                <a:sym typeface="Arial" panose="020B0604020202020204" pitchFamily="34" charset="0"/>
              </a:rPr>
              <a:t>d.location_id</a:t>
            </a:r>
            <a:r>
              <a:rPr lang="en-US" altLang="es-CL" sz="2400" b="1" dirty="0">
                <a:solidFill>
                  <a:srgbClr val="000000"/>
                </a:solidFill>
                <a:latin typeface="Courier New" panose="02070309020205020404" pitchFamily="49" charset="0"/>
                <a:sym typeface="Arial" panose="020B0604020202020204" pitchFamily="34" charset="0"/>
              </a:rPr>
              <a:t> = </a:t>
            </a:r>
            <a:r>
              <a:rPr lang="en-US" altLang="es-CL" sz="2400" b="1" dirty="0" err="1">
                <a:solidFill>
                  <a:srgbClr val="000000"/>
                </a:solidFill>
                <a:latin typeface="Courier New" panose="02070309020205020404" pitchFamily="49" charset="0"/>
                <a:sym typeface="Arial" panose="020B0604020202020204" pitchFamily="34" charset="0"/>
              </a:rPr>
              <a:t>l.location_id</a:t>
            </a:r>
            <a:r>
              <a:rPr lang="en-US" altLang="es-CL" sz="2400" b="1" dirty="0">
                <a:solidFill>
                  <a:srgbClr val="000000"/>
                </a:solidFill>
                <a:latin typeface="Courier New" panose="02070309020205020404" pitchFamily="49" charset="0"/>
                <a:sym typeface="Arial" panose="020B0604020202020204" pitchFamily="34" charset="0"/>
              </a:rPr>
              <a:t>;</a:t>
            </a:r>
          </a:p>
        </p:txBody>
      </p:sp>
      <p:sp>
        <p:nvSpPr>
          <p:cNvPr id="3" name="Rectángulo 2"/>
          <p:cNvSpPr/>
          <p:nvPr/>
        </p:nvSpPr>
        <p:spPr>
          <a:xfrm>
            <a:off x="852053" y="4618720"/>
            <a:ext cx="7966363" cy="1569660"/>
          </a:xfrm>
          <a:prstGeom prst="rect">
            <a:avLst/>
          </a:prstGeom>
          <a:solidFill>
            <a:schemeClr val="bg1">
              <a:lumMod val="85000"/>
            </a:schemeClr>
          </a:solidFill>
        </p:spPr>
        <p:txBody>
          <a:bodyPr wrap="square">
            <a:spAutoFit/>
          </a:bodyPr>
          <a:lstStyle/>
          <a:p>
            <a:pPr marL="0" lvl="4">
              <a:spcBef>
                <a:spcPct val="0"/>
              </a:spcBef>
              <a:buSzPct val="100000"/>
              <a:buFont typeface="Arial" panose="020B0604020202020204" pitchFamily="34" charset="0"/>
              <a:buNone/>
            </a:pPr>
            <a:r>
              <a:rPr lang="en-US" altLang="es-CL" sz="2400" b="1" dirty="0">
                <a:solidFill>
                  <a:srgbClr val="000000"/>
                </a:solidFill>
                <a:latin typeface="Courier New" panose="02070309020205020404" pitchFamily="49" charset="0"/>
                <a:sym typeface="Arial" panose="020B0604020202020204" pitchFamily="34" charset="0"/>
              </a:rPr>
              <a:t>SELECT </a:t>
            </a:r>
            <a:r>
              <a:rPr lang="en-US" altLang="es-CL" sz="2400" b="1" dirty="0" err="1">
                <a:solidFill>
                  <a:srgbClr val="000000"/>
                </a:solidFill>
                <a:latin typeface="Courier New" panose="02070309020205020404" pitchFamily="49" charset="0"/>
                <a:sym typeface="Arial" panose="020B0604020202020204" pitchFamily="34" charset="0"/>
              </a:rPr>
              <a:t>employee_id</a:t>
            </a:r>
            <a:r>
              <a:rPr lang="en-US" altLang="es-CL" sz="2400" b="1" dirty="0">
                <a:solidFill>
                  <a:srgbClr val="000000"/>
                </a:solidFill>
                <a:latin typeface="Courier New" panose="02070309020205020404" pitchFamily="49" charset="0"/>
                <a:sym typeface="Arial" panose="020B0604020202020204" pitchFamily="34" charset="0"/>
              </a:rPr>
              <a:t>, city, </a:t>
            </a:r>
            <a:r>
              <a:rPr lang="en-US" altLang="es-CL" sz="2400" b="1" dirty="0" err="1">
                <a:solidFill>
                  <a:srgbClr val="000000"/>
                </a:solidFill>
                <a:latin typeface="Courier New" panose="02070309020205020404" pitchFamily="49" charset="0"/>
                <a:sym typeface="Arial" panose="020B0604020202020204" pitchFamily="34" charset="0"/>
              </a:rPr>
              <a:t>department_name</a:t>
            </a:r>
            <a:endParaRPr lang="en-US" altLang="es-CL" sz="2400" b="1" dirty="0">
              <a:solidFill>
                <a:srgbClr val="000000"/>
              </a:solidFill>
              <a:latin typeface="Courier New" panose="02070309020205020404" pitchFamily="49" charset="0"/>
              <a:sym typeface="Arial" panose="020B0604020202020204" pitchFamily="34" charset="0"/>
            </a:endParaRPr>
          </a:p>
          <a:p>
            <a:pPr marL="0" lvl="4">
              <a:spcBef>
                <a:spcPct val="0"/>
              </a:spcBef>
              <a:buSzPct val="100000"/>
              <a:buFont typeface="Arial" panose="020B0604020202020204" pitchFamily="34" charset="0"/>
              <a:buNone/>
            </a:pPr>
            <a:r>
              <a:rPr lang="en-US" altLang="es-CL" sz="2400" b="1" dirty="0">
                <a:solidFill>
                  <a:srgbClr val="000000"/>
                </a:solidFill>
                <a:latin typeface="Courier New" panose="02070309020205020404" pitchFamily="49" charset="0"/>
                <a:sym typeface="Arial" panose="020B0604020202020204" pitchFamily="34" charset="0"/>
              </a:rPr>
              <a:t>FROM employees e</a:t>
            </a:r>
          </a:p>
          <a:p>
            <a:pPr marL="0" lvl="4">
              <a:spcBef>
                <a:spcPct val="0"/>
              </a:spcBef>
              <a:buSzPct val="100000"/>
              <a:buFont typeface="Arial" panose="020B0604020202020204" pitchFamily="34" charset="0"/>
              <a:buNone/>
            </a:pPr>
            <a:r>
              <a:rPr lang="en-US" altLang="es-CL" sz="2400" b="1" dirty="0">
                <a:solidFill>
                  <a:srgbClr val="000000"/>
                </a:solidFill>
                <a:latin typeface="Courier New" panose="02070309020205020404" pitchFamily="49" charset="0"/>
                <a:sym typeface="Arial" panose="020B0604020202020204" pitchFamily="34" charset="0"/>
              </a:rPr>
              <a:t>JOIN   departments d USING(</a:t>
            </a:r>
            <a:r>
              <a:rPr lang="en-US" altLang="es-CL" sz="2400" b="1" dirty="0" err="1">
                <a:solidFill>
                  <a:srgbClr val="000000"/>
                </a:solidFill>
                <a:latin typeface="Courier New" panose="02070309020205020404" pitchFamily="49" charset="0"/>
                <a:sym typeface="Arial" panose="020B0604020202020204" pitchFamily="34" charset="0"/>
              </a:rPr>
              <a:t>department_id</a:t>
            </a:r>
            <a:r>
              <a:rPr lang="en-US" altLang="es-CL" sz="2400" b="1" dirty="0">
                <a:solidFill>
                  <a:srgbClr val="000000"/>
                </a:solidFill>
                <a:latin typeface="Courier New" panose="02070309020205020404" pitchFamily="49" charset="0"/>
                <a:sym typeface="Arial" panose="020B0604020202020204" pitchFamily="34" charset="0"/>
              </a:rPr>
              <a:t>)</a:t>
            </a:r>
          </a:p>
          <a:p>
            <a:pPr marL="0" lvl="4">
              <a:spcBef>
                <a:spcPct val="0"/>
              </a:spcBef>
              <a:buSzPct val="100000"/>
              <a:buFont typeface="Arial" panose="020B0604020202020204" pitchFamily="34" charset="0"/>
              <a:buNone/>
            </a:pPr>
            <a:r>
              <a:rPr lang="en-US" altLang="es-CL" sz="2400" b="1" dirty="0">
                <a:solidFill>
                  <a:srgbClr val="000000"/>
                </a:solidFill>
                <a:latin typeface="Courier New" panose="02070309020205020404" pitchFamily="49" charset="0"/>
                <a:sym typeface="Arial" panose="020B0604020202020204" pitchFamily="34" charset="0"/>
              </a:rPr>
              <a:t>JOIN   locations l USING(</a:t>
            </a:r>
            <a:r>
              <a:rPr lang="en-US" altLang="es-CL" sz="2400" b="1" dirty="0" err="1">
                <a:solidFill>
                  <a:srgbClr val="000000"/>
                </a:solidFill>
                <a:latin typeface="Courier New" panose="02070309020205020404" pitchFamily="49" charset="0"/>
                <a:sym typeface="Arial" panose="020B0604020202020204" pitchFamily="34" charset="0"/>
              </a:rPr>
              <a:t>location_id</a:t>
            </a:r>
            <a:r>
              <a:rPr lang="en-US" altLang="es-CL" sz="2400" b="1" dirty="0">
                <a:solidFill>
                  <a:srgbClr val="000000"/>
                </a:solidFill>
                <a:latin typeface="Courier New" panose="02070309020205020404" pitchFamily="49" charset="0"/>
                <a:sym typeface="Arial" panose="020B0604020202020204" pitchFamily="34" charset="0"/>
              </a:rPr>
              <a:t>)</a:t>
            </a:r>
          </a:p>
        </p:txBody>
      </p:sp>
      <p:sp>
        <p:nvSpPr>
          <p:cNvPr id="7" name="Rectangle 10"/>
          <p:cNvSpPr>
            <a:spLocks noChangeArrowheads="1"/>
          </p:cNvSpPr>
          <p:nvPr/>
        </p:nvSpPr>
        <p:spPr bwMode="auto">
          <a:xfrm>
            <a:off x="3601078" y="3804688"/>
            <a:ext cx="126076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s-CL" altLang="es-CL" sz="2400" dirty="0">
                <a:solidFill>
                  <a:srgbClr val="000000"/>
                </a:solidFill>
                <a:sym typeface="Arial" panose="020B0604020202020204" pitchFamily="34" charset="0"/>
              </a:rPr>
              <a:t>O bien</a:t>
            </a:r>
          </a:p>
        </p:txBody>
      </p:sp>
    </p:spTree>
    <p:extLst>
      <p:ext uri="{BB962C8B-B14F-4D97-AF65-F5344CB8AC3E}">
        <p14:creationId xmlns:p14="http://schemas.microsoft.com/office/powerpoint/2010/main" val="21071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80">
                                          <p:stCondLst>
                                            <p:cond delay="0"/>
                                          </p:stCondLst>
                                        </p:cTn>
                                        <p:tgtEl>
                                          <p:spTgt spid="3"/>
                                        </p:tgtEl>
                                      </p:cBhvr>
                                    </p:animEffect>
                                    <p:anim calcmode="lin" valueType="num">
                                      <p:cBhvr>
                                        <p:cTn id="2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gtEl>
                                      </p:cBhvr>
                                      <p:to x="100000" y="60000"/>
                                    </p:animScale>
                                    <p:animScale>
                                      <p:cBhvr>
                                        <p:cTn id="30" dur="166" decel="50000">
                                          <p:stCondLst>
                                            <p:cond delay="676"/>
                                          </p:stCondLst>
                                        </p:cTn>
                                        <p:tgtEl>
                                          <p:spTgt spid="3"/>
                                        </p:tgtEl>
                                      </p:cBhvr>
                                      <p:to x="100000" y="100000"/>
                                    </p:animScale>
                                    <p:animScale>
                                      <p:cBhvr>
                                        <p:cTn id="31" dur="26">
                                          <p:stCondLst>
                                            <p:cond delay="1312"/>
                                          </p:stCondLst>
                                        </p:cTn>
                                        <p:tgtEl>
                                          <p:spTgt spid="3"/>
                                        </p:tgtEl>
                                      </p:cBhvr>
                                      <p:to x="100000" y="80000"/>
                                    </p:animScale>
                                    <p:animScale>
                                      <p:cBhvr>
                                        <p:cTn id="32" dur="166" decel="50000">
                                          <p:stCondLst>
                                            <p:cond delay="1338"/>
                                          </p:stCondLst>
                                        </p:cTn>
                                        <p:tgtEl>
                                          <p:spTgt spid="3"/>
                                        </p:tgtEl>
                                      </p:cBhvr>
                                      <p:to x="100000" y="100000"/>
                                    </p:animScale>
                                    <p:animScale>
                                      <p:cBhvr>
                                        <p:cTn id="33" dur="26">
                                          <p:stCondLst>
                                            <p:cond delay="1642"/>
                                          </p:stCondLst>
                                        </p:cTn>
                                        <p:tgtEl>
                                          <p:spTgt spid="3"/>
                                        </p:tgtEl>
                                      </p:cBhvr>
                                      <p:to x="100000" y="90000"/>
                                    </p:animScale>
                                    <p:animScale>
                                      <p:cBhvr>
                                        <p:cTn id="34" dur="166" decel="50000">
                                          <p:stCondLst>
                                            <p:cond delay="1668"/>
                                          </p:stCondLst>
                                        </p:cTn>
                                        <p:tgtEl>
                                          <p:spTgt spid="3"/>
                                        </p:tgtEl>
                                      </p:cBhvr>
                                      <p:to x="100000" y="100000"/>
                                    </p:animScale>
                                    <p:animScale>
                                      <p:cBhvr>
                                        <p:cTn id="35" dur="26">
                                          <p:stCondLst>
                                            <p:cond delay="1808"/>
                                          </p:stCondLst>
                                        </p:cTn>
                                        <p:tgtEl>
                                          <p:spTgt spid="3"/>
                                        </p:tgtEl>
                                      </p:cBhvr>
                                      <p:to x="100000" y="95000"/>
                                    </p:animScale>
                                    <p:animScale>
                                      <p:cBhvr>
                                        <p:cTn id="3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Rectangle 2"/>
          <p:cNvSpPr>
            <a:spLocks noChangeArrowheads="1"/>
          </p:cNvSpPr>
          <p:nvPr/>
        </p:nvSpPr>
        <p:spPr bwMode="blackGray">
          <a:xfrm>
            <a:off x="542925" y="1960691"/>
            <a:ext cx="7279051" cy="1884327"/>
          </a:xfrm>
          <a:prstGeom prst="rect">
            <a:avLst/>
          </a:prstGeom>
          <a:solidFill>
            <a:schemeClr val="bg1">
              <a:lumMod val="85000"/>
            </a:schemeClr>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SELECT </a:t>
            </a:r>
            <a:r>
              <a:rPr lang="en-US" altLang="es-CL" sz="2400" dirty="0" err="1">
                <a:solidFill>
                  <a:srgbClr val="000000"/>
                </a:solidFill>
                <a:latin typeface="Courier New" panose="02070309020205020404" pitchFamily="49" charset="0"/>
                <a:sym typeface="Arial" panose="020B0604020202020204" pitchFamily="34" charset="0"/>
              </a:rPr>
              <a:t>e.employee_id</a:t>
            </a:r>
            <a:r>
              <a:rPr lang="en-US" altLang="es-CL" sz="2400" dirty="0">
                <a:solidFill>
                  <a:srgbClr val="000000"/>
                </a:solidFill>
                <a:latin typeface="Courier New" panose="02070309020205020404" pitchFamily="49" charset="0"/>
                <a:sym typeface="Arial" panose="020B0604020202020204" pitchFamily="34" charset="0"/>
              </a:rPr>
              <a:t>, </a:t>
            </a:r>
            <a:r>
              <a:rPr lang="en-US" altLang="es-CL" sz="2400" dirty="0" err="1">
                <a:solidFill>
                  <a:srgbClr val="000000"/>
                </a:solidFill>
                <a:latin typeface="Courier New" panose="02070309020205020404" pitchFamily="49" charset="0"/>
                <a:sym typeface="Arial" panose="020B0604020202020204" pitchFamily="34" charset="0"/>
              </a:rPr>
              <a:t>e.last_name</a:t>
            </a:r>
            <a:r>
              <a:rPr lang="en-US" altLang="es-CL" sz="2400" dirty="0">
                <a:solidFill>
                  <a:srgbClr val="000000"/>
                </a:solidFill>
                <a:latin typeface="Courier New" panose="02070309020205020404" pitchFamily="49" charset="0"/>
                <a:sym typeface="Arial" panose="020B0604020202020204" pitchFamily="34" charset="0"/>
              </a:rPr>
              <a:t>, </a:t>
            </a:r>
          </a:p>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       </a:t>
            </a:r>
            <a:r>
              <a:rPr lang="en-US" altLang="es-CL" sz="2400" dirty="0" err="1">
                <a:solidFill>
                  <a:srgbClr val="000000"/>
                </a:solidFill>
                <a:latin typeface="Courier New" panose="02070309020205020404" pitchFamily="49" charset="0"/>
                <a:sym typeface="Arial" panose="020B0604020202020204" pitchFamily="34" charset="0"/>
              </a:rPr>
              <a:t>d.department_id</a:t>
            </a:r>
            <a:r>
              <a:rPr lang="en-US" altLang="es-CL" sz="2400" dirty="0">
                <a:solidFill>
                  <a:srgbClr val="000000"/>
                </a:solidFill>
                <a:latin typeface="Courier New" panose="02070309020205020404" pitchFamily="49" charset="0"/>
                <a:sym typeface="Arial" panose="020B0604020202020204" pitchFamily="34" charset="0"/>
              </a:rPr>
              <a:t>, </a:t>
            </a:r>
            <a:r>
              <a:rPr lang="en-US" altLang="es-CL" sz="2400" dirty="0" err="1">
                <a:solidFill>
                  <a:srgbClr val="000000"/>
                </a:solidFill>
                <a:latin typeface="Courier New" panose="02070309020205020404" pitchFamily="49" charset="0"/>
                <a:sym typeface="Arial" panose="020B0604020202020204" pitchFamily="34" charset="0"/>
              </a:rPr>
              <a:t>d.location_id</a:t>
            </a:r>
            <a:endParaRPr lang="en-US" altLang="es-CL" sz="2400" dirty="0">
              <a:solidFill>
                <a:srgbClr val="000000"/>
              </a:solidFill>
              <a:latin typeface="Courier New" panose="02070309020205020404" pitchFamily="49" charset="0"/>
              <a:sym typeface="Arial" panose="020B0604020202020204" pitchFamily="34" charset="0"/>
            </a:endParaRPr>
          </a:p>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FROM employees e JOIN departments d</a:t>
            </a:r>
          </a:p>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ON(</a:t>
            </a:r>
            <a:r>
              <a:rPr lang="en-US" altLang="es-CL" sz="2400" dirty="0" err="1">
                <a:solidFill>
                  <a:srgbClr val="000000"/>
                </a:solidFill>
                <a:latin typeface="Courier New" panose="02070309020205020404" pitchFamily="49" charset="0"/>
                <a:sym typeface="Arial" panose="020B0604020202020204" pitchFamily="34" charset="0"/>
              </a:rPr>
              <a:t>e.department_id</a:t>
            </a:r>
            <a:r>
              <a:rPr lang="en-US" altLang="es-CL" sz="2400" dirty="0">
                <a:solidFill>
                  <a:srgbClr val="000000"/>
                </a:solidFill>
                <a:latin typeface="Courier New" panose="02070309020205020404" pitchFamily="49" charset="0"/>
                <a:sym typeface="Arial" panose="020B0604020202020204" pitchFamily="34" charset="0"/>
              </a:rPr>
              <a:t> = </a:t>
            </a:r>
            <a:r>
              <a:rPr lang="en-US" altLang="es-CL" sz="2400" dirty="0" err="1">
                <a:solidFill>
                  <a:srgbClr val="000000"/>
                </a:solidFill>
                <a:latin typeface="Courier New" panose="02070309020205020404" pitchFamily="49" charset="0"/>
                <a:sym typeface="Arial" panose="020B0604020202020204" pitchFamily="34" charset="0"/>
              </a:rPr>
              <a:t>d.department_id</a:t>
            </a:r>
            <a:r>
              <a:rPr lang="en-US" altLang="es-CL" sz="2400" dirty="0">
                <a:solidFill>
                  <a:srgbClr val="000000"/>
                </a:solidFill>
                <a:latin typeface="Courier New" panose="02070309020205020404" pitchFamily="49" charset="0"/>
                <a:sym typeface="Arial" panose="020B0604020202020204" pitchFamily="34" charset="0"/>
              </a:rPr>
              <a:t>)</a:t>
            </a:r>
          </a:p>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AND </a:t>
            </a:r>
            <a:r>
              <a:rPr lang="en-US" altLang="es-CL" sz="2400" dirty="0" err="1">
                <a:solidFill>
                  <a:srgbClr val="000000"/>
                </a:solidFill>
                <a:latin typeface="Courier New" panose="02070309020205020404" pitchFamily="49" charset="0"/>
                <a:sym typeface="Arial" panose="020B0604020202020204" pitchFamily="34" charset="0"/>
              </a:rPr>
              <a:t>e.manager_id</a:t>
            </a:r>
            <a:r>
              <a:rPr lang="en-US" altLang="es-CL" sz="2400" dirty="0">
                <a:solidFill>
                  <a:srgbClr val="000000"/>
                </a:solidFill>
                <a:latin typeface="Courier New" panose="02070309020205020404" pitchFamily="49" charset="0"/>
                <a:sym typeface="Arial" panose="020B0604020202020204" pitchFamily="34" charset="0"/>
              </a:rPr>
              <a:t> = 149 ;</a:t>
            </a:r>
          </a:p>
        </p:txBody>
      </p:sp>
      <p:sp>
        <p:nvSpPr>
          <p:cNvPr id="5" name="Rectangle 8"/>
          <p:cNvSpPr txBox="1">
            <a:spLocks noChangeArrowheads="1"/>
          </p:cNvSpPr>
          <p:nvPr/>
        </p:nvSpPr>
        <p:spPr>
          <a:xfrm>
            <a:off x="542925" y="1138272"/>
            <a:ext cx="7918450" cy="69532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CL" altLang="es-CL" sz="2400" dirty="0">
                <a:solidFill>
                  <a:srgbClr val="000000"/>
                </a:solidFill>
                <a:cs typeface="Arial" panose="020B0604020202020204" pitchFamily="34" charset="0"/>
                <a:sym typeface="Arial" panose="020B0604020202020204" pitchFamily="34" charset="0"/>
              </a:rPr>
              <a:t>Uso de la cláusula </a:t>
            </a:r>
            <a:r>
              <a:rPr lang="es-CL" altLang="es-CL" sz="2400" dirty="0">
                <a:solidFill>
                  <a:srgbClr val="000000"/>
                </a:solidFill>
                <a:latin typeface="Courier New" panose="02070309020205020404" pitchFamily="49" charset="0"/>
                <a:cs typeface="Arial" panose="020B0604020202020204" pitchFamily="34" charset="0"/>
                <a:sym typeface="Arial" panose="020B0604020202020204" pitchFamily="34" charset="0"/>
              </a:rPr>
              <a:t>AND</a:t>
            </a:r>
            <a:r>
              <a:rPr lang="es-CL" altLang="es-CL" sz="2400" dirty="0">
                <a:solidFill>
                  <a:srgbClr val="000000"/>
                </a:solidFill>
                <a:cs typeface="Arial" panose="020B0604020202020204" pitchFamily="34" charset="0"/>
                <a:sym typeface="Arial" panose="020B0604020202020204" pitchFamily="34" charset="0"/>
              </a:rPr>
              <a:t> o la cláusula </a:t>
            </a:r>
            <a:r>
              <a:rPr lang="es-CL" altLang="es-CL" sz="2400" dirty="0">
                <a:solidFill>
                  <a:srgbClr val="000000"/>
                </a:solidFill>
                <a:latin typeface="Courier New" panose="02070309020205020404" pitchFamily="49" charset="0"/>
                <a:cs typeface="Arial" panose="020B0604020202020204" pitchFamily="34" charset="0"/>
                <a:sym typeface="Arial" panose="020B0604020202020204" pitchFamily="34" charset="0"/>
              </a:rPr>
              <a:t>WHERE</a:t>
            </a:r>
            <a:r>
              <a:rPr lang="es-CL" altLang="es-CL" sz="2400" dirty="0">
                <a:solidFill>
                  <a:srgbClr val="000000"/>
                </a:solidFill>
                <a:cs typeface="Arial" panose="020B0604020202020204" pitchFamily="34" charset="0"/>
                <a:sym typeface="Arial" panose="020B0604020202020204" pitchFamily="34" charset="0"/>
              </a:rPr>
              <a:t> para aplicar condiciones adicionales:</a:t>
            </a:r>
          </a:p>
        </p:txBody>
      </p:sp>
      <p:sp>
        <p:nvSpPr>
          <p:cNvPr id="7" name="Rectangle 5"/>
          <p:cNvSpPr>
            <a:spLocks noChangeArrowheads="1"/>
          </p:cNvSpPr>
          <p:nvPr/>
        </p:nvSpPr>
        <p:spPr bwMode="gray">
          <a:xfrm>
            <a:off x="542925" y="3454768"/>
            <a:ext cx="4181476" cy="390250"/>
          </a:xfrm>
          <a:prstGeom prst="rect">
            <a:avLst/>
          </a:prstGeom>
          <a:noFill/>
          <a:ln w="38100">
            <a:solidFill>
              <a:srgbClr val="F4020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IN" altLang="es-CL"/>
          </a:p>
        </p:txBody>
      </p:sp>
      <p:sp>
        <p:nvSpPr>
          <p:cNvPr id="8" name="Rectangle 9"/>
          <p:cNvSpPr>
            <a:spLocks noChangeArrowheads="1"/>
          </p:cNvSpPr>
          <p:nvPr/>
        </p:nvSpPr>
        <p:spPr bwMode="blackGray">
          <a:xfrm>
            <a:off x="1212114" y="4457247"/>
            <a:ext cx="7292906" cy="1920421"/>
          </a:xfrm>
          <a:prstGeom prst="rect">
            <a:avLst/>
          </a:prstGeom>
          <a:solidFill>
            <a:schemeClr val="bg1">
              <a:lumMod val="85000"/>
            </a:schemeClr>
          </a:solidFill>
          <a:ln w="28575">
            <a:solidFill>
              <a:srgbClr val="000000"/>
            </a:solidFill>
            <a:miter lim="800000"/>
            <a:headEnd/>
            <a:tailEnd/>
          </a:ln>
        </p:spPr>
        <p:txBody>
          <a:bodyPr wrap="none" lIns="92075" tIns="46038" rIns="92075" bIns="46038" anchor="ctr"/>
          <a:lstStyle>
            <a:lvl1pPr eaLnBrk="0" hangingPunct="0">
              <a:tabLst>
                <a:tab pos="1200150" algn="l"/>
              </a:tabLst>
              <a:defRPr b="1">
                <a:solidFill>
                  <a:schemeClr val="tx1"/>
                </a:solidFill>
                <a:latin typeface="Arial" panose="020B0604020202020204" pitchFamily="34" charset="0"/>
              </a:defRPr>
            </a:lvl1pPr>
            <a:lvl2pPr marL="742950" indent="-285750" eaLnBrk="0" hangingPunct="0">
              <a:tabLst>
                <a:tab pos="1200150" algn="l"/>
              </a:tabLst>
              <a:defRPr b="1">
                <a:solidFill>
                  <a:schemeClr val="tx1"/>
                </a:solidFill>
                <a:latin typeface="Arial" panose="020B0604020202020204" pitchFamily="34" charset="0"/>
              </a:defRPr>
            </a:lvl2pPr>
            <a:lvl3pPr marL="1143000" indent="-228600" eaLnBrk="0" hangingPunct="0">
              <a:tabLst>
                <a:tab pos="1200150" algn="l"/>
              </a:tabLst>
              <a:defRPr b="1">
                <a:solidFill>
                  <a:schemeClr val="tx1"/>
                </a:solidFill>
                <a:latin typeface="Arial" panose="020B0604020202020204" pitchFamily="34" charset="0"/>
              </a:defRPr>
            </a:lvl3pPr>
            <a:lvl4pPr marL="1600200" indent="-228600" eaLnBrk="0" hangingPunct="0">
              <a:tabLst>
                <a:tab pos="1200150" algn="l"/>
              </a:tabLst>
              <a:defRPr b="1">
                <a:solidFill>
                  <a:schemeClr val="tx1"/>
                </a:solidFill>
                <a:latin typeface="Arial" panose="020B0604020202020204" pitchFamily="34" charset="0"/>
              </a:defRPr>
            </a:lvl4pPr>
            <a:lvl5pPr marL="2057400" indent="-228600" eaLnBrk="0" hangingPunct="0">
              <a:tabLst>
                <a:tab pos="1200150" algn="l"/>
              </a:tabLst>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tabLst>
                <a:tab pos="1200150" algn="l"/>
              </a:tabLst>
              <a:defRPr b="1">
                <a:solidFill>
                  <a:schemeClr val="tx1"/>
                </a:solidFill>
                <a:latin typeface="Arial" panose="020B0604020202020204" pitchFamily="34" charset="0"/>
              </a:defRPr>
            </a:lvl9pPr>
          </a:lstStyle>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SELECT </a:t>
            </a:r>
            <a:r>
              <a:rPr lang="en-US" altLang="es-CL" sz="2400" dirty="0" err="1">
                <a:solidFill>
                  <a:srgbClr val="000000"/>
                </a:solidFill>
                <a:latin typeface="Courier New" panose="02070309020205020404" pitchFamily="49" charset="0"/>
                <a:sym typeface="Arial" panose="020B0604020202020204" pitchFamily="34" charset="0"/>
              </a:rPr>
              <a:t>e.employee_id</a:t>
            </a:r>
            <a:r>
              <a:rPr lang="en-US" altLang="es-CL" sz="2400" dirty="0">
                <a:solidFill>
                  <a:srgbClr val="000000"/>
                </a:solidFill>
                <a:latin typeface="Courier New" panose="02070309020205020404" pitchFamily="49" charset="0"/>
                <a:sym typeface="Arial" panose="020B0604020202020204" pitchFamily="34" charset="0"/>
              </a:rPr>
              <a:t>, </a:t>
            </a:r>
            <a:r>
              <a:rPr lang="en-US" altLang="es-CL" sz="2400" dirty="0" err="1">
                <a:solidFill>
                  <a:srgbClr val="000000"/>
                </a:solidFill>
                <a:latin typeface="Courier New" panose="02070309020205020404" pitchFamily="49" charset="0"/>
                <a:sym typeface="Arial" panose="020B0604020202020204" pitchFamily="34" charset="0"/>
              </a:rPr>
              <a:t>e.last_name</a:t>
            </a:r>
            <a:r>
              <a:rPr lang="en-US" altLang="es-CL" sz="2400" dirty="0">
                <a:solidFill>
                  <a:srgbClr val="000000"/>
                </a:solidFill>
                <a:latin typeface="Courier New" panose="02070309020205020404" pitchFamily="49" charset="0"/>
                <a:sym typeface="Arial" panose="020B0604020202020204" pitchFamily="34" charset="0"/>
              </a:rPr>
              <a:t>, </a:t>
            </a:r>
          </a:p>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       </a:t>
            </a:r>
            <a:r>
              <a:rPr lang="en-US" altLang="es-CL" sz="2400" dirty="0" err="1">
                <a:solidFill>
                  <a:srgbClr val="000000"/>
                </a:solidFill>
                <a:latin typeface="Courier New" panose="02070309020205020404" pitchFamily="49" charset="0"/>
                <a:sym typeface="Arial" panose="020B0604020202020204" pitchFamily="34" charset="0"/>
              </a:rPr>
              <a:t>d.department_id</a:t>
            </a:r>
            <a:r>
              <a:rPr lang="en-US" altLang="es-CL" sz="2400" dirty="0">
                <a:solidFill>
                  <a:srgbClr val="000000"/>
                </a:solidFill>
                <a:latin typeface="Courier New" panose="02070309020205020404" pitchFamily="49" charset="0"/>
                <a:sym typeface="Arial" panose="020B0604020202020204" pitchFamily="34" charset="0"/>
              </a:rPr>
              <a:t>, </a:t>
            </a:r>
            <a:r>
              <a:rPr lang="en-US" altLang="es-CL" sz="2400" dirty="0" err="1">
                <a:solidFill>
                  <a:srgbClr val="000000"/>
                </a:solidFill>
                <a:latin typeface="Courier New" panose="02070309020205020404" pitchFamily="49" charset="0"/>
                <a:sym typeface="Arial" panose="020B0604020202020204" pitchFamily="34" charset="0"/>
              </a:rPr>
              <a:t>d.location_id</a:t>
            </a:r>
            <a:endParaRPr lang="en-US" altLang="es-CL" sz="2400" dirty="0">
              <a:solidFill>
                <a:srgbClr val="000000"/>
              </a:solidFill>
              <a:latin typeface="Courier New" panose="02070309020205020404" pitchFamily="49" charset="0"/>
              <a:sym typeface="Arial" panose="020B0604020202020204" pitchFamily="34" charset="0"/>
            </a:endParaRPr>
          </a:p>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FROM employees e JOIN departments d</a:t>
            </a:r>
          </a:p>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ON (</a:t>
            </a:r>
            <a:r>
              <a:rPr lang="en-US" altLang="es-CL" sz="2400" dirty="0" err="1">
                <a:solidFill>
                  <a:srgbClr val="000000"/>
                </a:solidFill>
                <a:latin typeface="Courier New" panose="02070309020205020404" pitchFamily="49" charset="0"/>
                <a:sym typeface="Arial" panose="020B0604020202020204" pitchFamily="34" charset="0"/>
              </a:rPr>
              <a:t>e.department_id</a:t>
            </a:r>
            <a:r>
              <a:rPr lang="en-US" altLang="es-CL" sz="2400" dirty="0">
                <a:solidFill>
                  <a:srgbClr val="000000"/>
                </a:solidFill>
                <a:latin typeface="Courier New" panose="02070309020205020404" pitchFamily="49" charset="0"/>
                <a:sym typeface="Arial" panose="020B0604020202020204" pitchFamily="34" charset="0"/>
              </a:rPr>
              <a:t> = </a:t>
            </a:r>
            <a:r>
              <a:rPr lang="en-US" altLang="es-CL" sz="2400" dirty="0" err="1">
                <a:solidFill>
                  <a:srgbClr val="000000"/>
                </a:solidFill>
                <a:latin typeface="Courier New" panose="02070309020205020404" pitchFamily="49" charset="0"/>
                <a:sym typeface="Arial" panose="020B0604020202020204" pitchFamily="34" charset="0"/>
              </a:rPr>
              <a:t>d.department_id</a:t>
            </a:r>
            <a:r>
              <a:rPr lang="en-US" altLang="es-CL" sz="2400" dirty="0">
                <a:solidFill>
                  <a:srgbClr val="000000"/>
                </a:solidFill>
                <a:latin typeface="Courier New" panose="02070309020205020404" pitchFamily="49" charset="0"/>
                <a:sym typeface="Arial" panose="020B0604020202020204" pitchFamily="34" charset="0"/>
              </a:rPr>
              <a:t>)</a:t>
            </a:r>
          </a:p>
          <a:p>
            <a:pPr algn="l">
              <a:spcBef>
                <a:spcPct val="0"/>
              </a:spcBef>
              <a:buClrTx/>
              <a:buSzPct val="100000"/>
            </a:pPr>
            <a:r>
              <a:rPr lang="en-US" altLang="es-CL" sz="2400" dirty="0">
                <a:solidFill>
                  <a:srgbClr val="000000"/>
                </a:solidFill>
                <a:latin typeface="Courier New" panose="02070309020205020404" pitchFamily="49" charset="0"/>
                <a:sym typeface="Arial" panose="020B0604020202020204" pitchFamily="34" charset="0"/>
              </a:rPr>
              <a:t>WHERE </a:t>
            </a:r>
            <a:r>
              <a:rPr lang="en-US" altLang="es-CL" sz="2400" dirty="0" err="1">
                <a:solidFill>
                  <a:srgbClr val="000000"/>
                </a:solidFill>
                <a:latin typeface="Courier New" panose="02070309020205020404" pitchFamily="49" charset="0"/>
                <a:sym typeface="Arial" panose="020B0604020202020204" pitchFamily="34" charset="0"/>
              </a:rPr>
              <a:t>e.manager_id</a:t>
            </a:r>
            <a:r>
              <a:rPr lang="en-US" altLang="es-CL" sz="2400" dirty="0">
                <a:solidFill>
                  <a:srgbClr val="000000"/>
                </a:solidFill>
                <a:latin typeface="Courier New" panose="02070309020205020404" pitchFamily="49" charset="0"/>
                <a:sym typeface="Arial" panose="020B0604020202020204" pitchFamily="34" charset="0"/>
              </a:rPr>
              <a:t> = 149 ;</a:t>
            </a:r>
          </a:p>
        </p:txBody>
      </p:sp>
      <p:sp>
        <p:nvSpPr>
          <p:cNvPr id="9" name="Rectangle 10"/>
          <p:cNvSpPr>
            <a:spLocks noChangeArrowheads="1"/>
          </p:cNvSpPr>
          <p:nvPr/>
        </p:nvSpPr>
        <p:spPr bwMode="auto">
          <a:xfrm>
            <a:off x="3497855" y="3879988"/>
            <a:ext cx="1226545"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sz="2400" dirty="0">
                <a:solidFill>
                  <a:srgbClr val="000000"/>
                </a:solidFill>
                <a:sym typeface="Arial" panose="020B0604020202020204" pitchFamily="34" charset="0"/>
              </a:rPr>
              <a:t>O </a:t>
            </a:r>
            <a:r>
              <a:rPr lang="en-US" altLang="es-CL" sz="2400" dirty="0" err="1">
                <a:solidFill>
                  <a:srgbClr val="000000"/>
                </a:solidFill>
                <a:sym typeface="Arial" panose="020B0604020202020204" pitchFamily="34" charset="0"/>
              </a:rPr>
              <a:t>bien</a:t>
            </a:r>
            <a:endParaRPr lang="en-US" altLang="es-CL" sz="2400" dirty="0">
              <a:solidFill>
                <a:srgbClr val="000000"/>
              </a:solidFill>
              <a:sym typeface="Arial" panose="020B0604020202020204" pitchFamily="34" charset="0"/>
            </a:endParaRPr>
          </a:p>
        </p:txBody>
      </p:sp>
      <p:sp>
        <p:nvSpPr>
          <p:cNvPr id="10" name="Rectangle 11"/>
          <p:cNvSpPr>
            <a:spLocks noChangeArrowheads="1"/>
          </p:cNvSpPr>
          <p:nvPr/>
        </p:nvSpPr>
        <p:spPr bwMode="gray">
          <a:xfrm>
            <a:off x="1212113" y="6003723"/>
            <a:ext cx="4582757" cy="304800"/>
          </a:xfrm>
          <a:prstGeom prst="rect">
            <a:avLst/>
          </a:prstGeom>
          <a:noFill/>
          <a:ln w="38100">
            <a:solidFill>
              <a:srgbClr val="F4020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IN" altLang="es-CL"/>
          </a:p>
        </p:txBody>
      </p:sp>
    </p:spTree>
    <p:extLst>
      <p:ext uri="{BB962C8B-B14F-4D97-AF65-F5344CB8AC3E}">
        <p14:creationId xmlns:p14="http://schemas.microsoft.com/office/powerpoint/2010/main" val="229060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53" presetClass="entr" presetSubtype="16" fill="hold" grpId="0" nodeType="after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1843490" y="219229"/>
            <a:ext cx="5402738" cy="612186"/>
          </a:xfrm>
        </p:spPr>
        <p:txBody>
          <a:bodyPr>
            <a:normAutofit/>
          </a:bodyPr>
          <a:lstStyle/>
          <a:p>
            <a:pPr algn="l"/>
            <a:r>
              <a:rPr lang="es-ES" sz="2400" b="1" dirty="0">
                <a:solidFill>
                  <a:srgbClr val="D40202"/>
                </a:solidFill>
                <a:latin typeface="Myriad Pro"/>
                <a:cs typeface="Myriad Pro"/>
              </a:rPr>
              <a:t>Unión de una Tabla consigo Misma</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Rectangle 3"/>
          <p:cNvSpPr>
            <a:spLocks noChangeArrowheads="1"/>
          </p:cNvSpPr>
          <p:nvPr/>
        </p:nvSpPr>
        <p:spPr bwMode="auto">
          <a:xfrm>
            <a:off x="890434" y="4345973"/>
            <a:ext cx="782219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50000"/>
              </a:spcBef>
              <a:buClrTx/>
              <a:buSzPct val="100000"/>
            </a:pPr>
            <a:r>
              <a:rPr lang="en-US" altLang="es-CL" sz="2000" dirty="0">
                <a:solidFill>
                  <a:srgbClr val="000000"/>
                </a:solidFill>
                <a:latin typeface="Courier New" panose="02070309020205020404" pitchFamily="49" charset="0"/>
                <a:sym typeface="Arial" panose="020B0604020202020204" pitchFamily="34" charset="0"/>
              </a:rPr>
              <a:t>MANAGER_ID</a:t>
            </a:r>
            <a:r>
              <a:rPr lang="en-US" altLang="es-CL" sz="2000" dirty="0">
                <a:solidFill>
                  <a:srgbClr val="000000"/>
                </a:solidFill>
                <a:sym typeface="Arial" panose="020B0604020202020204" pitchFamily="34" charset="0"/>
              </a:rPr>
              <a:t> </a:t>
            </a:r>
            <a:r>
              <a:rPr lang="es-CL" altLang="es-CL" sz="2000" dirty="0">
                <a:solidFill>
                  <a:srgbClr val="000000"/>
                </a:solidFill>
                <a:sym typeface="Arial" panose="020B0604020202020204" pitchFamily="34" charset="0"/>
              </a:rPr>
              <a:t>en</a:t>
            </a:r>
            <a:r>
              <a:rPr lang="en-US" altLang="es-CL" sz="2000" dirty="0">
                <a:solidFill>
                  <a:srgbClr val="000000"/>
                </a:solidFill>
                <a:sym typeface="Arial" panose="020B0604020202020204" pitchFamily="34" charset="0"/>
              </a:rPr>
              <a:t> </a:t>
            </a:r>
            <a:r>
              <a:rPr lang="en-US" altLang="es-CL" sz="2000" dirty="0">
                <a:solidFill>
                  <a:srgbClr val="000000"/>
                </a:solidFill>
                <a:latin typeface="Courier New" panose="02070309020205020404" pitchFamily="49" charset="0"/>
                <a:sym typeface="Arial" panose="020B0604020202020204" pitchFamily="34" charset="0"/>
              </a:rPr>
              <a:t>EMPLEADOS</a:t>
            </a:r>
            <a:r>
              <a:rPr lang="en-US" altLang="es-CL" sz="2000" dirty="0">
                <a:solidFill>
                  <a:srgbClr val="000000"/>
                </a:solidFill>
                <a:sym typeface="Arial" panose="020B0604020202020204" pitchFamily="34" charset="0"/>
              </a:rPr>
              <a:t> </a:t>
            </a:r>
            <a:r>
              <a:rPr lang="es-CL" altLang="es-CL" sz="2000" dirty="0">
                <a:solidFill>
                  <a:srgbClr val="000000"/>
                </a:solidFill>
                <a:sym typeface="Arial" panose="020B0604020202020204" pitchFamily="34" charset="0"/>
              </a:rPr>
              <a:t>es igual a </a:t>
            </a:r>
            <a:r>
              <a:rPr lang="en-US" altLang="es-CL" sz="2000" dirty="0">
                <a:solidFill>
                  <a:srgbClr val="000000"/>
                </a:solidFill>
                <a:latin typeface="Courier New" panose="02070309020205020404" pitchFamily="49" charset="0"/>
                <a:sym typeface="Arial" panose="020B0604020202020204" pitchFamily="34" charset="0"/>
              </a:rPr>
              <a:t>EMPLOYEE_ID</a:t>
            </a:r>
            <a:r>
              <a:rPr lang="en-US" altLang="es-CL" sz="2000" dirty="0">
                <a:solidFill>
                  <a:srgbClr val="000000"/>
                </a:solidFill>
                <a:sym typeface="Arial" panose="020B0604020202020204" pitchFamily="34" charset="0"/>
              </a:rPr>
              <a:t> </a:t>
            </a:r>
            <a:r>
              <a:rPr lang="es-CL" altLang="es-CL" sz="2000" dirty="0">
                <a:solidFill>
                  <a:srgbClr val="000000"/>
                </a:solidFill>
                <a:sym typeface="Arial" panose="020B0604020202020204" pitchFamily="34" charset="0"/>
              </a:rPr>
              <a:t>en</a:t>
            </a:r>
            <a:r>
              <a:rPr lang="en-US" altLang="es-CL" sz="2000" dirty="0">
                <a:solidFill>
                  <a:srgbClr val="000000"/>
                </a:solidFill>
                <a:sym typeface="Arial" panose="020B0604020202020204" pitchFamily="34" charset="0"/>
              </a:rPr>
              <a:t> </a:t>
            </a:r>
            <a:r>
              <a:rPr lang="en-US" altLang="es-CL" sz="2000" dirty="0">
                <a:solidFill>
                  <a:srgbClr val="000000"/>
                </a:solidFill>
                <a:latin typeface="Courier New" panose="02070309020205020404" pitchFamily="49" charset="0"/>
                <a:sym typeface="Arial" panose="020B0604020202020204" pitchFamily="34" charset="0"/>
              </a:rPr>
              <a:t>JEFES</a:t>
            </a:r>
            <a:r>
              <a:rPr lang="en-US" altLang="es-CL" sz="2000" dirty="0">
                <a:solidFill>
                  <a:srgbClr val="000000"/>
                </a:solidFill>
                <a:sym typeface="Arial" panose="020B0604020202020204" pitchFamily="34" charset="0"/>
              </a:rPr>
              <a:t>.</a:t>
            </a:r>
          </a:p>
        </p:txBody>
      </p:sp>
      <p:sp>
        <p:nvSpPr>
          <p:cNvPr id="5" name="Freeform 4"/>
          <p:cNvSpPr>
            <a:spLocks/>
          </p:cNvSpPr>
          <p:nvPr/>
        </p:nvSpPr>
        <p:spPr bwMode="auto">
          <a:xfrm>
            <a:off x="4140046" y="3881002"/>
            <a:ext cx="1560513" cy="377825"/>
          </a:xfrm>
          <a:custGeom>
            <a:avLst/>
            <a:gdLst>
              <a:gd name="T0" fmla="*/ 0 w 946"/>
              <a:gd name="T1" fmla="*/ 2147483647 h 378"/>
              <a:gd name="T2" fmla="*/ 0 w 946"/>
              <a:gd name="T3" fmla="*/ 2147483647 h 378"/>
              <a:gd name="T4" fmla="*/ 2147483647 w 946"/>
              <a:gd name="T5" fmla="*/ 2147483647 h 378"/>
              <a:gd name="T6" fmla="*/ 2147483647 w 946"/>
              <a:gd name="T7" fmla="*/ 0 h 378"/>
              <a:gd name="T8" fmla="*/ 0 60000 65536"/>
              <a:gd name="T9" fmla="*/ 0 60000 65536"/>
              <a:gd name="T10" fmla="*/ 0 60000 65536"/>
              <a:gd name="T11" fmla="*/ 0 60000 65536"/>
              <a:gd name="T12" fmla="*/ 0 w 946"/>
              <a:gd name="T13" fmla="*/ 0 h 378"/>
              <a:gd name="T14" fmla="*/ 946 w 946"/>
              <a:gd name="T15" fmla="*/ 378 h 378"/>
            </a:gdLst>
            <a:ahLst/>
            <a:cxnLst>
              <a:cxn ang="T8">
                <a:pos x="T0" y="T1"/>
              </a:cxn>
              <a:cxn ang="T9">
                <a:pos x="T2" y="T3"/>
              </a:cxn>
              <a:cxn ang="T10">
                <a:pos x="T4" y="T5"/>
              </a:cxn>
              <a:cxn ang="T11">
                <a:pos x="T6" y="T7"/>
              </a:cxn>
            </a:cxnLst>
            <a:rect l="T12" t="T13" r="T14" b="T15"/>
            <a:pathLst>
              <a:path w="946" h="378">
                <a:moveTo>
                  <a:pt x="0" y="9"/>
                </a:moveTo>
                <a:lnTo>
                  <a:pt x="0" y="377"/>
                </a:lnTo>
                <a:lnTo>
                  <a:pt x="945" y="377"/>
                </a:lnTo>
                <a:lnTo>
                  <a:pt x="945" y="0"/>
                </a:lnTo>
              </a:path>
            </a:pathLst>
          </a:custGeom>
          <a:noFill/>
          <a:ln w="28575" cap="rnd">
            <a:solidFill>
              <a:schemeClr val="tx1"/>
            </a:solidFill>
            <a:round/>
            <a:headEnd type="triangle" w="sm" len="sm"/>
            <a:tailEnd type="triangle" w="sm" len="sm"/>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en-GB" altLang="es-CL"/>
          </a:p>
        </p:txBody>
      </p:sp>
      <p:sp>
        <p:nvSpPr>
          <p:cNvPr id="7" name="Line 5"/>
          <p:cNvSpPr>
            <a:spLocks noChangeShapeType="1"/>
          </p:cNvSpPr>
          <p:nvPr/>
        </p:nvSpPr>
        <p:spPr bwMode="auto">
          <a:xfrm>
            <a:off x="4871884" y="4250890"/>
            <a:ext cx="0" cy="16870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8" name="Rectangle 6"/>
          <p:cNvSpPr>
            <a:spLocks noChangeArrowheads="1"/>
          </p:cNvSpPr>
          <p:nvPr/>
        </p:nvSpPr>
        <p:spPr bwMode="auto">
          <a:xfrm>
            <a:off x="890434" y="948890"/>
            <a:ext cx="3417602"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sz="2000" dirty="0">
                <a:solidFill>
                  <a:srgbClr val="000000"/>
                </a:solidFill>
                <a:latin typeface="Courier New" panose="02070309020205020404" pitchFamily="49" charset="0"/>
                <a:sym typeface="Arial" panose="020B0604020202020204" pitchFamily="34" charset="0"/>
              </a:rPr>
              <a:t>EMPLOYEES (</a:t>
            </a:r>
            <a:r>
              <a:rPr lang="en-US" altLang="es-CL" sz="2000" dirty="0" err="1">
                <a:solidFill>
                  <a:srgbClr val="000000"/>
                </a:solidFill>
                <a:latin typeface="Courier New" panose="02070309020205020404" pitchFamily="49" charset="0"/>
                <a:sym typeface="Arial" panose="020B0604020202020204" pitchFamily="34" charset="0"/>
              </a:rPr>
              <a:t>Empleados</a:t>
            </a:r>
            <a:r>
              <a:rPr lang="en-US" altLang="es-CL" sz="2000" dirty="0">
                <a:solidFill>
                  <a:srgbClr val="000000"/>
                </a:solidFill>
                <a:latin typeface="Courier New" panose="02070309020205020404" pitchFamily="49" charset="0"/>
                <a:sym typeface="Arial" panose="020B0604020202020204" pitchFamily="34" charset="0"/>
              </a:rPr>
              <a:t>)</a:t>
            </a:r>
          </a:p>
        </p:txBody>
      </p:sp>
      <p:sp>
        <p:nvSpPr>
          <p:cNvPr id="9" name="Rectangle 7"/>
          <p:cNvSpPr>
            <a:spLocks noChangeArrowheads="1"/>
          </p:cNvSpPr>
          <p:nvPr/>
        </p:nvSpPr>
        <p:spPr bwMode="auto">
          <a:xfrm>
            <a:off x="5000471" y="948890"/>
            <a:ext cx="2802049"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lgn="l">
              <a:spcBef>
                <a:spcPct val="0"/>
              </a:spcBef>
              <a:buClrTx/>
              <a:buSzPct val="100000"/>
            </a:pPr>
            <a:r>
              <a:rPr lang="en-US" altLang="es-CL" sz="2000" dirty="0">
                <a:solidFill>
                  <a:srgbClr val="000000"/>
                </a:solidFill>
                <a:latin typeface="Courier New" panose="02070309020205020404" pitchFamily="49" charset="0"/>
                <a:sym typeface="Arial" panose="020B0604020202020204" pitchFamily="34" charset="0"/>
              </a:rPr>
              <a:t>EMPLOYEES (Jefes)</a:t>
            </a:r>
          </a:p>
        </p:txBody>
      </p:sp>
      <p:sp>
        <p:nvSpPr>
          <p:cNvPr id="10" name="Text Box 10"/>
          <p:cNvSpPr txBox="1">
            <a:spLocks noChangeArrowheads="1"/>
          </p:cNvSpPr>
          <p:nvPr/>
        </p:nvSpPr>
        <p:spPr bwMode="auto">
          <a:xfrm>
            <a:off x="1058709" y="3773052"/>
            <a:ext cx="3667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SzPct val="100000"/>
            </a:pPr>
            <a:r>
              <a:rPr lang="en-US" altLang="es-CL" sz="2400">
                <a:solidFill>
                  <a:srgbClr val="000000"/>
                </a:solidFill>
                <a:sym typeface="Arial" panose="020B0604020202020204" pitchFamily="34" charset="0"/>
              </a:rPr>
              <a:t>…</a:t>
            </a:r>
          </a:p>
        </p:txBody>
      </p:sp>
      <p:sp>
        <p:nvSpPr>
          <p:cNvPr id="11" name="Text Box 11"/>
          <p:cNvSpPr txBox="1">
            <a:spLocks noChangeArrowheads="1"/>
          </p:cNvSpPr>
          <p:nvPr/>
        </p:nvSpPr>
        <p:spPr bwMode="auto">
          <a:xfrm>
            <a:off x="5216371" y="3750827"/>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eaLnBrk="0" hangingPunct="0">
              <a:defRPr b="1">
                <a:solidFill>
                  <a:schemeClr val="tx1"/>
                </a:solidFill>
                <a:latin typeface="Arial" panose="020B0604020202020204" pitchFamily="34" charset="0"/>
              </a:defRPr>
            </a:lvl1pPr>
            <a:lvl2pPr marL="742950" indent="-285750" defTabSz="822325" eaLnBrk="0" hangingPunct="0">
              <a:defRPr b="1">
                <a:solidFill>
                  <a:schemeClr val="tx1"/>
                </a:solidFill>
                <a:latin typeface="Arial" panose="020B0604020202020204" pitchFamily="34" charset="0"/>
              </a:defRPr>
            </a:lvl2pPr>
            <a:lvl3pPr marL="1143000" indent="-228600" defTabSz="822325" eaLnBrk="0" hangingPunct="0">
              <a:defRPr b="1">
                <a:solidFill>
                  <a:schemeClr val="tx1"/>
                </a:solidFill>
                <a:latin typeface="Arial" panose="020B0604020202020204" pitchFamily="34" charset="0"/>
              </a:defRPr>
            </a:lvl3pPr>
            <a:lvl4pPr marL="1600200" indent="-228600" defTabSz="822325" eaLnBrk="0" hangingPunct="0">
              <a:defRPr b="1">
                <a:solidFill>
                  <a:schemeClr val="tx1"/>
                </a:solidFill>
                <a:latin typeface="Arial" panose="020B0604020202020204" pitchFamily="34" charset="0"/>
              </a:defRPr>
            </a:lvl4pPr>
            <a:lvl5pPr marL="2057400" indent="-228600" defTabSz="822325" eaLnBrk="0" hangingPunct="0">
              <a:defRPr b="1">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SzPct val="100000"/>
            </a:pPr>
            <a:r>
              <a:rPr lang="en-US" altLang="es-CL" sz="2400">
                <a:solidFill>
                  <a:srgbClr val="000000"/>
                </a:solidFill>
                <a:sym typeface="Arial" panose="020B0604020202020204" pitchFamily="34" charset="0"/>
              </a:rPr>
              <a:t>…</a:t>
            </a:r>
          </a:p>
        </p:txBody>
      </p:sp>
      <p:pic>
        <p:nvPicPr>
          <p:cNvPr id="12" name="Picture 15" descr="C:\salome_official\projects\11gR2\screenshots\les6_20s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334" y="1380690"/>
            <a:ext cx="3292475" cy="2514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16" descr="C:\salome_official\projects\11gR2\screenshots\les6_20s_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1771" y="1369577"/>
            <a:ext cx="2182813" cy="2514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Rectángulo 1"/>
          <p:cNvSpPr/>
          <p:nvPr/>
        </p:nvSpPr>
        <p:spPr>
          <a:xfrm>
            <a:off x="907493" y="4917251"/>
            <a:ext cx="6982631" cy="1569660"/>
          </a:xfrm>
          <a:prstGeom prst="rect">
            <a:avLst/>
          </a:prstGeom>
          <a:solidFill>
            <a:schemeClr val="bg1">
              <a:lumMod val="85000"/>
            </a:schemeClr>
          </a:solidFill>
        </p:spPr>
        <p:txBody>
          <a:bodyPr wrap="square">
            <a:spAutoFit/>
          </a:bodyPr>
          <a:lstStyle/>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SELECT 	</a:t>
            </a:r>
            <a:r>
              <a:rPr lang="en-US" altLang="es-CL" sz="2400" b="1" dirty="0" err="1">
                <a:solidFill>
                  <a:srgbClr val="000000"/>
                </a:solidFill>
                <a:latin typeface="Courier New" panose="02070309020205020404" pitchFamily="49" charset="0"/>
                <a:sym typeface="Arial" panose="020B0604020202020204" pitchFamily="34" charset="0"/>
              </a:rPr>
              <a:t>e.last_name</a:t>
            </a:r>
            <a:r>
              <a:rPr lang="en-US" altLang="es-CL" sz="2400" b="1" dirty="0">
                <a:solidFill>
                  <a:srgbClr val="000000"/>
                </a:solidFill>
                <a:latin typeface="Courier New" panose="02070309020205020404" pitchFamily="49" charset="0"/>
                <a:sym typeface="Arial" panose="020B0604020202020204" pitchFamily="34" charset="0"/>
              </a:rPr>
              <a:t> </a:t>
            </a:r>
            <a:r>
              <a:rPr lang="en-US" altLang="es-CL" sz="2400" b="1" dirty="0" err="1">
                <a:solidFill>
                  <a:srgbClr val="000000"/>
                </a:solidFill>
                <a:latin typeface="Courier New" panose="02070309020205020404" pitchFamily="49" charset="0"/>
                <a:sym typeface="Arial" panose="020B0604020202020204" pitchFamily="34" charset="0"/>
              </a:rPr>
              <a:t>empleado</a:t>
            </a:r>
            <a:r>
              <a:rPr lang="en-US" altLang="es-CL" sz="2400" b="1" dirty="0">
                <a:solidFill>
                  <a:srgbClr val="000000"/>
                </a:solidFill>
                <a:latin typeface="Courier New" panose="02070309020205020404" pitchFamily="49" charset="0"/>
                <a:sym typeface="Arial" panose="020B0604020202020204" pitchFamily="34" charset="0"/>
              </a:rPr>
              <a:t>, </a:t>
            </a:r>
          </a:p>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			</a:t>
            </a:r>
            <a:r>
              <a:rPr lang="en-US" altLang="es-CL" sz="2400" b="1" dirty="0" err="1">
                <a:solidFill>
                  <a:srgbClr val="000000"/>
                </a:solidFill>
                <a:latin typeface="Courier New" panose="02070309020205020404" pitchFamily="49" charset="0"/>
                <a:sym typeface="Arial" panose="020B0604020202020204" pitchFamily="34" charset="0"/>
              </a:rPr>
              <a:t>j.last_name</a:t>
            </a:r>
            <a:r>
              <a:rPr lang="en-US" altLang="es-CL" sz="2400" b="1" dirty="0">
                <a:solidFill>
                  <a:srgbClr val="000000"/>
                </a:solidFill>
                <a:latin typeface="Courier New" panose="02070309020205020404" pitchFamily="49" charset="0"/>
                <a:sym typeface="Arial" panose="020B0604020202020204" pitchFamily="34" charset="0"/>
              </a:rPr>
              <a:t> jefe</a:t>
            </a:r>
          </a:p>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FROM   employees e JOIN employees j</a:t>
            </a:r>
          </a:p>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ON    (</a:t>
            </a:r>
            <a:r>
              <a:rPr lang="en-US" altLang="es-CL" sz="2400" b="1" dirty="0" err="1">
                <a:solidFill>
                  <a:srgbClr val="000000"/>
                </a:solidFill>
                <a:latin typeface="Courier New" panose="02070309020205020404" pitchFamily="49" charset="0"/>
                <a:sym typeface="Arial" panose="020B0604020202020204" pitchFamily="34" charset="0"/>
              </a:rPr>
              <a:t>e.manager_id</a:t>
            </a:r>
            <a:r>
              <a:rPr lang="en-US" altLang="es-CL" sz="2400" b="1" dirty="0">
                <a:solidFill>
                  <a:srgbClr val="000000"/>
                </a:solidFill>
                <a:latin typeface="Courier New" panose="02070309020205020404" pitchFamily="49" charset="0"/>
                <a:sym typeface="Arial" panose="020B0604020202020204" pitchFamily="34" charset="0"/>
              </a:rPr>
              <a:t> = </a:t>
            </a:r>
            <a:r>
              <a:rPr lang="en-US" altLang="es-CL" sz="2400" b="1" dirty="0" err="1">
                <a:solidFill>
                  <a:srgbClr val="000000"/>
                </a:solidFill>
                <a:latin typeface="Courier New" panose="02070309020205020404" pitchFamily="49" charset="0"/>
                <a:sym typeface="Arial" panose="020B0604020202020204" pitchFamily="34" charset="0"/>
              </a:rPr>
              <a:t>j.employee_id</a:t>
            </a:r>
            <a:r>
              <a:rPr lang="en-US" altLang="es-CL" sz="2400" b="1" dirty="0">
                <a:solidFill>
                  <a:srgbClr val="000000"/>
                </a:solidFill>
                <a:latin typeface="Courier New" panose="02070309020205020404" pitchFamily="49" charset="0"/>
                <a:sym typeface="Arial" panose="020B0604020202020204" pitchFamily="34" charset="0"/>
              </a:rPr>
              <a:t>);</a:t>
            </a:r>
          </a:p>
        </p:txBody>
      </p:sp>
    </p:spTree>
    <p:extLst>
      <p:ext uri="{BB962C8B-B14F-4D97-AF65-F5344CB8AC3E}">
        <p14:creationId xmlns:p14="http://schemas.microsoft.com/office/powerpoint/2010/main" val="4066764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401782" y="316211"/>
            <a:ext cx="8340436" cy="612186"/>
          </a:xfrm>
        </p:spPr>
        <p:txBody>
          <a:bodyPr>
            <a:normAutofit/>
          </a:bodyPr>
          <a:lstStyle/>
          <a:p>
            <a:pPr algn="l"/>
            <a:r>
              <a:rPr lang="es-ES" sz="2400" b="1" dirty="0">
                <a:solidFill>
                  <a:srgbClr val="D40202"/>
                </a:solidFill>
                <a:latin typeface="Myriad Pro"/>
                <a:cs typeface="Myriad Pro"/>
              </a:rPr>
              <a:t>Recuperación de Registros con Uniones no Igualitarias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3" name="Rectángulo 2"/>
          <p:cNvSpPr/>
          <p:nvPr/>
        </p:nvSpPr>
        <p:spPr>
          <a:xfrm>
            <a:off x="838200" y="1044502"/>
            <a:ext cx="7467599" cy="1625060"/>
          </a:xfrm>
          <a:prstGeom prst="rect">
            <a:avLst/>
          </a:prstGeom>
        </p:spPr>
        <p:txBody>
          <a:bodyPr wrap="square">
            <a:spAutoFit/>
          </a:bodyPr>
          <a:lstStyle/>
          <a:p>
            <a:pPr marL="0" lvl="1">
              <a:buFont typeface="Arial" panose="020B0604020202020204" pitchFamily="34" charset="0"/>
              <a:buNone/>
            </a:pPr>
            <a:r>
              <a:rPr lang="es-CL" altLang="es-CL" sz="2400" dirty="0">
                <a:cs typeface="Arial" panose="020B0604020202020204" pitchFamily="34" charset="0"/>
                <a:sym typeface="Arial" panose="020B0604020202020204" pitchFamily="34" charset="0"/>
              </a:rPr>
              <a:t>El salario debe estar </a:t>
            </a:r>
            <a:r>
              <a:rPr lang="es-CL" altLang="es-CL" sz="2400" i="1" dirty="0">
                <a:cs typeface="Arial" panose="020B0604020202020204" pitchFamily="34" charset="0"/>
                <a:sym typeface="Arial" panose="020B0604020202020204" pitchFamily="34" charset="0"/>
              </a:rPr>
              <a:t>entre</a:t>
            </a:r>
            <a:r>
              <a:rPr lang="es-CL" altLang="es-CL" sz="2400" dirty="0">
                <a:cs typeface="Arial" panose="020B0604020202020204" pitchFamily="34" charset="0"/>
                <a:sym typeface="Arial" panose="020B0604020202020204" pitchFamily="34" charset="0"/>
              </a:rPr>
              <a:t> cualquier par de los rangos de salario bajos y altos.</a:t>
            </a:r>
          </a:p>
          <a:p>
            <a:pPr marL="0" lvl="1">
              <a:spcBef>
                <a:spcPct val="15000"/>
              </a:spcBef>
              <a:buFont typeface="Arial" panose="020B0604020202020204" pitchFamily="34" charset="0"/>
              <a:buNone/>
            </a:pPr>
            <a:r>
              <a:rPr lang="es-CL" altLang="es-CL" sz="2400" dirty="0">
                <a:cs typeface="Arial" panose="020B0604020202020204" pitchFamily="34" charset="0"/>
                <a:sym typeface="Arial" panose="020B0604020202020204" pitchFamily="34" charset="0"/>
              </a:rPr>
              <a:t>Es importante tener en cuenta que todos los empleados aparecerán sólo una vez al ejecutar esta consulta. </a:t>
            </a:r>
            <a:endParaRPr lang="es-CL" sz="2400" dirty="0"/>
          </a:p>
        </p:txBody>
      </p:sp>
      <p:sp>
        <p:nvSpPr>
          <p:cNvPr id="14" name="Rectángulo 13"/>
          <p:cNvSpPr/>
          <p:nvPr/>
        </p:nvSpPr>
        <p:spPr>
          <a:xfrm>
            <a:off x="950988" y="3798654"/>
            <a:ext cx="7242022" cy="2308324"/>
          </a:xfrm>
          <a:prstGeom prst="rect">
            <a:avLst/>
          </a:prstGeom>
          <a:solidFill>
            <a:schemeClr val="bg1">
              <a:lumMod val="85000"/>
            </a:schemeClr>
          </a:solidFill>
        </p:spPr>
        <p:txBody>
          <a:bodyPr wrap="square">
            <a:spAutoFit/>
          </a:bodyPr>
          <a:lstStyle/>
          <a:p>
            <a:r>
              <a:rPr lang="en-US" sz="2400" b="1" dirty="0"/>
              <a:t>SELECT </a:t>
            </a:r>
            <a:r>
              <a:rPr lang="en-US" sz="2400" b="1" dirty="0" err="1"/>
              <a:t>e.last_name</a:t>
            </a:r>
            <a:r>
              <a:rPr lang="en-US" sz="2400" b="1" dirty="0"/>
              <a:t>, </a:t>
            </a:r>
          </a:p>
          <a:p>
            <a:r>
              <a:rPr lang="en-US" sz="2400" b="1" dirty="0"/>
              <a:t>		</a:t>
            </a:r>
            <a:r>
              <a:rPr lang="en-US" sz="2400" b="1" dirty="0" err="1"/>
              <a:t>e.salary</a:t>
            </a:r>
            <a:r>
              <a:rPr lang="en-US" sz="2400" b="1" dirty="0"/>
              <a:t>, </a:t>
            </a:r>
          </a:p>
          <a:p>
            <a:r>
              <a:rPr lang="en-US" sz="2400" b="1" dirty="0"/>
              <a:t>		</a:t>
            </a:r>
            <a:r>
              <a:rPr lang="en-US" sz="2400" b="1" dirty="0" err="1"/>
              <a:t>j.grade_level</a:t>
            </a:r>
            <a:endParaRPr lang="en-US" sz="2400" b="1" dirty="0"/>
          </a:p>
          <a:p>
            <a:r>
              <a:rPr lang="en-US" sz="2400" b="1" dirty="0"/>
              <a:t>FROM employees e </a:t>
            </a:r>
          </a:p>
          <a:p>
            <a:r>
              <a:rPr lang="en-US" sz="2400" b="1" dirty="0"/>
              <a:t>JOIN </a:t>
            </a:r>
            <a:r>
              <a:rPr lang="en-US" sz="2400" b="1" dirty="0" err="1"/>
              <a:t>job_grades</a:t>
            </a:r>
            <a:r>
              <a:rPr lang="en-US" sz="2400" b="1" dirty="0"/>
              <a:t> j</a:t>
            </a:r>
          </a:p>
          <a:p>
            <a:r>
              <a:rPr lang="en-US" sz="2400" b="1" dirty="0"/>
              <a:t>ON </a:t>
            </a:r>
            <a:r>
              <a:rPr lang="en-US" sz="2400" b="1" dirty="0" err="1"/>
              <a:t>e.salary</a:t>
            </a:r>
            <a:r>
              <a:rPr lang="en-US" sz="2400" b="1" dirty="0"/>
              <a:t>  BETWEEN </a:t>
            </a:r>
            <a:r>
              <a:rPr lang="en-US" sz="2400" b="1" dirty="0" err="1"/>
              <a:t>j.lowest_sal</a:t>
            </a:r>
            <a:r>
              <a:rPr lang="en-US" sz="2400" b="1" dirty="0"/>
              <a:t> AND </a:t>
            </a:r>
            <a:r>
              <a:rPr lang="en-US" sz="2400" b="1" dirty="0" err="1"/>
              <a:t>j.highest_sal</a:t>
            </a:r>
            <a:r>
              <a:rPr lang="en-US" sz="2400" b="1" dirty="0"/>
              <a:t>;</a:t>
            </a:r>
          </a:p>
        </p:txBody>
      </p:sp>
      <p:pic>
        <p:nvPicPr>
          <p:cNvPr id="16" name="Picture 11" descr="C:\salome_official\projects\11gR2\screenshots\les6_24s_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1164" y="2785666"/>
            <a:ext cx="3839873" cy="276094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760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505640" y="462754"/>
            <a:ext cx="2985706" cy="570782"/>
          </a:xfrm>
        </p:spPr>
        <p:txBody>
          <a:bodyPr>
            <a:normAutofit/>
          </a:bodyPr>
          <a:lstStyle/>
          <a:p>
            <a:pPr algn="l"/>
            <a:r>
              <a:rPr lang="es-ES" sz="2400" b="1" dirty="0">
                <a:solidFill>
                  <a:srgbClr val="D40202"/>
                </a:solidFill>
                <a:latin typeface="Myriad Pro"/>
                <a:cs typeface="Myriad Pro"/>
              </a:rPr>
              <a:t>LEFT OUTER JOIN</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Rectángulo 3"/>
          <p:cNvSpPr/>
          <p:nvPr/>
        </p:nvSpPr>
        <p:spPr>
          <a:xfrm>
            <a:off x="458515" y="1267983"/>
            <a:ext cx="7784937" cy="1200329"/>
          </a:xfrm>
          <a:prstGeom prst="rect">
            <a:avLst/>
          </a:prstGeom>
          <a:solidFill>
            <a:schemeClr val="bg1">
              <a:lumMod val="85000"/>
            </a:schemeClr>
          </a:solidFill>
        </p:spPr>
        <p:txBody>
          <a:bodyPr wrap="square">
            <a:spAutoFit/>
          </a:bodyPr>
          <a:lstStyle/>
          <a:p>
            <a:r>
              <a:rPr lang="es-CL" sz="2400" dirty="0"/>
              <a:t>SELECT  </a:t>
            </a:r>
            <a:r>
              <a:rPr lang="es-CL" sz="2400" dirty="0" err="1"/>
              <a:t>e.last_name</a:t>
            </a:r>
            <a:r>
              <a:rPr lang="es-CL" sz="2400" dirty="0"/>
              <a:t>, </a:t>
            </a:r>
            <a:r>
              <a:rPr lang="es-CL" sz="2400" dirty="0" err="1"/>
              <a:t>d.department_id</a:t>
            </a:r>
            <a:r>
              <a:rPr lang="es-CL" sz="2400" dirty="0"/>
              <a:t>, </a:t>
            </a:r>
            <a:r>
              <a:rPr lang="es-CL" sz="2400" dirty="0" err="1"/>
              <a:t>d.department_name</a:t>
            </a:r>
            <a:endParaRPr lang="es-CL" sz="2400" dirty="0"/>
          </a:p>
          <a:p>
            <a:r>
              <a:rPr lang="es-CL" sz="2400" dirty="0"/>
              <a:t>FROM </a:t>
            </a:r>
            <a:r>
              <a:rPr lang="es-CL" sz="2400" dirty="0" err="1"/>
              <a:t>employees</a:t>
            </a:r>
            <a:r>
              <a:rPr lang="es-CL" sz="2400" dirty="0"/>
              <a:t> e,  </a:t>
            </a:r>
            <a:r>
              <a:rPr lang="es-CL" sz="2400" dirty="0" err="1"/>
              <a:t>departments</a:t>
            </a:r>
            <a:r>
              <a:rPr lang="es-CL" sz="2400" dirty="0"/>
              <a:t> d</a:t>
            </a:r>
          </a:p>
          <a:p>
            <a:r>
              <a:rPr lang="es-CL" sz="2400" dirty="0"/>
              <a:t>WHERE </a:t>
            </a:r>
            <a:r>
              <a:rPr lang="es-CL" sz="2400" dirty="0" err="1"/>
              <a:t>e.department_id</a:t>
            </a:r>
            <a:r>
              <a:rPr lang="es-CL" sz="2400" dirty="0"/>
              <a:t> = </a:t>
            </a:r>
            <a:r>
              <a:rPr lang="es-CL" sz="2400" dirty="0" err="1"/>
              <a:t>d.department_id</a:t>
            </a:r>
            <a:r>
              <a:rPr lang="es-CL" sz="2400" dirty="0">
                <a:solidFill>
                  <a:srgbClr val="C00000"/>
                </a:solidFill>
              </a:rPr>
              <a:t>(+)</a:t>
            </a:r>
            <a:r>
              <a:rPr lang="es-CL" sz="2400" dirty="0"/>
              <a:t>;</a:t>
            </a:r>
          </a:p>
        </p:txBody>
      </p:sp>
      <p:sp>
        <p:nvSpPr>
          <p:cNvPr id="2" name="Rectángulo 1"/>
          <p:cNvSpPr/>
          <p:nvPr/>
        </p:nvSpPr>
        <p:spPr>
          <a:xfrm>
            <a:off x="1289740" y="3993791"/>
            <a:ext cx="7252905" cy="2308324"/>
          </a:xfrm>
          <a:prstGeom prst="rect">
            <a:avLst/>
          </a:prstGeom>
          <a:solidFill>
            <a:schemeClr val="bg1">
              <a:lumMod val="85000"/>
            </a:schemeClr>
          </a:solidFill>
        </p:spPr>
        <p:txBody>
          <a:bodyPr wrap="square">
            <a:spAutoFit/>
          </a:bodyPr>
          <a:lstStyle/>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SELECT </a:t>
            </a:r>
            <a:r>
              <a:rPr lang="en-US" altLang="es-CL" sz="2400" b="1" dirty="0" err="1">
                <a:solidFill>
                  <a:srgbClr val="000000"/>
                </a:solidFill>
                <a:latin typeface="Courier New" panose="02070309020205020404" pitchFamily="49" charset="0"/>
                <a:sym typeface="Arial" panose="020B0604020202020204" pitchFamily="34" charset="0"/>
              </a:rPr>
              <a:t>e.last_name</a:t>
            </a:r>
            <a:r>
              <a:rPr lang="en-US" altLang="es-CL" sz="2400" b="1" dirty="0">
                <a:solidFill>
                  <a:srgbClr val="000000"/>
                </a:solidFill>
                <a:latin typeface="Courier New" panose="02070309020205020404" pitchFamily="49" charset="0"/>
                <a:sym typeface="Arial" panose="020B0604020202020204" pitchFamily="34" charset="0"/>
              </a:rPr>
              <a:t>,</a:t>
            </a:r>
          </a:p>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  </a:t>
            </a:r>
            <a:r>
              <a:rPr lang="en-US" altLang="es-CL" sz="2400" b="1" dirty="0" err="1">
                <a:solidFill>
                  <a:srgbClr val="000000"/>
                </a:solidFill>
                <a:latin typeface="Courier New" panose="02070309020205020404" pitchFamily="49" charset="0"/>
                <a:sym typeface="Arial" panose="020B0604020202020204" pitchFamily="34" charset="0"/>
              </a:rPr>
              <a:t>e.department_id</a:t>
            </a:r>
            <a:r>
              <a:rPr lang="en-US" altLang="es-CL" sz="2400" b="1" dirty="0">
                <a:solidFill>
                  <a:srgbClr val="000000"/>
                </a:solidFill>
                <a:latin typeface="Courier New" panose="02070309020205020404" pitchFamily="49" charset="0"/>
                <a:sym typeface="Arial" panose="020B0604020202020204" pitchFamily="34" charset="0"/>
              </a:rPr>
              <a:t>,</a:t>
            </a:r>
          </a:p>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  </a:t>
            </a:r>
            <a:r>
              <a:rPr lang="en-US" altLang="es-CL" sz="2400" b="1" dirty="0" err="1">
                <a:solidFill>
                  <a:srgbClr val="000000"/>
                </a:solidFill>
                <a:latin typeface="Courier New" panose="02070309020205020404" pitchFamily="49" charset="0"/>
                <a:sym typeface="Arial" panose="020B0604020202020204" pitchFamily="34" charset="0"/>
              </a:rPr>
              <a:t>d.department_name</a:t>
            </a:r>
            <a:endParaRPr lang="en-US" altLang="es-CL" sz="2400" b="1" dirty="0">
              <a:solidFill>
                <a:srgbClr val="000000"/>
              </a:solidFill>
              <a:latin typeface="Courier New" panose="02070309020205020404" pitchFamily="49" charset="0"/>
              <a:sym typeface="Arial" panose="020B0604020202020204" pitchFamily="34" charset="0"/>
            </a:endParaRPr>
          </a:p>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FROM employees e </a:t>
            </a:r>
          </a:p>
          <a:p>
            <a:pPr>
              <a:spcBef>
                <a:spcPct val="0"/>
              </a:spcBef>
              <a:buSzPct val="100000"/>
            </a:pPr>
            <a:r>
              <a:rPr lang="en-US" altLang="es-CL" sz="2400" b="1" dirty="0">
                <a:solidFill>
                  <a:srgbClr val="FF0000"/>
                </a:solidFill>
                <a:latin typeface="Courier New" panose="02070309020205020404" pitchFamily="49" charset="0"/>
                <a:sym typeface="Arial" panose="020B0604020202020204" pitchFamily="34" charset="0"/>
              </a:rPr>
              <a:t>LEFT OUTER JOIN </a:t>
            </a:r>
            <a:r>
              <a:rPr lang="en-US" altLang="es-CL" sz="2400" b="1" dirty="0">
                <a:solidFill>
                  <a:srgbClr val="000000"/>
                </a:solidFill>
                <a:latin typeface="Courier New" panose="02070309020205020404" pitchFamily="49" charset="0"/>
                <a:sym typeface="Arial" panose="020B0604020202020204" pitchFamily="34" charset="0"/>
              </a:rPr>
              <a:t>departments d</a:t>
            </a:r>
          </a:p>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ON(</a:t>
            </a:r>
            <a:r>
              <a:rPr lang="en-US" altLang="es-CL" sz="2400" b="1" dirty="0" err="1">
                <a:solidFill>
                  <a:srgbClr val="000000"/>
                </a:solidFill>
                <a:latin typeface="Courier New" panose="02070309020205020404" pitchFamily="49" charset="0"/>
                <a:sym typeface="Arial" panose="020B0604020202020204" pitchFamily="34" charset="0"/>
              </a:rPr>
              <a:t>e.department_id</a:t>
            </a:r>
            <a:r>
              <a:rPr lang="en-US" altLang="es-CL" sz="2400" b="1" dirty="0">
                <a:solidFill>
                  <a:srgbClr val="000000"/>
                </a:solidFill>
                <a:latin typeface="Courier New" panose="02070309020205020404" pitchFamily="49" charset="0"/>
                <a:sym typeface="Arial" panose="020B0604020202020204" pitchFamily="34" charset="0"/>
              </a:rPr>
              <a:t> = </a:t>
            </a:r>
            <a:r>
              <a:rPr lang="en-US" altLang="es-CL" sz="2400" b="1" dirty="0" err="1">
                <a:solidFill>
                  <a:srgbClr val="000000"/>
                </a:solidFill>
                <a:latin typeface="Courier New" panose="02070309020205020404" pitchFamily="49" charset="0"/>
                <a:sym typeface="Arial" panose="020B0604020202020204" pitchFamily="34" charset="0"/>
              </a:rPr>
              <a:t>d.department_id</a:t>
            </a:r>
            <a:r>
              <a:rPr lang="en-US" altLang="es-CL" sz="2400" b="1" dirty="0">
                <a:solidFill>
                  <a:srgbClr val="000000"/>
                </a:solidFill>
                <a:latin typeface="Courier New" panose="02070309020205020404" pitchFamily="49" charset="0"/>
                <a:sym typeface="Arial" panose="020B0604020202020204" pitchFamily="34" charset="0"/>
              </a:rPr>
              <a:t>);</a:t>
            </a:r>
          </a:p>
        </p:txBody>
      </p:sp>
      <p:sp>
        <p:nvSpPr>
          <p:cNvPr id="3" name="Rectángulo 2"/>
          <p:cNvSpPr/>
          <p:nvPr/>
        </p:nvSpPr>
        <p:spPr>
          <a:xfrm>
            <a:off x="789709" y="2552498"/>
            <a:ext cx="7770938" cy="1323439"/>
          </a:xfrm>
          <a:prstGeom prst="rect">
            <a:avLst/>
          </a:prstGeom>
        </p:spPr>
        <p:txBody>
          <a:bodyPr wrap="square">
            <a:spAutoFit/>
          </a:bodyPr>
          <a:lstStyle/>
          <a:p>
            <a:pPr>
              <a:spcBef>
                <a:spcPct val="0"/>
              </a:spcBef>
              <a:buSzPct val="100000"/>
            </a:pPr>
            <a:r>
              <a:rPr lang="es-CL" altLang="es-CL" sz="2000" dirty="0">
                <a:solidFill>
                  <a:srgbClr val="000000"/>
                </a:solidFill>
                <a:latin typeface="Courier New" panose="02070309020205020404" pitchFamily="49" charset="0"/>
                <a:sym typeface="Arial" panose="020B0604020202020204" pitchFamily="34" charset="0"/>
              </a:rPr>
              <a:t>Se muestran todos los datos de la tabla a la IZQUIERDA (en este caso, Empleados), aunque no tengan relación con la tabla a la derecha (Departamentos)</a:t>
            </a:r>
          </a:p>
        </p:txBody>
      </p:sp>
    </p:spTree>
    <p:extLst>
      <p:ext uri="{BB962C8B-B14F-4D97-AF65-F5344CB8AC3E}">
        <p14:creationId xmlns:p14="http://schemas.microsoft.com/office/powerpoint/2010/main" val="8910760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505639" y="462754"/>
            <a:ext cx="3179669" cy="570782"/>
          </a:xfrm>
        </p:spPr>
        <p:txBody>
          <a:bodyPr>
            <a:normAutofit/>
          </a:bodyPr>
          <a:lstStyle/>
          <a:p>
            <a:pPr algn="l"/>
            <a:r>
              <a:rPr lang="es-ES" sz="2400" b="1" dirty="0">
                <a:solidFill>
                  <a:srgbClr val="D40202"/>
                </a:solidFill>
                <a:latin typeface="Myriad Pro"/>
                <a:cs typeface="Myriad Pro"/>
              </a:rPr>
              <a:t>RIGHT OUTER JOIN</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Rectángulo 3"/>
          <p:cNvSpPr/>
          <p:nvPr/>
        </p:nvSpPr>
        <p:spPr>
          <a:xfrm>
            <a:off x="458515" y="1267983"/>
            <a:ext cx="7784937" cy="1200329"/>
          </a:xfrm>
          <a:prstGeom prst="rect">
            <a:avLst/>
          </a:prstGeom>
          <a:solidFill>
            <a:schemeClr val="bg1">
              <a:lumMod val="85000"/>
            </a:schemeClr>
          </a:solidFill>
        </p:spPr>
        <p:txBody>
          <a:bodyPr wrap="square">
            <a:spAutoFit/>
          </a:bodyPr>
          <a:lstStyle/>
          <a:p>
            <a:r>
              <a:rPr lang="es-CL" sz="2400" dirty="0"/>
              <a:t>SELECT  </a:t>
            </a:r>
            <a:r>
              <a:rPr lang="es-CL" sz="2400" dirty="0" err="1"/>
              <a:t>e.last_name</a:t>
            </a:r>
            <a:r>
              <a:rPr lang="es-CL" sz="2400" dirty="0"/>
              <a:t>, </a:t>
            </a:r>
            <a:r>
              <a:rPr lang="es-CL" sz="2400" dirty="0" err="1"/>
              <a:t>d.department_id</a:t>
            </a:r>
            <a:r>
              <a:rPr lang="es-CL" sz="2400" dirty="0"/>
              <a:t>, </a:t>
            </a:r>
            <a:r>
              <a:rPr lang="es-CL" sz="2400" dirty="0" err="1"/>
              <a:t>d.department_name</a:t>
            </a:r>
            <a:endParaRPr lang="es-CL" sz="2400" dirty="0"/>
          </a:p>
          <a:p>
            <a:r>
              <a:rPr lang="es-CL" sz="2400" dirty="0"/>
              <a:t>FROM </a:t>
            </a:r>
            <a:r>
              <a:rPr lang="es-CL" sz="2400" dirty="0" err="1"/>
              <a:t>employees</a:t>
            </a:r>
            <a:r>
              <a:rPr lang="es-CL" sz="2400" dirty="0"/>
              <a:t> e,  </a:t>
            </a:r>
            <a:r>
              <a:rPr lang="es-CL" sz="2400" dirty="0" err="1"/>
              <a:t>departments</a:t>
            </a:r>
            <a:r>
              <a:rPr lang="es-CL" sz="2400" dirty="0"/>
              <a:t> d</a:t>
            </a:r>
          </a:p>
          <a:p>
            <a:r>
              <a:rPr lang="es-CL" sz="2400" dirty="0"/>
              <a:t>WHERE </a:t>
            </a:r>
            <a:r>
              <a:rPr lang="es-CL" sz="2400" dirty="0" err="1"/>
              <a:t>e.department_id</a:t>
            </a:r>
            <a:r>
              <a:rPr lang="es-CL" sz="2400" dirty="0">
                <a:solidFill>
                  <a:srgbClr val="C00000"/>
                </a:solidFill>
              </a:rPr>
              <a:t>(+)</a:t>
            </a:r>
            <a:r>
              <a:rPr lang="es-CL" sz="2400" dirty="0"/>
              <a:t> = </a:t>
            </a:r>
            <a:r>
              <a:rPr lang="es-CL" sz="2400" dirty="0" err="1"/>
              <a:t>d.department_id</a:t>
            </a:r>
            <a:r>
              <a:rPr lang="es-CL" sz="2400" dirty="0"/>
              <a:t>;</a:t>
            </a:r>
          </a:p>
        </p:txBody>
      </p:sp>
      <p:sp>
        <p:nvSpPr>
          <p:cNvPr id="2" name="Rectángulo 1"/>
          <p:cNvSpPr/>
          <p:nvPr/>
        </p:nvSpPr>
        <p:spPr>
          <a:xfrm>
            <a:off x="1289740" y="3993791"/>
            <a:ext cx="7252905" cy="2308324"/>
          </a:xfrm>
          <a:prstGeom prst="rect">
            <a:avLst/>
          </a:prstGeom>
          <a:solidFill>
            <a:schemeClr val="bg1">
              <a:lumMod val="85000"/>
            </a:schemeClr>
          </a:solidFill>
        </p:spPr>
        <p:txBody>
          <a:bodyPr wrap="square">
            <a:spAutoFit/>
          </a:bodyPr>
          <a:lstStyle/>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SELECT </a:t>
            </a:r>
            <a:r>
              <a:rPr lang="en-US" altLang="es-CL" sz="2400" b="1" dirty="0" err="1">
                <a:solidFill>
                  <a:srgbClr val="000000"/>
                </a:solidFill>
                <a:latin typeface="Courier New" panose="02070309020205020404" pitchFamily="49" charset="0"/>
                <a:sym typeface="Arial" panose="020B0604020202020204" pitchFamily="34" charset="0"/>
              </a:rPr>
              <a:t>e.last_name</a:t>
            </a:r>
            <a:r>
              <a:rPr lang="en-US" altLang="es-CL" sz="2400" b="1" dirty="0">
                <a:solidFill>
                  <a:srgbClr val="000000"/>
                </a:solidFill>
                <a:latin typeface="Courier New" panose="02070309020205020404" pitchFamily="49" charset="0"/>
                <a:sym typeface="Arial" panose="020B0604020202020204" pitchFamily="34" charset="0"/>
              </a:rPr>
              <a:t>,</a:t>
            </a:r>
          </a:p>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  </a:t>
            </a:r>
            <a:r>
              <a:rPr lang="en-US" altLang="es-CL" sz="2400" b="1" dirty="0" err="1">
                <a:solidFill>
                  <a:srgbClr val="000000"/>
                </a:solidFill>
                <a:latin typeface="Courier New" panose="02070309020205020404" pitchFamily="49" charset="0"/>
                <a:sym typeface="Arial" panose="020B0604020202020204" pitchFamily="34" charset="0"/>
              </a:rPr>
              <a:t>e.department_id</a:t>
            </a:r>
            <a:r>
              <a:rPr lang="en-US" altLang="es-CL" sz="2400" b="1" dirty="0">
                <a:solidFill>
                  <a:srgbClr val="000000"/>
                </a:solidFill>
                <a:latin typeface="Courier New" panose="02070309020205020404" pitchFamily="49" charset="0"/>
                <a:sym typeface="Arial" panose="020B0604020202020204" pitchFamily="34" charset="0"/>
              </a:rPr>
              <a:t>,</a:t>
            </a:r>
          </a:p>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  </a:t>
            </a:r>
            <a:r>
              <a:rPr lang="en-US" altLang="es-CL" sz="2400" b="1" dirty="0" err="1">
                <a:solidFill>
                  <a:srgbClr val="000000"/>
                </a:solidFill>
                <a:latin typeface="Courier New" panose="02070309020205020404" pitchFamily="49" charset="0"/>
                <a:sym typeface="Arial" panose="020B0604020202020204" pitchFamily="34" charset="0"/>
              </a:rPr>
              <a:t>d.department_name</a:t>
            </a:r>
            <a:endParaRPr lang="en-US" altLang="es-CL" sz="2400" b="1" dirty="0">
              <a:solidFill>
                <a:srgbClr val="000000"/>
              </a:solidFill>
              <a:latin typeface="Courier New" panose="02070309020205020404" pitchFamily="49" charset="0"/>
              <a:sym typeface="Arial" panose="020B0604020202020204" pitchFamily="34" charset="0"/>
            </a:endParaRPr>
          </a:p>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FROM employees e </a:t>
            </a:r>
          </a:p>
          <a:p>
            <a:pPr>
              <a:spcBef>
                <a:spcPct val="0"/>
              </a:spcBef>
              <a:buSzPct val="100000"/>
            </a:pPr>
            <a:r>
              <a:rPr lang="en-US" altLang="es-CL" sz="2400" b="1" dirty="0">
                <a:solidFill>
                  <a:srgbClr val="FF0000"/>
                </a:solidFill>
                <a:latin typeface="Courier New" panose="02070309020205020404" pitchFamily="49" charset="0"/>
                <a:sym typeface="Arial" panose="020B0604020202020204" pitchFamily="34" charset="0"/>
              </a:rPr>
              <a:t>RIGHT OUTER JOIN </a:t>
            </a:r>
            <a:r>
              <a:rPr lang="en-US" altLang="es-CL" sz="2400" b="1" dirty="0">
                <a:solidFill>
                  <a:srgbClr val="000000"/>
                </a:solidFill>
                <a:latin typeface="Courier New" panose="02070309020205020404" pitchFamily="49" charset="0"/>
                <a:sym typeface="Arial" panose="020B0604020202020204" pitchFamily="34" charset="0"/>
              </a:rPr>
              <a:t>departments d</a:t>
            </a:r>
          </a:p>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ON(</a:t>
            </a:r>
            <a:r>
              <a:rPr lang="en-US" altLang="es-CL" sz="2400" b="1" dirty="0" err="1">
                <a:solidFill>
                  <a:srgbClr val="000000"/>
                </a:solidFill>
                <a:latin typeface="Courier New" panose="02070309020205020404" pitchFamily="49" charset="0"/>
                <a:sym typeface="Arial" panose="020B0604020202020204" pitchFamily="34" charset="0"/>
              </a:rPr>
              <a:t>e.department_id</a:t>
            </a:r>
            <a:r>
              <a:rPr lang="en-US" altLang="es-CL" sz="2400" b="1" dirty="0">
                <a:solidFill>
                  <a:srgbClr val="000000"/>
                </a:solidFill>
                <a:latin typeface="Courier New" panose="02070309020205020404" pitchFamily="49" charset="0"/>
                <a:sym typeface="Arial" panose="020B0604020202020204" pitchFamily="34" charset="0"/>
              </a:rPr>
              <a:t> = </a:t>
            </a:r>
            <a:r>
              <a:rPr lang="en-US" altLang="es-CL" sz="2400" b="1" dirty="0" err="1">
                <a:solidFill>
                  <a:srgbClr val="000000"/>
                </a:solidFill>
                <a:latin typeface="Courier New" panose="02070309020205020404" pitchFamily="49" charset="0"/>
                <a:sym typeface="Arial" panose="020B0604020202020204" pitchFamily="34" charset="0"/>
              </a:rPr>
              <a:t>d.department_id</a:t>
            </a:r>
            <a:r>
              <a:rPr lang="en-US" altLang="es-CL" sz="2400" b="1" dirty="0">
                <a:solidFill>
                  <a:srgbClr val="000000"/>
                </a:solidFill>
                <a:latin typeface="Courier New" panose="02070309020205020404" pitchFamily="49" charset="0"/>
                <a:sym typeface="Arial" panose="020B0604020202020204" pitchFamily="34" charset="0"/>
              </a:rPr>
              <a:t>);</a:t>
            </a:r>
          </a:p>
        </p:txBody>
      </p:sp>
      <p:sp>
        <p:nvSpPr>
          <p:cNvPr id="3" name="Rectángulo 2"/>
          <p:cNvSpPr/>
          <p:nvPr/>
        </p:nvSpPr>
        <p:spPr>
          <a:xfrm>
            <a:off x="789710" y="2552498"/>
            <a:ext cx="7290512" cy="1323439"/>
          </a:xfrm>
          <a:prstGeom prst="rect">
            <a:avLst/>
          </a:prstGeom>
        </p:spPr>
        <p:txBody>
          <a:bodyPr wrap="square">
            <a:spAutoFit/>
          </a:bodyPr>
          <a:lstStyle/>
          <a:p>
            <a:pPr>
              <a:spcBef>
                <a:spcPct val="0"/>
              </a:spcBef>
              <a:buSzPct val="100000"/>
            </a:pPr>
            <a:r>
              <a:rPr lang="es-CL" altLang="es-CL" sz="2000" dirty="0">
                <a:solidFill>
                  <a:srgbClr val="000000"/>
                </a:solidFill>
                <a:latin typeface="Courier New" panose="02070309020205020404" pitchFamily="49" charset="0"/>
                <a:sym typeface="Arial" panose="020B0604020202020204" pitchFamily="34" charset="0"/>
              </a:rPr>
              <a:t>Se muestran todos los datos de la tabla a la DERECHA (en este caso, Departamentos), aunque no tengan relación con la tabla a la izquierda (Empleados)</a:t>
            </a:r>
          </a:p>
        </p:txBody>
      </p:sp>
    </p:spTree>
    <p:extLst>
      <p:ext uri="{BB962C8B-B14F-4D97-AF65-F5344CB8AC3E}">
        <p14:creationId xmlns:p14="http://schemas.microsoft.com/office/powerpoint/2010/main" val="8984516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505639" y="462754"/>
            <a:ext cx="7737813" cy="570782"/>
          </a:xfrm>
        </p:spPr>
        <p:txBody>
          <a:bodyPr>
            <a:normAutofit/>
          </a:bodyPr>
          <a:lstStyle/>
          <a:p>
            <a:pPr algn="l"/>
            <a:r>
              <a:rPr lang="es-ES" sz="2400" b="1" dirty="0">
                <a:solidFill>
                  <a:srgbClr val="D40202"/>
                </a:solidFill>
                <a:latin typeface="Myriad Pro"/>
                <a:cs typeface="Myriad Pro"/>
              </a:rPr>
              <a:t>FULL OUTER JOIN</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748092" y="1248421"/>
            <a:ext cx="7252905" cy="2308324"/>
          </a:xfrm>
          <a:prstGeom prst="rect">
            <a:avLst/>
          </a:prstGeom>
          <a:solidFill>
            <a:schemeClr val="bg1">
              <a:lumMod val="85000"/>
            </a:schemeClr>
          </a:solidFill>
        </p:spPr>
        <p:txBody>
          <a:bodyPr wrap="square">
            <a:spAutoFit/>
          </a:bodyPr>
          <a:lstStyle/>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SELECT 	</a:t>
            </a:r>
            <a:r>
              <a:rPr lang="en-US" altLang="es-CL" sz="2400" b="1" dirty="0" err="1">
                <a:solidFill>
                  <a:srgbClr val="000000"/>
                </a:solidFill>
                <a:latin typeface="Courier New" panose="02070309020205020404" pitchFamily="49" charset="0"/>
                <a:sym typeface="Arial" panose="020B0604020202020204" pitchFamily="34" charset="0"/>
              </a:rPr>
              <a:t>e.last_name</a:t>
            </a:r>
            <a:r>
              <a:rPr lang="en-US" altLang="es-CL" sz="2400" b="1" dirty="0">
                <a:solidFill>
                  <a:srgbClr val="000000"/>
                </a:solidFill>
                <a:latin typeface="Courier New" panose="02070309020205020404" pitchFamily="49" charset="0"/>
                <a:sym typeface="Arial" panose="020B0604020202020204" pitchFamily="34" charset="0"/>
              </a:rPr>
              <a:t>,</a:t>
            </a:r>
          </a:p>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  			</a:t>
            </a:r>
            <a:r>
              <a:rPr lang="en-US" altLang="es-CL" sz="2400" b="1" dirty="0" err="1">
                <a:solidFill>
                  <a:srgbClr val="000000"/>
                </a:solidFill>
                <a:latin typeface="Courier New" panose="02070309020205020404" pitchFamily="49" charset="0"/>
                <a:sym typeface="Arial" panose="020B0604020202020204" pitchFamily="34" charset="0"/>
              </a:rPr>
              <a:t>e.department_id</a:t>
            </a:r>
            <a:r>
              <a:rPr lang="en-US" altLang="es-CL" sz="2400" b="1" dirty="0">
                <a:solidFill>
                  <a:srgbClr val="000000"/>
                </a:solidFill>
                <a:latin typeface="Courier New" panose="02070309020205020404" pitchFamily="49" charset="0"/>
                <a:sym typeface="Arial" panose="020B0604020202020204" pitchFamily="34" charset="0"/>
              </a:rPr>
              <a:t>,</a:t>
            </a:r>
          </a:p>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  			</a:t>
            </a:r>
            <a:r>
              <a:rPr lang="en-US" altLang="es-CL" sz="2400" b="1" dirty="0" err="1">
                <a:solidFill>
                  <a:srgbClr val="000000"/>
                </a:solidFill>
                <a:latin typeface="Courier New" panose="02070309020205020404" pitchFamily="49" charset="0"/>
                <a:sym typeface="Arial" panose="020B0604020202020204" pitchFamily="34" charset="0"/>
              </a:rPr>
              <a:t>d.department_name</a:t>
            </a:r>
            <a:endParaRPr lang="en-US" altLang="es-CL" sz="2400" b="1" dirty="0">
              <a:solidFill>
                <a:srgbClr val="000000"/>
              </a:solidFill>
              <a:latin typeface="Courier New" panose="02070309020205020404" pitchFamily="49" charset="0"/>
              <a:sym typeface="Arial" panose="020B0604020202020204" pitchFamily="34" charset="0"/>
            </a:endParaRPr>
          </a:p>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FROM employees e </a:t>
            </a:r>
          </a:p>
          <a:p>
            <a:pPr>
              <a:spcBef>
                <a:spcPct val="0"/>
              </a:spcBef>
              <a:buSzPct val="100000"/>
            </a:pPr>
            <a:r>
              <a:rPr lang="en-US" altLang="es-CL" sz="2400" b="1" dirty="0">
                <a:solidFill>
                  <a:srgbClr val="FF0000"/>
                </a:solidFill>
                <a:latin typeface="Courier New" panose="02070309020205020404" pitchFamily="49" charset="0"/>
                <a:sym typeface="Arial" panose="020B0604020202020204" pitchFamily="34" charset="0"/>
              </a:rPr>
              <a:t>RIGHT OUTER JOIN </a:t>
            </a:r>
            <a:r>
              <a:rPr lang="en-US" altLang="es-CL" sz="2400" b="1" dirty="0">
                <a:solidFill>
                  <a:srgbClr val="000000"/>
                </a:solidFill>
                <a:latin typeface="Courier New" panose="02070309020205020404" pitchFamily="49" charset="0"/>
                <a:sym typeface="Arial" panose="020B0604020202020204" pitchFamily="34" charset="0"/>
              </a:rPr>
              <a:t>departments d</a:t>
            </a:r>
          </a:p>
          <a:p>
            <a:pPr>
              <a:spcBef>
                <a:spcPct val="0"/>
              </a:spcBef>
              <a:buSzPct val="100000"/>
            </a:pPr>
            <a:r>
              <a:rPr lang="en-US" altLang="es-CL" sz="2400" b="1" dirty="0">
                <a:solidFill>
                  <a:srgbClr val="000000"/>
                </a:solidFill>
                <a:latin typeface="Courier New" panose="02070309020205020404" pitchFamily="49" charset="0"/>
                <a:sym typeface="Arial" panose="020B0604020202020204" pitchFamily="34" charset="0"/>
              </a:rPr>
              <a:t>ON(</a:t>
            </a:r>
            <a:r>
              <a:rPr lang="en-US" altLang="es-CL" sz="2400" b="1" dirty="0" err="1">
                <a:solidFill>
                  <a:srgbClr val="000000"/>
                </a:solidFill>
                <a:latin typeface="Courier New" panose="02070309020205020404" pitchFamily="49" charset="0"/>
                <a:sym typeface="Arial" panose="020B0604020202020204" pitchFamily="34" charset="0"/>
              </a:rPr>
              <a:t>e.department_id</a:t>
            </a:r>
            <a:r>
              <a:rPr lang="en-US" altLang="es-CL" sz="2400" b="1" dirty="0">
                <a:solidFill>
                  <a:srgbClr val="000000"/>
                </a:solidFill>
                <a:latin typeface="Courier New" panose="02070309020205020404" pitchFamily="49" charset="0"/>
                <a:sym typeface="Arial" panose="020B0604020202020204" pitchFamily="34" charset="0"/>
              </a:rPr>
              <a:t> = </a:t>
            </a:r>
            <a:r>
              <a:rPr lang="en-US" altLang="es-CL" sz="2400" b="1" dirty="0" err="1">
                <a:solidFill>
                  <a:srgbClr val="000000"/>
                </a:solidFill>
                <a:latin typeface="Courier New" panose="02070309020205020404" pitchFamily="49" charset="0"/>
                <a:sym typeface="Arial" panose="020B0604020202020204" pitchFamily="34" charset="0"/>
              </a:rPr>
              <a:t>d.department_id</a:t>
            </a:r>
            <a:r>
              <a:rPr lang="en-US" altLang="es-CL" sz="2400" b="1" dirty="0">
                <a:solidFill>
                  <a:srgbClr val="000000"/>
                </a:solidFill>
                <a:latin typeface="Courier New" panose="02070309020205020404" pitchFamily="49" charset="0"/>
                <a:sym typeface="Arial" panose="020B0604020202020204" pitchFamily="34" charset="0"/>
              </a:rPr>
              <a:t>);</a:t>
            </a:r>
          </a:p>
        </p:txBody>
      </p:sp>
      <p:sp>
        <p:nvSpPr>
          <p:cNvPr id="5" name="Rectángulo 4"/>
          <p:cNvSpPr/>
          <p:nvPr/>
        </p:nvSpPr>
        <p:spPr>
          <a:xfrm>
            <a:off x="505639" y="3858630"/>
            <a:ext cx="8021416" cy="2308324"/>
          </a:xfrm>
          <a:prstGeom prst="rect">
            <a:avLst/>
          </a:prstGeom>
        </p:spPr>
        <p:txBody>
          <a:bodyPr wrap="square">
            <a:spAutoFit/>
          </a:bodyPr>
          <a:lstStyle/>
          <a:p>
            <a:pPr marL="0" lvl="1">
              <a:buFont typeface="Arial" panose="020B0604020202020204" pitchFamily="34" charset="0"/>
              <a:buNone/>
            </a:pPr>
            <a:r>
              <a:rPr lang="es-CL" altLang="es-CL" sz="2400" dirty="0">
                <a:cs typeface="Arial" panose="020B0604020202020204" pitchFamily="34" charset="0"/>
                <a:sym typeface="Arial" panose="020B0604020202020204" pitchFamily="34" charset="0"/>
              </a:rPr>
              <a:t>Esta consulta recupera todas las filas de la tabla </a:t>
            </a:r>
            <a:r>
              <a:rPr lang="es-CL" altLang="es-CL" sz="2400" dirty="0">
                <a:latin typeface="Courier New" panose="02070309020205020404" pitchFamily="49" charset="0"/>
                <a:cs typeface="Arial" panose="020B0604020202020204" pitchFamily="34" charset="0"/>
                <a:sym typeface="Arial" panose="020B0604020202020204" pitchFamily="34" charset="0"/>
              </a:rPr>
              <a:t>EMPLOYEES</a:t>
            </a:r>
            <a:r>
              <a:rPr lang="es-CL" altLang="es-CL" sz="2400" dirty="0">
                <a:cs typeface="Arial" panose="020B0604020202020204" pitchFamily="34" charset="0"/>
                <a:sym typeface="Arial" panose="020B0604020202020204" pitchFamily="34" charset="0"/>
              </a:rPr>
              <a:t>, incluso si no hay ninguna coincidencia en la tabla </a:t>
            </a:r>
            <a:r>
              <a:rPr lang="es-CL" altLang="es-CL" sz="2400" dirty="0">
                <a:latin typeface="Courier New" panose="02070309020205020404" pitchFamily="49" charset="0"/>
                <a:cs typeface="Arial" panose="020B0604020202020204" pitchFamily="34" charset="0"/>
                <a:sym typeface="Arial" panose="020B0604020202020204" pitchFamily="34" charset="0"/>
              </a:rPr>
              <a:t>DEPARTMENTS</a:t>
            </a:r>
            <a:r>
              <a:rPr lang="es-CL" altLang="es-CL" sz="2400" dirty="0">
                <a:cs typeface="Arial" panose="020B0604020202020204" pitchFamily="34" charset="0"/>
                <a:sym typeface="Arial" panose="020B0604020202020204" pitchFamily="34" charset="0"/>
              </a:rPr>
              <a:t>. </a:t>
            </a:r>
          </a:p>
          <a:p>
            <a:pPr marL="0" lvl="1">
              <a:buFont typeface="Arial" panose="020B0604020202020204" pitchFamily="34" charset="0"/>
              <a:buNone/>
            </a:pPr>
            <a:endParaRPr lang="es-CL" altLang="es-CL" sz="2400" dirty="0">
              <a:cs typeface="Arial" panose="020B0604020202020204" pitchFamily="34" charset="0"/>
              <a:sym typeface="Arial" panose="020B0604020202020204" pitchFamily="34" charset="0"/>
            </a:endParaRPr>
          </a:p>
          <a:p>
            <a:pPr marL="0" lvl="1">
              <a:buFont typeface="Arial" panose="020B0604020202020204" pitchFamily="34" charset="0"/>
              <a:buNone/>
            </a:pPr>
            <a:r>
              <a:rPr lang="es-CL" altLang="es-CL" sz="2400" dirty="0">
                <a:cs typeface="Arial" panose="020B0604020202020204" pitchFamily="34" charset="0"/>
                <a:sym typeface="Arial" panose="020B0604020202020204" pitchFamily="34" charset="0"/>
              </a:rPr>
              <a:t>También  recupera todas las filas de la tabla </a:t>
            </a:r>
            <a:r>
              <a:rPr lang="es-CL" altLang="es-CL" sz="2400" dirty="0">
                <a:latin typeface="Courier New" panose="02070309020205020404" pitchFamily="49" charset="0"/>
                <a:cs typeface="Arial" panose="020B0604020202020204" pitchFamily="34" charset="0"/>
                <a:sym typeface="Arial" panose="020B0604020202020204" pitchFamily="34" charset="0"/>
              </a:rPr>
              <a:t>DEPARTMENTS</a:t>
            </a:r>
            <a:r>
              <a:rPr lang="es-CL" altLang="es-CL" sz="2400" dirty="0">
                <a:cs typeface="Arial" panose="020B0604020202020204" pitchFamily="34" charset="0"/>
                <a:sym typeface="Arial" panose="020B0604020202020204" pitchFamily="34" charset="0"/>
              </a:rPr>
              <a:t>, incluso si no hay ninguna coincidencia en la tabla </a:t>
            </a:r>
            <a:r>
              <a:rPr lang="es-CL" altLang="es-CL" sz="2400" dirty="0">
                <a:latin typeface="Courier New" panose="02070309020205020404" pitchFamily="49" charset="0"/>
                <a:cs typeface="Arial" panose="020B0604020202020204" pitchFamily="34" charset="0"/>
                <a:sym typeface="Arial" panose="020B0604020202020204" pitchFamily="34" charset="0"/>
              </a:rPr>
              <a:t>EMPLOYEES</a:t>
            </a:r>
            <a:r>
              <a:rPr lang="es-CL" altLang="es-CL" sz="2400" dirty="0">
                <a:cs typeface="Arial" panose="020B0604020202020204" pitchFamily="34" charset="0"/>
                <a:sym typeface="Arial" panose="020B0604020202020204" pitchFamily="34" charset="0"/>
              </a:rPr>
              <a:t>.</a:t>
            </a:r>
          </a:p>
        </p:txBody>
      </p:sp>
    </p:spTree>
    <p:extLst>
      <p:ext uri="{BB962C8B-B14F-4D97-AF65-F5344CB8AC3E}">
        <p14:creationId xmlns:p14="http://schemas.microsoft.com/office/powerpoint/2010/main" val="159305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517794" y="1265480"/>
            <a:ext cx="8240616" cy="12003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spcBef>
                <a:spcPct val="0"/>
              </a:spcBef>
              <a:buSzPct val="100000"/>
            </a:pPr>
            <a:r>
              <a:rPr lang="en-US" altLang="es-CL" sz="2400" dirty="0">
                <a:ln w="0"/>
                <a:effectLst>
                  <a:outerShdw blurRad="38100" dist="19050" dir="2700000" algn="tl" rotWithShape="0">
                    <a:schemeClr val="dk1">
                      <a:alpha val="40000"/>
                    </a:schemeClr>
                  </a:outerShdw>
                </a:effectLst>
                <a:latin typeface="Courier New" panose="02070309020205020404" pitchFamily="49" charset="0"/>
                <a:sym typeface="Arial" panose="020B0604020202020204" pitchFamily="34" charset="0"/>
              </a:rPr>
              <a:t>SELECT	</a:t>
            </a:r>
            <a:r>
              <a:rPr lang="en-US" altLang="es-CL" sz="2400" i="1" dirty="0">
                <a:ln w="0"/>
                <a:effectLst>
                  <a:outerShdw blurRad="38100" dist="19050" dir="2700000" algn="tl" rotWithShape="0">
                    <a:schemeClr val="dk1">
                      <a:alpha val="40000"/>
                    </a:schemeClr>
                  </a:outerShdw>
                </a:effectLst>
                <a:latin typeface="Courier New" panose="02070309020205020404" pitchFamily="49" charset="0"/>
              </a:rPr>
              <a:t>tabla1</a:t>
            </a:r>
            <a:r>
              <a:rPr lang="en-US" altLang="es-CL" sz="2400" i="1" dirty="0">
                <a:ln w="0"/>
                <a:effectLst>
                  <a:outerShdw blurRad="38100" dist="19050" dir="2700000" algn="tl" rotWithShape="0">
                    <a:schemeClr val="dk1">
                      <a:alpha val="40000"/>
                    </a:schemeClr>
                  </a:outerShdw>
                </a:effectLst>
                <a:latin typeface="Courier New" panose="02070309020205020404" pitchFamily="49" charset="0"/>
                <a:sym typeface="Arial" panose="020B0604020202020204" pitchFamily="34" charset="0"/>
              </a:rPr>
              <a:t>.columna, </a:t>
            </a:r>
            <a:r>
              <a:rPr lang="en-US" altLang="es-CL" sz="2400" i="1" dirty="0">
                <a:ln w="0"/>
                <a:effectLst>
                  <a:outerShdw blurRad="38100" dist="19050" dir="2700000" algn="tl" rotWithShape="0">
                    <a:schemeClr val="dk1">
                      <a:alpha val="40000"/>
                    </a:schemeClr>
                  </a:outerShdw>
                </a:effectLst>
                <a:latin typeface="Courier New" panose="02070309020205020404" pitchFamily="49" charset="0"/>
              </a:rPr>
              <a:t>tabla</a:t>
            </a:r>
            <a:r>
              <a:rPr lang="en-US" altLang="es-CL" sz="2400" i="1" dirty="0">
                <a:ln w="0"/>
                <a:effectLst>
                  <a:outerShdw blurRad="38100" dist="19050" dir="2700000" algn="tl" rotWithShape="0">
                    <a:schemeClr val="dk1">
                      <a:alpha val="40000"/>
                    </a:schemeClr>
                  </a:outerShdw>
                </a:effectLst>
                <a:latin typeface="Courier New" panose="02070309020205020404" pitchFamily="49" charset="0"/>
                <a:sym typeface="Arial" panose="020B0604020202020204" pitchFamily="34" charset="0"/>
              </a:rPr>
              <a:t>2.columna</a:t>
            </a:r>
          </a:p>
          <a:p>
            <a:pPr>
              <a:spcBef>
                <a:spcPct val="0"/>
              </a:spcBef>
              <a:buSzPct val="100000"/>
            </a:pPr>
            <a:r>
              <a:rPr lang="en-US" altLang="es-CL" sz="2400" dirty="0">
                <a:ln w="0"/>
                <a:effectLst>
                  <a:outerShdw blurRad="38100" dist="19050" dir="2700000" algn="tl" rotWithShape="0">
                    <a:schemeClr val="dk1">
                      <a:alpha val="40000"/>
                    </a:schemeClr>
                  </a:outerShdw>
                </a:effectLst>
                <a:latin typeface="Courier New" panose="02070309020205020404" pitchFamily="49" charset="0"/>
                <a:sym typeface="Arial" panose="020B0604020202020204" pitchFamily="34" charset="0"/>
              </a:rPr>
              <a:t>FROM	</a:t>
            </a:r>
            <a:r>
              <a:rPr lang="en-US" altLang="es-CL" sz="2400" i="1" dirty="0">
                <a:ln w="0"/>
                <a:effectLst>
                  <a:outerShdw blurRad="38100" dist="19050" dir="2700000" algn="tl" rotWithShape="0">
                    <a:schemeClr val="dk1">
                      <a:alpha val="40000"/>
                    </a:schemeClr>
                  </a:outerShdw>
                </a:effectLst>
                <a:latin typeface="Courier New" panose="02070309020205020404" pitchFamily="49" charset="0"/>
                <a:sym typeface="Arial" panose="020B0604020202020204" pitchFamily="34" charset="0"/>
              </a:rPr>
              <a:t>tabla1, table2</a:t>
            </a:r>
            <a:endParaRPr lang="en-US" altLang="es-CL" sz="2400" dirty="0">
              <a:ln w="0"/>
              <a:effectLst>
                <a:outerShdw blurRad="38100" dist="19050" dir="2700000" algn="tl" rotWithShape="0">
                  <a:schemeClr val="dk1">
                    <a:alpha val="40000"/>
                  </a:schemeClr>
                </a:outerShdw>
              </a:effectLst>
              <a:latin typeface="Courier New" panose="02070309020205020404" pitchFamily="49" charset="0"/>
              <a:sym typeface="Arial" panose="020B0604020202020204" pitchFamily="34" charset="0"/>
            </a:endParaRPr>
          </a:p>
          <a:p>
            <a:pPr>
              <a:spcBef>
                <a:spcPct val="0"/>
              </a:spcBef>
              <a:buSzPct val="100000"/>
            </a:pPr>
            <a:r>
              <a:rPr lang="en-US" altLang="es-CL" sz="2400" dirty="0">
                <a:ln w="0"/>
                <a:effectLst>
                  <a:outerShdw blurRad="38100" dist="19050" dir="2700000" algn="tl" rotWithShape="0">
                    <a:schemeClr val="dk1">
                      <a:alpha val="40000"/>
                    </a:schemeClr>
                  </a:outerShdw>
                </a:effectLst>
                <a:latin typeface="Courier New" panose="02070309020205020404" pitchFamily="49" charset="0"/>
                <a:sym typeface="Arial" panose="020B0604020202020204" pitchFamily="34" charset="0"/>
              </a:rPr>
              <a:t>WHERE	 </a:t>
            </a:r>
            <a:r>
              <a:rPr lang="en-US" altLang="es-CL" sz="2400" i="1" dirty="0">
                <a:ln w="0"/>
                <a:effectLst>
                  <a:outerShdw blurRad="38100" dist="19050" dir="2700000" algn="tl" rotWithShape="0">
                    <a:schemeClr val="dk1">
                      <a:alpha val="40000"/>
                    </a:schemeClr>
                  </a:outerShdw>
                </a:effectLst>
                <a:latin typeface="Courier New" panose="02070309020205020404" pitchFamily="49" charset="0"/>
                <a:sym typeface="Arial" panose="020B0604020202020204" pitchFamily="34" charset="0"/>
              </a:rPr>
              <a:t>tabla1.columna_pk </a:t>
            </a:r>
            <a:r>
              <a:rPr lang="es-ES" altLang="es-CL" sz="2400" i="1" dirty="0">
                <a:ln w="0"/>
                <a:effectLst>
                  <a:outerShdw blurRad="38100" dist="19050" dir="2700000" algn="tl" rotWithShape="0">
                    <a:schemeClr val="dk1">
                      <a:alpha val="40000"/>
                    </a:schemeClr>
                  </a:outerShdw>
                </a:effectLst>
                <a:latin typeface="Courier New" panose="02070309020205020404" pitchFamily="49" charset="0"/>
                <a:sym typeface="Arial" panose="020B0604020202020204" pitchFamily="34" charset="0"/>
              </a:rPr>
              <a:t>= </a:t>
            </a:r>
            <a:r>
              <a:rPr lang="en-US" altLang="es-CL" sz="2400" i="1" dirty="0">
                <a:ln w="0"/>
                <a:effectLst>
                  <a:outerShdw blurRad="38100" dist="19050" dir="2700000" algn="tl" rotWithShape="0">
                    <a:schemeClr val="dk1">
                      <a:alpha val="40000"/>
                    </a:schemeClr>
                  </a:outerShdw>
                </a:effectLst>
                <a:latin typeface="Courier New" panose="02070309020205020404" pitchFamily="49" charset="0"/>
                <a:sym typeface="Arial" panose="020B0604020202020204" pitchFamily="34" charset="0"/>
              </a:rPr>
              <a:t>tabla2.columna_fk</a:t>
            </a:r>
            <a:r>
              <a:rPr lang="en-US" altLang="es-CL" sz="2400" dirty="0">
                <a:ln w="0"/>
                <a:effectLst>
                  <a:outerShdw blurRad="38100" dist="19050" dir="2700000" algn="tl" rotWithShape="0">
                    <a:schemeClr val="dk1">
                      <a:alpha val="40000"/>
                    </a:schemeClr>
                  </a:outerShdw>
                </a:effectLst>
                <a:latin typeface="Courier New" panose="02070309020205020404" pitchFamily="49" charset="0"/>
                <a:sym typeface="Arial" panose="020B0604020202020204" pitchFamily="34" charset="0"/>
              </a:rPr>
              <a:t>;</a:t>
            </a:r>
          </a:p>
        </p:txBody>
      </p:sp>
      <p:sp>
        <p:nvSpPr>
          <p:cNvPr id="4" name="Rectángulo 3"/>
          <p:cNvSpPr/>
          <p:nvPr/>
        </p:nvSpPr>
        <p:spPr>
          <a:xfrm>
            <a:off x="661012" y="2812948"/>
            <a:ext cx="4329629" cy="1554272"/>
          </a:xfrm>
          <a:prstGeom prst="rect">
            <a:avLst/>
          </a:prstGeom>
        </p:spPr>
        <p:txBody>
          <a:bodyPr wrap="square">
            <a:spAutoFit/>
          </a:bodyPr>
          <a:lstStyle/>
          <a:p>
            <a:pPr marL="0" lvl="1">
              <a:lnSpc>
                <a:spcPct val="95000"/>
              </a:lnSpc>
              <a:buFont typeface="Arial" panose="020B0604020202020204" pitchFamily="34" charset="0"/>
              <a:buNone/>
            </a:pPr>
            <a:r>
              <a:rPr lang="es-CL" altLang="es-CL" sz="2000" dirty="0">
                <a:cs typeface="Arial" panose="020B0604020202020204" pitchFamily="34" charset="0"/>
                <a:sym typeface="Arial" panose="020B0604020202020204" pitchFamily="34" charset="0"/>
              </a:rPr>
              <a:t>SELECT 	</a:t>
            </a:r>
            <a:r>
              <a:rPr lang="es-CL" altLang="es-CL" sz="2000" dirty="0" err="1">
                <a:cs typeface="Arial" panose="020B0604020202020204" pitchFamily="34" charset="0"/>
                <a:sym typeface="Arial" panose="020B0604020202020204" pitchFamily="34" charset="0"/>
              </a:rPr>
              <a:t>employees.last_name</a:t>
            </a:r>
            <a:r>
              <a:rPr lang="es-CL" altLang="es-CL" sz="2000" dirty="0">
                <a:cs typeface="Arial" panose="020B0604020202020204" pitchFamily="34" charset="0"/>
                <a:sym typeface="Arial" panose="020B0604020202020204" pitchFamily="34" charset="0"/>
              </a:rPr>
              <a:t>, </a:t>
            </a:r>
          </a:p>
          <a:p>
            <a:pPr marL="0" lvl="1">
              <a:lnSpc>
                <a:spcPct val="95000"/>
              </a:lnSpc>
              <a:buFont typeface="Arial" panose="020B0604020202020204" pitchFamily="34" charset="0"/>
              <a:buNone/>
            </a:pPr>
            <a:r>
              <a:rPr lang="es-CL" altLang="es-CL" sz="2000" dirty="0">
                <a:cs typeface="Arial" panose="020B0604020202020204" pitchFamily="34" charset="0"/>
                <a:sym typeface="Arial" panose="020B0604020202020204" pitchFamily="34" charset="0"/>
              </a:rPr>
              <a:t>		</a:t>
            </a:r>
            <a:r>
              <a:rPr lang="es-CL" altLang="es-CL" sz="2000" dirty="0" err="1">
                <a:cs typeface="Arial" panose="020B0604020202020204" pitchFamily="34" charset="0"/>
                <a:sym typeface="Arial" panose="020B0604020202020204" pitchFamily="34" charset="0"/>
              </a:rPr>
              <a:t>employees.job_id</a:t>
            </a:r>
            <a:r>
              <a:rPr lang="es-CL" altLang="es-CL" sz="2000" dirty="0">
                <a:cs typeface="Arial" panose="020B0604020202020204" pitchFamily="34" charset="0"/>
                <a:sym typeface="Arial" panose="020B0604020202020204" pitchFamily="34" charset="0"/>
              </a:rPr>
              <a:t>, </a:t>
            </a:r>
          </a:p>
          <a:p>
            <a:pPr marL="0" lvl="1">
              <a:lnSpc>
                <a:spcPct val="95000"/>
              </a:lnSpc>
              <a:buFont typeface="Arial" panose="020B0604020202020204" pitchFamily="34" charset="0"/>
              <a:buNone/>
            </a:pPr>
            <a:r>
              <a:rPr lang="es-CL" altLang="es-CL" sz="2000" dirty="0">
                <a:cs typeface="Arial" panose="020B0604020202020204" pitchFamily="34" charset="0"/>
                <a:sym typeface="Arial" panose="020B0604020202020204" pitchFamily="34" charset="0"/>
              </a:rPr>
              <a:t>		</a:t>
            </a:r>
            <a:r>
              <a:rPr lang="es-CL" altLang="es-CL" sz="2000" dirty="0" err="1">
                <a:cs typeface="Arial" panose="020B0604020202020204" pitchFamily="34" charset="0"/>
                <a:sym typeface="Arial" panose="020B0604020202020204" pitchFamily="34" charset="0"/>
              </a:rPr>
              <a:t>jobs.job_title</a:t>
            </a:r>
            <a:endParaRPr lang="es-CL" altLang="es-CL" sz="2000" dirty="0">
              <a:cs typeface="Arial" panose="020B0604020202020204" pitchFamily="34" charset="0"/>
              <a:sym typeface="Arial" panose="020B0604020202020204" pitchFamily="34" charset="0"/>
            </a:endParaRPr>
          </a:p>
          <a:p>
            <a:pPr marL="0" lvl="1">
              <a:lnSpc>
                <a:spcPct val="95000"/>
              </a:lnSpc>
              <a:buFont typeface="Arial" panose="020B0604020202020204" pitchFamily="34" charset="0"/>
              <a:buNone/>
            </a:pPr>
            <a:r>
              <a:rPr lang="es-ES" altLang="es-CL" sz="2000" dirty="0">
                <a:cs typeface="Arial" panose="020B0604020202020204" pitchFamily="34" charset="0"/>
                <a:sym typeface="Arial" panose="020B0604020202020204" pitchFamily="34" charset="0"/>
              </a:rPr>
              <a:t>FROM </a:t>
            </a:r>
            <a:r>
              <a:rPr lang="es-ES" altLang="es-CL" sz="2000" dirty="0" err="1">
                <a:cs typeface="Arial" panose="020B0604020202020204" pitchFamily="34" charset="0"/>
                <a:sym typeface="Arial" panose="020B0604020202020204" pitchFamily="34" charset="0"/>
              </a:rPr>
              <a:t>employees</a:t>
            </a:r>
            <a:r>
              <a:rPr lang="es-ES" altLang="es-CL" sz="2000" dirty="0">
                <a:cs typeface="Arial" panose="020B0604020202020204" pitchFamily="34" charset="0"/>
                <a:sym typeface="Arial" panose="020B0604020202020204" pitchFamily="34" charset="0"/>
              </a:rPr>
              <a:t>, </a:t>
            </a:r>
            <a:r>
              <a:rPr lang="es-ES" altLang="es-CL" sz="2000" dirty="0" err="1">
                <a:cs typeface="Arial" panose="020B0604020202020204" pitchFamily="34" charset="0"/>
                <a:sym typeface="Arial" panose="020B0604020202020204" pitchFamily="34" charset="0"/>
              </a:rPr>
              <a:t>jobs</a:t>
            </a:r>
            <a:endParaRPr lang="es-ES" altLang="es-CL" sz="2000" dirty="0">
              <a:cs typeface="Arial" panose="020B0604020202020204" pitchFamily="34" charset="0"/>
              <a:sym typeface="Arial" panose="020B0604020202020204" pitchFamily="34" charset="0"/>
            </a:endParaRPr>
          </a:p>
          <a:p>
            <a:pPr marL="0" lvl="1">
              <a:lnSpc>
                <a:spcPct val="95000"/>
              </a:lnSpc>
              <a:buFont typeface="Arial" panose="020B0604020202020204" pitchFamily="34" charset="0"/>
              <a:buNone/>
            </a:pPr>
            <a:r>
              <a:rPr lang="es-ES" altLang="es-CL" sz="2000" dirty="0">
                <a:cs typeface="Arial" panose="020B0604020202020204" pitchFamily="34" charset="0"/>
                <a:sym typeface="Arial" panose="020B0604020202020204" pitchFamily="34" charset="0"/>
              </a:rPr>
              <a:t>WHERE </a:t>
            </a:r>
            <a:r>
              <a:rPr lang="es-ES" altLang="es-CL" sz="2000" dirty="0" err="1">
                <a:cs typeface="Arial" panose="020B0604020202020204" pitchFamily="34" charset="0"/>
                <a:sym typeface="Arial" panose="020B0604020202020204" pitchFamily="34" charset="0"/>
              </a:rPr>
              <a:t>employees.job_id</a:t>
            </a:r>
            <a:r>
              <a:rPr lang="es-ES" altLang="es-CL" sz="2000" dirty="0">
                <a:cs typeface="Arial" panose="020B0604020202020204" pitchFamily="34" charset="0"/>
                <a:sym typeface="Arial" panose="020B0604020202020204" pitchFamily="34" charset="0"/>
              </a:rPr>
              <a:t> = </a:t>
            </a:r>
            <a:r>
              <a:rPr lang="es-ES" altLang="es-CL" sz="2000" dirty="0" err="1">
                <a:cs typeface="Arial" panose="020B0604020202020204" pitchFamily="34" charset="0"/>
                <a:sym typeface="Arial" panose="020B0604020202020204" pitchFamily="34" charset="0"/>
              </a:rPr>
              <a:t>jobs.job_id</a:t>
            </a:r>
            <a:endParaRPr lang="es-CL" altLang="es-CL" sz="2000" dirty="0">
              <a:cs typeface="Arial" panose="020B0604020202020204" pitchFamily="34" charset="0"/>
              <a:sym typeface="Arial" panose="020B0604020202020204" pitchFamily="34" charset="0"/>
            </a:endParaRPr>
          </a:p>
        </p:txBody>
      </p:sp>
      <p:grpSp>
        <p:nvGrpSpPr>
          <p:cNvPr id="5" name="Grupo 4"/>
          <p:cNvGrpSpPr/>
          <p:nvPr/>
        </p:nvGrpSpPr>
        <p:grpSpPr>
          <a:xfrm>
            <a:off x="4893542" y="4393714"/>
            <a:ext cx="3754699" cy="1863040"/>
            <a:chOff x="4893542" y="4393714"/>
            <a:chExt cx="3754699" cy="1863040"/>
          </a:xfrm>
        </p:grpSpPr>
        <p:sp>
          <p:nvSpPr>
            <p:cNvPr id="7" name="Rectángulo 6"/>
            <p:cNvSpPr/>
            <p:nvPr/>
          </p:nvSpPr>
          <p:spPr>
            <a:xfrm>
              <a:off x="5517614" y="4702482"/>
              <a:ext cx="3130627" cy="1554272"/>
            </a:xfrm>
            <a:prstGeom prst="rect">
              <a:avLst/>
            </a:prstGeom>
          </p:spPr>
          <p:txBody>
            <a:bodyPr wrap="square">
              <a:spAutoFit/>
            </a:bodyPr>
            <a:lstStyle/>
            <a:p>
              <a:pPr marL="0" lvl="1">
                <a:lnSpc>
                  <a:spcPct val="95000"/>
                </a:lnSpc>
                <a:buFont typeface="Arial" panose="020B0604020202020204" pitchFamily="34" charset="0"/>
                <a:buNone/>
              </a:pPr>
              <a:r>
                <a:rPr lang="es-CL" altLang="es-CL" sz="2000" dirty="0">
                  <a:cs typeface="Arial" panose="020B0604020202020204" pitchFamily="34" charset="0"/>
                  <a:sym typeface="Arial" panose="020B0604020202020204" pitchFamily="34" charset="0"/>
                </a:rPr>
                <a:t>SELECT 	</a:t>
              </a:r>
              <a:r>
                <a:rPr lang="es-CL" altLang="es-CL" sz="2000" dirty="0" err="1">
                  <a:solidFill>
                    <a:srgbClr val="FF0000"/>
                  </a:solidFill>
                  <a:cs typeface="Arial" panose="020B0604020202020204" pitchFamily="34" charset="0"/>
                  <a:sym typeface="Arial" panose="020B0604020202020204" pitchFamily="34" charset="0"/>
                </a:rPr>
                <a:t>e</a:t>
              </a:r>
              <a:r>
                <a:rPr lang="es-CL" altLang="es-CL" sz="2000" dirty="0" err="1">
                  <a:cs typeface="Arial" panose="020B0604020202020204" pitchFamily="34" charset="0"/>
                  <a:sym typeface="Arial" panose="020B0604020202020204" pitchFamily="34" charset="0"/>
                </a:rPr>
                <a:t>.last_name</a:t>
              </a:r>
              <a:r>
                <a:rPr lang="es-CL" altLang="es-CL" sz="2000" dirty="0">
                  <a:cs typeface="Arial" panose="020B0604020202020204" pitchFamily="34" charset="0"/>
                  <a:sym typeface="Arial" panose="020B0604020202020204" pitchFamily="34" charset="0"/>
                </a:rPr>
                <a:t>, </a:t>
              </a:r>
            </a:p>
            <a:p>
              <a:pPr marL="0" lvl="1">
                <a:lnSpc>
                  <a:spcPct val="95000"/>
                </a:lnSpc>
                <a:buFont typeface="Arial" panose="020B0604020202020204" pitchFamily="34" charset="0"/>
                <a:buNone/>
              </a:pPr>
              <a:r>
                <a:rPr lang="es-CL" altLang="es-CL" sz="2000" dirty="0">
                  <a:cs typeface="Arial" panose="020B0604020202020204" pitchFamily="34" charset="0"/>
                  <a:sym typeface="Arial" panose="020B0604020202020204" pitchFamily="34" charset="0"/>
                </a:rPr>
                <a:t>		</a:t>
              </a:r>
              <a:r>
                <a:rPr lang="es-CL" altLang="es-CL" sz="2000" dirty="0" err="1">
                  <a:solidFill>
                    <a:srgbClr val="FF0000"/>
                  </a:solidFill>
                  <a:cs typeface="Arial" panose="020B0604020202020204" pitchFamily="34" charset="0"/>
                  <a:sym typeface="Arial" panose="020B0604020202020204" pitchFamily="34" charset="0"/>
                </a:rPr>
                <a:t>e</a:t>
              </a:r>
              <a:r>
                <a:rPr lang="es-CL" altLang="es-CL" sz="2000" dirty="0" err="1">
                  <a:cs typeface="Arial" panose="020B0604020202020204" pitchFamily="34" charset="0"/>
                  <a:sym typeface="Arial" panose="020B0604020202020204" pitchFamily="34" charset="0"/>
                </a:rPr>
                <a:t>.job_id</a:t>
              </a:r>
              <a:r>
                <a:rPr lang="es-CL" altLang="es-CL" sz="2000" dirty="0">
                  <a:cs typeface="Arial" panose="020B0604020202020204" pitchFamily="34" charset="0"/>
                  <a:sym typeface="Arial" panose="020B0604020202020204" pitchFamily="34" charset="0"/>
                </a:rPr>
                <a:t>, </a:t>
              </a:r>
            </a:p>
            <a:p>
              <a:pPr marL="0" lvl="1">
                <a:lnSpc>
                  <a:spcPct val="95000"/>
                </a:lnSpc>
                <a:buFont typeface="Arial" panose="020B0604020202020204" pitchFamily="34" charset="0"/>
                <a:buNone/>
              </a:pPr>
              <a:r>
                <a:rPr lang="es-CL" altLang="es-CL" sz="2000" dirty="0">
                  <a:cs typeface="Arial" panose="020B0604020202020204" pitchFamily="34" charset="0"/>
                  <a:sym typeface="Arial" panose="020B0604020202020204" pitchFamily="34" charset="0"/>
                </a:rPr>
                <a:t>		</a:t>
              </a:r>
              <a:r>
                <a:rPr lang="es-CL" altLang="es-CL" sz="2000" dirty="0" err="1">
                  <a:solidFill>
                    <a:srgbClr val="FF0000"/>
                  </a:solidFill>
                  <a:cs typeface="Arial" panose="020B0604020202020204" pitchFamily="34" charset="0"/>
                  <a:sym typeface="Arial" panose="020B0604020202020204" pitchFamily="34" charset="0"/>
                </a:rPr>
                <a:t>j</a:t>
              </a:r>
              <a:r>
                <a:rPr lang="es-CL" altLang="es-CL" sz="2000" dirty="0" err="1">
                  <a:cs typeface="Arial" panose="020B0604020202020204" pitchFamily="34" charset="0"/>
                  <a:sym typeface="Arial" panose="020B0604020202020204" pitchFamily="34" charset="0"/>
                </a:rPr>
                <a:t>.job_title</a:t>
              </a:r>
              <a:endParaRPr lang="es-CL" altLang="es-CL" sz="2000" dirty="0">
                <a:cs typeface="Arial" panose="020B0604020202020204" pitchFamily="34" charset="0"/>
                <a:sym typeface="Arial" panose="020B0604020202020204" pitchFamily="34" charset="0"/>
              </a:endParaRPr>
            </a:p>
            <a:p>
              <a:pPr marL="0" lvl="1">
                <a:lnSpc>
                  <a:spcPct val="95000"/>
                </a:lnSpc>
                <a:buFont typeface="Arial" panose="020B0604020202020204" pitchFamily="34" charset="0"/>
                <a:buNone/>
              </a:pPr>
              <a:r>
                <a:rPr lang="es-ES" altLang="es-CL" sz="2000" dirty="0">
                  <a:cs typeface="Arial" panose="020B0604020202020204" pitchFamily="34" charset="0"/>
                  <a:sym typeface="Arial" panose="020B0604020202020204" pitchFamily="34" charset="0"/>
                </a:rPr>
                <a:t>FROM </a:t>
              </a:r>
              <a:r>
                <a:rPr lang="es-ES" altLang="es-CL" sz="2000" dirty="0" err="1">
                  <a:cs typeface="Arial" panose="020B0604020202020204" pitchFamily="34" charset="0"/>
                  <a:sym typeface="Arial" panose="020B0604020202020204" pitchFamily="34" charset="0"/>
                </a:rPr>
                <a:t>employees</a:t>
              </a:r>
              <a:r>
                <a:rPr lang="es-ES" altLang="es-CL" sz="2000" dirty="0">
                  <a:cs typeface="Arial" panose="020B0604020202020204" pitchFamily="34" charset="0"/>
                  <a:sym typeface="Arial" panose="020B0604020202020204" pitchFamily="34" charset="0"/>
                </a:rPr>
                <a:t> </a:t>
              </a:r>
              <a:r>
                <a:rPr lang="es-ES" altLang="es-CL" sz="2000" dirty="0">
                  <a:solidFill>
                    <a:srgbClr val="FF0000"/>
                  </a:solidFill>
                  <a:cs typeface="Arial" panose="020B0604020202020204" pitchFamily="34" charset="0"/>
                  <a:sym typeface="Arial" panose="020B0604020202020204" pitchFamily="34" charset="0"/>
                </a:rPr>
                <a:t>e</a:t>
              </a:r>
              <a:r>
                <a:rPr lang="es-ES" altLang="es-CL" sz="2000" dirty="0">
                  <a:cs typeface="Arial" panose="020B0604020202020204" pitchFamily="34" charset="0"/>
                  <a:sym typeface="Arial" panose="020B0604020202020204" pitchFamily="34" charset="0"/>
                </a:rPr>
                <a:t>, </a:t>
              </a:r>
              <a:r>
                <a:rPr lang="es-ES" altLang="es-CL" sz="2000" dirty="0" err="1">
                  <a:cs typeface="Arial" panose="020B0604020202020204" pitchFamily="34" charset="0"/>
                  <a:sym typeface="Arial" panose="020B0604020202020204" pitchFamily="34" charset="0"/>
                </a:rPr>
                <a:t>jobs</a:t>
              </a:r>
              <a:r>
                <a:rPr lang="es-ES" altLang="es-CL" sz="2000" dirty="0">
                  <a:cs typeface="Arial" panose="020B0604020202020204" pitchFamily="34" charset="0"/>
                  <a:sym typeface="Arial" panose="020B0604020202020204" pitchFamily="34" charset="0"/>
                </a:rPr>
                <a:t> </a:t>
              </a:r>
              <a:r>
                <a:rPr lang="es-ES" altLang="es-CL" sz="2000" dirty="0">
                  <a:solidFill>
                    <a:srgbClr val="FF0000"/>
                  </a:solidFill>
                  <a:cs typeface="Arial" panose="020B0604020202020204" pitchFamily="34" charset="0"/>
                  <a:sym typeface="Arial" panose="020B0604020202020204" pitchFamily="34" charset="0"/>
                </a:rPr>
                <a:t>j</a:t>
              </a:r>
            </a:p>
            <a:p>
              <a:pPr marL="0" lvl="1">
                <a:lnSpc>
                  <a:spcPct val="95000"/>
                </a:lnSpc>
                <a:buFont typeface="Arial" panose="020B0604020202020204" pitchFamily="34" charset="0"/>
                <a:buNone/>
              </a:pPr>
              <a:r>
                <a:rPr lang="es-ES" altLang="es-CL" sz="2000" dirty="0">
                  <a:cs typeface="Arial" panose="020B0604020202020204" pitchFamily="34" charset="0"/>
                  <a:sym typeface="Arial" panose="020B0604020202020204" pitchFamily="34" charset="0"/>
                </a:rPr>
                <a:t>WHERE </a:t>
              </a:r>
              <a:r>
                <a:rPr lang="es-ES" altLang="es-CL" sz="2000" dirty="0" err="1">
                  <a:solidFill>
                    <a:srgbClr val="FF0000"/>
                  </a:solidFill>
                  <a:cs typeface="Arial" panose="020B0604020202020204" pitchFamily="34" charset="0"/>
                  <a:sym typeface="Arial" panose="020B0604020202020204" pitchFamily="34" charset="0"/>
                </a:rPr>
                <a:t>e</a:t>
              </a:r>
              <a:r>
                <a:rPr lang="es-ES" altLang="es-CL" sz="2000" dirty="0" err="1">
                  <a:cs typeface="Arial" panose="020B0604020202020204" pitchFamily="34" charset="0"/>
                  <a:sym typeface="Arial" panose="020B0604020202020204" pitchFamily="34" charset="0"/>
                </a:rPr>
                <a:t>.job_id</a:t>
              </a:r>
              <a:r>
                <a:rPr lang="es-ES" altLang="es-CL" sz="2000" dirty="0">
                  <a:cs typeface="Arial" panose="020B0604020202020204" pitchFamily="34" charset="0"/>
                  <a:sym typeface="Arial" panose="020B0604020202020204" pitchFamily="34" charset="0"/>
                </a:rPr>
                <a:t> = </a:t>
              </a:r>
              <a:r>
                <a:rPr lang="es-ES" altLang="es-CL" sz="2000" dirty="0" err="1">
                  <a:solidFill>
                    <a:srgbClr val="FF0000"/>
                  </a:solidFill>
                  <a:cs typeface="Arial" panose="020B0604020202020204" pitchFamily="34" charset="0"/>
                  <a:sym typeface="Arial" panose="020B0604020202020204" pitchFamily="34" charset="0"/>
                </a:rPr>
                <a:t>j</a:t>
              </a:r>
              <a:r>
                <a:rPr lang="es-ES" altLang="es-CL" sz="2000" dirty="0" err="1">
                  <a:cs typeface="Arial" panose="020B0604020202020204" pitchFamily="34" charset="0"/>
                  <a:sym typeface="Arial" panose="020B0604020202020204" pitchFamily="34" charset="0"/>
                </a:rPr>
                <a:t>.job_id</a:t>
              </a:r>
              <a:endParaRPr lang="es-CL" altLang="es-CL" sz="2000" dirty="0">
                <a:cs typeface="Arial" panose="020B0604020202020204" pitchFamily="34" charset="0"/>
                <a:sym typeface="Arial" panose="020B0604020202020204" pitchFamily="34" charset="0"/>
              </a:endParaRPr>
            </a:p>
          </p:txBody>
        </p:sp>
        <p:sp>
          <p:nvSpPr>
            <p:cNvPr id="3" name="Flecha derecha 2"/>
            <p:cNvSpPr/>
            <p:nvPr/>
          </p:nvSpPr>
          <p:spPr>
            <a:xfrm rot="2594269">
              <a:off x="4893542" y="4393714"/>
              <a:ext cx="560544" cy="40762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grpSp>
      <p:sp>
        <p:nvSpPr>
          <p:cNvPr id="8" name="Bocadillo: rectángulo 7">
            <a:extLst>
              <a:ext uri="{FF2B5EF4-FFF2-40B4-BE49-F238E27FC236}">
                <a16:creationId xmlns:a16="http://schemas.microsoft.com/office/drawing/2014/main" id="{9C776FEC-8348-F0BC-8F81-8CC6B0A8DE46}"/>
              </a:ext>
            </a:extLst>
          </p:cNvPr>
          <p:cNvSpPr/>
          <p:nvPr/>
        </p:nvSpPr>
        <p:spPr>
          <a:xfrm>
            <a:off x="825191" y="4984423"/>
            <a:ext cx="3264216" cy="1272331"/>
          </a:xfrm>
          <a:prstGeom prst="wedgeRectCallout">
            <a:avLst>
              <a:gd name="adj1" fmla="val 74853"/>
              <a:gd name="adj2" fmla="val -7342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a:t>Estas dos consultas producen igual resultado, pero en el segundo </a:t>
            </a:r>
            <a:r>
              <a:rPr lang="es-CL" dirty="0" err="1"/>
              <a:t>Select</a:t>
            </a:r>
            <a:r>
              <a:rPr lang="es-CL" dirty="0"/>
              <a:t>, se usa ALIAS para representar las tablas</a:t>
            </a:r>
          </a:p>
        </p:txBody>
      </p:sp>
    </p:spTree>
    <p:extLst>
      <p:ext uri="{BB962C8B-B14F-4D97-AF65-F5344CB8AC3E}">
        <p14:creationId xmlns:p14="http://schemas.microsoft.com/office/powerpoint/2010/main" val="16586512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718922"/>
          </a:xfrm>
        </p:spPr>
        <p:txBody>
          <a:bodyPr>
            <a:normAutofit fontScale="90000"/>
          </a:bodyPr>
          <a:lstStyle/>
          <a:p>
            <a:pPr algn="l"/>
            <a:r>
              <a:rPr lang="es-ES" sz="2400" b="1" dirty="0">
                <a:solidFill>
                  <a:srgbClr val="D40202"/>
                </a:solidFill>
                <a:latin typeface="Myriad Pro"/>
                <a:cs typeface="Myriad Pro"/>
              </a:rPr>
              <a:t>Recuperación de datos de múltiples tablas – EJERCICIOS VERSION 2</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388230" y="1516712"/>
            <a:ext cx="8051800" cy="830997"/>
          </a:xfrm>
          <a:prstGeom prst="rect">
            <a:avLst/>
          </a:prstGeom>
        </p:spPr>
        <p:txBody>
          <a:bodyPr wrap="square">
            <a:spAutoFit/>
          </a:bodyPr>
          <a:lstStyle/>
          <a:p>
            <a:r>
              <a:rPr lang="es-ES" sz="2400" dirty="0"/>
              <a:t>1) Mostrar los nombres y apellidos de todos los empleados con su respectivo nombre del trabajo que realizan actualmente.</a:t>
            </a:r>
            <a:endParaRPr lang="es-CL" sz="2400" dirty="0"/>
          </a:p>
        </p:txBody>
      </p:sp>
      <p:sp>
        <p:nvSpPr>
          <p:cNvPr id="5" name="Rectángulo 4"/>
          <p:cNvSpPr/>
          <p:nvPr/>
        </p:nvSpPr>
        <p:spPr>
          <a:xfrm>
            <a:off x="388230" y="2777587"/>
            <a:ext cx="8051800" cy="830997"/>
          </a:xfrm>
          <a:prstGeom prst="rect">
            <a:avLst/>
          </a:prstGeom>
        </p:spPr>
        <p:txBody>
          <a:bodyPr wrap="square">
            <a:spAutoFit/>
          </a:bodyPr>
          <a:lstStyle/>
          <a:p>
            <a:r>
              <a:rPr lang="es-ES" sz="2400" dirty="0"/>
              <a:t>2) Mostrar los nombres y apellidos de todos los empleados con su respectivo nombre de los trabajos que han realizado.</a:t>
            </a:r>
            <a:endParaRPr lang="es-CL" sz="2400" dirty="0"/>
          </a:p>
        </p:txBody>
      </p:sp>
      <p:sp>
        <p:nvSpPr>
          <p:cNvPr id="7" name="Rectángulo 6"/>
          <p:cNvSpPr/>
          <p:nvPr/>
        </p:nvSpPr>
        <p:spPr>
          <a:xfrm>
            <a:off x="388230" y="4020452"/>
            <a:ext cx="8453377" cy="830997"/>
          </a:xfrm>
          <a:prstGeom prst="rect">
            <a:avLst/>
          </a:prstGeom>
        </p:spPr>
        <p:txBody>
          <a:bodyPr wrap="square">
            <a:spAutoFit/>
          </a:bodyPr>
          <a:lstStyle/>
          <a:p>
            <a:r>
              <a:rPr lang="es-ES" sz="2400" dirty="0"/>
              <a:t>3) Mostrar el nombre de los departamentos y el nombre del jefe de dicho departamento.</a:t>
            </a:r>
            <a:endParaRPr lang="es-CL" sz="2400" dirty="0"/>
          </a:p>
        </p:txBody>
      </p:sp>
      <p:sp>
        <p:nvSpPr>
          <p:cNvPr id="8" name="Rectángulo 7"/>
          <p:cNvSpPr/>
          <p:nvPr/>
        </p:nvSpPr>
        <p:spPr>
          <a:xfrm>
            <a:off x="388230" y="5276159"/>
            <a:ext cx="8453377" cy="830997"/>
          </a:xfrm>
          <a:prstGeom prst="rect">
            <a:avLst/>
          </a:prstGeom>
        </p:spPr>
        <p:txBody>
          <a:bodyPr wrap="square">
            <a:spAutoFit/>
          </a:bodyPr>
          <a:lstStyle/>
          <a:p>
            <a:r>
              <a:rPr lang="es-ES" sz="2400" dirty="0"/>
              <a:t>4) Mostrar el nombre de los departamentos junto con la ciudad donde se ubican cada uno de ellos.</a:t>
            </a:r>
            <a:endParaRPr lang="es-CL" sz="2400" dirty="0"/>
          </a:p>
        </p:txBody>
      </p:sp>
    </p:spTree>
    <p:extLst>
      <p:ext uri="{BB962C8B-B14F-4D97-AF65-F5344CB8AC3E}">
        <p14:creationId xmlns:p14="http://schemas.microsoft.com/office/powerpoint/2010/main" val="849017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718922"/>
          </a:xfrm>
        </p:spPr>
        <p:txBody>
          <a:bodyPr>
            <a:normAutofit fontScale="90000"/>
          </a:bodyPr>
          <a:lstStyle/>
          <a:p>
            <a:pPr algn="l"/>
            <a:r>
              <a:rPr lang="es-ES" sz="2400" b="1" dirty="0">
                <a:solidFill>
                  <a:srgbClr val="D40202"/>
                </a:solidFill>
                <a:latin typeface="Myriad Pro"/>
                <a:cs typeface="Myriad Pro"/>
              </a:rPr>
              <a:t>Recuperación de datos de múltiples tablas – EJERCICIOS VERSION 2</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9" name="Rectángulo 8"/>
          <p:cNvSpPr/>
          <p:nvPr/>
        </p:nvSpPr>
        <p:spPr>
          <a:xfrm>
            <a:off x="388230" y="1113657"/>
            <a:ext cx="8453377" cy="1569660"/>
          </a:xfrm>
          <a:prstGeom prst="rect">
            <a:avLst/>
          </a:prstGeom>
        </p:spPr>
        <p:txBody>
          <a:bodyPr wrap="square">
            <a:spAutoFit/>
          </a:bodyPr>
          <a:lstStyle/>
          <a:p>
            <a:r>
              <a:rPr lang="es-ES" sz="2400" dirty="0"/>
              <a:t>5) Mostrar para cada empleado, su nombre, apellido, sueldo anual, nombre del departamento, ciudad donde esta el departamento, junto con su país y nombre de la región donde se ubica.</a:t>
            </a:r>
            <a:endParaRPr lang="es-CL" sz="2400" dirty="0"/>
          </a:p>
        </p:txBody>
      </p:sp>
      <p:sp>
        <p:nvSpPr>
          <p:cNvPr id="10" name="Rectángulo 9"/>
          <p:cNvSpPr/>
          <p:nvPr/>
        </p:nvSpPr>
        <p:spPr>
          <a:xfrm>
            <a:off x="388230" y="2829317"/>
            <a:ext cx="8072377" cy="830997"/>
          </a:xfrm>
          <a:prstGeom prst="rect">
            <a:avLst/>
          </a:prstGeom>
        </p:spPr>
        <p:txBody>
          <a:bodyPr wrap="square">
            <a:spAutoFit/>
          </a:bodyPr>
          <a:lstStyle/>
          <a:p>
            <a:r>
              <a:rPr lang="es-ES" sz="2400" dirty="0"/>
              <a:t>6) Identificar cuantos empleados hay por cada país, junto con el sueldo mínimo y máximo</a:t>
            </a:r>
            <a:endParaRPr lang="es-CL" sz="2400" dirty="0"/>
          </a:p>
        </p:txBody>
      </p:sp>
      <p:sp>
        <p:nvSpPr>
          <p:cNvPr id="11" name="Rectángulo 10"/>
          <p:cNvSpPr/>
          <p:nvPr/>
        </p:nvSpPr>
        <p:spPr>
          <a:xfrm>
            <a:off x="388230" y="3794292"/>
            <a:ext cx="8072377" cy="830997"/>
          </a:xfrm>
          <a:prstGeom prst="rect">
            <a:avLst/>
          </a:prstGeom>
        </p:spPr>
        <p:txBody>
          <a:bodyPr wrap="square">
            <a:spAutoFit/>
          </a:bodyPr>
          <a:lstStyle/>
          <a:p>
            <a:r>
              <a:rPr lang="es-ES" sz="2400" dirty="0"/>
              <a:t>7) Para cada empleado mostrar su nombre y apellido, junto con el nombre y apellido de su jefe.</a:t>
            </a:r>
            <a:endParaRPr lang="es-CL" sz="2400" dirty="0"/>
          </a:p>
        </p:txBody>
      </p:sp>
      <p:sp>
        <p:nvSpPr>
          <p:cNvPr id="20" name="Rectángulo 19"/>
          <p:cNvSpPr/>
          <p:nvPr/>
        </p:nvSpPr>
        <p:spPr>
          <a:xfrm>
            <a:off x="388230" y="4777614"/>
            <a:ext cx="8072377" cy="1569660"/>
          </a:xfrm>
          <a:prstGeom prst="rect">
            <a:avLst/>
          </a:prstGeom>
        </p:spPr>
        <p:txBody>
          <a:bodyPr wrap="square">
            <a:spAutoFit/>
          </a:bodyPr>
          <a:lstStyle/>
          <a:p>
            <a:r>
              <a:rPr lang="es-ES" sz="2400" dirty="0"/>
              <a:t>8) Identificar cuentos empleados trabajan en cada Departamento (tener en consideración que hay Departamentos que no tienen Empleados asociados, pero también deben estar en la respuesta)</a:t>
            </a:r>
            <a:endParaRPr lang="es-CL" sz="2400" dirty="0"/>
          </a:p>
        </p:txBody>
      </p:sp>
    </p:spTree>
    <p:extLst>
      <p:ext uri="{BB962C8B-B14F-4D97-AF65-F5344CB8AC3E}">
        <p14:creationId xmlns:p14="http://schemas.microsoft.com/office/powerpoint/2010/main" val="1172939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1026" name="Picture 2" descr="Esquema ejemplo H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272" y="908904"/>
            <a:ext cx="7989373" cy="5476396"/>
          </a:xfrm>
          <a:prstGeom prst="rect">
            <a:avLst/>
          </a:prstGeom>
          <a:noFill/>
          <a:extLst>
            <a:ext uri="{909E8E84-426E-40DD-AFC4-6F175D3DCCD1}">
              <a14:hiddenFill xmlns:a14="http://schemas.microsoft.com/office/drawing/2010/main">
                <a:solidFill>
                  <a:srgbClr val="FFFFFF"/>
                </a:solidFill>
              </a14:hiddenFill>
            </a:ext>
          </a:extLst>
        </p:spPr>
      </p:pic>
      <p:sp>
        <p:nvSpPr>
          <p:cNvPr id="2" name="Doble onda 1">
            <a:extLst>
              <a:ext uri="{FF2B5EF4-FFF2-40B4-BE49-F238E27FC236}">
                <a16:creationId xmlns:a16="http://schemas.microsoft.com/office/drawing/2014/main" id="{5FE804B3-0779-6306-A2E6-591D18D8ECF4}"/>
              </a:ext>
            </a:extLst>
          </p:cNvPr>
          <p:cNvSpPr/>
          <p:nvPr/>
        </p:nvSpPr>
        <p:spPr>
          <a:xfrm>
            <a:off x="3211550" y="5724365"/>
            <a:ext cx="2998651" cy="803944"/>
          </a:xfrm>
          <a:prstGeom prst="doubleWav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a:t>Este es el modelo de datos cargados para los ejemplos</a:t>
            </a:r>
          </a:p>
        </p:txBody>
      </p:sp>
    </p:spTree>
    <p:extLst>
      <p:ext uri="{BB962C8B-B14F-4D97-AF65-F5344CB8AC3E}">
        <p14:creationId xmlns:p14="http://schemas.microsoft.com/office/powerpoint/2010/main" val="3715899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558800" y="1422762"/>
            <a:ext cx="3898900" cy="1938992"/>
          </a:xfrm>
          <a:prstGeom prst="rect">
            <a:avLst/>
          </a:prstGeom>
        </p:spPr>
        <p:txBody>
          <a:bodyPr wrap="square">
            <a:spAutoFit/>
          </a:bodyPr>
          <a:lstStyle/>
          <a:p>
            <a:r>
              <a:rPr lang="es-CL" sz="2000" dirty="0" err="1"/>
              <a:t>select</a:t>
            </a:r>
            <a:r>
              <a:rPr lang="es-CL" sz="2000" dirty="0"/>
              <a:t>  </a:t>
            </a:r>
            <a:r>
              <a:rPr lang="es-CL" sz="2000" dirty="0" err="1"/>
              <a:t>employee_id</a:t>
            </a:r>
            <a:r>
              <a:rPr lang="es-CL" sz="2000" dirty="0"/>
              <a:t>,</a:t>
            </a:r>
          </a:p>
          <a:p>
            <a:r>
              <a:rPr lang="es-CL" sz="2000" dirty="0"/>
              <a:t>        </a:t>
            </a:r>
            <a:r>
              <a:rPr lang="es-CL" sz="2000" dirty="0" err="1"/>
              <a:t>first_name</a:t>
            </a:r>
            <a:r>
              <a:rPr lang="es-CL" sz="2000" dirty="0"/>
              <a:t>,</a:t>
            </a:r>
          </a:p>
          <a:p>
            <a:r>
              <a:rPr lang="es-CL" sz="2000" dirty="0"/>
              <a:t>        </a:t>
            </a:r>
            <a:r>
              <a:rPr lang="es-CL" sz="2000" dirty="0" err="1"/>
              <a:t>last_name</a:t>
            </a:r>
            <a:r>
              <a:rPr lang="es-CL" sz="2000" dirty="0"/>
              <a:t>, </a:t>
            </a:r>
          </a:p>
          <a:p>
            <a:r>
              <a:rPr lang="es-CL" sz="2000" dirty="0"/>
              <a:t>        </a:t>
            </a:r>
            <a:r>
              <a:rPr lang="es-CL" sz="2000" dirty="0" err="1"/>
              <a:t>department_name</a:t>
            </a:r>
            <a:endParaRPr lang="es-CL" sz="2000" dirty="0"/>
          </a:p>
          <a:p>
            <a:r>
              <a:rPr lang="es-CL" sz="2000" dirty="0" err="1"/>
              <a:t>from</a:t>
            </a:r>
            <a:r>
              <a:rPr lang="es-CL" sz="2000" dirty="0"/>
              <a:t> EMPLOYEES, DEPARTMENTS</a:t>
            </a:r>
          </a:p>
          <a:p>
            <a:r>
              <a:rPr lang="es-CL" sz="2000" dirty="0" err="1"/>
              <a:t>order</a:t>
            </a:r>
            <a:r>
              <a:rPr lang="es-CL" sz="2000" dirty="0"/>
              <a:t> </a:t>
            </a:r>
            <a:r>
              <a:rPr lang="es-CL" sz="2000" dirty="0" err="1"/>
              <a:t>by</a:t>
            </a:r>
            <a:r>
              <a:rPr lang="es-CL" sz="2000" dirty="0"/>
              <a:t> </a:t>
            </a:r>
            <a:r>
              <a:rPr lang="es-CL" sz="2000" dirty="0" err="1"/>
              <a:t>employee_id</a:t>
            </a:r>
            <a:r>
              <a:rPr lang="es-CL" sz="2000" dirty="0"/>
              <a:t>;</a:t>
            </a:r>
          </a:p>
        </p:txBody>
      </p:sp>
      <p:sp>
        <p:nvSpPr>
          <p:cNvPr id="3" name="Rectángulo 2"/>
          <p:cNvSpPr/>
          <p:nvPr/>
        </p:nvSpPr>
        <p:spPr>
          <a:xfrm>
            <a:off x="1250950" y="868762"/>
            <a:ext cx="2806700" cy="461665"/>
          </a:xfrm>
          <a:prstGeom prst="rect">
            <a:avLst/>
          </a:prstGeom>
        </p:spPr>
        <p:txBody>
          <a:bodyPr wrap="square">
            <a:spAutoFit/>
          </a:bodyPr>
          <a:lstStyle/>
          <a:p>
            <a:r>
              <a:rPr lang="es-CL" sz="2400" b="1" dirty="0">
                <a:solidFill>
                  <a:srgbClr val="C00000"/>
                </a:solidFill>
              </a:rPr>
              <a:t>Producto Cartesiano</a:t>
            </a:r>
          </a:p>
        </p:txBody>
      </p:sp>
      <p:sp>
        <p:nvSpPr>
          <p:cNvPr id="7" name="Rectángulo 6"/>
          <p:cNvSpPr/>
          <p:nvPr/>
        </p:nvSpPr>
        <p:spPr>
          <a:xfrm>
            <a:off x="558800" y="3661021"/>
            <a:ext cx="3663950" cy="286232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s-CL" sz="2000" dirty="0"/>
              <a:t>Si hay </a:t>
            </a:r>
            <a:r>
              <a:rPr lang="es-CL" sz="2000" b="1" dirty="0">
                <a:solidFill>
                  <a:srgbClr val="C00000"/>
                </a:solidFill>
              </a:rPr>
              <a:t>107</a:t>
            </a:r>
            <a:r>
              <a:rPr lang="es-CL" sz="2000" dirty="0"/>
              <a:t> empleados en la tabla, y </a:t>
            </a:r>
            <a:r>
              <a:rPr lang="es-CL" sz="2000" b="1" dirty="0">
                <a:solidFill>
                  <a:srgbClr val="C00000"/>
                </a:solidFill>
              </a:rPr>
              <a:t>27</a:t>
            </a:r>
            <a:r>
              <a:rPr lang="es-CL" sz="2000" dirty="0"/>
              <a:t> departamentos en la otra, esta consulta produce un total de </a:t>
            </a:r>
            <a:r>
              <a:rPr lang="es-CL" sz="2000" b="1" dirty="0">
                <a:solidFill>
                  <a:srgbClr val="C00000"/>
                </a:solidFill>
              </a:rPr>
              <a:t>2889 TUPLAS</a:t>
            </a:r>
          </a:p>
          <a:p>
            <a:endParaRPr lang="es-CL" sz="2000" dirty="0"/>
          </a:p>
          <a:p>
            <a:pPr algn="ctr"/>
            <a:r>
              <a:rPr lang="es-CL" sz="2000" dirty="0"/>
              <a:t>(cada fila de una tabla se une con </a:t>
            </a:r>
          </a:p>
          <a:p>
            <a:r>
              <a:rPr lang="es-CL" sz="2000" dirty="0"/>
              <a:t>TODAS las filas de la otra tabla, dado que el sistema no sabe como relacionar las tablas)</a:t>
            </a:r>
          </a:p>
        </p:txBody>
      </p:sp>
      <p:pic>
        <p:nvPicPr>
          <p:cNvPr id="4" name="Imagen 3"/>
          <p:cNvPicPr>
            <a:picLocks noChangeAspect="1"/>
          </p:cNvPicPr>
          <p:nvPr/>
        </p:nvPicPr>
        <p:blipFill>
          <a:blip r:embed="rId3"/>
          <a:stretch>
            <a:fillRect/>
          </a:stretch>
        </p:blipFill>
        <p:spPr>
          <a:xfrm>
            <a:off x="4572001" y="885165"/>
            <a:ext cx="4273082" cy="5559442"/>
          </a:xfrm>
          <a:prstGeom prst="rect">
            <a:avLst/>
          </a:prstGeom>
        </p:spPr>
      </p:pic>
      <p:sp>
        <p:nvSpPr>
          <p:cNvPr id="8" name="Explosión 2 4">
            <a:extLst>
              <a:ext uri="{FF2B5EF4-FFF2-40B4-BE49-F238E27FC236}">
                <a16:creationId xmlns:a16="http://schemas.microsoft.com/office/drawing/2014/main" id="{523D9D74-8D63-5417-1CAB-15E21E290437}"/>
              </a:ext>
            </a:extLst>
          </p:cNvPr>
          <p:cNvSpPr/>
          <p:nvPr/>
        </p:nvSpPr>
        <p:spPr>
          <a:xfrm rot="20989373">
            <a:off x="4912947" y="4999593"/>
            <a:ext cx="4735828" cy="1893477"/>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b="1" dirty="0">
                <a:ln w="0"/>
                <a:solidFill>
                  <a:srgbClr val="C00000"/>
                </a:solidFill>
                <a:effectLst>
                  <a:outerShdw blurRad="38100" dist="19050" dir="2700000" algn="tl" rotWithShape="0">
                    <a:schemeClr val="dk1">
                      <a:alpha val="40000"/>
                    </a:schemeClr>
                  </a:outerShdw>
                </a:effectLst>
              </a:rPr>
              <a:t>ERROR: </a:t>
            </a:r>
            <a:r>
              <a:rPr lang="es-ES" sz="1400" dirty="0">
                <a:ln w="0"/>
                <a:solidFill>
                  <a:schemeClr val="tx1"/>
                </a:solidFill>
                <a:effectLst>
                  <a:outerShdw blurRad="38100" dist="19050" dir="2700000" algn="tl" rotWithShape="0">
                    <a:schemeClr val="dk1">
                      <a:alpha val="40000"/>
                    </a:schemeClr>
                  </a:outerShdw>
                </a:effectLst>
              </a:rPr>
              <a:t>No se sabe cuales son los campos que se usan para relacionar las tablas</a:t>
            </a:r>
            <a:endParaRPr lang="es-CL" sz="14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58552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190810" y="1543190"/>
            <a:ext cx="3399884" cy="2585323"/>
          </a:xfrm>
          <a:prstGeom prst="rect">
            <a:avLst/>
          </a:prstGeom>
        </p:spPr>
        <p:txBody>
          <a:bodyPr wrap="square">
            <a:spAutoFit/>
          </a:bodyPr>
          <a:lstStyle/>
          <a:p>
            <a:r>
              <a:rPr lang="en-US" dirty="0"/>
              <a:t>SELECT </a:t>
            </a:r>
            <a:r>
              <a:rPr lang="en-US" dirty="0" err="1"/>
              <a:t>employee_id</a:t>
            </a:r>
            <a:r>
              <a:rPr lang="en-US" dirty="0"/>
              <a:t>,</a:t>
            </a:r>
          </a:p>
          <a:p>
            <a:r>
              <a:rPr lang="en-US" dirty="0"/>
              <a:t>   </a:t>
            </a:r>
            <a:r>
              <a:rPr lang="en-US" dirty="0" err="1"/>
              <a:t>first_name</a:t>
            </a:r>
            <a:r>
              <a:rPr lang="en-US" dirty="0"/>
              <a:t>,</a:t>
            </a:r>
          </a:p>
          <a:p>
            <a:r>
              <a:rPr lang="en-US" dirty="0"/>
              <a:t>   </a:t>
            </a:r>
            <a:r>
              <a:rPr lang="en-US" dirty="0" err="1"/>
              <a:t>last_name</a:t>
            </a:r>
            <a:r>
              <a:rPr lang="en-US" dirty="0"/>
              <a:t>,</a:t>
            </a:r>
          </a:p>
          <a:p>
            <a:r>
              <a:rPr lang="en-US" dirty="0"/>
              <a:t>   </a:t>
            </a:r>
            <a:r>
              <a:rPr lang="en-US" dirty="0" err="1"/>
              <a:t>e.department_id</a:t>
            </a:r>
            <a:r>
              <a:rPr lang="en-US" dirty="0"/>
              <a:t>  DEPT_EMP",</a:t>
            </a:r>
          </a:p>
          <a:p>
            <a:r>
              <a:rPr lang="en-US" dirty="0"/>
              <a:t>   </a:t>
            </a:r>
            <a:r>
              <a:rPr lang="en-US" dirty="0" err="1"/>
              <a:t>d.department_id</a:t>
            </a:r>
            <a:r>
              <a:rPr lang="en-US" dirty="0"/>
              <a:t> "COD_DEPTO",</a:t>
            </a:r>
          </a:p>
          <a:p>
            <a:r>
              <a:rPr lang="en-US" dirty="0"/>
              <a:t>   </a:t>
            </a:r>
            <a:r>
              <a:rPr lang="en-US" dirty="0" err="1"/>
              <a:t>department_name</a:t>
            </a:r>
            <a:endParaRPr lang="en-US" dirty="0"/>
          </a:p>
          <a:p>
            <a:r>
              <a:rPr lang="en-US" dirty="0"/>
              <a:t>FROM employees e, 	departments d</a:t>
            </a:r>
          </a:p>
          <a:p>
            <a:r>
              <a:rPr lang="en-US" dirty="0"/>
              <a:t>ORDER BY </a:t>
            </a:r>
            <a:r>
              <a:rPr lang="en-US" dirty="0" err="1"/>
              <a:t>employee_id</a:t>
            </a:r>
            <a:r>
              <a:rPr lang="en-US" dirty="0"/>
              <a:t>;</a:t>
            </a:r>
          </a:p>
        </p:txBody>
      </p:sp>
      <p:sp>
        <p:nvSpPr>
          <p:cNvPr id="3" name="Rectángulo 2"/>
          <p:cNvSpPr/>
          <p:nvPr/>
        </p:nvSpPr>
        <p:spPr>
          <a:xfrm>
            <a:off x="1250950" y="868762"/>
            <a:ext cx="2806700" cy="461665"/>
          </a:xfrm>
          <a:prstGeom prst="rect">
            <a:avLst/>
          </a:prstGeom>
        </p:spPr>
        <p:txBody>
          <a:bodyPr wrap="square">
            <a:spAutoFit/>
          </a:bodyPr>
          <a:lstStyle/>
          <a:p>
            <a:r>
              <a:rPr lang="es-CL" sz="2400" b="1" dirty="0">
                <a:solidFill>
                  <a:srgbClr val="C00000"/>
                </a:solidFill>
              </a:rPr>
              <a:t>Producto Cartesiano</a:t>
            </a:r>
          </a:p>
        </p:txBody>
      </p:sp>
      <p:pic>
        <p:nvPicPr>
          <p:cNvPr id="8" name="Imagen 7"/>
          <p:cNvPicPr>
            <a:picLocks noChangeAspect="1"/>
          </p:cNvPicPr>
          <p:nvPr/>
        </p:nvPicPr>
        <p:blipFill>
          <a:blip r:embed="rId3"/>
          <a:stretch>
            <a:fillRect/>
          </a:stretch>
        </p:blipFill>
        <p:spPr>
          <a:xfrm>
            <a:off x="3694356" y="1324574"/>
            <a:ext cx="5449644" cy="5206838"/>
          </a:xfrm>
          <a:prstGeom prst="rect">
            <a:avLst/>
          </a:prstGeom>
        </p:spPr>
      </p:pic>
      <p:sp>
        <p:nvSpPr>
          <p:cNvPr id="9" name="Rectángulo 8"/>
          <p:cNvSpPr/>
          <p:nvPr/>
        </p:nvSpPr>
        <p:spPr>
          <a:xfrm rot="20770336">
            <a:off x="757985" y="4619861"/>
            <a:ext cx="3072637" cy="1938992"/>
          </a:xfrm>
          <a:prstGeom prst="rect">
            <a:avLst/>
          </a:prstGeom>
          <a:noFill/>
        </p:spPr>
        <p:txBody>
          <a:bodyPr wrap="square" lIns="91440" tIns="45720" rIns="91440" bIns="45720">
            <a:spAutoFit/>
          </a:bodyPr>
          <a:lstStyle/>
          <a:p>
            <a:pPr algn="ctr"/>
            <a:r>
              <a:rPr lang="es-ES" sz="2400" b="0" cap="none" spc="0" dirty="0">
                <a:ln w="0"/>
                <a:solidFill>
                  <a:srgbClr val="C00000"/>
                </a:solidFill>
                <a:effectLst>
                  <a:outerShdw blurRad="38100" dist="19050" dir="2700000" algn="tl" rotWithShape="0">
                    <a:schemeClr val="dk1">
                      <a:alpha val="40000"/>
                    </a:schemeClr>
                  </a:outerShdw>
                </a:effectLst>
              </a:rPr>
              <a:t>Solo esta tupla tiene la igualdad correcta de unión, donde el </a:t>
            </a:r>
            <a:r>
              <a:rPr lang="es-ES" sz="2400" b="0" cap="none" spc="0" dirty="0" err="1">
                <a:ln w="0"/>
                <a:solidFill>
                  <a:srgbClr val="C00000"/>
                </a:solidFill>
                <a:effectLst>
                  <a:outerShdw blurRad="38100" dist="19050" dir="2700000" algn="tl" rotWithShape="0">
                    <a:schemeClr val="dk1">
                      <a:alpha val="40000"/>
                    </a:schemeClr>
                  </a:outerShdw>
                </a:effectLst>
              </a:rPr>
              <a:t>department_id</a:t>
            </a:r>
            <a:r>
              <a:rPr lang="es-ES" sz="2400" b="0" cap="none" spc="0" dirty="0">
                <a:ln w="0"/>
                <a:solidFill>
                  <a:srgbClr val="C00000"/>
                </a:solidFill>
                <a:effectLst>
                  <a:outerShdw blurRad="38100" dist="19050" dir="2700000" algn="tl" rotWithShape="0">
                    <a:schemeClr val="dk1">
                      <a:alpha val="40000"/>
                    </a:schemeClr>
                  </a:outerShdw>
                </a:effectLst>
              </a:rPr>
              <a:t> es igual en amba</a:t>
            </a:r>
            <a:r>
              <a:rPr lang="es-ES" sz="2400" dirty="0">
                <a:ln w="0"/>
                <a:solidFill>
                  <a:srgbClr val="C00000"/>
                </a:solidFill>
                <a:effectLst>
                  <a:outerShdw blurRad="38100" dist="19050" dir="2700000" algn="tl" rotWithShape="0">
                    <a:schemeClr val="dk1">
                      <a:alpha val="40000"/>
                    </a:schemeClr>
                  </a:outerShdw>
                </a:effectLst>
              </a:rPr>
              <a:t>s tablas</a:t>
            </a:r>
            <a:endParaRPr lang="es-ES" sz="2400" b="0" cap="none" spc="0" dirty="0">
              <a:ln w="0"/>
              <a:solidFill>
                <a:srgbClr val="C00000"/>
              </a:solidFill>
              <a:effectLst>
                <a:outerShdw blurRad="38100" dist="19050" dir="2700000" algn="tl" rotWithShape="0">
                  <a:schemeClr val="dk1">
                    <a:alpha val="40000"/>
                  </a:schemeClr>
                </a:outerShdw>
              </a:effectLst>
            </a:endParaRPr>
          </a:p>
        </p:txBody>
      </p:sp>
      <p:sp>
        <p:nvSpPr>
          <p:cNvPr id="10" name="Rectángulo redondeado 9"/>
          <p:cNvSpPr/>
          <p:nvPr/>
        </p:nvSpPr>
        <p:spPr>
          <a:xfrm>
            <a:off x="3890833" y="2895614"/>
            <a:ext cx="4517871" cy="352698"/>
          </a:xfrm>
          <a:prstGeom prst="roundRect">
            <a:avLst/>
          </a:prstGeom>
          <a:noFill/>
          <a:ln w="571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1" name="Flecha derecha 10"/>
          <p:cNvSpPr/>
          <p:nvPr/>
        </p:nvSpPr>
        <p:spPr>
          <a:xfrm rot="19295035">
            <a:off x="3619143" y="3978389"/>
            <a:ext cx="3346134" cy="658876"/>
          </a:xfrm>
          <a:prstGeom prst="rightArrow">
            <a:avLst>
              <a:gd name="adj1" fmla="val 28014"/>
              <a:gd name="adj2" fmla="val 46728"/>
            </a:avLst>
          </a:prstGeom>
          <a:solidFill>
            <a:srgbClr val="D4020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259069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ES" sz="2400" b="1" dirty="0">
                <a:solidFill>
                  <a:srgbClr val="D40202"/>
                </a:solidFill>
                <a:latin typeface="Myriad Pro"/>
                <a:cs typeface="Myriad Pro"/>
              </a:rPr>
              <a:t>Recuperación de datos de múltiples tablas</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625167" y="1092765"/>
            <a:ext cx="8221012" cy="1938992"/>
          </a:xfrm>
          <a:prstGeom prst="rect">
            <a:avLst/>
          </a:prstGeom>
        </p:spPr>
        <p:txBody>
          <a:bodyPr wrap="square">
            <a:spAutoFit/>
          </a:bodyPr>
          <a:lstStyle/>
          <a:p>
            <a:r>
              <a:rPr lang="en-US" sz="2000" dirty="0"/>
              <a:t>SELECT  	</a:t>
            </a:r>
            <a:r>
              <a:rPr lang="en-US" sz="2000" dirty="0" err="1"/>
              <a:t>employee_id</a:t>
            </a:r>
            <a:r>
              <a:rPr lang="en-US" sz="2000" dirty="0"/>
              <a:t>, </a:t>
            </a:r>
            <a:r>
              <a:rPr lang="en-US" sz="2000" dirty="0" err="1"/>
              <a:t>first_name</a:t>
            </a:r>
            <a:r>
              <a:rPr lang="en-US" sz="2000" dirty="0"/>
              <a:t>, </a:t>
            </a:r>
            <a:r>
              <a:rPr lang="en-US" sz="2000" dirty="0" err="1"/>
              <a:t>last_name</a:t>
            </a:r>
            <a:r>
              <a:rPr lang="en-US" sz="2000" dirty="0"/>
              <a:t>, </a:t>
            </a:r>
          </a:p>
          <a:p>
            <a:r>
              <a:rPr lang="en-US" sz="2000" dirty="0"/>
              <a:t>        	</a:t>
            </a:r>
            <a:r>
              <a:rPr lang="en-US" sz="2000" dirty="0" err="1"/>
              <a:t>e.department_id</a:t>
            </a:r>
            <a:r>
              <a:rPr lang="en-US" sz="2000" dirty="0"/>
              <a:t> "DEPT_EMP", </a:t>
            </a:r>
            <a:r>
              <a:rPr lang="en-US" sz="2000" dirty="0" err="1"/>
              <a:t>d.department_id</a:t>
            </a:r>
            <a:r>
              <a:rPr lang="en-US" sz="2000" dirty="0"/>
              <a:t> "COD_DEPTO",</a:t>
            </a:r>
          </a:p>
          <a:p>
            <a:r>
              <a:rPr lang="en-US" sz="2000" dirty="0"/>
              <a:t>        	</a:t>
            </a:r>
            <a:r>
              <a:rPr lang="en-US" sz="2000" dirty="0" err="1"/>
              <a:t>department_name</a:t>
            </a:r>
            <a:endParaRPr lang="en-US" sz="2000" dirty="0"/>
          </a:p>
          <a:p>
            <a:r>
              <a:rPr lang="en-US" sz="2000" dirty="0"/>
              <a:t>FROM employees e, departments d</a:t>
            </a:r>
          </a:p>
          <a:p>
            <a:r>
              <a:rPr lang="en-US" sz="2000" b="1" i="1" dirty="0">
                <a:solidFill>
                  <a:srgbClr val="FF0000"/>
                </a:solidFill>
              </a:rPr>
              <a:t>WHERE </a:t>
            </a:r>
            <a:r>
              <a:rPr lang="en-US" sz="2000" b="1" i="1" dirty="0" err="1">
                <a:solidFill>
                  <a:srgbClr val="FF0000"/>
                </a:solidFill>
              </a:rPr>
              <a:t>e.department_id</a:t>
            </a:r>
            <a:r>
              <a:rPr lang="en-US" sz="2000" b="1" i="1" dirty="0">
                <a:solidFill>
                  <a:srgbClr val="FF0000"/>
                </a:solidFill>
              </a:rPr>
              <a:t> = </a:t>
            </a:r>
            <a:r>
              <a:rPr lang="en-US" sz="2000" b="1" i="1" dirty="0" err="1">
                <a:solidFill>
                  <a:srgbClr val="FF0000"/>
                </a:solidFill>
              </a:rPr>
              <a:t>d.department_id</a:t>
            </a:r>
            <a:r>
              <a:rPr lang="en-US" sz="2000" b="1" i="1" dirty="0">
                <a:solidFill>
                  <a:srgbClr val="FF0000"/>
                </a:solidFill>
              </a:rPr>
              <a:t> </a:t>
            </a:r>
          </a:p>
          <a:p>
            <a:r>
              <a:rPr lang="en-US" sz="2000" dirty="0"/>
              <a:t>ORDER BY </a:t>
            </a:r>
            <a:r>
              <a:rPr lang="en-US" sz="2000" dirty="0" err="1"/>
              <a:t>employee_id</a:t>
            </a:r>
            <a:r>
              <a:rPr lang="en-US" sz="2000" dirty="0"/>
              <a:t>;</a:t>
            </a:r>
          </a:p>
        </p:txBody>
      </p:sp>
      <p:pic>
        <p:nvPicPr>
          <p:cNvPr id="4" name="Imagen 3"/>
          <p:cNvPicPr>
            <a:picLocks noChangeAspect="1"/>
          </p:cNvPicPr>
          <p:nvPr/>
        </p:nvPicPr>
        <p:blipFill>
          <a:blip r:embed="rId3"/>
          <a:stretch>
            <a:fillRect/>
          </a:stretch>
        </p:blipFill>
        <p:spPr>
          <a:xfrm>
            <a:off x="3547849" y="3002924"/>
            <a:ext cx="4532372" cy="3564958"/>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0" y="4018895"/>
            <a:ext cx="2527300" cy="2527300"/>
          </a:xfrm>
          <a:prstGeom prst="rect">
            <a:avLst/>
          </a:prstGeom>
        </p:spPr>
      </p:pic>
    </p:spTree>
    <p:extLst>
      <p:ext uri="{BB962C8B-B14F-4D97-AF65-F5344CB8AC3E}">
        <p14:creationId xmlns:p14="http://schemas.microsoft.com/office/powerpoint/2010/main" val="276596558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1889</TotalTime>
  <Words>4275</Words>
  <Application>Microsoft Office PowerPoint</Application>
  <PresentationFormat>Presentación en pantalla (4:3)</PresentationFormat>
  <Paragraphs>429</Paragraphs>
  <Slides>51</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51</vt:i4>
      </vt:variant>
    </vt:vector>
  </HeadingPairs>
  <TitlesOfParts>
    <vt:vector size="60" baseType="lpstr">
      <vt:lpstr>Arial</vt:lpstr>
      <vt:lpstr>Arial,Bold</vt:lpstr>
      <vt:lpstr>Calibri</vt:lpstr>
      <vt:lpstr>Courier New</vt:lpstr>
      <vt:lpstr>CourierNew</vt:lpstr>
      <vt:lpstr>CourierNew,Bold</vt:lpstr>
      <vt:lpstr>Myriad Pro</vt:lpstr>
      <vt:lpstr>Myriad Pro Light</vt:lpstr>
      <vt:lpstr>Tema de Office</vt:lpstr>
      <vt:lpstr>Bases de Datos Relacionales</vt:lpstr>
      <vt:lpstr>DESCRIPCIÓN DE LA ASIGNATURA - Unidad</vt:lpstr>
      <vt:lpstr>Recuperación de datos de múltiples tablas</vt:lpstr>
      <vt:lpstr>Recuperación de datos de múltiples tablas</vt:lpstr>
      <vt:lpstr>Recuperación de datos de múltiples tablas</vt:lpstr>
      <vt:lpstr>Recuperación de datos de múltiples tablas</vt:lpstr>
      <vt:lpstr>Recuperación de datos de múltiples tablas</vt:lpstr>
      <vt:lpstr>Recuperación de datos de múltiples tablas</vt:lpstr>
      <vt:lpstr>Recuperación de datos de múltiples tablas</vt:lpstr>
      <vt:lpstr>Recuperación de datos de múltiples tablas</vt:lpstr>
      <vt:lpstr>Recuperación de datos de múltiples tablas</vt:lpstr>
      <vt:lpstr>Recuperación de datos de múltiples tablas - EJERCICIOS</vt:lpstr>
      <vt:lpstr>Recuperación de datos de múltiples tablas - EJERCICIOS</vt:lpstr>
      <vt:lpstr>Recuperación de datos de múltiples tablas - EJERCICIOS</vt:lpstr>
      <vt:lpstr>Recuperación de datos de múltiples tablas - EJERCICIOS</vt:lpstr>
      <vt:lpstr>Recuperación de datos de múltiples tablas - EJERCICIOS</vt:lpstr>
      <vt:lpstr>Recuperación de datos de múltiples tablas - EJERCICIOS</vt:lpstr>
      <vt:lpstr>Recuperación de datos de múltiples tablas - EJERCICIOS</vt:lpstr>
      <vt:lpstr>Recuperación de datos de múltiples tablas - EJERCICIOS</vt:lpstr>
      <vt:lpstr>Recuperación de datos de múltiples tablas - EJERCICIOS</vt:lpstr>
      <vt:lpstr>Recuperación de datos de múltiples tablas - EJERCICIOS</vt:lpstr>
      <vt:lpstr>Recuperación de datos de múltiples tablas - EJERCICIOS</vt:lpstr>
      <vt:lpstr>Recuperación de datos de múltiples tablas - EJERCICIOS</vt:lpstr>
      <vt:lpstr>Recuperación de datos de múltiples tablas Uniones No Igualitarias</vt:lpstr>
      <vt:lpstr>Recuperación de datos  de múltiples tablas Uniones No Igualitarias</vt:lpstr>
      <vt:lpstr>Recuperación de datos de múltiples tablas Registros sin Coincidencia Directa</vt:lpstr>
      <vt:lpstr>Recuperación de datos de múltiples tablas Registros sin Coincidencia Directa</vt:lpstr>
      <vt:lpstr>Recuperación de datos de múltiples tablas Registros sin Coincidencia Directa</vt:lpstr>
      <vt:lpstr>Recuperación de datos de múltiples tablas Registros sin Coincidencia Directa</vt:lpstr>
      <vt:lpstr>Recuperación de datos de múltiples tablas Registros sin Coincidencia Directa</vt:lpstr>
      <vt:lpstr>Recuperación de datos de múltiples tablas Registros sin Coincidencia Directa</vt:lpstr>
      <vt:lpstr>Recuperación de datos de múltiples tablas Estándar SQL:1999</vt:lpstr>
      <vt:lpstr>Recuperación de datos de múltiples tablas Productos Cartesianos</vt:lpstr>
      <vt:lpstr>Recuperación de datos de múltiples tablas</vt:lpstr>
      <vt:lpstr>Presentación de PowerPoint</vt:lpstr>
      <vt:lpstr>Recuperación de datos de múltiples tablas Creación de Uniones Naturales</vt:lpstr>
      <vt:lpstr>Recuperación de datos de múltiples tablas con la Cláusula USING </vt:lpstr>
      <vt:lpstr>Recuperación de datos de múltiples tablas con la Cláusula USING </vt:lpstr>
      <vt:lpstr>Recuperación de datos de múltiples tablas con la Cláusula USING </vt:lpstr>
      <vt:lpstr>Recuperación de datos de múltiples tablas con la Cláusula USING </vt:lpstr>
      <vt:lpstr>Recuperación de datos de múltiples tablas con la Cláusula ON </vt:lpstr>
      <vt:lpstr>Recuperación de datos de múltiples tablas con la Cláusula ON </vt:lpstr>
      <vt:lpstr>Recuperación de datos de múltiples tablas</vt:lpstr>
      <vt:lpstr>Recuperación de datos de múltiples tablas</vt:lpstr>
      <vt:lpstr>Unión de una Tabla consigo Misma</vt:lpstr>
      <vt:lpstr>Recuperación de Registros con Uniones no Igualitarias</vt:lpstr>
      <vt:lpstr>LEFT OUTER JOIN</vt:lpstr>
      <vt:lpstr>RIGHT OUTER JOIN</vt:lpstr>
      <vt:lpstr>FULL OUTER JOIN</vt:lpstr>
      <vt:lpstr>Recuperación de datos de múltiples tablas – EJERCICIOS VERSION 2</vt:lpstr>
      <vt:lpstr>Recuperación de datos de múltiples tablas – EJERCICIOS VERSION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de la Presentación</dc:title>
  <dc:creator>francisco</dc:creator>
  <cp:lastModifiedBy>Francisco Prieto Rossi</cp:lastModifiedBy>
  <cp:revision>122</cp:revision>
  <dcterms:created xsi:type="dcterms:W3CDTF">2015-06-26T15:52:47Z</dcterms:created>
  <dcterms:modified xsi:type="dcterms:W3CDTF">2022-08-31T13:56:41Z</dcterms:modified>
</cp:coreProperties>
</file>