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0202"/>
    <a:srgbClr val="D4020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912" autoAdjust="0"/>
    <p:restoredTop sz="95441" autoAdjust="0"/>
  </p:normalViewPr>
  <p:slideViewPr>
    <p:cSldViewPr snapToGrid="0" snapToObjects="1">
      <p:cViewPr varScale="1">
        <p:scale>
          <a:sx n="76" d="100"/>
          <a:sy n="76" d="100"/>
        </p:scale>
        <p:origin x="112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72A04B-D51F-4F88-A405-EF652518DA02}" type="datetimeFigureOut">
              <a:rPr lang="es-CL" smtClean="0"/>
              <a:t>13-09-22</a:t>
            </a:fld>
            <a:endParaRPr lang="es-CL"/>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B2BD23-A312-4170-BCCB-F9DD0002A568}" type="slidenum">
              <a:rPr lang="es-CL" smtClean="0"/>
              <a:t>‹Nº›</a:t>
            </a:fld>
            <a:endParaRPr lang="es-CL"/>
          </a:p>
        </p:txBody>
      </p:sp>
    </p:spTree>
    <p:extLst>
      <p:ext uri="{BB962C8B-B14F-4D97-AF65-F5344CB8AC3E}">
        <p14:creationId xmlns:p14="http://schemas.microsoft.com/office/powerpoint/2010/main" val="476201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13/9/22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819009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13/9/22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079421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13/9/22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342463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13/9/22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6849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11BFFDA3-703B-5A46-AEFC-E14C30159CAC}" type="datetimeFigureOut">
              <a:rPr lang="es-ES" smtClean="0"/>
              <a:t>13/9/22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310554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11BFFDA3-703B-5A46-AEFC-E14C30159CAC}" type="datetimeFigureOut">
              <a:rPr lang="es-ES" smtClean="0"/>
              <a:t>13/9/22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3055683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11BFFDA3-703B-5A46-AEFC-E14C30159CAC}" type="datetimeFigureOut">
              <a:rPr lang="es-ES" smtClean="0"/>
              <a:t>13/9/22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173757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11BFFDA3-703B-5A46-AEFC-E14C30159CAC}" type="datetimeFigureOut">
              <a:rPr lang="es-ES" smtClean="0"/>
              <a:t>13/9/22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79847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1BFFDA3-703B-5A46-AEFC-E14C30159CAC}" type="datetimeFigureOut">
              <a:rPr lang="es-ES" smtClean="0"/>
              <a:t>13/9/22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733729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11BFFDA3-703B-5A46-AEFC-E14C30159CAC}" type="datetimeFigureOut">
              <a:rPr lang="es-ES" smtClean="0"/>
              <a:t>13/9/22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328048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11BFFDA3-703B-5A46-AEFC-E14C30159CAC}" type="datetimeFigureOut">
              <a:rPr lang="es-ES" smtClean="0"/>
              <a:t>13/9/22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06753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FFDA3-703B-5A46-AEFC-E14C30159CAC}" type="datetimeFigureOut">
              <a:rPr lang="es-ES" smtClean="0"/>
              <a:t>13/9/22</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E25F8-CB20-F449-B4F4-A964C31BB732}" type="slidenum">
              <a:rPr lang="es-ES" smtClean="0"/>
              <a:t>‹Nº›</a:t>
            </a:fld>
            <a:endParaRPr lang="es-ES"/>
          </a:p>
        </p:txBody>
      </p:sp>
    </p:spTree>
    <p:extLst>
      <p:ext uri="{BB962C8B-B14F-4D97-AF65-F5344CB8AC3E}">
        <p14:creationId xmlns:p14="http://schemas.microsoft.com/office/powerpoint/2010/main" val="2875313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611560" y="2947566"/>
            <a:ext cx="7772400" cy="685347"/>
          </a:xfrm>
        </p:spPr>
        <p:txBody>
          <a:bodyPr/>
          <a:lstStyle/>
          <a:p>
            <a:r>
              <a:rPr lang="es-CL" sz="3600" b="1" dirty="0">
                <a:solidFill>
                  <a:srgbClr val="D40202"/>
                </a:solidFill>
                <a:latin typeface="Myriad Pro"/>
                <a:cs typeface="Myriad Pro"/>
              </a:rPr>
              <a:t>Bases de Datos Relacionales</a:t>
            </a:r>
          </a:p>
        </p:txBody>
      </p:sp>
      <p:sp>
        <p:nvSpPr>
          <p:cNvPr id="10" name="Rectángulo 9"/>
          <p:cNvSpPr/>
          <p:nvPr/>
        </p:nvSpPr>
        <p:spPr>
          <a:xfrm>
            <a:off x="469608" y="1"/>
            <a:ext cx="1867756" cy="1867756"/>
          </a:xfrm>
          <a:prstGeom prst="rect">
            <a:avLst/>
          </a:prstGeom>
          <a:solidFill>
            <a:srgbClr val="D40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Título 1"/>
          <p:cNvSpPr txBox="1">
            <a:spLocks/>
          </p:cNvSpPr>
          <p:nvPr/>
        </p:nvSpPr>
        <p:spPr>
          <a:xfrm>
            <a:off x="469607" y="160081"/>
            <a:ext cx="1867757" cy="75770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1400" kern="1400" dirty="0">
                <a:solidFill>
                  <a:schemeClr val="bg1"/>
                </a:solidFill>
                <a:latin typeface="Myriad Pro Light"/>
                <a:cs typeface="Myriad Pro Light"/>
              </a:rPr>
              <a:t>Tecnologías de Información y Ciberseguridad</a:t>
            </a:r>
            <a:endParaRPr lang="es-CL" sz="1400" kern="1400" dirty="0">
              <a:solidFill>
                <a:schemeClr val="bg1"/>
              </a:solidFill>
              <a:latin typeface="Myriad Pro Light"/>
              <a:cs typeface="Myriad Pro Light"/>
            </a:endParaRPr>
          </a:p>
        </p:txBody>
      </p:sp>
      <p:pic>
        <p:nvPicPr>
          <p:cNvPr id="12" name="Imagen 11" desc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447" y="1332361"/>
            <a:ext cx="1270076" cy="342346"/>
          </a:xfrm>
          <a:prstGeom prst="rect">
            <a:avLst/>
          </a:prstGeom>
        </p:spPr>
      </p:pic>
      <p:cxnSp>
        <p:nvCxnSpPr>
          <p:cNvPr id="14" name="Conector recto 13"/>
          <p:cNvCxnSpPr/>
          <p:nvPr/>
        </p:nvCxnSpPr>
        <p:spPr>
          <a:xfrm>
            <a:off x="615294" y="1077855"/>
            <a:ext cx="1576383"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Subtítulo 2"/>
          <p:cNvSpPr>
            <a:spLocks noGrp="1"/>
          </p:cNvSpPr>
          <p:nvPr>
            <p:ph type="subTitle" idx="1"/>
          </p:nvPr>
        </p:nvSpPr>
        <p:spPr>
          <a:xfrm>
            <a:off x="1297360" y="3712724"/>
            <a:ext cx="6400800" cy="362194"/>
          </a:xfrm>
        </p:spPr>
        <p:txBody>
          <a:bodyPr>
            <a:normAutofit fontScale="85000" lnSpcReduction="20000"/>
          </a:bodyPr>
          <a:lstStyle/>
          <a:p>
            <a:pPr marL="0" indent="0" algn="ctr">
              <a:buNone/>
            </a:pPr>
            <a:r>
              <a:rPr lang="es-CL" sz="2400" dirty="0">
                <a:latin typeface="Myriad Pro"/>
                <a:cs typeface="Myriad Pro"/>
              </a:rPr>
              <a:t>TI2022 – Primavera 2022</a:t>
            </a:r>
            <a:endParaRPr lang="es-CL" dirty="0">
              <a:latin typeface="Myriad Pro"/>
              <a:cs typeface="Myriad Pro"/>
            </a:endParaRP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Tree>
    <p:extLst>
      <p:ext uri="{BB962C8B-B14F-4D97-AF65-F5344CB8AC3E}">
        <p14:creationId xmlns:p14="http://schemas.microsoft.com/office/powerpoint/2010/main" val="808890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r>
              <a:rPr lang="es-ES" sz="2400" b="1" dirty="0">
                <a:solidFill>
                  <a:srgbClr val="D40202"/>
                </a:solidFill>
                <a:latin typeface="Myriad Pro"/>
                <a:cs typeface="Myriad Pro"/>
              </a:rPr>
              <a:t>Creación de Grupos de Datos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57" name="Rectángulo 56"/>
          <p:cNvSpPr/>
          <p:nvPr/>
        </p:nvSpPr>
        <p:spPr>
          <a:xfrm>
            <a:off x="4243151" y="1099595"/>
            <a:ext cx="4161917" cy="3170099"/>
          </a:xfrm>
          <a:prstGeom prst="rect">
            <a:avLst/>
          </a:prstGeom>
          <a:solidFill>
            <a:schemeClr val="bg1">
              <a:lumMod val="85000"/>
            </a:schemeClr>
          </a:solidFill>
        </p:spPr>
        <p:txBody>
          <a:bodyPr wrap="square">
            <a:spAutoFit/>
          </a:bodyPr>
          <a:lstStyle/>
          <a:p>
            <a:r>
              <a:rPr lang="es-CL" sz="2000" dirty="0"/>
              <a:t>SELECT 	</a:t>
            </a:r>
            <a:r>
              <a:rPr lang="es-CL" sz="2000" dirty="0" err="1"/>
              <a:t>d.department_name</a:t>
            </a:r>
            <a:r>
              <a:rPr lang="es-CL" sz="2000" dirty="0"/>
              <a:t>, </a:t>
            </a:r>
          </a:p>
          <a:p>
            <a:r>
              <a:rPr lang="es-CL" sz="2000" dirty="0"/>
              <a:t>		sum(</a:t>
            </a:r>
            <a:r>
              <a:rPr lang="es-CL" sz="2000" dirty="0" err="1"/>
              <a:t>e.salary</a:t>
            </a:r>
            <a:r>
              <a:rPr lang="es-CL" sz="2000" dirty="0"/>
              <a:t>),</a:t>
            </a:r>
          </a:p>
          <a:p>
            <a:r>
              <a:rPr lang="es-ES" sz="2000" dirty="0"/>
              <a:t>		min(</a:t>
            </a:r>
            <a:r>
              <a:rPr lang="es-ES" sz="2000" dirty="0" err="1"/>
              <a:t>e.salary</a:t>
            </a:r>
            <a:r>
              <a:rPr lang="es-ES" sz="2000" dirty="0"/>
              <a:t>)</a:t>
            </a:r>
            <a:endParaRPr lang="es-CL" sz="2000" dirty="0"/>
          </a:p>
          <a:p>
            <a:r>
              <a:rPr lang="es-CL" sz="2000" dirty="0"/>
              <a:t>FROM 	</a:t>
            </a:r>
            <a:r>
              <a:rPr lang="es-CL" sz="2000" dirty="0" err="1"/>
              <a:t>employees</a:t>
            </a:r>
            <a:r>
              <a:rPr lang="es-CL" sz="2000" dirty="0"/>
              <a:t> e </a:t>
            </a:r>
          </a:p>
          <a:p>
            <a:r>
              <a:rPr lang="es-CL" sz="2000" dirty="0"/>
              <a:t>JOIN 	</a:t>
            </a:r>
            <a:r>
              <a:rPr lang="es-CL" sz="2000" dirty="0" err="1"/>
              <a:t>departments</a:t>
            </a:r>
            <a:r>
              <a:rPr lang="es-CL" sz="2000" dirty="0"/>
              <a:t> d </a:t>
            </a:r>
          </a:p>
          <a:p>
            <a:r>
              <a:rPr lang="es-CL" sz="2000" dirty="0"/>
              <a:t>USING 	(</a:t>
            </a:r>
            <a:r>
              <a:rPr lang="es-CL" sz="2000" dirty="0" err="1"/>
              <a:t>department_id</a:t>
            </a:r>
            <a:r>
              <a:rPr lang="es-CL" sz="2000" dirty="0"/>
              <a:t>)</a:t>
            </a:r>
          </a:p>
          <a:p>
            <a:r>
              <a:rPr lang="es-ES" sz="2000" dirty="0"/>
              <a:t>WHERE	</a:t>
            </a:r>
            <a:r>
              <a:rPr lang="es-ES" sz="2000" dirty="0" err="1"/>
              <a:t>e.last_name</a:t>
            </a:r>
            <a:r>
              <a:rPr lang="es-ES" sz="2000" dirty="0"/>
              <a:t> </a:t>
            </a:r>
            <a:r>
              <a:rPr lang="es-ES" sz="2000" dirty="0" err="1"/>
              <a:t>not</a:t>
            </a:r>
            <a:r>
              <a:rPr lang="es-ES" sz="2000" dirty="0"/>
              <a:t> </a:t>
            </a:r>
            <a:r>
              <a:rPr lang="es-ES" sz="2000" dirty="0" err="1"/>
              <a:t>like</a:t>
            </a:r>
            <a:r>
              <a:rPr lang="es-ES" sz="2000" dirty="0"/>
              <a:t> ‘ %a’</a:t>
            </a:r>
            <a:endParaRPr lang="es-CL" sz="2000" dirty="0"/>
          </a:p>
          <a:p>
            <a:r>
              <a:rPr lang="es-CL" sz="2000" dirty="0"/>
              <a:t>GROUP BY </a:t>
            </a:r>
            <a:r>
              <a:rPr lang="es-CL" sz="2000" dirty="0" err="1"/>
              <a:t>d.department_name</a:t>
            </a:r>
            <a:endParaRPr lang="es-CL" sz="2000" dirty="0"/>
          </a:p>
          <a:p>
            <a:r>
              <a:rPr lang="es-ES" sz="2000" dirty="0">
                <a:solidFill>
                  <a:srgbClr val="FF0000"/>
                </a:solidFill>
              </a:rPr>
              <a:t>HAVING	min(</a:t>
            </a:r>
            <a:r>
              <a:rPr lang="es-ES" sz="2000" dirty="0" err="1">
                <a:solidFill>
                  <a:srgbClr val="FF0000"/>
                </a:solidFill>
              </a:rPr>
              <a:t>salary</a:t>
            </a:r>
            <a:r>
              <a:rPr lang="es-ES" sz="2000" dirty="0">
                <a:solidFill>
                  <a:srgbClr val="FF0000"/>
                </a:solidFill>
              </a:rPr>
              <a:t>) &gt; 2500</a:t>
            </a:r>
          </a:p>
          <a:p>
            <a:r>
              <a:rPr lang="es-ES" sz="2000" dirty="0"/>
              <a:t>ORDER BY </a:t>
            </a:r>
            <a:r>
              <a:rPr lang="es-CL" sz="2000" dirty="0" err="1"/>
              <a:t>d.department_name</a:t>
            </a:r>
            <a:r>
              <a:rPr lang="es-CL" sz="2000" dirty="0"/>
              <a:t> DESC;</a:t>
            </a:r>
          </a:p>
        </p:txBody>
      </p:sp>
      <p:pic>
        <p:nvPicPr>
          <p:cNvPr id="3" name="Imagen 2"/>
          <p:cNvPicPr>
            <a:picLocks noChangeAspect="1"/>
          </p:cNvPicPr>
          <p:nvPr/>
        </p:nvPicPr>
        <p:blipFill>
          <a:blip r:embed="rId3"/>
          <a:stretch>
            <a:fillRect/>
          </a:stretch>
        </p:blipFill>
        <p:spPr>
          <a:xfrm>
            <a:off x="4243151" y="4523608"/>
            <a:ext cx="3748509" cy="2100813"/>
          </a:xfrm>
          <a:prstGeom prst="rect">
            <a:avLst/>
          </a:prstGeom>
        </p:spPr>
      </p:pic>
      <p:sp>
        <p:nvSpPr>
          <p:cNvPr id="7" name="Rectángulo 6"/>
          <p:cNvSpPr/>
          <p:nvPr/>
        </p:nvSpPr>
        <p:spPr>
          <a:xfrm>
            <a:off x="853806" y="1797786"/>
            <a:ext cx="2462271" cy="3416320"/>
          </a:xfrm>
          <a:prstGeom prst="rect">
            <a:avLst/>
          </a:prstGeom>
          <a:ln>
            <a:solidFill>
              <a:schemeClr val="tx1"/>
            </a:solidFill>
          </a:ln>
        </p:spPr>
        <p:txBody>
          <a:bodyPr wrap="square">
            <a:spAutoFit/>
          </a:bodyPr>
          <a:lstStyle/>
          <a:p>
            <a:pPr algn="ctr"/>
            <a:r>
              <a:rPr lang="es-ES" sz="2400" dirty="0"/>
              <a:t>Luego de unir las tablas, filtrar las </a:t>
            </a:r>
            <a:r>
              <a:rPr lang="es-ES" sz="2400" dirty="0" err="1"/>
              <a:t>tuplas</a:t>
            </a:r>
            <a:r>
              <a:rPr lang="es-ES" sz="2400" dirty="0"/>
              <a:t> y agrupar por nombre de departamentos, se condicionan a los grupos cuyo sueldo mínimo supere los 2500</a:t>
            </a:r>
          </a:p>
        </p:txBody>
      </p:sp>
      <p:cxnSp>
        <p:nvCxnSpPr>
          <p:cNvPr id="10" name="Conector recto de flecha 9"/>
          <p:cNvCxnSpPr>
            <a:stCxn id="7" idx="3"/>
          </p:cNvCxnSpPr>
          <p:nvPr/>
        </p:nvCxnSpPr>
        <p:spPr>
          <a:xfrm>
            <a:off x="3316077" y="3505946"/>
            <a:ext cx="927074" cy="2287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01426"/>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r>
              <a:rPr lang="es-ES" sz="2400" b="1" dirty="0">
                <a:solidFill>
                  <a:srgbClr val="D40202"/>
                </a:solidFill>
                <a:latin typeface="Myriad Pro"/>
                <a:cs typeface="Myriad Pro"/>
              </a:rPr>
              <a:t>Ejemplos de Errores en Grupos de Datos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8" name="Rectangle 8"/>
          <p:cNvSpPr txBox="1">
            <a:spLocks noChangeArrowheads="1"/>
          </p:cNvSpPr>
          <p:nvPr/>
        </p:nvSpPr>
        <p:spPr>
          <a:xfrm>
            <a:off x="723674" y="1338783"/>
            <a:ext cx="7586949" cy="695325"/>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CL" altLang="es-CL" dirty="0">
                <a:solidFill>
                  <a:srgbClr val="000000"/>
                </a:solidFill>
                <a:cs typeface="Arial" panose="020B0604020202020204" pitchFamily="34" charset="0"/>
                <a:sym typeface="Arial" panose="020B0604020202020204" pitchFamily="34" charset="0"/>
              </a:rPr>
              <a:t>Cualquier columna o expresión de la lista </a:t>
            </a:r>
            <a:r>
              <a:rPr lang="es-CL" altLang="es-CL" dirty="0">
                <a:solidFill>
                  <a:srgbClr val="000000"/>
                </a:solidFill>
                <a:latin typeface="Courier New" panose="02070309020205020404" pitchFamily="49" charset="0"/>
                <a:cs typeface="Arial" panose="020B0604020202020204" pitchFamily="34" charset="0"/>
                <a:sym typeface="Arial" panose="020B0604020202020204" pitchFamily="34" charset="0"/>
              </a:rPr>
              <a:t>SELECT</a:t>
            </a:r>
            <a:r>
              <a:rPr lang="es-CL" altLang="es-CL" dirty="0">
                <a:solidFill>
                  <a:srgbClr val="000000"/>
                </a:solidFill>
                <a:cs typeface="Arial" panose="020B0604020202020204" pitchFamily="34" charset="0"/>
                <a:sym typeface="Arial" panose="020B0604020202020204" pitchFamily="34" charset="0"/>
              </a:rPr>
              <a:t> que no sea una función de agregación debe estar en la cláusula </a:t>
            </a:r>
            <a:r>
              <a:rPr lang="es-CL" altLang="es-CL" dirty="0">
                <a:solidFill>
                  <a:srgbClr val="000000"/>
                </a:solidFill>
                <a:latin typeface="Courier New" panose="02070309020205020404" pitchFamily="49" charset="0"/>
                <a:cs typeface="Arial" panose="020B0604020202020204" pitchFamily="34" charset="0"/>
                <a:sym typeface="Arial" panose="020B0604020202020204" pitchFamily="34" charset="0"/>
              </a:rPr>
              <a:t>GROUP</a:t>
            </a:r>
            <a:r>
              <a:rPr lang="es-CL" altLang="es-CL" dirty="0">
                <a:solidFill>
                  <a:srgbClr val="000000"/>
                </a:solidFill>
                <a:cs typeface="Arial" panose="020B0604020202020204" pitchFamily="34" charset="0"/>
                <a:sym typeface="Arial" panose="020B0604020202020204" pitchFamily="34" charset="0"/>
              </a:rPr>
              <a:t> </a:t>
            </a:r>
            <a:r>
              <a:rPr lang="es-CL" altLang="es-CL" dirty="0">
                <a:solidFill>
                  <a:srgbClr val="000000"/>
                </a:solidFill>
                <a:latin typeface="Courier New" panose="02070309020205020404" pitchFamily="49" charset="0"/>
                <a:cs typeface="Arial" panose="020B0604020202020204" pitchFamily="34" charset="0"/>
                <a:sym typeface="Arial" panose="020B0604020202020204" pitchFamily="34" charset="0"/>
              </a:rPr>
              <a:t>BY</a:t>
            </a:r>
            <a:r>
              <a:rPr lang="es-CL" altLang="es-CL" dirty="0">
                <a:solidFill>
                  <a:srgbClr val="000000"/>
                </a:solidFill>
                <a:cs typeface="Arial" panose="020B0604020202020204" pitchFamily="34" charset="0"/>
                <a:sym typeface="Arial" panose="020B0604020202020204" pitchFamily="34" charset="0"/>
              </a:rPr>
              <a:t>:</a:t>
            </a:r>
          </a:p>
        </p:txBody>
      </p:sp>
      <p:sp>
        <p:nvSpPr>
          <p:cNvPr id="9" name="Rectangle 4"/>
          <p:cNvSpPr>
            <a:spLocks noChangeArrowheads="1"/>
          </p:cNvSpPr>
          <p:nvPr/>
        </p:nvSpPr>
        <p:spPr bwMode="blackGray">
          <a:xfrm>
            <a:off x="864310" y="2379007"/>
            <a:ext cx="7305675" cy="803275"/>
          </a:xfrm>
          <a:prstGeom prst="rect">
            <a:avLst/>
          </a:prstGeom>
          <a:solidFill>
            <a:schemeClr val="bg1">
              <a:lumMod val="85000"/>
            </a:schemeClr>
          </a:solidFill>
          <a:ln w="28575">
            <a:solidFill>
              <a:schemeClr val="tx1"/>
            </a:solidFill>
            <a:miter lim="800000"/>
            <a:headEnd/>
            <a:tailEnd/>
          </a:ln>
        </p:spPr>
        <p:txBody>
          <a:bodyPr wrap="none" lIns="92075" tIns="46038" rIns="92075" bIns="46038" anchor="ctr"/>
          <a:lstStyle>
            <a:lvl1pPr eaLnBrk="0" hangingPunct="0">
              <a:tabLst>
                <a:tab pos="682625" algn="l"/>
                <a:tab pos="1833563" algn="l"/>
              </a:tabLst>
              <a:defRPr b="1">
                <a:solidFill>
                  <a:schemeClr val="tx1"/>
                </a:solidFill>
                <a:latin typeface="Arial" panose="020B0604020202020204" pitchFamily="34" charset="0"/>
              </a:defRPr>
            </a:lvl1pPr>
            <a:lvl2pPr marL="742950" indent="-285750" eaLnBrk="0" hangingPunct="0">
              <a:tabLst>
                <a:tab pos="682625" algn="l"/>
                <a:tab pos="1833563" algn="l"/>
              </a:tabLst>
              <a:defRPr b="1">
                <a:solidFill>
                  <a:schemeClr val="tx1"/>
                </a:solidFill>
                <a:latin typeface="Arial" panose="020B0604020202020204" pitchFamily="34" charset="0"/>
              </a:defRPr>
            </a:lvl2pPr>
            <a:lvl3pPr marL="1143000" indent="-228600" eaLnBrk="0" hangingPunct="0">
              <a:tabLst>
                <a:tab pos="682625" algn="l"/>
                <a:tab pos="1833563" algn="l"/>
              </a:tabLst>
              <a:defRPr b="1">
                <a:solidFill>
                  <a:schemeClr val="tx1"/>
                </a:solidFill>
                <a:latin typeface="Arial" panose="020B0604020202020204" pitchFamily="34" charset="0"/>
              </a:defRPr>
            </a:lvl3pPr>
            <a:lvl4pPr marL="1600200" indent="-228600" eaLnBrk="0" hangingPunct="0">
              <a:tabLst>
                <a:tab pos="682625" algn="l"/>
                <a:tab pos="1833563" algn="l"/>
              </a:tabLst>
              <a:defRPr b="1">
                <a:solidFill>
                  <a:schemeClr val="tx1"/>
                </a:solidFill>
                <a:latin typeface="Arial" panose="020B0604020202020204" pitchFamily="34" charset="0"/>
              </a:defRPr>
            </a:lvl4pPr>
            <a:lvl5pPr marL="2057400" indent="-228600" eaLnBrk="0" hangingPunct="0">
              <a:tabLst>
                <a:tab pos="682625" algn="l"/>
                <a:tab pos="1833563"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9pPr>
          </a:lstStyle>
          <a:p>
            <a:pPr algn="l">
              <a:spcBef>
                <a:spcPct val="0"/>
              </a:spcBef>
              <a:buClrTx/>
              <a:buSzPct val="100000"/>
            </a:pPr>
            <a:r>
              <a:rPr lang="en-US" altLang="es-CL" sz="2400" dirty="0">
                <a:solidFill>
                  <a:srgbClr val="000000"/>
                </a:solidFill>
                <a:latin typeface="Courier New" panose="02070309020205020404" pitchFamily="49" charset="0"/>
                <a:sym typeface="Arial" panose="020B0604020202020204" pitchFamily="34" charset="0"/>
              </a:rPr>
              <a:t>SELECT </a:t>
            </a:r>
            <a:r>
              <a:rPr lang="en-US" altLang="es-CL" sz="2400" dirty="0" err="1">
                <a:solidFill>
                  <a:srgbClr val="000000"/>
                </a:solidFill>
                <a:latin typeface="Courier New" panose="02070309020205020404" pitchFamily="49" charset="0"/>
                <a:sym typeface="Arial" panose="020B0604020202020204" pitchFamily="34" charset="0"/>
              </a:rPr>
              <a:t>department_id</a:t>
            </a:r>
            <a:r>
              <a:rPr lang="en-US" altLang="es-CL" sz="2400" dirty="0">
                <a:solidFill>
                  <a:srgbClr val="000000"/>
                </a:solidFill>
                <a:latin typeface="Courier New" panose="02070309020205020404" pitchFamily="49" charset="0"/>
                <a:sym typeface="Arial" panose="020B0604020202020204" pitchFamily="34" charset="0"/>
              </a:rPr>
              <a:t>, COUNT(</a:t>
            </a:r>
            <a:r>
              <a:rPr lang="en-US" altLang="es-CL" sz="2400" dirty="0" err="1">
                <a:solidFill>
                  <a:srgbClr val="000000"/>
                </a:solidFill>
                <a:latin typeface="Courier New" panose="02070309020205020404" pitchFamily="49" charset="0"/>
                <a:sym typeface="Arial" panose="020B0604020202020204" pitchFamily="34" charset="0"/>
              </a:rPr>
              <a:t>last_name</a:t>
            </a:r>
            <a:r>
              <a:rPr lang="en-US" altLang="es-CL" sz="2400" dirty="0">
                <a:solidFill>
                  <a:srgbClr val="000000"/>
                </a:solidFill>
                <a:latin typeface="Courier New" panose="02070309020205020404" pitchFamily="49" charset="0"/>
                <a:sym typeface="Arial" panose="020B0604020202020204" pitchFamily="34" charset="0"/>
              </a:rPr>
              <a:t>)</a:t>
            </a:r>
          </a:p>
          <a:p>
            <a:pPr algn="l">
              <a:spcBef>
                <a:spcPct val="0"/>
              </a:spcBef>
              <a:buClrTx/>
              <a:buSzPct val="100000"/>
            </a:pPr>
            <a:r>
              <a:rPr lang="en-US" altLang="es-CL" sz="2400" dirty="0">
                <a:solidFill>
                  <a:srgbClr val="000000"/>
                </a:solidFill>
                <a:latin typeface="Courier New" panose="02070309020205020404" pitchFamily="49" charset="0"/>
                <a:sym typeface="Arial" panose="020B0604020202020204" pitchFamily="34" charset="0"/>
              </a:rPr>
              <a:t>FROM   employees;</a:t>
            </a:r>
          </a:p>
        </p:txBody>
      </p:sp>
      <p:grpSp>
        <p:nvGrpSpPr>
          <p:cNvPr id="11" name="Group 16"/>
          <p:cNvGrpSpPr>
            <a:grpSpLocks/>
          </p:cNvGrpSpPr>
          <p:nvPr/>
        </p:nvGrpSpPr>
        <p:grpSpPr bwMode="auto">
          <a:xfrm>
            <a:off x="1266939" y="3217206"/>
            <a:ext cx="583149" cy="495117"/>
            <a:chOff x="480" y="1968"/>
            <a:chExt cx="288" cy="192"/>
          </a:xfrm>
        </p:grpSpPr>
        <p:sp>
          <p:nvSpPr>
            <p:cNvPr id="12" name="Line 17"/>
            <p:cNvSpPr>
              <a:spLocks noChangeShapeType="1"/>
            </p:cNvSpPr>
            <p:nvPr/>
          </p:nvSpPr>
          <p:spPr bwMode="gray">
            <a:xfrm>
              <a:off x="480" y="2160"/>
              <a:ext cx="288" cy="0"/>
            </a:xfrm>
            <a:prstGeom prst="line">
              <a:avLst/>
            </a:prstGeom>
            <a:noFill/>
            <a:ln w="28575">
              <a:solidFill>
                <a:schemeClr val="accent2"/>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s-CL"/>
            </a:p>
          </p:txBody>
        </p:sp>
        <p:sp>
          <p:nvSpPr>
            <p:cNvPr id="13" name="Line 18"/>
            <p:cNvSpPr>
              <a:spLocks noChangeShapeType="1"/>
            </p:cNvSpPr>
            <p:nvPr/>
          </p:nvSpPr>
          <p:spPr bwMode="gray">
            <a:xfrm>
              <a:off x="480" y="1968"/>
              <a:ext cx="0" cy="192"/>
            </a:xfrm>
            <a:prstGeom prst="line">
              <a:avLst/>
            </a:prstGeom>
            <a:noFill/>
            <a:ln w="28575">
              <a:solidFill>
                <a:schemeClr val="accent2"/>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s-CL"/>
            </a:p>
          </p:txBody>
        </p:sp>
      </p:grpSp>
      <p:sp>
        <p:nvSpPr>
          <p:cNvPr id="14" name="Text Box 19"/>
          <p:cNvSpPr txBox="1">
            <a:spLocks noChangeArrowheads="1"/>
          </p:cNvSpPr>
          <p:nvPr/>
        </p:nvSpPr>
        <p:spPr bwMode="gray">
          <a:xfrm>
            <a:off x="1163456" y="4224397"/>
            <a:ext cx="67073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square">
            <a:spAutoFit/>
          </a:bodyPr>
          <a:lstStyle>
            <a:lvl1pPr defTabSz="228600" eaLnBrk="0" hangingPunct="0">
              <a:defRPr b="1">
                <a:solidFill>
                  <a:schemeClr val="tx1"/>
                </a:solidFill>
                <a:latin typeface="Arial" panose="020B0604020202020204" pitchFamily="34" charset="0"/>
              </a:defRPr>
            </a:lvl1pPr>
            <a:lvl2pPr marL="742950" indent="-285750" defTabSz="228600" eaLnBrk="0" hangingPunct="0">
              <a:defRPr b="1">
                <a:solidFill>
                  <a:schemeClr val="tx1"/>
                </a:solidFill>
                <a:latin typeface="Arial" panose="020B0604020202020204" pitchFamily="34" charset="0"/>
              </a:defRPr>
            </a:lvl2pPr>
            <a:lvl3pPr marL="1143000" indent="-228600" defTabSz="228600" eaLnBrk="0" hangingPunct="0">
              <a:defRPr b="1">
                <a:solidFill>
                  <a:schemeClr val="tx1"/>
                </a:solidFill>
                <a:latin typeface="Arial" panose="020B0604020202020204" pitchFamily="34" charset="0"/>
              </a:defRPr>
            </a:lvl3pPr>
            <a:lvl4pPr marL="1600200" indent="-228600" defTabSz="228600" eaLnBrk="0" hangingPunct="0">
              <a:defRPr b="1">
                <a:solidFill>
                  <a:schemeClr val="tx1"/>
                </a:solidFill>
                <a:latin typeface="Arial" panose="020B0604020202020204" pitchFamily="34" charset="0"/>
              </a:defRPr>
            </a:lvl4pPr>
            <a:lvl5pPr marL="2057400" indent="-228600" defTabSz="228600" eaLnBrk="0" hangingPunct="0">
              <a:defRPr b="1">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buClrTx/>
              <a:buSzPct val="100000"/>
            </a:pPr>
            <a:r>
              <a:rPr lang="es-CL" altLang="es-CL" dirty="0">
                <a:solidFill>
                  <a:srgbClr val="FF0000"/>
                </a:solidFill>
                <a:sym typeface="Arial" panose="020B0604020202020204" pitchFamily="34" charset="0"/>
              </a:rPr>
              <a:t>Una cláusula </a:t>
            </a:r>
            <a:r>
              <a:rPr lang="es-CL" altLang="es-CL" dirty="0">
                <a:solidFill>
                  <a:srgbClr val="FF0000"/>
                </a:solidFill>
                <a:latin typeface="Courier New" panose="02070309020205020404" pitchFamily="49" charset="0"/>
                <a:sym typeface="Arial" panose="020B0604020202020204" pitchFamily="34" charset="0"/>
              </a:rPr>
              <a:t>GROUP</a:t>
            </a:r>
            <a:r>
              <a:rPr lang="es-CL" altLang="es-CL" dirty="0">
                <a:solidFill>
                  <a:srgbClr val="FF0000"/>
                </a:solidFill>
                <a:sym typeface="Arial" panose="020B0604020202020204" pitchFamily="34" charset="0"/>
              </a:rPr>
              <a:t> </a:t>
            </a:r>
            <a:r>
              <a:rPr lang="es-CL" altLang="es-CL" dirty="0">
                <a:solidFill>
                  <a:srgbClr val="FF0000"/>
                </a:solidFill>
                <a:latin typeface="Courier New" panose="02070309020205020404" pitchFamily="49" charset="0"/>
                <a:sym typeface="Arial" panose="020B0604020202020204" pitchFamily="34" charset="0"/>
              </a:rPr>
              <a:t>BY</a:t>
            </a:r>
            <a:r>
              <a:rPr lang="es-CL" altLang="es-CL" dirty="0">
                <a:solidFill>
                  <a:srgbClr val="FF0000"/>
                </a:solidFill>
                <a:sym typeface="Arial" panose="020B0604020202020204" pitchFamily="34" charset="0"/>
              </a:rPr>
              <a:t> se debe agregar para el recuento de los apellidos para cada</a:t>
            </a:r>
            <a:r>
              <a:rPr lang="es-CL" altLang="es-CL" dirty="0">
                <a:solidFill>
                  <a:srgbClr val="FF0000"/>
                </a:solidFill>
                <a:latin typeface="Courier New" panose="02070309020205020404" pitchFamily="49" charset="0"/>
                <a:sym typeface="Arial" panose="020B0604020202020204" pitchFamily="34" charset="0"/>
              </a:rPr>
              <a:t> </a:t>
            </a:r>
            <a:r>
              <a:rPr lang="es-CL" altLang="es-CL" dirty="0" err="1">
                <a:solidFill>
                  <a:srgbClr val="FF0000"/>
                </a:solidFill>
                <a:latin typeface="Courier New" panose="02070309020205020404" pitchFamily="49" charset="0"/>
                <a:sym typeface="Arial" panose="020B0604020202020204" pitchFamily="34" charset="0"/>
              </a:rPr>
              <a:t>department_id</a:t>
            </a:r>
            <a:r>
              <a:rPr lang="es-CL" altLang="es-CL" dirty="0">
                <a:solidFill>
                  <a:srgbClr val="FF0000"/>
                </a:solidFill>
                <a:sym typeface="Arial" panose="020B0604020202020204" pitchFamily="34" charset="0"/>
              </a:rPr>
              <a:t>.</a:t>
            </a:r>
          </a:p>
        </p:txBody>
      </p:sp>
      <p:pic>
        <p:nvPicPr>
          <p:cNvPr id="15" name="Picture 25" descr="C:\salome_official\projects\11gR2_SQL 1\screenshots\les5_19s_a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0089" y="3462619"/>
            <a:ext cx="4550183" cy="524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4"/>
          <p:cNvSpPr>
            <a:spLocks noChangeArrowheads="1"/>
          </p:cNvSpPr>
          <p:nvPr/>
        </p:nvSpPr>
        <p:spPr bwMode="blackGray">
          <a:xfrm>
            <a:off x="852765" y="5109568"/>
            <a:ext cx="7305675" cy="1170046"/>
          </a:xfrm>
          <a:prstGeom prst="rect">
            <a:avLst/>
          </a:prstGeom>
          <a:solidFill>
            <a:schemeClr val="bg1">
              <a:lumMod val="85000"/>
            </a:schemeClr>
          </a:solidFill>
          <a:ln w="28575">
            <a:solidFill>
              <a:schemeClr val="tx1"/>
            </a:solidFill>
            <a:miter lim="800000"/>
            <a:headEnd/>
            <a:tailEnd/>
          </a:ln>
        </p:spPr>
        <p:txBody>
          <a:bodyPr wrap="none" lIns="92075" tIns="46038" rIns="92075" bIns="46038" anchor="ctr"/>
          <a:lstStyle>
            <a:lvl1pPr eaLnBrk="0" hangingPunct="0">
              <a:tabLst>
                <a:tab pos="682625" algn="l"/>
                <a:tab pos="1833563" algn="l"/>
              </a:tabLst>
              <a:defRPr b="1">
                <a:solidFill>
                  <a:schemeClr val="tx1"/>
                </a:solidFill>
                <a:latin typeface="Arial" panose="020B0604020202020204" pitchFamily="34" charset="0"/>
              </a:defRPr>
            </a:lvl1pPr>
            <a:lvl2pPr marL="742950" indent="-285750" eaLnBrk="0" hangingPunct="0">
              <a:tabLst>
                <a:tab pos="682625" algn="l"/>
                <a:tab pos="1833563" algn="l"/>
              </a:tabLst>
              <a:defRPr b="1">
                <a:solidFill>
                  <a:schemeClr val="tx1"/>
                </a:solidFill>
                <a:latin typeface="Arial" panose="020B0604020202020204" pitchFamily="34" charset="0"/>
              </a:defRPr>
            </a:lvl2pPr>
            <a:lvl3pPr marL="1143000" indent="-228600" eaLnBrk="0" hangingPunct="0">
              <a:tabLst>
                <a:tab pos="682625" algn="l"/>
                <a:tab pos="1833563" algn="l"/>
              </a:tabLst>
              <a:defRPr b="1">
                <a:solidFill>
                  <a:schemeClr val="tx1"/>
                </a:solidFill>
                <a:latin typeface="Arial" panose="020B0604020202020204" pitchFamily="34" charset="0"/>
              </a:defRPr>
            </a:lvl3pPr>
            <a:lvl4pPr marL="1600200" indent="-228600" eaLnBrk="0" hangingPunct="0">
              <a:tabLst>
                <a:tab pos="682625" algn="l"/>
                <a:tab pos="1833563" algn="l"/>
              </a:tabLst>
              <a:defRPr b="1">
                <a:solidFill>
                  <a:schemeClr val="tx1"/>
                </a:solidFill>
                <a:latin typeface="Arial" panose="020B0604020202020204" pitchFamily="34" charset="0"/>
              </a:defRPr>
            </a:lvl4pPr>
            <a:lvl5pPr marL="2057400" indent="-228600" eaLnBrk="0" hangingPunct="0">
              <a:tabLst>
                <a:tab pos="682625" algn="l"/>
                <a:tab pos="1833563"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9pPr>
          </a:lstStyle>
          <a:p>
            <a:pPr algn="l">
              <a:spcBef>
                <a:spcPct val="0"/>
              </a:spcBef>
              <a:buClrTx/>
              <a:buSzPct val="100000"/>
            </a:pPr>
            <a:r>
              <a:rPr lang="en-US" altLang="es-CL" sz="2400" dirty="0">
                <a:solidFill>
                  <a:srgbClr val="000000"/>
                </a:solidFill>
                <a:latin typeface="Courier New" panose="02070309020205020404" pitchFamily="49" charset="0"/>
                <a:sym typeface="Arial" panose="020B0604020202020204" pitchFamily="34" charset="0"/>
              </a:rPr>
              <a:t>SELECT </a:t>
            </a:r>
            <a:r>
              <a:rPr lang="en-US" altLang="es-CL" sz="2400" dirty="0" err="1">
                <a:solidFill>
                  <a:srgbClr val="000000"/>
                </a:solidFill>
                <a:latin typeface="Courier New" panose="02070309020205020404" pitchFamily="49" charset="0"/>
                <a:sym typeface="Arial" panose="020B0604020202020204" pitchFamily="34" charset="0"/>
              </a:rPr>
              <a:t>department_id</a:t>
            </a:r>
            <a:r>
              <a:rPr lang="en-US" altLang="es-CL" sz="2400" dirty="0">
                <a:solidFill>
                  <a:srgbClr val="000000"/>
                </a:solidFill>
                <a:latin typeface="Courier New" panose="02070309020205020404" pitchFamily="49" charset="0"/>
                <a:sym typeface="Arial" panose="020B0604020202020204" pitchFamily="34" charset="0"/>
              </a:rPr>
              <a:t>, COUNT(</a:t>
            </a:r>
            <a:r>
              <a:rPr lang="en-US" altLang="es-CL" sz="2400" dirty="0" err="1">
                <a:solidFill>
                  <a:srgbClr val="000000"/>
                </a:solidFill>
                <a:latin typeface="Courier New" panose="02070309020205020404" pitchFamily="49" charset="0"/>
                <a:sym typeface="Arial" panose="020B0604020202020204" pitchFamily="34" charset="0"/>
              </a:rPr>
              <a:t>last_name</a:t>
            </a:r>
            <a:r>
              <a:rPr lang="en-US" altLang="es-CL" sz="2400" dirty="0">
                <a:solidFill>
                  <a:srgbClr val="000000"/>
                </a:solidFill>
                <a:latin typeface="Courier New" panose="02070309020205020404" pitchFamily="49" charset="0"/>
                <a:sym typeface="Arial" panose="020B0604020202020204" pitchFamily="34" charset="0"/>
              </a:rPr>
              <a:t>)</a:t>
            </a:r>
          </a:p>
          <a:p>
            <a:pPr algn="l">
              <a:spcBef>
                <a:spcPct val="0"/>
              </a:spcBef>
              <a:buClrTx/>
              <a:buSzPct val="100000"/>
            </a:pPr>
            <a:r>
              <a:rPr lang="en-US" altLang="es-CL" sz="2400" dirty="0">
                <a:solidFill>
                  <a:srgbClr val="000000"/>
                </a:solidFill>
                <a:latin typeface="Courier New" panose="02070309020205020404" pitchFamily="49" charset="0"/>
                <a:sym typeface="Arial" panose="020B0604020202020204" pitchFamily="34" charset="0"/>
              </a:rPr>
              <a:t>FROM   employees</a:t>
            </a:r>
          </a:p>
          <a:p>
            <a:pPr algn="l">
              <a:spcBef>
                <a:spcPct val="0"/>
              </a:spcBef>
              <a:buClrTx/>
              <a:buSzPct val="100000"/>
            </a:pPr>
            <a:r>
              <a:rPr lang="en-US" altLang="es-CL" sz="2400" dirty="0">
                <a:solidFill>
                  <a:srgbClr val="FF0000"/>
                </a:solidFill>
                <a:latin typeface="Courier New" panose="02070309020205020404" pitchFamily="49" charset="0"/>
                <a:sym typeface="Arial" panose="020B0604020202020204" pitchFamily="34" charset="0"/>
              </a:rPr>
              <a:t>GROUP BY </a:t>
            </a:r>
            <a:r>
              <a:rPr lang="en-US" altLang="es-CL" sz="2400" dirty="0" err="1">
                <a:solidFill>
                  <a:srgbClr val="FF0000"/>
                </a:solidFill>
                <a:latin typeface="Courier New" panose="02070309020205020404" pitchFamily="49" charset="0"/>
                <a:sym typeface="Arial" panose="020B0604020202020204" pitchFamily="34" charset="0"/>
              </a:rPr>
              <a:t>department_id</a:t>
            </a:r>
            <a:r>
              <a:rPr lang="en-US" altLang="es-CL" sz="2400" dirty="0">
                <a:solidFill>
                  <a:srgbClr val="000000"/>
                </a:solidFill>
                <a:latin typeface="Courier New" panose="02070309020205020404" pitchFamily="49" charset="0"/>
                <a:sym typeface="Arial" panose="020B0604020202020204" pitchFamily="34" charset="0"/>
              </a:rPr>
              <a:t>;</a:t>
            </a:r>
          </a:p>
        </p:txBody>
      </p:sp>
    </p:spTree>
    <p:extLst>
      <p:ext uri="{BB962C8B-B14F-4D97-AF65-F5344CB8AC3E}">
        <p14:creationId xmlns:p14="http://schemas.microsoft.com/office/powerpoint/2010/main" val="298177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9"/>
                                        </p:tgtEl>
                                        <p:attrNameLst>
                                          <p:attrName>style.opacity</p:attrName>
                                        </p:attrNameLst>
                                      </p:cBhvr>
                                      <p:to>
                                        <p:strVal val="0.5"/>
                                      </p:to>
                                    </p:set>
                                    <p:animEffect filter="image" prLst="opacity: 0.5">
                                      <p:cBhvr rctx="IE">
                                        <p:cTn id="7" dur="indefinite"/>
                                        <p:tgtEl>
                                          <p:spTgt spid="9"/>
                                        </p:tgtEl>
                                      </p:cBhvr>
                                    </p:animEffect>
                                  </p:childTnLst>
                                </p:cTn>
                              </p:par>
                              <p:par>
                                <p:cTn id="8" presetID="9" presetClass="emph" presetSubtype="0" nodeType="withEffect">
                                  <p:stCondLst>
                                    <p:cond delay="0"/>
                                  </p:stCondLst>
                                  <p:childTnLst>
                                    <p:set>
                                      <p:cBhvr rctx="PPT">
                                        <p:cTn id="9" dur="indefinite"/>
                                        <p:tgtEl>
                                          <p:spTgt spid="11"/>
                                        </p:tgtEl>
                                        <p:attrNameLst>
                                          <p:attrName>style.opacity</p:attrName>
                                        </p:attrNameLst>
                                      </p:cBhvr>
                                      <p:to>
                                        <p:strVal val="0.5"/>
                                      </p:to>
                                    </p:set>
                                    <p:animEffect filter="image" prLst="opacity: 0.5">
                                      <p:cBhvr rctx="IE">
                                        <p:cTn id="10" dur="indefinite"/>
                                        <p:tgtEl>
                                          <p:spTgt spid="11"/>
                                        </p:tgtEl>
                                      </p:cBhvr>
                                    </p:animEffect>
                                  </p:childTnLst>
                                </p:cTn>
                              </p:par>
                              <p:par>
                                <p:cTn id="11" presetID="9" presetClass="emph" presetSubtype="0" nodeType="withEffect">
                                  <p:stCondLst>
                                    <p:cond delay="0"/>
                                  </p:stCondLst>
                                  <p:childTnLst>
                                    <p:set>
                                      <p:cBhvr rctx="PPT">
                                        <p:cTn id="12" dur="indefinite"/>
                                        <p:tgtEl>
                                          <p:spTgt spid="15"/>
                                        </p:tgtEl>
                                        <p:attrNameLst>
                                          <p:attrName>style.opacity</p:attrName>
                                        </p:attrNameLst>
                                      </p:cBhvr>
                                      <p:to>
                                        <p:strVal val="0.5"/>
                                      </p:to>
                                    </p:set>
                                    <p:animEffect filter="image" prLst="opacity: 0.5">
                                      <p:cBhvr rctx="IE">
                                        <p:cTn id="13" dur="indefinite"/>
                                        <p:tgtEl>
                                          <p:spTgt spid="15"/>
                                        </p:tgtEl>
                                      </p:cBhvr>
                                    </p:animEffect>
                                  </p:childTnLst>
                                </p:cTn>
                              </p:par>
                            </p:childTnLst>
                          </p:cTn>
                        </p:par>
                        <p:par>
                          <p:cTn id="14" fill="hold">
                            <p:stCondLst>
                              <p:cond delay="0"/>
                            </p:stCondLst>
                            <p:childTnLst>
                              <p:par>
                                <p:cTn id="15" presetID="53" presetClass="entr" presetSubtype="16"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ppt_w</p:attrName>
                                        </p:attrNameLst>
                                      </p:cBhvr>
                                      <p:tavLst>
                                        <p:tav tm="0">
                                          <p:val>
                                            <p:fltVal val="0"/>
                                          </p:val>
                                        </p:tav>
                                        <p:tav tm="100000">
                                          <p:val>
                                            <p:strVal val="#ppt_w"/>
                                          </p:val>
                                        </p:tav>
                                      </p:tavLst>
                                    </p:anim>
                                    <p:anim calcmode="lin" valueType="num">
                                      <p:cBhvr>
                                        <p:cTn id="18" dur="1000" fill="hold"/>
                                        <p:tgtEl>
                                          <p:spTgt spid="16"/>
                                        </p:tgtEl>
                                        <p:attrNameLst>
                                          <p:attrName>ppt_h</p:attrName>
                                        </p:attrNameLst>
                                      </p:cBhvr>
                                      <p:tavLst>
                                        <p:tav tm="0">
                                          <p:val>
                                            <p:fltVal val="0"/>
                                          </p:val>
                                        </p:tav>
                                        <p:tav tm="100000">
                                          <p:val>
                                            <p:strVal val="#ppt_h"/>
                                          </p:val>
                                        </p:tav>
                                      </p:tavLst>
                                    </p:anim>
                                    <p:animEffect transition="in" filter="fade">
                                      <p:cBhvr>
                                        <p:cTn id="1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r>
              <a:rPr lang="es-ES" sz="2400" b="1" dirty="0">
                <a:solidFill>
                  <a:srgbClr val="D40202"/>
                </a:solidFill>
                <a:latin typeface="Myriad Pro"/>
                <a:cs typeface="Myriad Pro"/>
              </a:rPr>
              <a:t>Ejemplos de Errores en Grupos de Datos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17" name="Rectangle 8"/>
          <p:cNvSpPr txBox="1">
            <a:spLocks noChangeArrowheads="1"/>
          </p:cNvSpPr>
          <p:nvPr/>
        </p:nvSpPr>
        <p:spPr>
          <a:xfrm>
            <a:off x="840002" y="1238479"/>
            <a:ext cx="7470621" cy="111442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lvl="1">
              <a:buFont typeface="Arial" panose="020B0604020202020204" pitchFamily="34" charset="0"/>
              <a:buChar char="•"/>
            </a:pPr>
            <a:r>
              <a:rPr lang="es-CL" altLang="es-CL" sz="2100" dirty="0">
                <a:solidFill>
                  <a:srgbClr val="000000"/>
                </a:solidFill>
                <a:cs typeface="Arial" panose="020B0604020202020204" pitchFamily="34" charset="0"/>
                <a:sym typeface="Arial" panose="020B0604020202020204" pitchFamily="34" charset="0"/>
              </a:rPr>
              <a:t>No puede utilizar la cláusula </a:t>
            </a:r>
            <a:r>
              <a:rPr lang="es-CL" altLang="es-CL" sz="2100" dirty="0">
                <a:solidFill>
                  <a:srgbClr val="000000"/>
                </a:solidFill>
                <a:latin typeface="Courier New" panose="02070309020205020404" pitchFamily="49" charset="0"/>
                <a:cs typeface="Arial" panose="020B0604020202020204" pitchFamily="34" charset="0"/>
                <a:sym typeface="Arial" panose="020B0604020202020204" pitchFamily="34" charset="0"/>
              </a:rPr>
              <a:t>WHERE</a:t>
            </a:r>
            <a:r>
              <a:rPr lang="es-CL" altLang="es-CL" sz="2100" dirty="0">
                <a:solidFill>
                  <a:srgbClr val="000000"/>
                </a:solidFill>
                <a:cs typeface="Arial" panose="020B0604020202020204" pitchFamily="34" charset="0"/>
                <a:sym typeface="Arial" panose="020B0604020202020204" pitchFamily="34" charset="0"/>
              </a:rPr>
              <a:t> para restringir grupos.</a:t>
            </a:r>
          </a:p>
          <a:p>
            <a:pPr marL="285750" lvl="1">
              <a:buFont typeface="Arial" panose="020B0604020202020204" pitchFamily="34" charset="0"/>
              <a:buChar char="•"/>
            </a:pPr>
            <a:r>
              <a:rPr lang="es-CL" altLang="es-CL" sz="2100" dirty="0">
                <a:solidFill>
                  <a:srgbClr val="000000"/>
                </a:solidFill>
                <a:cs typeface="Arial" panose="020B0604020202020204" pitchFamily="34" charset="0"/>
                <a:sym typeface="Arial" panose="020B0604020202020204" pitchFamily="34" charset="0"/>
              </a:rPr>
              <a:t>Debe utilizar la cláusula </a:t>
            </a:r>
            <a:r>
              <a:rPr lang="es-CL" altLang="es-CL" sz="2100" dirty="0">
                <a:solidFill>
                  <a:srgbClr val="000000"/>
                </a:solidFill>
                <a:latin typeface="Courier New" panose="02070309020205020404" pitchFamily="49" charset="0"/>
                <a:cs typeface="Arial" panose="020B0604020202020204" pitchFamily="34" charset="0"/>
                <a:sym typeface="Arial" panose="020B0604020202020204" pitchFamily="34" charset="0"/>
              </a:rPr>
              <a:t>HAVING</a:t>
            </a:r>
            <a:r>
              <a:rPr lang="es-CL" altLang="es-CL" sz="2100" dirty="0">
                <a:solidFill>
                  <a:srgbClr val="000000"/>
                </a:solidFill>
                <a:cs typeface="Arial" panose="020B0604020202020204" pitchFamily="34" charset="0"/>
                <a:sym typeface="Arial" panose="020B0604020202020204" pitchFamily="34" charset="0"/>
              </a:rPr>
              <a:t> para restringir grupos.</a:t>
            </a:r>
          </a:p>
          <a:p>
            <a:pPr marL="285750" lvl="1">
              <a:buFont typeface="Arial" panose="020B0604020202020204" pitchFamily="34" charset="0"/>
              <a:buChar char="•"/>
            </a:pPr>
            <a:r>
              <a:rPr lang="es-CL" altLang="es-CL" sz="2100" dirty="0">
                <a:solidFill>
                  <a:srgbClr val="000000"/>
                </a:solidFill>
                <a:cs typeface="Arial" panose="020B0604020202020204" pitchFamily="34" charset="0"/>
                <a:sym typeface="Arial" panose="020B0604020202020204" pitchFamily="34" charset="0"/>
              </a:rPr>
              <a:t>No puede utilizar las funciones de grupo de la cláusula </a:t>
            </a:r>
            <a:r>
              <a:rPr lang="es-CL" altLang="es-CL" sz="2100" dirty="0">
                <a:solidFill>
                  <a:srgbClr val="000000"/>
                </a:solidFill>
                <a:latin typeface="Courier New" panose="02070309020205020404" pitchFamily="49" charset="0"/>
                <a:cs typeface="Arial" panose="020B0604020202020204" pitchFamily="34" charset="0"/>
                <a:sym typeface="Arial" panose="020B0604020202020204" pitchFamily="34" charset="0"/>
              </a:rPr>
              <a:t>WHERE</a:t>
            </a:r>
            <a:r>
              <a:rPr lang="es-CL" altLang="es-CL" sz="2100" dirty="0">
                <a:solidFill>
                  <a:srgbClr val="000000"/>
                </a:solidFill>
                <a:cs typeface="Arial" panose="020B0604020202020204" pitchFamily="34" charset="0"/>
                <a:sym typeface="Arial" panose="020B0604020202020204" pitchFamily="34" charset="0"/>
              </a:rPr>
              <a:t>.</a:t>
            </a:r>
          </a:p>
        </p:txBody>
      </p:sp>
      <p:sp>
        <p:nvSpPr>
          <p:cNvPr id="19" name="Rectangle 4"/>
          <p:cNvSpPr>
            <a:spLocks noChangeArrowheads="1"/>
          </p:cNvSpPr>
          <p:nvPr/>
        </p:nvSpPr>
        <p:spPr bwMode="blackGray">
          <a:xfrm>
            <a:off x="1692622" y="2686310"/>
            <a:ext cx="5765379" cy="1339773"/>
          </a:xfrm>
          <a:prstGeom prst="rect">
            <a:avLst/>
          </a:prstGeom>
          <a:solidFill>
            <a:schemeClr val="bg1">
              <a:lumMod val="85000"/>
            </a:schemeClr>
          </a:solidFill>
          <a:ln w="28575">
            <a:solidFill>
              <a:srgbClr val="000000"/>
            </a:solidFill>
            <a:miter lim="800000"/>
            <a:headEnd/>
            <a:tailEnd/>
          </a:ln>
        </p:spPr>
        <p:txBody>
          <a:bodyPr wrap="none" lIns="92075" tIns="46038" rIns="92075" bIns="46038" anchor="ctr"/>
          <a:lstStyle>
            <a:lvl1pPr eaLnBrk="0" hangingPunct="0">
              <a:tabLst>
                <a:tab pos="682625" algn="l"/>
                <a:tab pos="1833563" algn="l"/>
              </a:tabLst>
              <a:defRPr b="1">
                <a:solidFill>
                  <a:schemeClr val="tx1"/>
                </a:solidFill>
                <a:latin typeface="Arial" panose="020B0604020202020204" pitchFamily="34" charset="0"/>
              </a:defRPr>
            </a:lvl1pPr>
            <a:lvl2pPr marL="742950" indent="-285750" eaLnBrk="0" hangingPunct="0">
              <a:tabLst>
                <a:tab pos="682625" algn="l"/>
                <a:tab pos="1833563" algn="l"/>
              </a:tabLst>
              <a:defRPr b="1">
                <a:solidFill>
                  <a:schemeClr val="tx1"/>
                </a:solidFill>
                <a:latin typeface="Arial" panose="020B0604020202020204" pitchFamily="34" charset="0"/>
              </a:defRPr>
            </a:lvl2pPr>
            <a:lvl3pPr marL="1143000" indent="-228600" eaLnBrk="0" hangingPunct="0">
              <a:tabLst>
                <a:tab pos="682625" algn="l"/>
                <a:tab pos="1833563" algn="l"/>
              </a:tabLst>
              <a:defRPr b="1">
                <a:solidFill>
                  <a:schemeClr val="tx1"/>
                </a:solidFill>
                <a:latin typeface="Arial" panose="020B0604020202020204" pitchFamily="34" charset="0"/>
              </a:defRPr>
            </a:lvl3pPr>
            <a:lvl4pPr marL="1600200" indent="-228600" eaLnBrk="0" hangingPunct="0">
              <a:tabLst>
                <a:tab pos="682625" algn="l"/>
                <a:tab pos="1833563" algn="l"/>
              </a:tabLst>
              <a:defRPr b="1">
                <a:solidFill>
                  <a:schemeClr val="tx1"/>
                </a:solidFill>
                <a:latin typeface="Arial" panose="020B0604020202020204" pitchFamily="34" charset="0"/>
              </a:defRPr>
            </a:lvl4pPr>
            <a:lvl5pPr marL="2057400" indent="-228600" eaLnBrk="0" hangingPunct="0">
              <a:tabLst>
                <a:tab pos="682625" algn="l"/>
                <a:tab pos="1833563"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9pPr>
          </a:lstStyle>
          <a:p>
            <a:pPr algn="l">
              <a:spcBef>
                <a:spcPct val="0"/>
              </a:spcBef>
              <a:buClrTx/>
              <a:buSzPct val="100000"/>
            </a:pPr>
            <a:r>
              <a:rPr lang="en-US" altLang="es-CL" sz="2000" dirty="0">
                <a:solidFill>
                  <a:srgbClr val="000000"/>
                </a:solidFill>
                <a:latin typeface="Courier New" panose="02070309020205020404" pitchFamily="49" charset="0"/>
                <a:sym typeface="Arial" panose="020B0604020202020204" pitchFamily="34" charset="0"/>
              </a:rPr>
              <a:t>SELECT   </a:t>
            </a:r>
            <a:r>
              <a:rPr lang="en-US" altLang="es-CL" sz="2000" dirty="0" err="1">
                <a:solidFill>
                  <a:srgbClr val="000000"/>
                </a:solidFill>
                <a:latin typeface="Courier New" panose="02070309020205020404" pitchFamily="49" charset="0"/>
                <a:sym typeface="Arial" panose="020B0604020202020204" pitchFamily="34" charset="0"/>
              </a:rPr>
              <a:t>department_id</a:t>
            </a:r>
            <a:r>
              <a:rPr lang="en-US" altLang="es-CL" sz="2000" dirty="0">
                <a:solidFill>
                  <a:srgbClr val="000000"/>
                </a:solidFill>
                <a:latin typeface="Courier New" panose="02070309020205020404" pitchFamily="49" charset="0"/>
                <a:sym typeface="Arial" panose="020B0604020202020204" pitchFamily="34" charset="0"/>
              </a:rPr>
              <a:t>, AVG(salary)</a:t>
            </a:r>
          </a:p>
          <a:p>
            <a:pPr algn="l">
              <a:spcBef>
                <a:spcPct val="0"/>
              </a:spcBef>
              <a:buClrTx/>
              <a:buSzPct val="100000"/>
            </a:pPr>
            <a:r>
              <a:rPr lang="en-US" altLang="es-CL" sz="2000" dirty="0">
                <a:solidFill>
                  <a:srgbClr val="000000"/>
                </a:solidFill>
                <a:latin typeface="Courier New" panose="02070309020205020404" pitchFamily="49" charset="0"/>
                <a:sym typeface="Arial" panose="020B0604020202020204" pitchFamily="34" charset="0"/>
              </a:rPr>
              <a:t>FROM     employees</a:t>
            </a:r>
          </a:p>
          <a:p>
            <a:pPr algn="l">
              <a:spcBef>
                <a:spcPct val="0"/>
              </a:spcBef>
              <a:buClrTx/>
              <a:buSzPct val="100000"/>
            </a:pPr>
            <a:r>
              <a:rPr lang="en-US" altLang="es-CL" sz="2000" dirty="0">
                <a:solidFill>
                  <a:srgbClr val="000000"/>
                </a:solidFill>
                <a:latin typeface="Courier New" panose="02070309020205020404" pitchFamily="49" charset="0"/>
                <a:sym typeface="Arial" panose="020B0604020202020204" pitchFamily="34" charset="0"/>
              </a:rPr>
              <a:t>WHERE    AVG(salary) &gt; 8000</a:t>
            </a:r>
          </a:p>
          <a:p>
            <a:pPr algn="l">
              <a:spcBef>
                <a:spcPct val="0"/>
              </a:spcBef>
              <a:buClrTx/>
              <a:buSzPct val="100000"/>
            </a:pPr>
            <a:r>
              <a:rPr lang="en-US" altLang="es-CL" sz="2000" dirty="0">
                <a:solidFill>
                  <a:srgbClr val="000000"/>
                </a:solidFill>
                <a:latin typeface="Courier New" panose="02070309020205020404" pitchFamily="49" charset="0"/>
                <a:sym typeface="Arial" panose="020B0604020202020204" pitchFamily="34" charset="0"/>
              </a:rPr>
              <a:t>GROUP BY </a:t>
            </a:r>
            <a:r>
              <a:rPr lang="en-US" altLang="es-CL" sz="2000" dirty="0" err="1">
                <a:solidFill>
                  <a:srgbClr val="000000"/>
                </a:solidFill>
                <a:latin typeface="Courier New" panose="02070309020205020404" pitchFamily="49" charset="0"/>
                <a:sym typeface="Arial" panose="020B0604020202020204" pitchFamily="34" charset="0"/>
              </a:rPr>
              <a:t>department_id</a:t>
            </a:r>
            <a:r>
              <a:rPr lang="en-US" altLang="es-CL" sz="2000" dirty="0">
                <a:solidFill>
                  <a:srgbClr val="000000"/>
                </a:solidFill>
                <a:latin typeface="Courier New" panose="02070309020205020404" pitchFamily="49" charset="0"/>
                <a:sym typeface="Arial" panose="020B0604020202020204" pitchFamily="34" charset="0"/>
              </a:rPr>
              <a:t>;</a:t>
            </a:r>
          </a:p>
        </p:txBody>
      </p:sp>
      <p:sp>
        <p:nvSpPr>
          <p:cNvPr id="2" name="Rectángulo 1"/>
          <p:cNvSpPr/>
          <p:nvPr/>
        </p:nvSpPr>
        <p:spPr>
          <a:xfrm>
            <a:off x="2018222" y="4551145"/>
            <a:ext cx="5230878" cy="1477328"/>
          </a:xfrm>
          <a:prstGeom prst="rect">
            <a:avLst/>
          </a:prstGeom>
          <a:ln>
            <a:solidFill>
              <a:srgbClr val="FF0000"/>
            </a:solidFill>
          </a:ln>
          <a:effectLst>
            <a:innerShdw blurRad="63500" dist="50800" dir="13500000">
              <a:prstClr val="black">
                <a:alpha val="50000"/>
              </a:prstClr>
            </a:innerShdw>
          </a:effectLst>
        </p:spPr>
        <p:txBody>
          <a:bodyPr wrap="square">
            <a:spAutoFit/>
          </a:bodyPr>
          <a:lstStyle/>
          <a:p>
            <a:r>
              <a:rPr lang="es-CL" b="1" dirty="0">
                <a:solidFill>
                  <a:srgbClr val="FF0000"/>
                </a:solidFill>
              </a:rPr>
              <a:t>ORA-00934: función de grupo no permitida aquí</a:t>
            </a:r>
          </a:p>
          <a:p>
            <a:r>
              <a:rPr lang="es-CL" b="1" dirty="0">
                <a:solidFill>
                  <a:srgbClr val="FF0000"/>
                </a:solidFill>
              </a:rPr>
              <a:t>00934. 00000 -  "</a:t>
            </a:r>
            <a:r>
              <a:rPr lang="es-CL" b="1" dirty="0" err="1">
                <a:solidFill>
                  <a:srgbClr val="FF0000"/>
                </a:solidFill>
              </a:rPr>
              <a:t>group</a:t>
            </a:r>
            <a:r>
              <a:rPr lang="es-CL" b="1" dirty="0">
                <a:solidFill>
                  <a:srgbClr val="FF0000"/>
                </a:solidFill>
              </a:rPr>
              <a:t> </a:t>
            </a:r>
            <a:r>
              <a:rPr lang="es-CL" b="1" dirty="0" err="1">
                <a:solidFill>
                  <a:srgbClr val="FF0000"/>
                </a:solidFill>
              </a:rPr>
              <a:t>function</a:t>
            </a:r>
            <a:r>
              <a:rPr lang="es-CL" b="1" dirty="0">
                <a:solidFill>
                  <a:srgbClr val="FF0000"/>
                </a:solidFill>
              </a:rPr>
              <a:t> </a:t>
            </a:r>
            <a:r>
              <a:rPr lang="es-CL" b="1" dirty="0" err="1">
                <a:solidFill>
                  <a:srgbClr val="FF0000"/>
                </a:solidFill>
              </a:rPr>
              <a:t>is</a:t>
            </a:r>
            <a:r>
              <a:rPr lang="es-CL" b="1" dirty="0">
                <a:solidFill>
                  <a:srgbClr val="FF0000"/>
                </a:solidFill>
              </a:rPr>
              <a:t> </a:t>
            </a:r>
            <a:r>
              <a:rPr lang="es-CL" b="1" dirty="0" err="1">
                <a:solidFill>
                  <a:srgbClr val="FF0000"/>
                </a:solidFill>
              </a:rPr>
              <a:t>not</a:t>
            </a:r>
            <a:r>
              <a:rPr lang="es-CL" b="1" dirty="0">
                <a:solidFill>
                  <a:srgbClr val="FF0000"/>
                </a:solidFill>
              </a:rPr>
              <a:t> </a:t>
            </a:r>
            <a:r>
              <a:rPr lang="es-CL" b="1" dirty="0" err="1">
                <a:solidFill>
                  <a:srgbClr val="FF0000"/>
                </a:solidFill>
              </a:rPr>
              <a:t>allowed</a:t>
            </a:r>
            <a:r>
              <a:rPr lang="es-CL" b="1" dirty="0">
                <a:solidFill>
                  <a:srgbClr val="FF0000"/>
                </a:solidFill>
              </a:rPr>
              <a:t> </a:t>
            </a:r>
            <a:r>
              <a:rPr lang="es-CL" b="1" dirty="0" err="1">
                <a:solidFill>
                  <a:srgbClr val="FF0000"/>
                </a:solidFill>
              </a:rPr>
              <a:t>here</a:t>
            </a:r>
            <a:r>
              <a:rPr lang="es-CL" b="1" dirty="0">
                <a:solidFill>
                  <a:srgbClr val="FF0000"/>
                </a:solidFill>
              </a:rPr>
              <a:t>"</a:t>
            </a:r>
          </a:p>
          <a:p>
            <a:r>
              <a:rPr lang="es-CL" b="1" dirty="0">
                <a:solidFill>
                  <a:srgbClr val="FF0000"/>
                </a:solidFill>
              </a:rPr>
              <a:t>*Cause:    </a:t>
            </a:r>
          </a:p>
          <a:p>
            <a:r>
              <a:rPr lang="es-CL" b="1" dirty="0">
                <a:solidFill>
                  <a:srgbClr val="FF0000"/>
                </a:solidFill>
              </a:rPr>
              <a:t>*</a:t>
            </a:r>
            <a:r>
              <a:rPr lang="es-CL" b="1" dirty="0" err="1">
                <a:solidFill>
                  <a:srgbClr val="FF0000"/>
                </a:solidFill>
              </a:rPr>
              <a:t>Action</a:t>
            </a:r>
            <a:r>
              <a:rPr lang="es-CL" b="1" dirty="0">
                <a:solidFill>
                  <a:srgbClr val="FF0000"/>
                </a:solidFill>
              </a:rPr>
              <a:t>:</a:t>
            </a:r>
          </a:p>
          <a:p>
            <a:r>
              <a:rPr lang="es-CL" b="1" dirty="0">
                <a:solidFill>
                  <a:srgbClr val="FF0000"/>
                </a:solidFill>
              </a:rPr>
              <a:t>Error en la línea: 3, columna: 10</a:t>
            </a:r>
          </a:p>
        </p:txBody>
      </p:sp>
      <p:sp>
        <p:nvSpPr>
          <p:cNvPr id="20" name="Rectangle 4"/>
          <p:cNvSpPr>
            <a:spLocks noChangeArrowheads="1"/>
          </p:cNvSpPr>
          <p:nvPr/>
        </p:nvSpPr>
        <p:spPr bwMode="blackGray">
          <a:xfrm>
            <a:off x="1692622" y="4528484"/>
            <a:ext cx="5765379" cy="1339773"/>
          </a:xfrm>
          <a:prstGeom prst="rect">
            <a:avLst/>
          </a:prstGeom>
          <a:solidFill>
            <a:schemeClr val="bg1">
              <a:lumMod val="85000"/>
            </a:schemeClr>
          </a:solidFill>
          <a:ln w="28575">
            <a:solidFill>
              <a:srgbClr val="000000"/>
            </a:solidFill>
            <a:miter lim="800000"/>
            <a:headEnd/>
            <a:tailEnd/>
          </a:ln>
        </p:spPr>
        <p:txBody>
          <a:bodyPr wrap="none" lIns="92075" tIns="46038" rIns="92075" bIns="46038" anchor="ctr"/>
          <a:lstStyle>
            <a:lvl1pPr eaLnBrk="0" hangingPunct="0">
              <a:tabLst>
                <a:tab pos="682625" algn="l"/>
                <a:tab pos="1833563" algn="l"/>
              </a:tabLst>
              <a:defRPr b="1">
                <a:solidFill>
                  <a:schemeClr val="tx1"/>
                </a:solidFill>
                <a:latin typeface="Arial" panose="020B0604020202020204" pitchFamily="34" charset="0"/>
              </a:defRPr>
            </a:lvl1pPr>
            <a:lvl2pPr marL="742950" indent="-285750" eaLnBrk="0" hangingPunct="0">
              <a:tabLst>
                <a:tab pos="682625" algn="l"/>
                <a:tab pos="1833563" algn="l"/>
              </a:tabLst>
              <a:defRPr b="1">
                <a:solidFill>
                  <a:schemeClr val="tx1"/>
                </a:solidFill>
                <a:latin typeface="Arial" panose="020B0604020202020204" pitchFamily="34" charset="0"/>
              </a:defRPr>
            </a:lvl2pPr>
            <a:lvl3pPr marL="1143000" indent="-228600" eaLnBrk="0" hangingPunct="0">
              <a:tabLst>
                <a:tab pos="682625" algn="l"/>
                <a:tab pos="1833563" algn="l"/>
              </a:tabLst>
              <a:defRPr b="1">
                <a:solidFill>
                  <a:schemeClr val="tx1"/>
                </a:solidFill>
                <a:latin typeface="Arial" panose="020B0604020202020204" pitchFamily="34" charset="0"/>
              </a:defRPr>
            </a:lvl3pPr>
            <a:lvl4pPr marL="1600200" indent="-228600" eaLnBrk="0" hangingPunct="0">
              <a:tabLst>
                <a:tab pos="682625" algn="l"/>
                <a:tab pos="1833563" algn="l"/>
              </a:tabLst>
              <a:defRPr b="1">
                <a:solidFill>
                  <a:schemeClr val="tx1"/>
                </a:solidFill>
                <a:latin typeface="Arial" panose="020B0604020202020204" pitchFamily="34" charset="0"/>
              </a:defRPr>
            </a:lvl4pPr>
            <a:lvl5pPr marL="2057400" indent="-228600" eaLnBrk="0" hangingPunct="0">
              <a:tabLst>
                <a:tab pos="682625" algn="l"/>
                <a:tab pos="1833563"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9pPr>
          </a:lstStyle>
          <a:p>
            <a:pPr algn="l">
              <a:spcBef>
                <a:spcPct val="0"/>
              </a:spcBef>
              <a:buClrTx/>
              <a:buSzPct val="100000"/>
            </a:pPr>
            <a:r>
              <a:rPr lang="en-US" altLang="es-CL" sz="2000" dirty="0">
                <a:solidFill>
                  <a:srgbClr val="000000"/>
                </a:solidFill>
                <a:latin typeface="Courier New" panose="02070309020205020404" pitchFamily="49" charset="0"/>
                <a:sym typeface="Arial" panose="020B0604020202020204" pitchFamily="34" charset="0"/>
              </a:rPr>
              <a:t>SELECT   </a:t>
            </a:r>
            <a:r>
              <a:rPr lang="en-US" altLang="es-CL" sz="2000" dirty="0" err="1">
                <a:solidFill>
                  <a:srgbClr val="000000"/>
                </a:solidFill>
                <a:latin typeface="Courier New" panose="02070309020205020404" pitchFamily="49" charset="0"/>
                <a:sym typeface="Arial" panose="020B0604020202020204" pitchFamily="34" charset="0"/>
              </a:rPr>
              <a:t>department_id</a:t>
            </a:r>
            <a:r>
              <a:rPr lang="en-US" altLang="es-CL" sz="2000" dirty="0">
                <a:solidFill>
                  <a:srgbClr val="000000"/>
                </a:solidFill>
                <a:latin typeface="Courier New" panose="02070309020205020404" pitchFamily="49" charset="0"/>
                <a:sym typeface="Arial" panose="020B0604020202020204" pitchFamily="34" charset="0"/>
              </a:rPr>
              <a:t>, AVG(salary)</a:t>
            </a:r>
          </a:p>
          <a:p>
            <a:pPr algn="l">
              <a:spcBef>
                <a:spcPct val="0"/>
              </a:spcBef>
              <a:buClrTx/>
              <a:buSzPct val="100000"/>
            </a:pPr>
            <a:r>
              <a:rPr lang="en-US" altLang="es-CL" sz="2000" dirty="0">
                <a:solidFill>
                  <a:srgbClr val="000000"/>
                </a:solidFill>
                <a:latin typeface="Courier New" panose="02070309020205020404" pitchFamily="49" charset="0"/>
                <a:sym typeface="Arial" panose="020B0604020202020204" pitchFamily="34" charset="0"/>
              </a:rPr>
              <a:t>FROM     employees</a:t>
            </a:r>
          </a:p>
          <a:p>
            <a:pPr algn="l">
              <a:spcBef>
                <a:spcPct val="0"/>
              </a:spcBef>
              <a:buClrTx/>
              <a:buSzPct val="100000"/>
            </a:pPr>
            <a:r>
              <a:rPr lang="en-US" altLang="es-CL" sz="2000" dirty="0">
                <a:solidFill>
                  <a:srgbClr val="000000"/>
                </a:solidFill>
                <a:latin typeface="Courier New" panose="02070309020205020404" pitchFamily="49" charset="0"/>
                <a:sym typeface="Arial" panose="020B0604020202020204" pitchFamily="34" charset="0"/>
              </a:rPr>
              <a:t>GROUP BY </a:t>
            </a:r>
            <a:r>
              <a:rPr lang="en-US" altLang="es-CL" sz="2000" dirty="0" err="1">
                <a:solidFill>
                  <a:srgbClr val="000000"/>
                </a:solidFill>
                <a:latin typeface="Courier New" panose="02070309020205020404" pitchFamily="49" charset="0"/>
                <a:sym typeface="Arial" panose="020B0604020202020204" pitchFamily="34" charset="0"/>
              </a:rPr>
              <a:t>department_id</a:t>
            </a:r>
            <a:endParaRPr lang="en-US" altLang="es-CL" sz="2000" dirty="0">
              <a:solidFill>
                <a:srgbClr val="000000"/>
              </a:solidFill>
              <a:latin typeface="Courier New" panose="02070309020205020404" pitchFamily="49" charset="0"/>
              <a:sym typeface="Arial" panose="020B0604020202020204" pitchFamily="34" charset="0"/>
            </a:endParaRPr>
          </a:p>
          <a:p>
            <a:pPr>
              <a:spcBef>
                <a:spcPct val="0"/>
              </a:spcBef>
              <a:buSzPct val="100000"/>
            </a:pPr>
            <a:r>
              <a:rPr lang="en-US" altLang="es-CL" sz="2000" dirty="0">
                <a:solidFill>
                  <a:srgbClr val="000000"/>
                </a:solidFill>
                <a:latin typeface="Courier New" panose="02070309020205020404" pitchFamily="49" charset="0"/>
                <a:sym typeface="Arial" panose="020B0604020202020204" pitchFamily="34" charset="0"/>
              </a:rPr>
              <a:t>HAVING   AVG(salary) &gt; 8000;</a:t>
            </a:r>
          </a:p>
        </p:txBody>
      </p:sp>
      <p:cxnSp>
        <p:nvCxnSpPr>
          <p:cNvPr id="4" name="Conector recto 3"/>
          <p:cNvCxnSpPr/>
          <p:nvPr/>
        </p:nvCxnSpPr>
        <p:spPr>
          <a:xfrm>
            <a:off x="1597446" y="3481330"/>
            <a:ext cx="4538949" cy="11017"/>
          </a:xfrm>
          <a:prstGeom prst="line">
            <a:avLst/>
          </a:prstGeom>
          <a:ln w="76200">
            <a:solidFill>
              <a:srgbClr val="C0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11126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p:stCondLst>
                              <p:cond delay="500"/>
                            </p:stCondLst>
                            <p:childTnLst>
                              <p:par>
                                <p:cTn id="9" presetID="9" presetClass="emph" presetSubtype="0" grpId="0" nodeType="afterEffect">
                                  <p:stCondLst>
                                    <p:cond delay="0"/>
                                  </p:stCondLst>
                                  <p:childTnLst>
                                    <p:set>
                                      <p:cBhvr rctx="PPT">
                                        <p:cTn id="10" dur="indefinite"/>
                                        <p:tgtEl>
                                          <p:spTgt spid="19"/>
                                        </p:tgtEl>
                                        <p:attrNameLst>
                                          <p:attrName>style.opacity</p:attrName>
                                        </p:attrNameLst>
                                      </p:cBhvr>
                                      <p:to>
                                        <p:strVal val="0.5"/>
                                      </p:to>
                                    </p:set>
                                    <p:animEffect filter="image" prLst="opacity: 0.5">
                                      <p:cBhvr rctx="IE">
                                        <p:cTn id="11" dur="indefinite"/>
                                        <p:tgtEl>
                                          <p:spTgt spid="19"/>
                                        </p:tgtEl>
                                      </p:cBhvr>
                                    </p:animEffect>
                                  </p:childTnLst>
                                </p:cTn>
                              </p:par>
                            </p:childTnLst>
                          </p:cTn>
                        </p:par>
                        <p:par>
                          <p:cTn id="12" fill="hold">
                            <p:stCondLst>
                              <p:cond delay="500"/>
                            </p:stCondLst>
                            <p:childTnLst>
                              <p:par>
                                <p:cTn id="13" presetID="2" presetClass="entr" presetSubtype="4"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par>
                                <p:cTn id="17" presetID="22" presetClass="entr" presetSubtype="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 grpId="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r>
              <a:rPr lang="es-ES" sz="2400" b="1" dirty="0">
                <a:solidFill>
                  <a:srgbClr val="D40202"/>
                </a:solidFill>
                <a:latin typeface="Myriad Pro"/>
                <a:cs typeface="Myriad Pro"/>
              </a:rPr>
              <a:t>Operadores de Definición</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grpSp>
        <p:nvGrpSpPr>
          <p:cNvPr id="3" name="Grupo 2"/>
          <p:cNvGrpSpPr/>
          <p:nvPr/>
        </p:nvGrpSpPr>
        <p:grpSpPr>
          <a:xfrm>
            <a:off x="558668" y="1102272"/>
            <a:ext cx="3398574" cy="1644650"/>
            <a:chOff x="841905" y="1411834"/>
            <a:chExt cx="3398574" cy="1644650"/>
          </a:xfrm>
        </p:grpSpPr>
        <p:sp>
          <p:nvSpPr>
            <p:cNvPr id="9" name="Rectangle 3"/>
            <p:cNvSpPr>
              <a:spLocks noChangeArrowheads="1"/>
            </p:cNvSpPr>
            <p:nvPr/>
          </p:nvSpPr>
          <p:spPr bwMode="auto">
            <a:xfrm>
              <a:off x="3115734" y="2145224"/>
              <a:ext cx="1124745" cy="431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n-US" altLang="es-CL" sz="2200" dirty="0">
                  <a:solidFill>
                    <a:srgbClr val="000000"/>
                  </a:solidFill>
                  <a:latin typeface="Courier New" panose="02070309020205020404" pitchFamily="49" charset="0"/>
                  <a:sym typeface="Arial" panose="020B0604020202020204" pitchFamily="34" charset="0"/>
                </a:rPr>
                <a:t>UNION</a:t>
              </a:r>
            </a:p>
          </p:txBody>
        </p:sp>
        <p:sp>
          <p:nvSpPr>
            <p:cNvPr id="10" name="Rectangle 4"/>
            <p:cNvSpPr>
              <a:spLocks noChangeArrowheads="1"/>
            </p:cNvSpPr>
            <p:nvPr/>
          </p:nvSpPr>
          <p:spPr bwMode="auto">
            <a:xfrm>
              <a:off x="1345142" y="1411834"/>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n-US" altLang="es-CL">
                  <a:solidFill>
                    <a:srgbClr val="000000"/>
                  </a:solidFill>
                  <a:sym typeface="Arial" panose="020B0604020202020204" pitchFamily="34" charset="0"/>
                </a:rPr>
                <a:t>A</a:t>
              </a:r>
            </a:p>
          </p:txBody>
        </p:sp>
        <p:sp>
          <p:nvSpPr>
            <p:cNvPr id="11" name="Rectangle 5"/>
            <p:cNvSpPr>
              <a:spLocks noChangeArrowheads="1"/>
            </p:cNvSpPr>
            <p:nvPr/>
          </p:nvSpPr>
          <p:spPr bwMode="auto">
            <a:xfrm>
              <a:off x="2257955" y="1424534"/>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n-US" altLang="es-CL">
                  <a:solidFill>
                    <a:srgbClr val="000000"/>
                  </a:solidFill>
                  <a:sym typeface="Arial" panose="020B0604020202020204" pitchFamily="34" charset="0"/>
                </a:rPr>
                <a:t>B</a:t>
              </a:r>
            </a:p>
          </p:txBody>
        </p:sp>
        <p:grpSp>
          <p:nvGrpSpPr>
            <p:cNvPr id="12" name="Group 6"/>
            <p:cNvGrpSpPr>
              <a:grpSpLocks/>
            </p:cNvGrpSpPr>
            <p:nvPr/>
          </p:nvGrpSpPr>
          <p:grpSpPr bwMode="auto">
            <a:xfrm>
              <a:off x="841905" y="1748384"/>
              <a:ext cx="2195512" cy="1308100"/>
              <a:chOff x="569" y="920"/>
              <a:chExt cx="1383" cy="824"/>
            </a:xfrm>
          </p:grpSpPr>
          <p:sp>
            <p:nvSpPr>
              <p:cNvPr id="13" name="Oval 7"/>
              <p:cNvSpPr>
                <a:spLocks noChangeArrowheads="1"/>
              </p:cNvSpPr>
              <p:nvPr/>
            </p:nvSpPr>
            <p:spPr bwMode="gray">
              <a:xfrm>
                <a:off x="569" y="920"/>
                <a:ext cx="803" cy="819"/>
              </a:xfrm>
              <a:prstGeom prst="ellipse">
                <a:avLst/>
              </a:prstGeom>
              <a:solidFill>
                <a:srgbClr val="FFFF00"/>
              </a:solidFill>
              <a:ln w="28575">
                <a:solidFill>
                  <a:srgbClr val="000000"/>
                </a:solidFill>
                <a:round/>
                <a:headEnd/>
                <a:tailEnd/>
              </a:ln>
            </p:spPr>
            <p:txBody>
              <a:bodyPr wrap="none" lIns="90488" tIns="44450" rIns="90488" bIns="4445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endParaRPr lang="en-GB" altLang="es-CL" sz="2400" b="0"/>
              </a:p>
            </p:txBody>
          </p:sp>
          <p:sp>
            <p:nvSpPr>
              <p:cNvPr id="14" name="Oval 8"/>
              <p:cNvSpPr>
                <a:spLocks noChangeArrowheads="1"/>
              </p:cNvSpPr>
              <p:nvPr/>
            </p:nvSpPr>
            <p:spPr bwMode="gray">
              <a:xfrm>
                <a:off x="1149" y="925"/>
                <a:ext cx="803" cy="819"/>
              </a:xfrm>
              <a:prstGeom prst="ellipse">
                <a:avLst/>
              </a:prstGeom>
              <a:solidFill>
                <a:srgbClr val="FFFF00"/>
              </a:solidFill>
              <a:ln w="28575">
                <a:solidFill>
                  <a:srgbClr val="000000"/>
                </a:solidFill>
                <a:round/>
                <a:headEnd/>
                <a:tailEnd/>
              </a:ln>
            </p:spPr>
            <p:txBody>
              <a:bodyPr wrap="none" lIns="90488" tIns="44450" rIns="90488" bIns="4445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endParaRPr lang="en-GB" altLang="es-CL" sz="2400" b="0"/>
              </a:p>
            </p:txBody>
          </p:sp>
        </p:grpSp>
      </p:grpSp>
      <p:grpSp>
        <p:nvGrpSpPr>
          <p:cNvPr id="8" name="Grupo 7"/>
          <p:cNvGrpSpPr/>
          <p:nvPr/>
        </p:nvGrpSpPr>
        <p:grpSpPr>
          <a:xfrm>
            <a:off x="4665116" y="3062836"/>
            <a:ext cx="3986212" cy="1687513"/>
            <a:chOff x="4948353" y="3792523"/>
            <a:chExt cx="3986212" cy="1687513"/>
          </a:xfrm>
        </p:grpSpPr>
        <p:sp>
          <p:nvSpPr>
            <p:cNvPr id="25" name="Rectangle 15"/>
            <p:cNvSpPr>
              <a:spLocks noChangeArrowheads="1"/>
            </p:cNvSpPr>
            <p:nvPr/>
          </p:nvSpPr>
          <p:spPr bwMode="auto">
            <a:xfrm>
              <a:off x="5461115" y="3792523"/>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n-US" altLang="es-CL">
                  <a:solidFill>
                    <a:srgbClr val="000000"/>
                  </a:solidFill>
                  <a:sym typeface="Arial" panose="020B0604020202020204" pitchFamily="34" charset="0"/>
                </a:rPr>
                <a:t>A</a:t>
              </a:r>
            </a:p>
          </p:txBody>
        </p:sp>
        <p:sp>
          <p:nvSpPr>
            <p:cNvPr id="26" name="Rectangle 16"/>
            <p:cNvSpPr>
              <a:spLocks noChangeArrowheads="1"/>
            </p:cNvSpPr>
            <p:nvPr/>
          </p:nvSpPr>
          <p:spPr bwMode="auto">
            <a:xfrm>
              <a:off x="6375515" y="3792523"/>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n-US" altLang="es-CL">
                  <a:solidFill>
                    <a:srgbClr val="000000"/>
                  </a:solidFill>
                  <a:sym typeface="Arial" panose="020B0604020202020204" pitchFamily="34" charset="0"/>
                </a:rPr>
                <a:t>B</a:t>
              </a:r>
            </a:p>
          </p:txBody>
        </p:sp>
        <p:sp>
          <p:nvSpPr>
            <p:cNvPr id="27" name="Rectangle 17"/>
            <p:cNvSpPr>
              <a:spLocks noChangeArrowheads="1"/>
            </p:cNvSpPr>
            <p:nvPr/>
          </p:nvSpPr>
          <p:spPr bwMode="auto">
            <a:xfrm>
              <a:off x="7235940" y="4592623"/>
              <a:ext cx="16986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n-US" altLang="es-CL" sz="2200" dirty="0">
                  <a:solidFill>
                    <a:srgbClr val="000000"/>
                  </a:solidFill>
                  <a:latin typeface="Courier New" panose="02070309020205020404" pitchFamily="49" charset="0"/>
                  <a:sym typeface="Arial" panose="020B0604020202020204" pitchFamily="34" charset="0"/>
                </a:rPr>
                <a:t>INTERSECT</a:t>
              </a:r>
            </a:p>
          </p:txBody>
        </p:sp>
        <p:grpSp>
          <p:nvGrpSpPr>
            <p:cNvPr id="28" name="Group 18"/>
            <p:cNvGrpSpPr>
              <a:grpSpLocks/>
            </p:cNvGrpSpPr>
            <p:nvPr/>
          </p:nvGrpSpPr>
          <p:grpSpPr bwMode="auto">
            <a:xfrm>
              <a:off x="4948353" y="4138598"/>
              <a:ext cx="2235200" cy="1341438"/>
              <a:chOff x="561" y="1988"/>
              <a:chExt cx="1408" cy="845"/>
            </a:xfrm>
          </p:grpSpPr>
          <p:sp>
            <p:nvSpPr>
              <p:cNvPr id="29" name="Oval 19"/>
              <p:cNvSpPr>
                <a:spLocks noChangeArrowheads="1"/>
              </p:cNvSpPr>
              <p:nvPr/>
            </p:nvSpPr>
            <p:spPr bwMode="gray">
              <a:xfrm>
                <a:off x="561" y="1988"/>
                <a:ext cx="824" cy="840"/>
              </a:xfrm>
              <a:prstGeom prst="ellipse">
                <a:avLst/>
              </a:prstGeom>
              <a:solidFill>
                <a:srgbClr val="6699FF"/>
              </a:solidFill>
              <a:ln w="28575">
                <a:solidFill>
                  <a:schemeClr val="tx1"/>
                </a:solidFill>
                <a:round/>
                <a:headEnd/>
                <a:tailEnd/>
              </a:ln>
            </p:spPr>
            <p:txBody>
              <a:bodyPr wrap="none" lIns="90488" tIns="44450" rIns="90488" bIns="4445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endParaRPr lang="en-GB" altLang="es-CL" sz="2400" b="0"/>
              </a:p>
            </p:txBody>
          </p:sp>
          <p:sp>
            <p:nvSpPr>
              <p:cNvPr id="30" name="Oval 20"/>
              <p:cNvSpPr>
                <a:spLocks noChangeArrowheads="1"/>
              </p:cNvSpPr>
              <p:nvPr/>
            </p:nvSpPr>
            <p:spPr bwMode="gray">
              <a:xfrm>
                <a:off x="1145" y="1993"/>
                <a:ext cx="824" cy="840"/>
              </a:xfrm>
              <a:prstGeom prst="ellipse">
                <a:avLst/>
              </a:prstGeom>
              <a:solidFill>
                <a:srgbClr val="6699FF"/>
              </a:solidFill>
              <a:ln w="28575">
                <a:solidFill>
                  <a:schemeClr val="tx1"/>
                </a:solidFill>
                <a:round/>
                <a:headEnd/>
                <a:tailEnd/>
              </a:ln>
            </p:spPr>
            <p:txBody>
              <a:bodyPr wrap="none" lIns="90488" tIns="44450" rIns="90488" bIns="4445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endParaRPr lang="en-GB" altLang="es-CL" sz="2400" b="0"/>
              </a:p>
            </p:txBody>
          </p:sp>
          <p:sp>
            <p:nvSpPr>
              <p:cNvPr id="31" name="Freeform 21"/>
              <p:cNvSpPr>
                <a:spLocks/>
              </p:cNvSpPr>
              <p:nvPr/>
            </p:nvSpPr>
            <p:spPr bwMode="gray">
              <a:xfrm>
                <a:off x="1123" y="2112"/>
                <a:ext cx="282" cy="612"/>
              </a:xfrm>
              <a:custGeom>
                <a:avLst/>
                <a:gdLst>
                  <a:gd name="T0" fmla="*/ 156 w 282"/>
                  <a:gd name="T1" fmla="*/ 13 h 612"/>
                  <a:gd name="T2" fmla="*/ 178 w 282"/>
                  <a:gd name="T3" fmla="*/ 35 h 612"/>
                  <a:gd name="T4" fmla="*/ 198 w 282"/>
                  <a:gd name="T5" fmla="*/ 60 h 612"/>
                  <a:gd name="T6" fmla="*/ 217 w 282"/>
                  <a:gd name="T7" fmla="*/ 86 h 612"/>
                  <a:gd name="T8" fmla="*/ 233 w 282"/>
                  <a:gd name="T9" fmla="*/ 113 h 612"/>
                  <a:gd name="T10" fmla="*/ 247 w 282"/>
                  <a:gd name="T11" fmla="*/ 142 h 612"/>
                  <a:gd name="T12" fmla="*/ 259 w 282"/>
                  <a:gd name="T13" fmla="*/ 172 h 612"/>
                  <a:gd name="T14" fmla="*/ 268 w 282"/>
                  <a:gd name="T15" fmla="*/ 203 h 612"/>
                  <a:gd name="T16" fmla="*/ 275 w 282"/>
                  <a:gd name="T17" fmla="*/ 236 h 612"/>
                  <a:gd name="T18" fmla="*/ 279 w 282"/>
                  <a:gd name="T19" fmla="*/ 270 h 612"/>
                  <a:gd name="T20" fmla="*/ 281 w 282"/>
                  <a:gd name="T21" fmla="*/ 305 h 612"/>
                  <a:gd name="T22" fmla="*/ 279 w 282"/>
                  <a:gd name="T23" fmla="*/ 339 h 612"/>
                  <a:gd name="T24" fmla="*/ 275 w 282"/>
                  <a:gd name="T25" fmla="*/ 373 h 612"/>
                  <a:gd name="T26" fmla="*/ 268 w 282"/>
                  <a:gd name="T27" fmla="*/ 406 h 612"/>
                  <a:gd name="T28" fmla="*/ 259 w 282"/>
                  <a:gd name="T29" fmla="*/ 437 h 612"/>
                  <a:gd name="T30" fmla="*/ 246 w 282"/>
                  <a:gd name="T31" fmla="*/ 467 h 612"/>
                  <a:gd name="T32" fmla="*/ 233 w 282"/>
                  <a:gd name="T33" fmla="*/ 496 h 612"/>
                  <a:gd name="T34" fmla="*/ 216 w 282"/>
                  <a:gd name="T35" fmla="*/ 524 h 612"/>
                  <a:gd name="T36" fmla="*/ 198 w 282"/>
                  <a:gd name="T37" fmla="*/ 550 h 612"/>
                  <a:gd name="T38" fmla="*/ 178 w 282"/>
                  <a:gd name="T39" fmla="*/ 574 h 612"/>
                  <a:gd name="T40" fmla="*/ 156 w 282"/>
                  <a:gd name="T41" fmla="*/ 597 h 612"/>
                  <a:gd name="T42" fmla="*/ 132 w 282"/>
                  <a:gd name="T43" fmla="*/ 604 h 612"/>
                  <a:gd name="T44" fmla="*/ 109 w 282"/>
                  <a:gd name="T45" fmla="*/ 582 h 612"/>
                  <a:gd name="T46" fmla="*/ 89 w 282"/>
                  <a:gd name="T47" fmla="*/ 558 h 612"/>
                  <a:gd name="T48" fmla="*/ 69 w 282"/>
                  <a:gd name="T49" fmla="*/ 533 h 612"/>
                  <a:gd name="T50" fmla="*/ 53 w 282"/>
                  <a:gd name="T51" fmla="*/ 506 h 612"/>
                  <a:gd name="T52" fmla="*/ 38 w 282"/>
                  <a:gd name="T53" fmla="*/ 478 h 612"/>
                  <a:gd name="T54" fmla="*/ 25 w 282"/>
                  <a:gd name="T55" fmla="*/ 447 h 612"/>
                  <a:gd name="T56" fmla="*/ 16 w 282"/>
                  <a:gd name="T57" fmla="*/ 417 h 612"/>
                  <a:gd name="T58" fmla="*/ 7 w 282"/>
                  <a:gd name="T59" fmla="*/ 384 h 612"/>
                  <a:gd name="T60" fmla="*/ 2 w 282"/>
                  <a:gd name="T61" fmla="*/ 351 h 612"/>
                  <a:gd name="T62" fmla="*/ 0 w 282"/>
                  <a:gd name="T63" fmla="*/ 316 h 612"/>
                  <a:gd name="T64" fmla="*/ 0 w 282"/>
                  <a:gd name="T65" fmla="*/ 282 h 612"/>
                  <a:gd name="T66" fmla="*/ 3 w 282"/>
                  <a:gd name="T67" fmla="*/ 248 h 612"/>
                  <a:gd name="T68" fmla="*/ 10 w 282"/>
                  <a:gd name="T69" fmla="*/ 215 h 612"/>
                  <a:gd name="T70" fmla="*/ 19 w 282"/>
                  <a:gd name="T71" fmla="*/ 183 h 612"/>
                  <a:gd name="T72" fmla="*/ 30 w 282"/>
                  <a:gd name="T73" fmla="*/ 152 h 612"/>
                  <a:gd name="T74" fmla="*/ 43 w 282"/>
                  <a:gd name="T75" fmla="*/ 122 h 612"/>
                  <a:gd name="T76" fmla="*/ 58 w 282"/>
                  <a:gd name="T77" fmla="*/ 95 h 612"/>
                  <a:gd name="T78" fmla="*/ 76 w 282"/>
                  <a:gd name="T79" fmla="*/ 68 h 612"/>
                  <a:gd name="T80" fmla="*/ 96 w 282"/>
                  <a:gd name="T81" fmla="*/ 44 h 612"/>
                  <a:gd name="T82" fmla="*/ 117 w 282"/>
                  <a:gd name="T83" fmla="*/ 20 h 612"/>
                  <a:gd name="T84" fmla="*/ 140 w 282"/>
                  <a:gd name="T85" fmla="*/ 0 h 6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82"/>
                  <a:gd name="T130" fmla="*/ 0 h 612"/>
                  <a:gd name="T131" fmla="*/ 282 w 282"/>
                  <a:gd name="T132" fmla="*/ 612 h 6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82" h="612">
                    <a:moveTo>
                      <a:pt x="140" y="0"/>
                    </a:moveTo>
                    <a:lnTo>
                      <a:pt x="148" y="6"/>
                    </a:lnTo>
                    <a:lnTo>
                      <a:pt x="156" y="13"/>
                    </a:lnTo>
                    <a:lnTo>
                      <a:pt x="164" y="20"/>
                    </a:lnTo>
                    <a:lnTo>
                      <a:pt x="171" y="27"/>
                    </a:lnTo>
                    <a:lnTo>
                      <a:pt x="178" y="35"/>
                    </a:lnTo>
                    <a:lnTo>
                      <a:pt x="185" y="44"/>
                    </a:lnTo>
                    <a:lnTo>
                      <a:pt x="192" y="51"/>
                    </a:lnTo>
                    <a:lnTo>
                      <a:pt x="198" y="60"/>
                    </a:lnTo>
                    <a:lnTo>
                      <a:pt x="205" y="68"/>
                    </a:lnTo>
                    <a:lnTo>
                      <a:pt x="211" y="77"/>
                    </a:lnTo>
                    <a:lnTo>
                      <a:pt x="217" y="86"/>
                    </a:lnTo>
                    <a:lnTo>
                      <a:pt x="222" y="94"/>
                    </a:lnTo>
                    <a:lnTo>
                      <a:pt x="228" y="104"/>
                    </a:lnTo>
                    <a:lnTo>
                      <a:pt x="233" y="113"/>
                    </a:lnTo>
                    <a:lnTo>
                      <a:pt x="238" y="122"/>
                    </a:lnTo>
                    <a:lnTo>
                      <a:pt x="243" y="132"/>
                    </a:lnTo>
                    <a:lnTo>
                      <a:pt x="247" y="142"/>
                    </a:lnTo>
                    <a:lnTo>
                      <a:pt x="251" y="152"/>
                    </a:lnTo>
                    <a:lnTo>
                      <a:pt x="255" y="162"/>
                    </a:lnTo>
                    <a:lnTo>
                      <a:pt x="259" y="172"/>
                    </a:lnTo>
                    <a:lnTo>
                      <a:pt x="262" y="182"/>
                    </a:lnTo>
                    <a:lnTo>
                      <a:pt x="265" y="193"/>
                    </a:lnTo>
                    <a:lnTo>
                      <a:pt x="268" y="203"/>
                    </a:lnTo>
                    <a:lnTo>
                      <a:pt x="271" y="214"/>
                    </a:lnTo>
                    <a:lnTo>
                      <a:pt x="273" y="225"/>
                    </a:lnTo>
                    <a:lnTo>
                      <a:pt x="275" y="236"/>
                    </a:lnTo>
                    <a:lnTo>
                      <a:pt x="277" y="247"/>
                    </a:lnTo>
                    <a:lnTo>
                      <a:pt x="278" y="259"/>
                    </a:lnTo>
                    <a:lnTo>
                      <a:pt x="279" y="270"/>
                    </a:lnTo>
                    <a:lnTo>
                      <a:pt x="280" y="281"/>
                    </a:lnTo>
                    <a:lnTo>
                      <a:pt x="281" y="293"/>
                    </a:lnTo>
                    <a:lnTo>
                      <a:pt x="281" y="305"/>
                    </a:lnTo>
                    <a:lnTo>
                      <a:pt x="281" y="316"/>
                    </a:lnTo>
                    <a:lnTo>
                      <a:pt x="280" y="328"/>
                    </a:lnTo>
                    <a:lnTo>
                      <a:pt x="279" y="339"/>
                    </a:lnTo>
                    <a:lnTo>
                      <a:pt x="278" y="350"/>
                    </a:lnTo>
                    <a:lnTo>
                      <a:pt x="277" y="362"/>
                    </a:lnTo>
                    <a:lnTo>
                      <a:pt x="275" y="373"/>
                    </a:lnTo>
                    <a:lnTo>
                      <a:pt x="273" y="384"/>
                    </a:lnTo>
                    <a:lnTo>
                      <a:pt x="271" y="395"/>
                    </a:lnTo>
                    <a:lnTo>
                      <a:pt x="268" y="406"/>
                    </a:lnTo>
                    <a:lnTo>
                      <a:pt x="265" y="416"/>
                    </a:lnTo>
                    <a:lnTo>
                      <a:pt x="262" y="427"/>
                    </a:lnTo>
                    <a:lnTo>
                      <a:pt x="259" y="437"/>
                    </a:lnTo>
                    <a:lnTo>
                      <a:pt x="255" y="447"/>
                    </a:lnTo>
                    <a:lnTo>
                      <a:pt x="251" y="457"/>
                    </a:lnTo>
                    <a:lnTo>
                      <a:pt x="246" y="467"/>
                    </a:lnTo>
                    <a:lnTo>
                      <a:pt x="242" y="478"/>
                    </a:lnTo>
                    <a:lnTo>
                      <a:pt x="237" y="487"/>
                    </a:lnTo>
                    <a:lnTo>
                      <a:pt x="233" y="496"/>
                    </a:lnTo>
                    <a:lnTo>
                      <a:pt x="227" y="506"/>
                    </a:lnTo>
                    <a:lnTo>
                      <a:pt x="222" y="515"/>
                    </a:lnTo>
                    <a:lnTo>
                      <a:pt x="216" y="524"/>
                    </a:lnTo>
                    <a:lnTo>
                      <a:pt x="211" y="533"/>
                    </a:lnTo>
                    <a:lnTo>
                      <a:pt x="204" y="541"/>
                    </a:lnTo>
                    <a:lnTo>
                      <a:pt x="198" y="550"/>
                    </a:lnTo>
                    <a:lnTo>
                      <a:pt x="191" y="558"/>
                    </a:lnTo>
                    <a:lnTo>
                      <a:pt x="184" y="566"/>
                    </a:lnTo>
                    <a:lnTo>
                      <a:pt x="178" y="574"/>
                    </a:lnTo>
                    <a:lnTo>
                      <a:pt x="171" y="582"/>
                    </a:lnTo>
                    <a:lnTo>
                      <a:pt x="163" y="589"/>
                    </a:lnTo>
                    <a:lnTo>
                      <a:pt x="156" y="597"/>
                    </a:lnTo>
                    <a:lnTo>
                      <a:pt x="147" y="604"/>
                    </a:lnTo>
                    <a:lnTo>
                      <a:pt x="140" y="611"/>
                    </a:lnTo>
                    <a:lnTo>
                      <a:pt x="132" y="604"/>
                    </a:lnTo>
                    <a:lnTo>
                      <a:pt x="124" y="597"/>
                    </a:lnTo>
                    <a:lnTo>
                      <a:pt x="116" y="589"/>
                    </a:lnTo>
                    <a:lnTo>
                      <a:pt x="109" y="582"/>
                    </a:lnTo>
                    <a:lnTo>
                      <a:pt x="102" y="574"/>
                    </a:lnTo>
                    <a:lnTo>
                      <a:pt x="95" y="566"/>
                    </a:lnTo>
                    <a:lnTo>
                      <a:pt x="89" y="558"/>
                    </a:lnTo>
                    <a:lnTo>
                      <a:pt x="82" y="550"/>
                    </a:lnTo>
                    <a:lnTo>
                      <a:pt x="76" y="541"/>
                    </a:lnTo>
                    <a:lnTo>
                      <a:pt x="69" y="533"/>
                    </a:lnTo>
                    <a:lnTo>
                      <a:pt x="63" y="524"/>
                    </a:lnTo>
                    <a:lnTo>
                      <a:pt x="58" y="515"/>
                    </a:lnTo>
                    <a:lnTo>
                      <a:pt x="53" y="506"/>
                    </a:lnTo>
                    <a:lnTo>
                      <a:pt x="47" y="496"/>
                    </a:lnTo>
                    <a:lnTo>
                      <a:pt x="43" y="487"/>
                    </a:lnTo>
                    <a:lnTo>
                      <a:pt x="38" y="478"/>
                    </a:lnTo>
                    <a:lnTo>
                      <a:pt x="34" y="467"/>
                    </a:lnTo>
                    <a:lnTo>
                      <a:pt x="29" y="458"/>
                    </a:lnTo>
                    <a:lnTo>
                      <a:pt x="25" y="447"/>
                    </a:lnTo>
                    <a:lnTo>
                      <a:pt x="22" y="437"/>
                    </a:lnTo>
                    <a:lnTo>
                      <a:pt x="18" y="427"/>
                    </a:lnTo>
                    <a:lnTo>
                      <a:pt x="16" y="417"/>
                    </a:lnTo>
                    <a:lnTo>
                      <a:pt x="12" y="406"/>
                    </a:lnTo>
                    <a:lnTo>
                      <a:pt x="10" y="395"/>
                    </a:lnTo>
                    <a:lnTo>
                      <a:pt x="7" y="384"/>
                    </a:lnTo>
                    <a:lnTo>
                      <a:pt x="5" y="373"/>
                    </a:lnTo>
                    <a:lnTo>
                      <a:pt x="3" y="362"/>
                    </a:lnTo>
                    <a:lnTo>
                      <a:pt x="2" y="351"/>
                    </a:lnTo>
                    <a:lnTo>
                      <a:pt x="1" y="340"/>
                    </a:lnTo>
                    <a:lnTo>
                      <a:pt x="0" y="328"/>
                    </a:lnTo>
                    <a:lnTo>
                      <a:pt x="0" y="316"/>
                    </a:lnTo>
                    <a:lnTo>
                      <a:pt x="0" y="305"/>
                    </a:lnTo>
                    <a:lnTo>
                      <a:pt x="0" y="294"/>
                    </a:lnTo>
                    <a:lnTo>
                      <a:pt x="0" y="282"/>
                    </a:lnTo>
                    <a:lnTo>
                      <a:pt x="1" y="270"/>
                    </a:lnTo>
                    <a:lnTo>
                      <a:pt x="2" y="259"/>
                    </a:lnTo>
                    <a:lnTo>
                      <a:pt x="3" y="248"/>
                    </a:lnTo>
                    <a:lnTo>
                      <a:pt x="5" y="237"/>
                    </a:lnTo>
                    <a:lnTo>
                      <a:pt x="7" y="226"/>
                    </a:lnTo>
                    <a:lnTo>
                      <a:pt x="10" y="215"/>
                    </a:lnTo>
                    <a:lnTo>
                      <a:pt x="12" y="204"/>
                    </a:lnTo>
                    <a:lnTo>
                      <a:pt x="16" y="193"/>
                    </a:lnTo>
                    <a:lnTo>
                      <a:pt x="19" y="183"/>
                    </a:lnTo>
                    <a:lnTo>
                      <a:pt x="22" y="173"/>
                    </a:lnTo>
                    <a:lnTo>
                      <a:pt x="26" y="163"/>
                    </a:lnTo>
                    <a:lnTo>
                      <a:pt x="30" y="152"/>
                    </a:lnTo>
                    <a:lnTo>
                      <a:pt x="34" y="143"/>
                    </a:lnTo>
                    <a:lnTo>
                      <a:pt x="38" y="132"/>
                    </a:lnTo>
                    <a:lnTo>
                      <a:pt x="43" y="122"/>
                    </a:lnTo>
                    <a:lnTo>
                      <a:pt x="48" y="113"/>
                    </a:lnTo>
                    <a:lnTo>
                      <a:pt x="53" y="104"/>
                    </a:lnTo>
                    <a:lnTo>
                      <a:pt x="58" y="95"/>
                    </a:lnTo>
                    <a:lnTo>
                      <a:pt x="64" y="86"/>
                    </a:lnTo>
                    <a:lnTo>
                      <a:pt x="69" y="77"/>
                    </a:lnTo>
                    <a:lnTo>
                      <a:pt x="76" y="68"/>
                    </a:lnTo>
                    <a:lnTo>
                      <a:pt x="82" y="60"/>
                    </a:lnTo>
                    <a:lnTo>
                      <a:pt x="89" y="51"/>
                    </a:lnTo>
                    <a:lnTo>
                      <a:pt x="96" y="44"/>
                    </a:lnTo>
                    <a:lnTo>
                      <a:pt x="103" y="35"/>
                    </a:lnTo>
                    <a:lnTo>
                      <a:pt x="110" y="27"/>
                    </a:lnTo>
                    <a:lnTo>
                      <a:pt x="117" y="20"/>
                    </a:lnTo>
                    <a:lnTo>
                      <a:pt x="125" y="13"/>
                    </a:lnTo>
                    <a:lnTo>
                      <a:pt x="133" y="6"/>
                    </a:lnTo>
                    <a:lnTo>
                      <a:pt x="140" y="0"/>
                    </a:lnTo>
                  </a:path>
                </a:pathLst>
              </a:custGeom>
              <a:solidFill>
                <a:srgbClr val="FFFF00"/>
              </a:solidFill>
              <a:ln w="28575" cap="rnd" cmpd="sng">
                <a:solidFill>
                  <a:srgbClr val="081D58"/>
                </a:solidFill>
                <a:prstDash val="solid"/>
                <a:round/>
                <a:headEnd type="none" w="sm" len="sm"/>
                <a:tailEnd type="none" w="sm" len="sm"/>
              </a:ln>
            </p:spPr>
            <p:txBody>
              <a:bodyPr/>
              <a:lstStyle/>
              <a:p>
                <a:endParaRPr lang="es-CL"/>
              </a:p>
            </p:txBody>
          </p:sp>
        </p:grpSp>
      </p:grpSp>
      <p:grpSp>
        <p:nvGrpSpPr>
          <p:cNvPr id="7" name="Grupo 6"/>
          <p:cNvGrpSpPr/>
          <p:nvPr/>
        </p:nvGrpSpPr>
        <p:grpSpPr>
          <a:xfrm>
            <a:off x="557080" y="3062836"/>
            <a:ext cx="3335337" cy="1644650"/>
            <a:chOff x="840317" y="3792523"/>
            <a:chExt cx="3335337" cy="1644650"/>
          </a:xfrm>
        </p:grpSpPr>
        <p:sp>
          <p:nvSpPr>
            <p:cNvPr id="32" name="Rectangle 22"/>
            <p:cNvSpPr>
              <a:spLocks noChangeArrowheads="1"/>
            </p:cNvSpPr>
            <p:nvPr/>
          </p:nvSpPr>
          <p:spPr bwMode="auto">
            <a:xfrm>
              <a:off x="1345142" y="3792523"/>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n-US" altLang="es-CL">
                  <a:solidFill>
                    <a:srgbClr val="000000"/>
                  </a:solidFill>
                  <a:sym typeface="Arial" panose="020B0604020202020204" pitchFamily="34" charset="0"/>
                </a:rPr>
                <a:t>A</a:t>
              </a:r>
            </a:p>
          </p:txBody>
        </p:sp>
        <p:sp>
          <p:nvSpPr>
            <p:cNvPr id="33" name="Rectangle 23"/>
            <p:cNvSpPr>
              <a:spLocks noChangeArrowheads="1"/>
            </p:cNvSpPr>
            <p:nvPr/>
          </p:nvSpPr>
          <p:spPr bwMode="auto">
            <a:xfrm>
              <a:off x="2254779" y="3792523"/>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n-US" altLang="es-CL">
                  <a:solidFill>
                    <a:srgbClr val="000000"/>
                  </a:solidFill>
                  <a:sym typeface="Arial" panose="020B0604020202020204" pitchFamily="34" charset="0"/>
                </a:rPr>
                <a:t>B</a:t>
              </a:r>
            </a:p>
          </p:txBody>
        </p:sp>
        <p:sp>
          <p:nvSpPr>
            <p:cNvPr id="34" name="Rectangle 24"/>
            <p:cNvSpPr>
              <a:spLocks noChangeArrowheads="1"/>
            </p:cNvSpPr>
            <p:nvPr/>
          </p:nvSpPr>
          <p:spPr bwMode="auto">
            <a:xfrm>
              <a:off x="3150129" y="4568811"/>
              <a:ext cx="10255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n-US" altLang="es-CL" sz="2200">
                  <a:solidFill>
                    <a:srgbClr val="000000"/>
                  </a:solidFill>
                  <a:latin typeface="Courier New" panose="02070309020205020404" pitchFamily="49" charset="0"/>
                  <a:sym typeface="Arial" panose="020B0604020202020204" pitchFamily="34" charset="0"/>
                </a:rPr>
                <a:t>MINUS</a:t>
              </a:r>
            </a:p>
          </p:txBody>
        </p:sp>
        <p:grpSp>
          <p:nvGrpSpPr>
            <p:cNvPr id="35" name="Group 25"/>
            <p:cNvGrpSpPr>
              <a:grpSpLocks/>
            </p:cNvGrpSpPr>
            <p:nvPr/>
          </p:nvGrpSpPr>
          <p:grpSpPr bwMode="auto">
            <a:xfrm>
              <a:off x="840317" y="4119548"/>
              <a:ext cx="2205037" cy="1317625"/>
              <a:chOff x="569" y="3038"/>
              <a:chExt cx="1389" cy="830"/>
            </a:xfrm>
          </p:grpSpPr>
          <p:sp>
            <p:nvSpPr>
              <p:cNvPr id="36" name="Oval 26"/>
              <p:cNvSpPr>
                <a:spLocks noChangeArrowheads="1"/>
              </p:cNvSpPr>
              <p:nvPr/>
            </p:nvSpPr>
            <p:spPr bwMode="gray">
              <a:xfrm>
                <a:off x="569" y="3038"/>
                <a:ext cx="806" cy="825"/>
              </a:xfrm>
              <a:prstGeom prst="ellipse">
                <a:avLst/>
              </a:prstGeom>
              <a:solidFill>
                <a:srgbClr val="FFFF00"/>
              </a:solidFill>
              <a:ln w="28575">
                <a:solidFill>
                  <a:srgbClr val="000000"/>
                </a:solidFill>
                <a:round/>
                <a:headEnd/>
                <a:tailEnd/>
              </a:ln>
            </p:spPr>
            <p:txBody>
              <a:bodyPr wrap="none" lIns="90488" tIns="44450" rIns="90488" bIns="4445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endParaRPr lang="en-GB" altLang="es-CL" sz="2400" b="0"/>
              </a:p>
            </p:txBody>
          </p:sp>
          <p:sp>
            <p:nvSpPr>
              <p:cNvPr id="37" name="Oval 27"/>
              <p:cNvSpPr>
                <a:spLocks noChangeArrowheads="1"/>
              </p:cNvSpPr>
              <p:nvPr/>
            </p:nvSpPr>
            <p:spPr bwMode="gray">
              <a:xfrm>
                <a:off x="1152" y="3043"/>
                <a:ext cx="806" cy="825"/>
              </a:xfrm>
              <a:prstGeom prst="ellipse">
                <a:avLst/>
              </a:prstGeom>
              <a:solidFill>
                <a:srgbClr val="6699FF"/>
              </a:solidFill>
              <a:ln w="28575">
                <a:solidFill>
                  <a:srgbClr val="000000"/>
                </a:solidFill>
                <a:round/>
                <a:headEnd/>
                <a:tailEnd/>
              </a:ln>
            </p:spPr>
            <p:txBody>
              <a:bodyPr wrap="none" lIns="90488" tIns="44450" rIns="90488" bIns="4445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endParaRPr lang="en-GB" altLang="es-CL" sz="2400" b="0"/>
              </a:p>
            </p:txBody>
          </p:sp>
        </p:grpSp>
      </p:grpSp>
      <p:grpSp>
        <p:nvGrpSpPr>
          <p:cNvPr id="5" name="Grupo 4"/>
          <p:cNvGrpSpPr/>
          <p:nvPr/>
        </p:nvGrpSpPr>
        <p:grpSpPr>
          <a:xfrm>
            <a:off x="4665116" y="1056234"/>
            <a:ext cx="3862733" cy="1682751"/>
            <a:chOff x="4948353" y="1365796"/>
            <a:chExt cx="3862733" cy="1682751"/>
          </a:xfrm>
        </p:grpSpPr>
        <p:grpSp>
          <p:nvGrpSpPr>
            <p:cNvPr id="15" name="Group 9"/>
            <p:cNvGrpSpPr>
              <a:grpSpLocks/>
            </p:cNvGrpSpPr>
            <p:nvPr/>
          </p:nvGrpSpPr>
          <p:grpSpPr bwMode="auto">
            <a:xfrm>
              <a:off x="4948353" y="1740447"/>
              <a:ext cx="2195513" cy="1308100"/>
              <a:chOff x="3744" y="912"/>
              <a:chExt cx="1383" cy="824"/>
            </a:xfrm>
          </p:grpSpPr>
          <p:sp>
            <p:nvSpPr>
              <p:cNvPr id="16" name="Oval 10"/>
              <p:cNvSpPr>
                <a:spLocks noChangeArrowheads="1"/>
              </p:cNvSpPr>
              <p:nvPr/>
            </p:nvSpPr>
            <p:spPr bwMode="gray">
              <a:xfrm>
                <a:off x="3744" y="912"/>
                <a:ext cx="803" cy="819"/>
              </a:xfrm>
              <a:prstGeom prst="ellipse">
                <a:avLst/>
              </a:prstGeom>
              <a:solidFill>
                <a:srgbClr val="FFFF00"/>
              </a:solidFill>
              <a:ln w="28575">
                <a:solidFill>
                  <a:srgbClr val="000000"/>
                </a:solidFill>
                <a:round/>
                <a:headEnd/>
                <a:tailEnd/>
              </a:ln>
            </p:spPr>
            <p:txBody>
              <a:bodyPr wrap="none" lIns="90488" tIns="44450" rIns="90488" bIns="4445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endParaRPr lang="en-GB" altLang="es-CL" sz="2400" b="0"/>
              </a:p>
            </p:txBody>
          </p:sp>
          <p:sp>
            <p:nvSpPr>
              <p:cNvPr id="21" name="Oval 11"/>
              <p:cNvSpPr>
                <a:spLocks noChangeArrowheads="1"/>
              </p:cNvSpPr>
              <p:nvPr/>
            </p:nvSpPr>
            <p:spPr bwMode="gray">
              <a:xfrm>
                <a:off x="4324" y="917"/>
                <a:ext cx="803" cy="819"/>
              </a:xfrm>
              <a:prstGeom prst="ellipse">
                <a:avLst/>
              </a:prstGeom>
              <a:solidFill>
                <a:srgbClr val="FFFF00"/>
              </a:solidFill>
              <a:ln w="28575">
                <a:solidFill>
                  <a:srgbClr val="000000"/>
                </a:solidFill>
                <a:round/>
                <a:headEnd/>
                <a:tailEnd/>
              </a:ln>
            </p:spPr>
            <p:txBody>
              <a:bodyPr wrap="none" lIns="90488" tIns="44450" rIns="90488" bIns="4445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endParaRPr lang="en-GB" altLang="es-CL" sz="2400" b="0"/>
              </a:p>
            </p:txBody>
          </p:sp>
          <p:sp>
            <p:nvSpPr>
              <p:cNvPr id="22" name="Freeform 12"/>
              <p:cNvSpPr>
                <a:spLocks/>
              </p:cNvSpPr>
              <p:nvPr/>
            </p:nvSpPr>
            <p:spPr bwMode="gray">
              <a:xfrm>
                <a:off x="4294" y="1028"/>
                <a:ext cx="281" cy="608"/>
              </a:xfrm>
              <a:custGeom>
                <a:avLst/>
                <a:gdLst>
                  <a:gd name="T0" fmla="*/ 156 w 281"/>
                  <a:gd name="T1" fmla="*/ 13 h 608"/>
                  <a:gd name="T2" fmla="*/ 178 w 281"/>
                  <a:gd name="T3" fmla="*/ 35 h 608"/>
                  <a:gd name="T4" fmla="*/ 198 w 281"/>
                  <a:gd name="T5" fmla="*/ 59 h 608"/>
                  <a:gd name="T6" fmla="*/ 216 w 281"/>
                  <a:gd name="T7" fmla="*/ 85 h 608"/>
                  <a:gd name="T8" fmla="*/ 232 w 281"/>
                  <a:gd name="T9" fmla="*/ 112 h 608"/>
                  <a:gd name="T10" fmla="*/ 246 w 281"/>
                  <a:gd name="T11" fmla="*/ 141 h 608"/>
                  <a:gd name="T12" fmla="*/ 258 w 281"/>
                  <a:gd name="T13" fmla="*/ 171 h 608"/>
                  <a:gd name="T14" fmla="*/ 267 w 281"/>
                  <a:gd name="T15" fmla="*/ 202 h 608"/>
                  <a:gd name="T16" fmla="*/ 274 w 281"/>
                  <a:gd name="T17" fmla="*/ 235 h 608"/>
                  <a:gd name="T18" fmla="*/ 278 w 281"/>
                  <a:gd name="T19" fmla="*/ 268 h 608"/>
                  <a:gd name="T20" fmla="*/ 280 w 281"/>
                  <a:gd name="T21" fmla="*/ 303 h 608"/>
                  <a:gd name="T22" fmla="*/ 278 w 281"/>
                  <a:gd name="T23" fmla="*/ 337 h 608"/>
                  <a:gd name="T24" fmla="*/ 274 w 281"/>
                  <a:gd name="T25" fmla="*/ 370 h 608"/>
                  <a:gd name="T26" fmla="*/ 267 w 281"/>
                  <a:gd name="T27" fmla="*/ 403 h 608"/>
                  <a:gd name="T28" fmla="*/ 258 w 281"/>
                  <a:gd name="T29" fmla="*/ 434 h 608"/>
                  <a:gd name="T30" fmla="*/ 245 w 281"/>
                  <a:gd name="T31" fmla="*/ 464 h 608"/>
                  <a:gd name="T32" fmla="*/ 232 w 281"/>
                  <a:gd name="T33" fmla="*/ 493 h 608"/>
                  <a:gd name="T34" fmla="*/ 215 w 281"/>
                  <a:gd name="T35" fmla="*/ 521 h 608"/>
                  <a:gd name="T36" fmla="*/ 197 w 281"/>
                  <a:gd name="T37" fmla="*/ 546 h 608"/>
                  <a:gd name="T38" fmla="*/ 177 w 281"/>
                  <a:gd name="T39" fmla="*/ 570 h 608"/>
                  <a:gd name="T40" fmla="*/ 155 w 281"/>
                  <a:gd name="T41" fmla="*/ 593 h 608"/>
                  <a:gd name="T42" fmla="*/ 131 w 281"/>
                  <a:gd name="T43" fmla="*/ 600 h 608"/>
                  <a:gd name="T44" fmla="*/ 109 w 281"/>
                  <a:gd name="T45" fmla="*/ 578 h 608"/>
                  <a:gd name="T46" fmla="*/ 88 w 281"/>
                  <a:gd name="T47" fmla="*/ 554 h 608"/>
                  <a:gd name="T48" fmla="*/ 69 w 281"/>
                  <a:gd name="T49" fmla="*/ 530 h 608"/>
                  <a:gd name="T50" fmla="*/ 53 w 281"/>
                  <a:gd name="T51" fmla="*/ 503 h 608"/>
                  <a:gd name="T52" fmla="*/ 37 w 281"/>
                  <a:gd name="T53" fmla="*/ 475 h 608"/>
                  <a:gd name="T54" fmla="*/ 25 w 281"/>
                  <a:gd name="T55" fmla="*/ 444 h 608"/>
                  <a:gd name="T56" fmla="*/ 16 w 281"/>
                  <a:gd name="T57" fmla="*/ 414 h 608"/>
                  <a:gd name="T58" fmla="*/ 7 w 281"/>
                  <a:gd name="T59" fmla="*/ 381 h 608"/>
                  <a:gd name="T60" fmla="*/ 2 w 281"/>
                  <a:gd name="T61" fmla="*/ 348 h 608"/>
                  <a:gd name="T62" fmla="*/ 0 w 281"/>
                  <a:gd name="T63" fmla="*/ 314 h 608"/>
                  <a:gd name="T64" fmla="*/ 0 w 281"/>
                  <a:gd name="T65" fmla="*/ 280 h 608"/>
                  <a:gd name="T66" fmla="*/ 3 w 281"/>
                  <a:gd name="T67" fmla="*/ 247 h 608"/>
                  <a:gd name="T68" fmla="*/ 10 w 281"/>
                  <a:gd name="T69" fmla="*/ 214 h 608"/>
                  <a:gd name="T70" fmla="*/ 19 w 281"/>
                  <a:gd name="T71" fmla="*/ 182 h 608"/>
                  <a:gd name="T72" fmla="*/ 30 w 281"/>
                  <a:gd name="T73" fmla="*/ 151 h 608"/>
                  <a:gd name="T74" fmla="*/ 43 w 281"/>
                  <a:gd name="T75" fmla="*/ 121 h 608"/>
                  <a:gd name="T76" fmla="*/ 58 w 281"/>
                  <a:gd name="T77" fmla="*/ 94 h 608"/>
                  <a:gd name="T78" fmla="*/ 76 w 281"/>
                  <a:gd name="T79" fmla="*/ 67 h 608"/>
                  <a:gd name="T80" fmla="*/ 95 w 281"/>
                  <a:gd name="T81" fmla="*/ 43 h 608"/>
                  <a:gd name="T82" fmla="*/ 117 w 281"/>
                  <a:gd name="T83" fmla="*/ 20 h 608"/>
                  <a:gd name="T84" fmla="*/ 140 w 281"/>
                  <a:gd name="T85" fmla="*/ 0 h 60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81"/>
                  <a:gd name="T130" fmla="*/ 0 h 608"/>
                  <a:gd name="T131" fmla="*/ 281 w 281"/>
                  <a:gd name="T132" fmla="*/ 608 h 60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81" h="608">
                    <a:moveTo>
                      <a:pt x="140" y="0"/>
                    </a:moveTo>
                    <a:lnTo>
                      <a:pt x="148" y="6"/>
                    </a:lnTo>
                    <a:lnTo>
                      <a:pt x="156" y="13"/>
                    </a:lnTo>
                    <a:lnTo>
                      <a:pt x="164" y="20"/>
                    </a:lnTo>
                    <a:lnTo>
                      <a:pt x="171" y="27"/>
                    </a:lnTo>
                    <a:lnTo>
                      <a:pt x="178" y="35"/>
                    </a:lnTo>
                    <a:lnTo>
                      <a:pt x="184" y="43"/>
                    </a:lnTo>
                    <a:lnTo>
                      <a:pt x="192" y="51"/>
                    </a:lnTo>
                    <a:lnTo>
                      <a:pt x="198" y="59"/>
                    </a:lnTo>
                    <a:lnTo>
                      <a:pt x="204" y="67"/>
                    </a:lnTo>
                    <a:lnTo>
                      <a:pt x="210" y="76"/>
                    </a:lnTo>
                    <a:lnTo>
                      <a:pt x="216" y="85"/>
                    </a:lnTo>
                    <a:lnTo>
                      <a:pt x="222" y="94"/>
                    </a:lnTo>
                    <a:lnTo>
                      <a:pt x="227" y="103"/>
                    </a:lnTo>
                    <a:lnTo>
                      <a:pt x="232" y="112"/>
                    </a:lnTo>
                    <a:lnTo>
                      <a:pt x="237" y="121"/>
                    </a:lnTo>
                    <a:lnTo>
                      <a:pt x="242" y="131"/>
                    </a:lnTo>
                    <a:lnTo>
                      <a:pt x="246" y="141"/>
                    </a:lnTo>
                    <a:lnTo>
                      <a:pt x="250" y="151"/>
                    </a:lnTo>
                    <a:lnTo>
                      <a:pt x="254" y="161"/>
                    </a:lnTo>
                    <a:lnTo>
                      <a:pt x="258" y="171"/>
                    </a:lnTo>
                    <a:lnTo>
                      <a:pt x="261" y="181"/>
                    </a:lnTo>
                    <a:lnTo>
                      <a:pt x="264" y="192"/>
                    </a:lnTo>
                    <a:lnTo>
                      <a:pt x="267" y="202"/>
                    </a:lnTo>
                    <a:lnTo>
                      <a:pt x="270" y="213"/>
                    </a:lnTo>
                    <a:lnTo>
                      <a:pt x="272" y="224"/>
                    </a:lnTo>
                    <a:lnTo>
                      <a:pt x="274" y="235"/>
                    </a:lnTo>
                    <a:lnTo>
                      <a:pt x="276" y="246"/>
                    </a:lnTo>
                    <a:lnTo>
                      <a:pt x="277" y="258"/>
                    </a:lnTo>
                    <a:lnTo>
                      <a:pt x="278" y="268"/>
                    </a:lnTo>
                    <a:lnTo>
                      <a:pt x="279" y="279"/>
                    </a:lnTo>
                    <a:lnTo>
                      <a:pt x="280" y="291"/>
                    </a:lnTo>
                    <a:lnTo>
                      <a:pt x="280" y="303"/>
                    </a:lnTo>
                    <a:lnTo>
                      <a:pt x="280" y="314"/>
                    </a:lnTo>
                    <a:lnTo>
                      <a:pt x="279" y="326"/>
                    </a:lnTo>
                    <a:lnTo>
                      <a:pt x="278" y="337"/>
                    </a:lnTo>
                    <a:lnTo>
                      <a:pt x="277" y="348"/>
                    </a:lnTo>
                    <a:lnTo>
                      <a:pt x="276" y="359"/>
                    </a:lnTo>
                    <a:lnTo>
                      <a:pt x="274" y="370"/>
                    </a:lnTo>
                    <a:lnTo>
                      <a:pt x="272" y="381"/>
                    </a:lnTo>
                    <a:lnTo>
                      <a:pt x="270" y="392"/>
                    </a:lnTo>
                    <a:lnTo>
                      <a:pt x="267" y="403"/>
                    </a:lnTo>
                    <a:lnTo>
                      <a:pt x="264" y="413"/>
                    </a:lnTo>
                    <a:lnTo>
                      <a:pt x="261" y="424"/>
                    </a:lnTo>
                    <a:lnTo>
                      <a:pt x="258" y="434"/>
                    </a:lnTo>
                    <a:lnTo>
                      <a:pt x="254" y="444"/>
                    </a:lnTo>
                    <a:lnTo>
                      <a:pt x="250" y="454"/>
                    </a:lnTo>
                    <a:lnTo>
                      <a:pt x="245" y="464"/>
                    </a:lnTo>
                    <a:lnTo>
                      <a:pt x="242" y="475"/>
                    </a:lnTo>
                    <a:lnTo>
                      <a:pt x="236" y="484"/>
                    </a:lnTo>
                    <a:lnTo>
                      <a:pt x="232" y="493"/>
                    </a:lnTo>
                    <a:lnTo>
                      <a:pt x="226" y="502"/>
                    </a:lnTo>
                    <a:lnTo>
                      <a:pt x="221" y="512"/>
                    </a:lnTo>
                    <a:lnTo>
                      <a:pt x="215" y="521"/>
                    </a:lnTo>
                    <a:lnTo>
                      <a:pt x="210" y="529"/>
                    </a:lnTo>
                    <a:lnTo>
                      <a:pt x="203" y="537"/>
                    </a:lnTo>
                    <a:lnTo>
                      <a:pt x="197" y="546"/>
                    </a:lnTo>
                    <a:lnTo>
                      <a:pt x="191" y="554"/>
                    </a:lnTo>
                    <a:lnTo>
                      <a:pt x="184" y="563"/>
                    </a:lnTo>
                    <a:lnTo>
                      <a:pt x="177" y="570"/>
                    </a:lnTo>
                    <a:lnTo>
                      <a:pt x="170" y="578"/>
                    </a:lnTo>
                    <a:lnTo>
                      <a:pt x="162" y="585"/>
                    </a:lnTo>
                    <a:lnTo>
                      <a:pt x="155" y="593"/>
                    </a:lnTo>
                    <a:lnTo>
                      <a:pt x="147" y="600"/>
                    </a:lnTo>
                    <a:lnTo>
                      <a:pt x="139" y="607"/>
                    </a:lnTo>
                    <a:lnTo>
                      <a:pt x="131" y="600"/>
                    </a:lnTo>
                    <a:lnTo>
                      <a:pt x="123" y="593"/>
                    </a:lnTo>
                    <a:lnTo>
                      <a:pt x="116" y="585"/>
                    </a:lnTo>
                    <a:lnTo>
                      <a:pt x="109" y="578"/>
                    </a:lnTo>
                    <a:lnTo>
                      <a:pt x="102" y="570"/>
                    </a:lnTo>
                    <a:lnTo>
                      <a:pt x="95" y="563"/>
                    </a:lnTo>
                    <a:lnTo>
                      <a:pt x="88" y="554"/>
                    </a:lnTo>
                    <a:lnTo>
                      <a:pt x="82" y="546"/>
                    </a:lnTo>
                    <a:lnTo>
                      <a:pt x="76" y="537"/>
                    </a:lnTo>
                    <a:lnTo>
                      <a:pt x="69" y="530"/>
                    </a:lnTo>
                    <a:lnTo>
                      <a:pt x="63" y="521"/>
                    </a:lnTo>
                    <a:lnTo>
                      <a:pt x="58" y="512"/>
                    </a:lnTo>
                    <a:lnTo>
                      <a:pt x="53" y="503"/>
                    </a:lnTo>
                    <a:lnTo>
                      <a:pt x="47" y="493"/>
                    </a:lnTo>
                    <a:lnTo>
                      <a:pt x="43" y="484"/>
                    </a:lnTo>
                    <a:lnTo>
                      <a:pt x="37" y="475"/>
                    </a:lnTo>
                    <a:lnTo>
                      <a:pt x="34" y="464"/>
                    </a:lnTo>
                    <a:lnTo>
                      <a:pt x="29" y="455"/>
                    </a:lnTo>
                    <a:lnTo>
                      <a:pt x="25" y="444"/>
                    </a:lnTo>
                    <a:lnTo>
                      <a:pt x="22" y="434"/>
                    </a:lnTo>
                    <a:lnTo>
                      <a:pt x="18" y="424"/>
                    </a:lnTo>
                    <a:lnTo>
                      <a:pt x="16" y="414"/>
                    </a:lnTo>
                    <a:lnTo>
                      <a:pt x="12" y="403"/>
                    </a:lnTo>
                    <a:lnTo>
                      <a:pt x="10" y="392"/>
                    </a:lnTo>
                    <a:lnTo>
                      <a:pt x="7" y="381"/>
                    </a:lnTo>
                    <a:lnTo>
                      <a:pt x="5" y="370"/>
                    </a:lnTo>
                    <a:lnTo>
                      <a:pt x="3" y="359"/>
                    </a:lnTo>
                    <a:lnTo>
                      <a:pt x="2" y="348"/>
                    </a:lnTo>
                    <a:lnTo>
                      <a:pt x="1" y="338"/>
                    </a:lnTo>
                    <a:lnTo>
                      <a:pt x="0" y="326"/>
                    </a:lnTo>
                    <a:lnTo>
                      <a:pt x="0" y="314"/>
                    </a:lnTo>
                    <a:lnTo>
                      <a:pt x="0" y="303"/>
                    </a:lnTo>
                    <a:lnTo>
                      <a:pt x="0" y="292"/>
                    </a:lnTo>
                    <a:lnTo>
                      <a:pt x="0" y="280"/>
                    </a:lnTo>
                    <a:lnTo>
                      <a:pt x="1" y="268"/>
                    </a:lnTo>
                    <a:lnTo>
                      <a:pt x="2" y="258"/>
                    </a:lnTo>
                    <a:lnTo>
                      <a:pt x="3" y="247"/>
                    </a:lnTo>
                    <a:lnTo>
                      <a:pt x="5" y="236"/>
                    </a:lnTo>
                    <a:lnTo>
                      <a:pt x="7" y="225"/>
                    </a:lnTo>
                    <a:lnTo>
                      <a:pt x="10" y="214"/>
                    </a:lnTo>
                    <a:lnTo>
                      <a:pt x="12" y="203"/>
                    </a:lnTo>
                    <a:lnTo>
                      <a:pt x="16" y="192"/>
                    </a:lnTo>
                    <a:lnTo>
                      <a:pt x="19" y="182"/>
                    </a:lnTo>
                    <a:lnTo>
                      <a:pt x="22" y="172"/>
                    </a:lnTo>
                    <a:lnTo>
                      <a:pt x="26" y="162"/>
                    </a:lnTo>
                    <a:lnTo>
                      <a:pt x="30" y="151"/>
                    </a:lnTo>
                    <a:lnTo>
                      <a:pt x="34" y="142"/>
                    </a:lnTo>
                    <a:lnTo>
                      <a:pt x="37" y="131"/>
                    </a:lnTo>
                    <a:lnTo>
                      <a:pt x="43" y="121"/>
                    </a:lnTo>
                    <a:lnTo>
                      <a:pt x="48" y="112"/>
                    </a:lnTo>
                    <a:lnTo>
                      <a:pt x="53" y="103"/>
                    </a:lnTo>
                    <a:lnTo>
                      <a:pt x="58" y="94"/>
                    </a:lnTo>
                    <a:lnTo>
                      <a:pt x="64" y="85"/>
                    </a:lnTo>
                    <a:lnTo>
                      <a:pt x="69" y="76"/>
                    </a:lnTo>
                    <a:lnTo>
                      <a:pt x="76" y="67"/>
                    </a:lnTo>
                    <a:lnTo>
                      <a:pt x="82" y="59"/>
                    </a:lnTo>
                    <a:lnTo>
                      <a:pt x="89" y="51"/>
                    </a:lnTo>
                    <a:lnTo>
                      <a:pt x="95" y="43"/>
                    </a:lnTo>
                    <a:lnTo>
                      <a:pt x="103" y="35"/>
                    </a:lnTo>
                    <a:lnTo>
                      <a:pt x="110" y="27"/>
                    </a:lnTo>
                    <a:lnTo>
                      <a:pt x="117" y="20"/>
                    </a:lnTo>
                    <a:lnTo>
                      <a:pt x="125" y="13"/>
                    </a:lnTo>
                    <a:lnTo>
                      <a:pt x="133" y="6"/>
                    </a:lnTo>
                    <a:lnTo>
                      <a:pt x="140" y="0"/>
                    </a:lnTo>
                  </a:path>
                </a:pathLst>
              </a:custGeom>
              <a:solidFill>
                <a:srgbClr val="FFFF66"/>
              </a:solidFill>
              <a:ln w="28575" cap="rnd" cmpd="sng">
                <a:solidFill>
                  <a:srgbClr val="081D58"/>
                </a:solidFill>
                <a:prstDash val="solid"/>
                <a:round/>
                <a:headEnd type="none" w="sm" len="sm"/>
                <a:tailEnd type="none" w="sm" len="sm"/>
              </a:ln>
            </p:spPr>
            <p:txBody>
              <a:bodyPr/>
              <a:lstStyle/>
              <a:p>
                <a:endParaRPr lang="es-CL"/>
              </a:p>
            </p:txBody>
          </p:sp>
        </p:grpSp>
        <p:sp>
          <p:nvSpPr>
            <p:cNvPr id="23" name="Rectangle 13"/>
            <p:cNvSpPr>
              <a:spLocks noChangeArrowheads="1"/>
            </p:cNvSpPr>
            <p:nvPr/>
          </p:nvSpPr>
          <p:spPr bwMode="auto">
            <a:xfrm>
              <a:off x="5481274" y="1365796"/>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n-US" altLang="es-CL">
                  <a:solidFill>
                    <a:srgbClr val="000000"/>
                  </a:solidFill>
                  <a:sym typeface="Arial" panose="020B0604020202020204" pitchFamily="34" charset="0"/>
                </a:rPr>
                <a:t>A</a:t>
              </a:r>
            </a:p>
          </p:txBody>
        </p:sp>
        <p:sp>
          <p:nvSpPr>
            <p:cNvPr id="24" name="Rectangle 14"/>
            <p:cNvSpPr>
              <a:spLocks noChangeArrowheads="1"/>
            </p:cNvSpPr>
            <p:nvPr/>
          </p:nvSpPr>
          <p:spPr bwMode="auto">
            <a:xfrm>
              <a:off x="6394086" y="1365796"/>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n-US" altLang="es-CL" dirty="0">
                  <a:solidFill>
                    <a:srgbClr val="000000"/>
                  </a:solidFill>
                  <a:sym typeface="Arial" panose="020B0604020202020204" pitchFamily="34" charset="0"/>
                </a:rPr>
                <a:t>B</a:t>
              </a:r>
            </a:p>
          </p:txBody>
        </p:sp>
        <p:sp>
          <p:nvSpPr>
            <p:cNvPr id="38" name="Rectangle 3"/>
            <p:cNvSpPr>
              <a:spLocks noChangeArrowheads="1"/>
            </p:cNvSpPr>
            <p:nvPr/>
          </p:nvSpPr>
          <p:spPr bwMode="auto">
            <a:xfrm>
              <a:off x="7191491" y="2167766"/>
              <a:ext cx="1619595" cy="431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n-US" altLang="es-CL" sz="2200" dirty="0">
                  <a:solidFill>
                    <a:srgbClr val="000000"/>
                  </a:solidFill>
                  <a:latin typeface="Courier New" panose="02070309020205020404" pitchFamily="49" charset="0"/>
                  <a:sym typeface="Arial" panose="020B0604020202020204" pitchFamily="34" charset="0"/>
                </a:rPr>
                <a:t>UNION</a:t>
              </a:r>
              <a:r>
                <a:rPr lang="en-US" altLang="es-CL" sz="2200" dirty="0">
                  <a:solidFill>
                    <a:srgbClr val="000000"/>
                  </a:solidFill>
                  <a:sym typeface="Arial" panose="020B0604020202020204" pitchFamily="34" charset="0"/>
                </a:rPr>
                <a:t> </a:t>
              </a:r>
              <a:r>
                <a:rPr lang="en-US" altLang="es-CL" sz="2200" dirty="0">
                  <a:solidFill>
                    <a:srgbClr val="000000"/>
                  </a:solidFill>
                  <a:latin typeface="Courier New" panose="02070309020205020404" pitchFamily="49" charset="0"/>
                  <a:sym typeface="Arial" panose="020B0604020202020204" pitchFamily="34" charset="0"/>
                </a:rPr>
                <a:t>ALL</a:t>
              </a:r>
            </a:p>
          </p:txBody>
        </p:sp>
      </p:grpSp>
      <p:sp>
        <p:nvSpPr>
          <p:cNvPr id="39" name="Rectángulo 38"/>
          <p:cNvSpPr/>
          <p:nvPr/>
        </p:nvSpPr>
        <p:spPr>
          <a:xfrm>
            <a:off x="980049" y="5042450"/>
            <a:ext cx="7671279" cy="1569660"/>
          </a:xfrm>
          <a:prstGeom prst="rect">
            <a:avLst/>
          </a:prstGeom>
        </p:spPr>
        <p:txBody>
          <a:bodyPr wrap="square">
            <a:spAutoFit/>
          </a:bodyPr>
          <a:lstStyle/>
          <a:p>
            <a:pPr marL="0" lvl="1">
              <a:buFont typeface="Arial" panose="020B0604020202020204" pitchFamily="34" charset="0"/>
              <a:buNone/>
            </a:pPr>
            <a:r>
              <a:rPr lang="es-CL" altLang="es-CL" sz="2400" dirty="0">
                <a:cs typeface="Arial" panose="020B0604020202020204" pitchFamily="34" charset="0"/>
                <a:sym typeface="Arial" panose="020B0604020202020204" pitchFamily="34" charset="0"/>
              </a:rPr>
              <a:t>Los operadores de definición combinan el resultado de dos o más consultas de componente en un resultado. </a:t>
            </a:r>
            <a:br>
              <a:rPr lang="es-CL" altLang="es-CL" sz="2400" dirty="0">
                <a:cs typeface="Arial" panose="020B0604020202020204" pitchFamily="34" charset="0"/>
                <a:sym typeface="Arial" panose="020B0604020202020204" pitchFamily="34" charset="0"/>
              </a:rPr>
            </a:br>
            <a:r>
              <a:rPr lang="es-CL" altLang="es-CL" sz="2400" dirty="0">
                <a:cs typeface="Arial" panose="020B0604020202020204" pitchFamily="34" charset="0"/>
                <a:sym typeface="Arial" panose="020B0604020202020204" pitchFamily="34" charset="0"/>
              </a:rPr>
              <a:t>Las consultas que contienen operadores de definición se denominan </a:t>
            </a:r>
            <a:r>
              <a:rPr lang="es-CL" altLang="es-CL" sz="2400" i="1" dirty="0">
                <a:cs typeface="Arial" panose="020B0604020202020204" pitchFamily="34" charset="0"/>
                <a:sym typeface="Arial" panose="020B0604020202020204" pitchFamily="34" charset="0"/>
              </a:rPr>
              <a:t>consultas</a:t>
            </a:r>
            <a:r>
              <a:rPr lang="es-CL" altLang="es-CL" sz="2400" dirty="0">
                <a:cs typeface="Arial" panose="020B0604020202020204" pitchFamily="34" charset="0"/>
                <a:sym typeface="Arial" panose="020B0604020202020204" pitchFamily="34" charset="0"/>
              </a:rPr>
              <a:t> </a:t>
            </a:r>
            <a:r>
              <a:rPr lang="es-CL" altLang="es-CL" sz="2400" i="1" dirty="0">
                <a:cs typeface="Arial" panose="020B0604020202020204" pitchFamily="34" charset="0"/>
                <a:sym typeface="Arial" panose="020B0604020202020204" pitchFamily="34" charset="0"/>
              </a:rPr>
              <a:t>compuestas</a:t>
            </a:r>
            <a:r>
              <a:rPr lang="es-CL" altLang="es-CL" sz="2400" dirty="0">
                <a:cs typeface="Arial" panose="020B0604020202020204" pitchFamily="34" charset="0"/>
                <a:sym typeface="Arial" panose="020B0604020202020204" pitchFamily="34" charset="0"/>
              </a:rPr>
              <a:t>.</a:t>
            </a:r>
          </a:p>
        </p:txBody>
      </p:sp>
    </p:spTree>
    <p:extLst>
      <p:ext uri="{BB962C8B-B14F-4D97-AF65-F5344CB8AC3E}">
        <p14:creationId xmlns:p14="http://schemas.microsoft.com/office/powerpoint/2010/main" val="20702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1000" fill="hold"/>
                                        <p:tgtEl>
                                          <p:spTgt spid="7"/>
                                        </p:tgtEl>
                                        <p:attrNameLst>
                                          <p:attrName>ppt_w</p:attrName>
                                        </p:attrNameLst>
                                      </p:cBhvr>
                                      <p:tavLst>
                                        <p:tav tm="0">
                                          <p:val>
                                            <p:fltVal val="0"/>
                                          </p:val>
                                        </p:tav>
                                        <p:tav tm="100000">
                                          <p:val>
                                            <p:strVal val="#ppt_w"/>
                                          </p:val>
                                        </p:tav>
                                      </p:tavLst>
                                    </p:anim>
                                    <p:anim calcmode="lin" valueType="num">
                                      <p:cBhvr>
                                        <p:cTn id="22" dur="1000" fill="hold"/>
                                        <p:tgtEl>
                                          <p:spTgt spid="7"/>
                                        </p:tgtEl>
                                        <p:attrNameLst>
                                          <p:attrName>ppt_h</p:attrName>
                                        </p:attrNameLst>
                                      </p:cBhvr>
                                      <p:tavLst>
                                        <p:tav tm="0">
                                          <p:val>
                                            <p:fltVal val="0"/>
                                          </p:val>
                                        </p:tav>
                                        <p:tav tm="100000">
                                          <p:val>
                                            <p:strVal val="#ppt_h"/>
                                          </p:val>
                                        </p:tav>
                                      </p:tavLst>
                                    </p:anim>
                                    <p:anim calcmode="lin" valueType="num">
                                      <p:cBhvr>
                                        <p:cTn id="23" dur="1000" fill="hold"/>
                                        <p:tgtEl>
                                          <p:spTgt spid="7"/>
                                        </p:tgtEl>
                                        <p:attrNameLst>
                                          <p:attrName>style.rotation</p:attrName>
                                        </p:attrNameLst>
                                      </p:cBhvr>
                                      <p:tavLst>
                                        <p:tav tm="0">
                                          <p:val>
                                            <p:fltVal val="90"/>
                                          </p:val>
                                        </p:tav>
                                        <p:tav tm="100000">
                                          <p:val>
                                            <p:fltVal val="0"/>
                                          </p:val>
                                        </p:tav>
                                      </p:tavLst>
                                    </p:anim>
                                    <p:animEffect transition="in" filter="fade">
                                      <p:cBhvr>
                                        <p:cTn id="24" dur="1000"/>
                                        <p:tgtEl>
                                          <p:spTgt spid="7"/>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1000" fill="hold"/>
                                        <p:tgtEl>
                                          <p:spTgt spid="8"/>
                                        </p:tgtEl>
                                        <p:attrNameLst>
                                          <p:attrName>ppt_w</p:attrName>
                                        </p:attrNameLst>
                                      </p:cBhvr>
                                      <p:tavLst>
                                        <p:tav tm="0">
                                          <p:val>
                                            <p:fltVal val="0"/>
                                          </p:val>
                                        </p:tav>
                                        <p:tav tm="100000">
                                          <p:val>
                                            <p:strVal val="#ppt_w"/>
                                          </p:val>
                                        </p:tav>
                                      </p:tavLst>
                                    </p:anim>
                                    <p:anim calcmode="lin" valueType="num">
                                      <p:cBhvr>
                                        <p:cTn id="29" dur="1000" fill="hold"/>
                                        <p:tgtEl>
                                          <p:spTgt spid="8"/>
                                        </p:tgtEl>
                                        <p:attrNameLst>
                                          <p:attrName>ppt_h</p:attrName>
                                        </p:attrNameLst>
                                      </p:cBhvr>
                                      <p:tavLst>
                                        <p:tav tm="0">
                                          <p:val>
                                            <p:fltVal val="0"/>
                                          </p:val>
                                        </p:tav>
                                        <p:tav tm="100000">
                                          <p:val>
                                            <p:strVal val="#ppt_h"/>
                                          </p:val>
                                        </p:tav>
                                      </p:tavLst>
                                    </p:anim>
                                    <p:anim calcmode="lin" valueType="num">
                                      <p:cBhvr>
                                        <p:cTn id="30" dur="1000" fill="hold"/>
                                        <p:tgtEl>
                                          <p:spTgt spid="8"/>
                                        </p:tgtEl>
                                        <p:attrNameLst>
                                          <p:attrName>style.rotation</p:attrName>
                                        </p:attrNameLst>
                                      </p:cBhvr>
                                      <p:tavLst>
                                        <p:tav tm="0">
                                          <p:val>
                                            <p:fltVal val="90"/>
                                          </p:val>
                                        </p:tav>
                                        <p:tav tm="100000">
                                          <p:val>
                                            <p:fltVal val="0"/>
                                          </p:val>
                                        </p:tav>
                                      </p:tavLst>
                                    </p:anim>
                                    <p:animEffect transition="in" filter="fade">
                                      <p:cBhvr>
                                        <p:cTn id="31" dur="1000"/>
                                        <p:tgtEl>
                                          <p:spTgt spid="8"/>
                                        </p:tgtEl>
                                      </p:cBhvr>
                                    </p:animEffect>
                                  </p:childTnLst>
                                </p:cTn>
                              </p:par>
                            </p:childTnLst>
                          </p:cTn>
                        </p:par>
                        <p:par>
                          <p:cTn id="32" fill="hold">
                            <p:stCondLst>
                              <p:cond delay="4000"/>
                            </p:stCondLst>
                            <p:childTnLst>
                              <p:par>
                                <p:cTn id="33" presetID="22" presetClass="entr" presetSubtype="8"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left)">
                                      <p:cBhvr>
                                        <p:cTn id="35"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r>
              <a:rPr lang="es-ES" sz="2400" b="1" dirty="0">
                <a:solidFill>
                  <a:srgbClr val="D40202"/>
                </a:solidFill>
                <a:latin typeface="Myriad Pro"/>
                <a:cs typeface="Myriad Pro"/>
              </a:rPr>
              <a:t>Instrucciones de los Operadores de Definición</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40" name="Rectangle 3"/>
          <p:cNvSpPr txBox="1">
            <a:spLocks noChangeArrowheads="1"/>
          </p:cNvSpPr>
          <p:nvPr/>
        </p:nvSpPr>
        <p:spPr>
          <a:xfrm>
            <a:off x="609600" y="1093167"/>
            <a:ext cx="7918450" cy="5219497"/>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265113" lvl="1" indent="-265113" algn="l">
              <a:buFont typeface="Arial" panose="020B0604020202020204" pitchFamily="34" charset="0"/>
              <a:buChar char="•"/>
            </a:pPr>
            <a:r>
              <a:rPr lang="es-CL" altLang="es-CL" sz="2400" dirty="0">
                <a:solidFill>
                  <a:srgbClr val="000000"/>
                </a:solidFill>
                <a:cs typeface="Arial" panose="020B0604020202020204" pitchFamily="34" charset="0"/>
                <a:sym typeface="Arial" panose="020B0604020202020204" pitchFamily="34" charset="0"/>
              </a:rPr>
              <a:t>La expresiones de las listas </a:t>
            </a:r>
            <a:r>
              <a:rPr lang="es-CL" altLang="es-CL" sz="2400" dirty="0">
                <a:solidFill>
                  <a:srgbClr val="000000"/>
                </a:solidFill>
                <a:latin typeface="Courier New" panose="02070309020205020404" pitchFamily="49" charset="0"/>
                <a:cs typeface="Arial" panose="020B0604020202020204" pitchFamily="34" charset="0"/>
                <a:sym typeface="Arial" panose="020B0604020202020204" pitchFamily="34" charset="0"/>
              </a:rPr>
              <a:t>SELECT</a:t>
            </a:r>
            <a:r>
              <a:rPr lang="es-CL" altLang="es-CL" sz="2400" dirty="0">
                <a:solidFill>
                  <a:srgbClr val="000000"/>
                </a:solidFill>
                <a:cs typeface="Arial" panose="020B0604020202020204" pitchFamily="34" charset="0"/>
                <a:sym typeface="Arial" panose="020B0604020202020204" pitchFamily="34" charset="0"/>
              </a:rPr>
              <a:t> deben coincidir en número.</a:t>
            </a:r>
          </a:p>
          <a:p>
            <a:pPr marL="265113" lvl="1" indent="-265113" algn="l">
              <a:buFont typeface="Arial" panose="020B0604020202020204" pitchFamily="34" charset="0"/>
              <a:buChar char="•"/>
            </a:pPr>
            <a:r>
              <a:rPr lang="es-CL" altLang="es-CL" sz="2400" dirty="0">
                <a:solidFill>
                  <a:srgbClr val="000000"/>
                </a:solidFill>
                <a:cs typeface="Arial" panose="020B0604020202020204" pitchFamily="34" charset="0"/>
                <a:sym typeface="Arial" panose="020B0604020202020204" pitchFamily="34" charset="0"/>
              </a:rPr>
              <a:t>Los tipos de dato para cada columna de la segunda consulta deben coincidir con los tipos de dato de su columna correspondiente en la primera consulta. </a:t>
            </a:r>
          </a:p>
          <a:p>
            <a:pPr marL="265113" lvl="1" indent="-265113" algn="l">
              <a:buFont typeface="Arial" panose="020B0604020202020204" pitchFamily="34" charset="0"/>
              <a:buChar char="•"/>
            </a:pPr>
            <a:r>
              <a:rPr lang="es-CL" altLang="es-CL" sz="2400" dirty="0">
                <a:solidFill>
                  <a:srgbClr val="000000"/>
                </a:solidFill>
                <a:cs typeface="Arial" panose="020B0604020202020204" pitchFamily="34" charset="0"/>
                <a:sym typeface="Arial" panose="020B0604020202020204" pitchFamily="34" charset="0"/>
              </a:rPr>
              <a:t>Los paréntesis se pueden utilizar para modificar la secuencia de ejecución.</a:t>
            </a:r>
          </a:p>
          <a:p>
            <a:pPr marL="265113" lvl="1" indent="-265113" algn="l">
              <a:buFont typeface="Arial" panose="020B0604020202020204" pitchFamily="34" charset="0"/>
              <a:buChar char="•"/>
            </a:pPr>
            <a:r>
              <a:rPr lang="es-CL" altLang="es-CL" sz="2400" dirty="0">
                <a:solidFill>
                  <a:srgbClr val="000000"/>
                </a:solidFill>
                <a:cs typeface="Arial" panose="020B0604020202020204" pitchFamily="34" charset="0"/>
                <a:sym typeface="Arial" panose="020B0604020202020204" pitchFamily="34" charset="0"/>
              </a:rPr>
              <a:t>La sentencia ORDER BY puede aparecer sólo una</a:t>
            </a:r>
            <a:r>
              <a:rPr lang="en-US" altLang="es-CL" sz="2400" dirty="0">
                <a:solidFill>
                  <a:srgbClr val="000000"/>
                </a:solidFill>
                <a:cs typeface="Arial" panose="020B0604020202020204" pitchFamily="34" charset="0"/>
                <a:sym typeface="Arial" panose="020B0604020202020204" pitchFamily="34" charset="0"/>
              </a:rPr>
              <a:t> </a:t>
            </a:r>
            <a:r>
              <a:rPr lang="es-CL" altLang="es-CL" sz="2400" dirty="0">
                <a:solidFill>
                  <a:srgbClr val="000000"/>
                </a:solidFill>
                <a:cs typeface="Arial" panose="020B0604020202020204" pitchFamily="34" charset="0"/>
                <a:sym typeface="Arial" panose="020B0604020202020204" pitchFamily="34" charset="0"/>
              </a:rPr>
              <a:t>vez al final de la sentencia.</a:t>
            </a:r>
          </a:p>
          <a:p>
            <a:pPr marL="265113" lvl="1" indent="-265113" algn="l">
              <a:buFont typeface="Arial" panose="020B0604020202020204" pitchFamily="34" charset="0"/>
              <a:buChar char="•"/>
            </a:pPr>
            <a:r>
              <a:rPr lang="es-CL" altLang="es-CL" sz="2400" dirty="0">
                <a:solidFill>
                  <a:srgbClr val="000000"/>
                </a:solidFill>
                <a:cs typeface="Arial" panose="020B0604020202020204" pitchFamily="34" charset="0"/>
                <a:sym typeface="Arial" panose="020B0604020202020204" pitchFamily="34" charset="0"/>
              </a:rPr>
              <a:t>Las filas duplicadas se eliminan automáticamente excepto en UNION ALL.</a:t>
            </a:r>
          </a:p>
          <a:p>
            <a:pPr marL="265113" lvl="1" indent="-265113" algn="l">
              <a:buFont typeface="Arial" panose="020B0604020202020204" pitchFamily="34" charset="0"/>
              <a:buChar char="•"/>
            </a:pPr>
            <a:r>
              <a:rPr lang="es-CL" altLang="es-CL" sz="2400" dirty="0">
                <a:solidFill>
                  <a:srgbClr val="000000"/>
                </a:solidFill>
                <a:cs typeface="Arial" panose="020B0604020202020204" pitchFamily="34" charset="0"/>
                <a:sym typeface="Arial" panose="020B0604020202020204" pitchFamily="34" charset="0"/>
              </a:rPr>
              <a:t>Los nombres de columna de la primera consulta aparecen en el resultado.</a:t>
            </a:r>
          </a:p>
        </p:txBody>
      </p:sp>
    </p:spTree>
    <p:extLst>
      <p:ext uri="{BB962C8B-B14F-4D97-AF65-F5344CB8AC3E}">
        <p14:creationId xmlns:p14="http://schemas.microsoft.com/office/powerpoint/2010/main" val="278356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 calcmode="lin" valueType="num">
                                      <p:cBhvr additive="base">
                                        <p:cTn id="7"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
                                            <p:txEl>
                                              <p:pRg st="1" end="1"/>
                                            </p:txEl>
                                          </p:spTgt>
                                        </p:tgtEl>
                                        <p:attrNameLst>
                                          <p:attrName>style.visibility</p:attrName>
                                        </p:attrNameLst>
                                      </p:cBhvr>
                                      <p:to>
                                        <p:strVal val="visible"/>
                                      </p:to>
                                    </p:set>
                                    <p:anim calcmode="lin" valueType="num">
                                      <p:cBhvr additive="base">
                                        <p:cTn id="13" dur="500" fill="hold"/>
                                        <p:tgtEl>
                                          <p:spTgt spid="4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
                                            <p:txEl>
                                              <p:pRg st="2" end="2"/>
                                            </p:txEl>
                                          </p:spTgt>
                                        </p:tgtEl>
                                        <p:attrNameLst>
                                          <p:attrName>style.visibility</p:attrName>
                                        </p:attrNameLst>
                                      </p:cBhvr>
                                      <p:to>
                                        <p:strVal val="visible"/>
                                      </p:to>
                                    </p:set>
                                    <p:anim calcmode="lin" valueType="num">
                                      <p:cBhvr additive="base">
                                        <p:cTn id="19" dur="500" fill="hold"/>
                                        <p:tgtEl>
                                          <p:spTgt spid="4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
                                            <p:txEl>
                                              <p:pRg st="3" end="3"/>
                                            </p:txEl>
                                          </p:spTgt>
                                        </p:tgtEl>
                                        <p:attrNameLst>
                                          <p:attrName>style.visibility</p:attrName>
                                        </p:attrNameLst>
                                      </p:cBhvr>
                                      <p:to>
                                        <p:strVal val="visible"/>
                                      </p:to>
                                    </p:set>
                                    <p:anim calcmode="lin" valueType="num">
                                      <p:cBhvr additive="base">
                                        <p:cTn id="25" dur="500" fill="hold"/>
                                        <p:tgtEl>
                                          <p:spTgt spid="4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0">
                                            <p:txEl>
                                              <p:pRg st="4" end="4"/>
                                            </p:txEl>
                                          </p:spTgt>
                                        </p:tgtEl>
                                        <p:attrNameLst>
                                          <p:attrName>style.visibility</p:attrName>
                                        </p:attrNameLst>
                                      </p:cBhvr>
                                      <p:to>
                                        <p:strVal val="visible"/>
                                      </p:to>
                                    </p:set>
                                    <p:anim calcmode="lin" valueType="num">
                                      <p:cBhvr additive="base">
                                        <p:cTn id="31" dur="500" fill="hold"/>
                                        <p:tgtEl>
                                          <p:spTgt spid="4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0">
                                            <p:txEl>
                                              <p:pRg st="5" end="5"/>
                                            </p:txEl>
                                          </p:spTgt>
                                        </p:tgtEl>
                                        <p:attrNameLst>
                                          <p:attrName>style.visibility</p:attrName>
                                        </p:attrNameLst>
                                      </p:cBhvr>
                                      <p:to>
                                        <p:strVal val="visible"/>
                                      </p:to>
                                    </p:set>
                                    <p:anim calcmode="lin" valueType="num">
                                      <p:cBhvr additive="base">
                                        <p:cTn id="37" dur="500" fill="hold"/>
                                        <p:tgtEl>
                                          <p:spTgt spid="4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r>
              <a:rPr lang="es-ES" sz="2400" b="1" dirty="0">
                <a:solidFill>
                  <a:srgbClr val="D40202"/>
                </a:solidFill>
                <a:latin typeface="Myriad Pro"/>
                <a:cs typeface="Myriad Pro"/>
              </a:rPr>
              <a:t>Tablas EMPLOYEES y JOB_HISTORY</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pic>
        <p:nvPicPr>
          <p:cNvPr id="5" name="Picture 3" descr="C:\salome_official\projects\11gR2_SQL 1\screenshots\les8_9n_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327" y="1224286"/>
            <a:ext cx="4354513" cy="28114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5" descr="C:\salome_official\projects\11gR2_SQL 1\screenshots\les8_10n_b.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327" y="4402262"/>
            <a:ext cx="4365625" cy="17938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Rectángulo 1"/>
          <p:cNvSpPr/>
          <p:nvPr/>
        </p:nvSpPr>
        <p:spPr>
          <a:xfrm>
            <a:off x="5320146" y="1247509"/>
            <a:ext cx="3445240" cy="4801314"/>
          </a:xfrm>
          <a:prstGeom prst="rect">
            <a:avLst/>
          </a:prstGeom>
        </p:spPr>
        <p:txBody>
          <a:bodyPr wrap="square">
            <a:spAutoFit/>
          </a:bodyPr>
          <a:lstStyle/>
          <a:p>
            <a:r>
              <a:rPr lang="es-ES" dirty="0"/>
              <a:t>Para este ejemplo, en la Base de Datos existen casos en los que la misma persona ha ocupado el mismo puesto más de una vez durante el tiempo que ha permanecido en la compañía. </a:t>
            </a:r>
          </a:p>
          <a:p>
            <a:r>
              <a:rPr lang="es-ES" dirty="0"/>
              <a:t>Por ejemplo, el empleado Taylor, que empezó a trabajar en la empresa el 24 de marzo de 1998. </a:t>
            </a:r>
          </a:p>
          <a:p>
            <a:r>
              <a:rPr lang="es-ES" dirty="0"/>
              <a:t>Taylor ocupó el puesto de SA_REP desde el 24 de marzo de 1998 al 31de diciembre de 1998 y el puesto de SA_MAN desde el 1 de enero de 1999 al 31 de diciembre de 1999. </a:t>
            </a:r>
          </a:p>
          <a:p>
            <a:r>
              <a:rPr lang="es-ES" dirty="0"/>
              <a:t>Taylor volvió a ocupar el puesto de SA_REP, que es su puesto actual.</a:t>
            </a:r>
          </a:p>
        </p:txBody>
      </p:sp>
    </p:spTree>
    <p:extLst>
      <p:ext uri="{BB962C8B-B14F-4D97-AF65-F5344CB8AC3E}">
        <p14:creationId xmlns:p14="http://schemas.microsoft.com/office/powerpoint/2010/main" val="841107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r>
              <a:rPr lang="es-ES" sz="2400" b="1" dirty="0">
                <a:solidFill>
                  <a:srgbClr val="D40202"/>
                </a:solidFill>
                <a:latin typeface="Myriad Pro"/>
                <a:cs typeface="Myriad Pro"/>
              </a:rPr>
              <a:t>Operador UNION</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8" name="Oval 3"/>
          <p:cNvSpPr>
            <a:spLocks noChangeArrowheads="1"/>
          </p:cNvSpPr>
          <p:nvPr/>
        </p:nvSpPr>
        <p:spPr bwMode="gray">
          <a:xfrm>
            <a:off x="784100" y="1233120"/>
            <a:ext cx="1442291" cy="1373311"/>
          </a:xfrm>
          <a:prstGeom prst="ellipse">
            <a:avLst/>
          </a:prstGeom>
          <a:solidFill>
            <a:srgbClr val="FFFF66"/>
          </a:solidFill>
          <a:ln w="28575">
            <a:solidFill>
              <a:srgbClr val="000000"/>
            </a:solidFill>
            <a:round/>
            <a:headEnd/>
            <a:tailEnd/>
          </a:ln>
        </p:spPr>
        <p:txBody>
          <a:bodyPr wrap="none" lIns="90488" tIns="44450" rIns="90488" bIns="4445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endParaRPr lang="en-GB" altLang="es-CL" sz="2400" b="0"/>
          </a:p>
        </p:txBody>
      </p:sp>
      <p:sp>
        <p:nvSpPr>
          <p:cNvPr id="9" name="Rectangle 4"/>
          <p:cNvSpPr>
            <a:spLocks noChangeArrowheads="1"/>
          </p:cNvSpPr>
          <p:nvPr/>
        </p:nvSpPr>
        <p:spPr bwMode="auto">
          <a:xfrm>
            <a:off x="1374399" y="780106"/>
            <a:ext cx="26169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n-US" altLang="es-CL" dirty="0">
                <a:solidFill>
                  <a:srgbClr val="000000"/>
                </a:solidFill>
                <a:sym typeface="Arial" panose="020B0604020202020204" pitchFamily="34" charset="0"/>
              </a:rPr>
              <a:t>A</a:t>
            </a:r>
          </a:p>
        </p:txBody>
      </p:sp>
      <p:sp>
        <p:nvSpPr>
          <p:cNvPr id="10" name="Oval 5"/>
          <p:cNvSpPr>
            <a:spLocks noChangeArrowheads="1"/>
          </p:cNvSpPr>
          <p:nvPr/>
        </p:nvSpPr>
        <p:spPr bwMode="gray">
          <a:xfrm>
            <a:off x="1752102" y="1233119"/>
            <a:ext cx="1442291" cy="1373311"/>
          </a:xfrm>
          <a:prstGeom prst="ellipse">
            <a:avLst/>
          </a:prstGeom>
          <a:solidFill>
            <a:srgbClr val="FFFF66"/>
          </a:solidFill>
          <a:ln w="28575">
            <a:solidFill>
              <a:srgbClr val="000000"/>
            </a:solidFill>
            <a:round/>
            <a:headEnd/>
            <a:tailEnd/>
          </a:ln>
        </p:spPr>
        <p:txBody>
          <a:bodyPr wrap="none" lIns="90488" tIns="44450" rIns="90488" bIns="4445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endParaRPr lang="en-GB" altLang="es-CL" sz="2400" b="0"/>
          </a:p>
        </p:txBody>
      </p:sp>
      <p:sp>
        <p:nvSpPr>
          <p:cNvPr id="11" name="Rectangle 6"/>
          <p:cNvSpPr>
            <a:spLocks noChangeArrowheads="1"/>
          </p:cNvSpPr>
          <p:nvPr/>
        </p:nvSpPr>
        <p:spPr bwMode="auto">
          <a:xfrm>
            <a:off x="2342401" y="791933"/>
            <a:ext cx="26169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n-US" altLang="es-CL" dirty="0">
                <a:solidFill>
                  <a:srgbClr val="000000"/>
                </a:solidFill>
                <a:sym typeface="Arial" panose="020B0604020202020204" pitchFamily="34" charset="0"/>
              </a:rPr>
              <a:t>B</a:t>
            </a:r>
          </a:p>
        </p:txBody>
      </p:sp>
      <p:sp>
        <p:nvSpPr>
          <p:cNvPr id="3" name="Rectángulo 2"/>
          <p:cNvSpPr/>
          <p:nvPr/>
        </p:nvSpPr>
        <p:spPr>
          <a:xfrm>
            <a:off x="629864" y="2979423"/>
            <a:ext cx="7758545" cy="3170099"/>
          </a:xfrm>
          <a:prstGeom prst="rect">
            <a:avLst/>
          </a:prstGeom>
        </p:spPr>
        <p:txBody>
          <a:bodyPr wrap="square">
            <a:spAutoFit/>
          </a:bodyPr>
          <a:lstStyle/>
          <a:p>
            <a:r>
              <a:rPr lang="es-ES" sz="2000" b="1" dirty="0"/>
              <a:t>Instrucciones</a:t>
            </a:r>
          </a:p>
          <a:p>
            <a:pPr marL="285750" indent="-285750">
              <a:buFont typeface="Arial" panose="020B0604020202020204" pitchFamily="34" charset="0"/>
              <a:buChar char="•"/>
            </a:pPr>
            <a:r>
              <a:rPr lang="es-ES" sz="2000" dirty="0"/>
              <a:t>El número de columnas seleccionadas debe ser el mismo.</a:t>
            </a:r>
          </a:p>
          <a:p>
            <a:pPr marL="285750" indent="-285750">
              <a:buFont typeface="Arial" panose="020B0604020202020204" pitchFamily="34" charset="0"/>
              <a:buChar char="•"/>
            </a:pPr>
            <a:r>
              <a:rPr lang="es-ES" sz="2000" dirty="0"/>
              <a:t>Los tipos de dato de las columnas seleccionadas deben pertenecer al mismo grupo de tipo de dato (por ejemplo, numérico o de caracteres). </a:t>
            </a:r>
          </a:p>
          <a:p>
            <a:pPr marL="285750" indent="-285750">
              <a:buFont typeface="Arial" panose="020B0604020202020204" pitchFamily="34" charset="0"/>
              <a:buChar char="•"/>
            </a:pPr>
            <a:r>
              <a:rPr lang="es-ES" sz="2000" dirty="0"/>
              <a:t>No es necesario que los nombres de las columnas sean idénticos.</a:t>
            </a:r>
          </a:p>
          <a:p>
            <a:pPr marL="285750" indent="-285750">
              <a:buFont typeface="Arial" panose="020B0604020202020204" pitchFamily="34" charset="0"/>
              <a:buChar char="•"/>
            </a:pPr>
            <a:r>
              <a:rPr lang="es-ES" sz="2000" dirty="0"/>
              <a:t>El operador UNION funciona en todas las columnas seleccionadas.</a:t>
            </a:r>
          </a:p>
          <a:p>
            <a:pPr marL="285750" indent="-285750">
              <a:buFont typeface="Arial" panose="020B0604020202020204" pitchFamily="34" charset="0"/>
              <a:buChar char="•"/>
            </a:pPr>
            <a:r>
              <a:rPr lang="es-ES" sz="2000" dirty="0"/>
              <a:t>Los valores NULL no se ignoran durante la comprobación de duplicados. </a:t>
            </a:r>
          </a:p>
          <a:p>
            <a:pPr marL="285750" indent="-285750">
              <a:buFont typeface="Arial" panose="020B0604020202020204" pitchFamily="34" charset="0"/>
              <a:buChar char="•"/>
            </a:pPr>
            <a:r>
              <a:rPr lang="es-ES" sz="2000" dirty="0"/>
              <a:t>Por defecto, la salida se ordena en orden ascendente según de las columnas de la cláusula SELECT.</a:t>
            </a:r>
          </a:p>
        </p:txBody>
      </p:sp>
      <p:sp>
        <p:nvSpPr>
          <p:cNvPr id="12" name="Rectangle 7"/>
          <p:cNvSpPr>
            <a:spLocks noChangeArrowheads="1"/>
          </p:cNvSpPr>
          <p:nvPr/>
        </p:nvSpPr>
        <p:spPr bwMode="auto">
          <a:xfrm>
            <a:off x="4509136" y="1288511"/>
            <a:ext cx="3865416" cy="1262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346075" eaLnBrk="0" hangingPunct="0">
              <a:tabLst>
                <a:tab pos="571500" algn="l"/>
              </a:tabLst>
              <a:defRPr b="1">
                <a:solidFill>
                  <a:schemeClr val="tx1"/>
                </a:solidFill>
                <a:latin typeface="Arial" panose="020B0604020202020204" pitchFamily="34" charset="0"/>
              </a:defRPr>
            </a:lvl1pPr>
            <a:lvl2pPr marL="742950" indent="-285750" defTabSz="346075" eaLnBrk="0" hangingPunct="0">
              <a:tabLst>
                <a:tab pos="571500" algn="l"/>
              </a:tabLst>
              <a:defRPr b="1">
                <a:solidFill>
                  <a:schemeClr val="tx1"/>
                </a:solidFill>
                <a:latin typeface="Arial" panose="020B0604020202020204" pitchFamily="34" charset="0"/>
              </a:defRPr>
            </a:lvl2pPr>
            <a:lvl3pPr marL="1143000" indent="-228600" defTabSz="346075" eaLnBrk="0" hangingPunct="0">
              <a:tabLst>
                <a:tab pos="571500" algn="l"/>
              </a:tabLst>
              <a:defRPr b="1">
                <a:solidFill>
                  <a:schemeClr val="tx1"/>
                </a:solidFill>
                <a:latin typeface="Arial" panose="020B0604020202020204" pitchFamily="34" charset="0"/>
              </a:defRPr>
            </a:lvl3pPr>
            <a:lvl4pPr marL="1600200" indent="-228600" defTabSz="346075" eaLnBrk="0" hangingPunct="0">
              <a:tabLst>
                <a:tab pos="571500" algn="l"/>
              </a:tabLst>
              <a:defRPr b="1">
                <a:solidFill>
                  <a:schemeClr val="tx1"/>
                </a:solidFill>
                <a:latin typeface="Arial" panose="020B0604020202020204" pitchFamily="34" charset="0"/>
              </a:defRPr>
            </a:lvl4pPr>
            <a:lvl5pPr marL="2057400" indent="-228600" defTabSz="346075" eaLnBrk="0" hangingPunct="0">
              <a:tabLst>
                <a:tab pos="571500" algn="l"/>
              </a:tabLst>
              <a:defRPr b="1">
                <a:solidFill>
                  <a:schemeClr val="tx1"/>
                </a:solidFill>
                <a:latin typeface="Arial" panose="020B0604020202020204" pitchFamily="34" charset="0"/>
              </a:defRPr>
            </a:lvl5pPr>
            <a:lvl6pPr marL="2514600" indent="-228600" algn="ctr" defTabSz="346075" eaLnBrk="0" fontAlgn="base" hangingPunct="0">
              <a:spcBef>
                <a:spcPct val="20000"/>
              </a:spcBef>
              <a:spcAft>
                <a:spcPct val="0"/>
              </a:spcAft>
              <a:buClr>
                <a:srgbClr val="FF0000"/>
              </a:buClr>
              <a:buFont typeface="Arial" panose="020B0604020202020204" pitchFamily="34" charset="0"/>
              <a:tabLst>
                <a:tab pos="571500" algn="l"/>
              </a:tabLst>
              <a:defRPr b="1">
                <a:solidFill>
                  <a:schemeClr val="tx1"/>
                </a:solidFill>
                <a:latin typeface="Arial" panose="020B0604020202020204" pitchFamily="34" charset="0"/>
              </a:defRPr>
            </a:lvl6pPr>
            <a:lvl7pPr marL="2971800" indent="-228600" algn="ctr" defTabSz="346075" eaLnBrk="0" fontAlgn="base" hangingPunct="0">
              <a:spcBef>
                <a:spcPct val="20000"/>
              </a:spcBef>
              <a:spcAft>
                <a:spcPct val="0"/>
              </a:spcAft>
              <a:buClr>
                <a:srgbClr val="FF0000"/>
              </a:buClr>
              <a:buFont typeface="Arial" panose="020B0604020202020204" pitchFamily="34" charset="0"/>
              <a:tabLst>
                <a:tab pos="571500" algn="l"/>
              </a:tabLst>
              <a:defRPr b="1">
                <a:solidFill>
                  <a:schemeClr val="tx1"/>
                </a:solidFill>
                <a:latin typeface="Arial" panose="020B0604020202020204" pitchFamily="34" charset="0"/>
              </a:defRPr>
            </a:lvl7pPr>
            <a:lvl8pPr marL="3429000" indent="-228600" algn="ctr" defTabSz="346075" eaLnBrk="0" fontAlgn="base" hangingPunct="0">
              <a:spcBef>
                <a:spcPct val="20000"/>
              </a:spcBef>
              <a:spcAft>
                <a:spcPct val="0"/>
              </a:spcAft>
              <a:buClr>
                <a:srgbClr val="FF0000"/>
              </a:buClr>
              <a:buFont typeface="Arial" panose="020B0604020202020204" pitchFamily="34" charset="0"/>
              <a:tabLst>
                <a:tab pos="571500" algn="l"/>
              </a:tabLst>
              <a:defRPr b="1">
                <a:solidFill>
                  <a:schemeClr val="tx1"/>
                </a:solidFill>
                <a:latin typeface="Arial" panose="020B0604020202020204" pitchFamily="34" charset="0"/>
              </a:defRPr>
            </a:lvl8pPr>
            <a:lvl9pPr marL="3886200" indent="-228600" algn="ctr" defTabSz="346075" eaLnBrk="0" fontAlgn="base" hangingPunct="0">
              <a:spcBef>
                <a:spcPct val="20000"/>
              </a:spcBef>
              <a:spcAft>
                <a:spcPct val="0"/>
              </a:spcAft>
              <a:buClr>
                <a:srgbClr val="FF0000"/>
              </a:buClr>
              <a:buFont typeface="Arial" panose="020B0604020202020204" pitchFamily="34" charset="0"/>
              <a:tabLst>
                <a:tab pos="571500" algn="l"/>
              </a:tabLst>
              <a:defRPr b="1">
                <a:solidFill>
                  <a:schemeClr val="tx1"/>
                </a:solidFill>
                <a:latin typeface="Arial" panose="020B0604020202020204" pitchFamily="34" charset="0"/>
              </a:defRPr>
            </a:lvl9pPr>
          </a:lstStyle>
          <a:p>
            <a:pPr>
              <a:lnSpc>
                <a:spcPct val="95000"/>
              </a:lnSpc>
              <a:spcBef>
                <a:spcPct val="35000"/>
              </a:spcBef>
              <a:buClrTx/>
              <a:buSzPct val="100000"/>
            </a:pPr>
            <a:r>
              <a:rPr lang="es-CL" altLang="es-CL" sz="2000" dirty="0">
                <a:solidFill>
                  <a:srgbClr val="000000"/>
                </a:solidFill>
                <a:sym typeface="Arial" panose="020B0604020202020204" pitchFamily="34" charset="0"/>
              </a:rPr>
              <a:t>El operador </a:t>
            </a:r>
            <a:r>
              <a:rPr lang="es-CL" altLang="es-CL" sz="2000" dirty="0">
                <a:solidFill>
                  <a:srgbClr val="000000"/>
                </a:solidFill>
                <a:latin typeface="Courier New" panose="02070309020205020404" pitchFamily="49" charset="0"/>
                <a:sym typeface="Arial" panose="020B0604020202020204" pitchFamily="34" charset="0"/>
              </a:rPr>
              <a:t>UNION</a:t>
            </a:r>
            <a:r>
              <a:rPr lang="es-CL" altLang="es-CL" sz="2000" dirty="0">
                <a:solidFill>
                  <a:srgbClr val="000000"/>
                </a:solidFill>
                <a:sym typeface="Arial" panose="020B0604020202020204" pitchFamily="34" charset="0"/>
              </a:rPr>
              <a:t> devuelve los resultados de ambas consultas después de eliminar la duplicación.</a:t>
            </a:r>
          </a:p>
        </p:txBody>
      </p:sp>
    </p:spTree>
    <p:extLst>
      <p:ext uri="{BB962C8B-B14F-4D97-AF65-F5344CB8AC3E}">
        <p14:creationId xmlns:p14="http://schemas.microsoft.com/office/powerpoint/2010/main" val="2706257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r>
              <a:rPr lang="es-ES" sz="2400" b="1" dirty="0">
                <a:solidFill>
                  <a:srgbClr val="D40202"/>
                </a:solidFill>
                <a:latin typeface="Myriad Pro"/>
                <a:cs typeface="Myriad Pro"/>
              </a:rPr>
              <a:t>Operador UNION</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8" name="Oval 3"/>
          <p:cNvSpPr>
            <a:spLocks noChangeArrowheads="1"/>
          </p:cNvSpPr>
          <p:nvPr/>
        </p:nvSpPr>
        <p:spPr bwMode="gray">
          <a:xfrm>
            <a:off x="1636089" y="1840381"/>
            <a:ext cx="1442291" cy="1373311"/>
          </a:xfrm>
          <a:prstGeom prst="ellipse">
            <a:avLst/>
          </a:prstGeom>
          <a:solidFill>
            <a:srgbClr val="FFFF66"/>
          </a:solidFill>
          <a:ln w="28575">
            <a:solidFill>
              <a:srgbClr val="000000"/>
            </a:solidFill>
            <a:round/>
            <a:headEnd/>
            <a:tailEnd/>
          </a:ln>
        </p:spPr>
        <p:txBody>
          <a:bodyPr wrap="none" lIns="90488" tIns="44450" rIns="90488" bIns="4445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endParaRPr lang="en-GB" altLang="es-CL" sz="2400" b="0"/>
          </a:p>
        </p:txBody>
      </p:sp>
      <p:sp>
        <p:nvSpPr>
          <p:cNvPr id="9" name="Rectangle 4"/>
          <p:cNvSpPr>
            <a:spLocks noChangeArrowheads="1"/>
          </p:cNvSpPr>
          <p:nvPr/>
        </p:nvSpPr>
        <p:spPr bwMode="auto">
          <a:xfrm>
            <a:off x="2226388" y="1387367"/>
            <a:ext cx="26169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n-US" altLang="es-CL" dirty="0">
                <a:solidFill>
                  <a:srgbClr val="000000"/>
                </a:solidFill>
                <a:sym typeface="Arial" panose="020B0604020202020204" pitchFamily="34" charset="0"/>
              </a:rPr>
              <a:t>A</a:t>
            </a:r>
          </a:p>
        </p:txBody>
      </p:sp>
      <p:sp>
        <p:nvSpPr>
          <p:cNvPr id="10" name="Oval 5"/>
          <p:cNvSpPr>
            <a:spLocks noChangeArrowheads="1"/>
          </p:cNvSpPr>
          <p:nvPr/>
        </p:nvSpPr>
        <p:spPr bwMode="gray">
          <a:xfrm>
            <a:off x="2604091" y="1840380"/>
            <a:ext cx="1442291" cy="1373311"/>
          </a:xfrm>
          <a:prstGeom prst="ellipse">
            <a:avLst/>
          </a:prstGeom>
          <a:solidFill>
            <a:srgbClr val="FFFF66"/>
          </a:solidFill>
          <a:ln w="28575">
            <a:solidFill>
              <a:srgbClr val="000000"/>
            </a:solidFill>
            <a:round/>
            <a:headEnd/>
            <a:tailEnd/>
          </a:ln>
        </p:spPr>
        <p:txBody>
          <a:bodyPr wrap="none" lIns="90488" tIns="44450" rIns="90488" bIns="4445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endParaRPr lang="en-GB" altLang="es-CL" sz="2400" b="0"/>
          </a:p>
        </p:txBody>
      </p:sp>
      <p:sp>
        <p:nvSpPr>
          <p:cNvPr id="11" name="Rectangle 6"/>
          <p:cNvSpPr>
            <a:spLocks noChangeArrowheads="1"/>
          </p:cNvSpPr>
          <p:nvPr/>
        </p:nvSpPr>
        <p:spPr bwMode="auto">
          <a:xfrm>
            <a:off x="3194390" y="1399194"/>
            <a:ext cx="26169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n-US" altLang="es-CL" dirty="0">
                <a:solidFill>
                  <a:srgbClr val="000000"/>
                </a:solidFill>
                <a:sym typeface="Arial" panose="020B0604020202020204" pitchFamily="34" charset="0"/>
              </a:rPr>
              <a:t>B</a:t>
            </a:r>
          </a:p>
        </p:txBody>
      </p:sp>
      <p:sp>
        <p:nvSpPr>
          <p:cNvPr id="2" name="Rectángulo 1"/>
          <p:cNvSpPr/>
          <p:nvPr/>
        </p:nvSpPr>
        <p:spPr>
          <a:xfrm>
            <a:off x="1352292" y="4040328"/>
            <a:ext cx="3422508" cy="1631216"/>
          </a:xfrm>
          <a:prstGeom prst="rect">
            <a:avLst/>
          </a:prstGeom>
        </p:spPr>
        <p:txBody>
          <a:bodyPr wrap="square">
            <a:spAutoFit/>
          </a:bodyPr>
          <a:lstStyle/>
          <a:p>
            <a:r>
              <a:rPr lang="es-CL" sz="2000" dirty="0"/>
              <a:t>SELECT </a:t>
            </a:r>
            <a:r>
              <a:rPr lang="es-CL" sz="2000" dirty="0" err="1"/>
              <a:t>employee_id</a:t>
            </a:r>
            <a:r>
              <a:rPr lang="es-CL" sz="2000" dirty="0"/>
              <a:t>, </a:t>
            </a:r>
            <a:r>
              <a:rPr lang="es-CL" sz="2000" dirty="0" err="1"/>
              <a:t>job_id</a:t>
            </a:r>
            <a:endParaRPr lang="es-CL" sz="2000" dirty="0"/>
          </a:p>
          <a:p>
            <a:r>
              <a:rPr lang="es-CL" sz="2000" dirty="0"/>
              <a:t>FROM   </a:t>
            </a:r>
            <a:r>
              <a:rPr lang="es-CL" sz="2000" dirty="0" err="1"/>
              <a:t>employees</a:t>
            </a:r>
            <a:endParaRPr lang="es-CL" sz="2000" dirty="0"/>
          </a:p>
          <a:p>
            <a:r>
              <a:rPr lang="es-CL" sz="2000" dirty="0">
                <a:solidFill>
                  <a:srgbClr val="FF0000"/>
                </a:solidFill>
              </a:rPr>
              <a:t>UNION</a:t>
            </a:r>
          </a:p>
          <a:p>
            <a:r>
              <a:rPr lang="es-CL" sz="2000" dirty="0"/>
              <a:t>SELECT </a:t>
            </a:r>
            <a:r>
              <a:rPr lang="es-CL" sz="2000" dirty="0" err="1"/>
              <a:t>employee_id</a:t>
            </a:r>
            <a:r>
              <a:rPr lang="es-CL" sz="2000" dirty="0"/>
              <a:t>, </a:t>
            </a:r>
            <a:r>
              <a:rPr lang="es-CL" sz="2000" dirty="0" err="1"/>
              <a:t>job_id</a:t>
            </a:r>
            <a:endParaRPr lang="es-CL" sz="2000" dirty="0"/>
          </a:p>
          <a:p>
            <a:r>
              <a:rPr lang="es-CL" sz="2000" dirty="0"/>
              <a:t>FROM   </a:t>
            </a:r>
            <a:r>
              <a:rPr lang="es-CL" sz="2000" dirty="0" err="1"/>
              <a:t>job_history</a:t>
            </a:r>
            <a:r>
              <a:rPr lang="es-CL" sz="2000" dirty="0"/>
              <a:t>;</a:t>
            </a:r>
          </a:p>
        </p:txBody>
      </p:sp>
      <p:pic>
        <p:nvPicPr>
          <p:cNvPr id="4" name="Imagen 3"/>
          <p:cNvPicPr>
            <a:picLocks noChangeAspect="1"/>
          </p:cNvPicPr>
          <p:nvPr/>
        </p:nvPicPr>
        <p:blipFill>
          <a:blip r:embed="rId3"/>
          <a:stretch>
            <a:fillRect/>
          </a:stretch>
        </p:blipFill>
        <p:spPr>
          <a:xfrm>
            <a:off x="5993175" y="1470407"/>
            <a:ext cx="2218043" cy="4458266"/>
          </a:xfrm>
          <a:prstGeom prst="rect">
            <a:avLst/>
          </a:prstGeom>
        </p:spPr>
      </p:pic>
      <p:sp>
        <p:nvSpPr>
          <p:cNvPr id="5" name="Rectángulo redondeado 4"/>
          <p:cNvSpPr/>
          <p:nvPr/>
        </p:nvSpPr>
        <p:spPr>
          <a:xfrm>
            <a:off x="6224530" y="1840381"/>
            <a:ext cx="2203374" cy="770617"/>
          </a:xfrm>
          <a:prstGeom prst="roundRect">
            <a:avLst/>
          </a:prstGeom>
          <a:noFill/>
          <a:ln w="38100"/>
        </p:spPr>
        <p:style>
          <a:lnRef idx="1">
            <a:schemeClr val="accent3"/>
          </a:lnRef>
          <a:fillRef idx="3">
            <a:schemeClr val="accent3"/>
          </a:fillRef>
          <a:effectRef idx="2">
            <a:schemeClr val="accent3"/>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3124980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r>
              <a:rPr lang="es-ES" sz="2400" b="1" dirty="0">
                <a:solidFill>
                  <a:srgbClr val="D40202"/>
                </a:solidFill>
                <a:latin typeface="Myriad Pro"/>
                <a:cs typeface="Myriad Pro"/>
              </a:rPr>
              <a:t>Operador UNION</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3" name="Rectángulo 2"/>
          <p:cNvSpPr/>
          <p:nvPr/>
        </p:nvSpPr>
        <p:spPr>
          <a:xfrm>
            <a:off x="495759" y="1099595"/>
            <a:ext cx="3624550" cy="4893647"/>
          </a:xfrm>
          <a:prstGeom prst="rect">
            <a:avLst/>
          </a:prstGeom>
        </p:spPr>
        <p:txBody>
          <a:bodyPr wrap="square">
            <a:spAutoFit/>
          </a:bodyPr>
          <a:lstStyle/>
          <a:p>
            <a:r>
              <a:rPr lang="en-US" sz="2400" dirty="0"/>
              <a:t>SELECT </a:t>
            </a:r>
            <a:r>
              <a:rPr lang="en-US" sz="2400" dirty="0" err="1"/>
              <a:t>employee_id</a:t>
            </a:r>
            <a:r>
              <a:rPr lang="en-US" sz="2400" dirty="0"/>
              <a:t>, </a:t>
            </a:r>
          </a:p>
          <a:p>
            <a:r>
              <a:rPr lang="en-US" sz="2400" dirty="0"/>
              <a:t>		</a:t>
            </a:r>
            <a:r>
              <a:rPr lang="en-US" sz="2400" dirty="0" err="1"/>
              <a:t>first_name</a:t>
            </a:r>
            <a:r>
              <a:rPr lang="en-US" sz="2400" dirty="0"/>
              <a:t> </a:t>
            </a:r>
            <a:r>
              <a:rPr lang="en-US" sz="2400" dirty="0" err="1"/>
              <a:t>nombre</a:t>
            </a:r>
            <a:r>
              <a:rPr lang="en-US" sz="2400" dirty="0"/>
              <a:t>, </a:t>
            </a:r>
          </a:p>
          <a:p>
            <a:r>
              <a:rPr lang="en-US" sz="2400" dirty="0"/>
              <a:t>		</a:t>
            </a:r>
            <a:r>
              <a:rPr lang="en-US" sz="2400" dirty="0" err="1"/>
              <a:t>last_name</a:t>
            </a:r>
            <a:r>
              <a:rPr lang="en-US" sz="2400" dirty="0"/>
              <a:t> </a:t>
            </a:r>
            <a:r>
              <a:rPr lang="en-US" sz="2400" dirty="0" err="1"/>
              <a:t>apellido</a:t>
            </a:r>
            <a:r>
              <a:rPr lang="en-US" sz="2400" dirty="0"/>
              <a:t>, </a:t>
            </a:r>
          </a:p>
          <a:p>
            <a:r>
              <a:rPr lang="en-US" sz="2400" dirty="0"/>
              <a:t>		</a:t>
            </a:r>
            <a:r>
              <a:rPr lang="en-US" sz="2400" dirty="0" err="1"/>
              <a:t>job_id</a:t>
            </a:r>
            <a:endParaRPr lang="en-US" sz="2400" dirty="0"/>
          </a:p>
          <a:p>
            <a:r>
              <a:rPr lang="en-US" sz="2400" dirty="0"/>
              <a:t>FROM employees</a:t>
            </a:r>
          </a:p>
          <a:p>
            <a:r>
              <a:rPr lang="en-US" sz="2400" dirty="0">
                <a:solidFill>
                  <a:srgbClr val="FF0000"/>
                </a:solidFill>
              </a:rPr>
              <a:t>UNION</a:t>
            </a:r>
          </a:p>
          <a:p>
            <a:r>
              <a:rPr lang="en-US" sz="2400" dirty="0"/>
              <a:t>SELECT </a:t>
            </a:r>
            <a:r>
              <a:rPr lang="en-US" sz="2400" dirty="0" err="1"/>
              <a:t>employee_id</a:t>
            </a:r>
            <a:r>
              <a:rPr lang="en-US" sz="2400" dirty="0"/>
              <a:t>, </a:t>
            </a:r>
          </a:p>
          <a:p>
            <a:r>
              <a:rPr lang="en-US" sz="2400" dirty="0"/>
              <a:t>		</a:t>
            </a:r>
            <a:r>
              <a:rPr lang="en-US" sz="2400" dirty="0" err="1"/>
              <a:t>e.first_name</a:t>
            </a:r>
            <a:r>
              <a:rPr lang="en-US" sz="2400" dirty="0"/>
              <a:t>, </a:t>
            </a:r>
          </a:p>
          <a:p>
            <a:r>
              <a:rPr lang="en-US" sz="2400" dirty="0"/>
              <a:t>		</a:t>
            </a:r>
            <a:r>
              <a:rPr lang="en-US" sz="2400" dirty="0" err="1"/>
              <a:t>e.last_name</a:t>
            </a:r>
            <a:r>
              <a:rPr lang="en-US" sz="2400" dirty="0"/>
              <a:t>, </a:t>
            </a:r>
          </a:p>
          <a:p>
            <a:r>
              <a:rPr lang="en-US" sz="2400" dirty="0"/>
              <a:t>		</a:t>
            </a:r>
            <a:r>
              <a:rPr lang="en-US" sz="2400" dirty="0" err="1"/>
              <a:t>j.job_id</a:t>
            </a:r>
            <a:endParaRPr lang="en-US" sz="2400" dirty="0"/>
          </a:p>
          <a:p>
            <a:r>
              <a:rPr lang="en-US" sz="2400" dirty="0"/>
              <a:t>FROM </a:t>
            </a:r>
            <a:r>
              <a:rPr lang="en-US" sz="2400" dirty="0" err="1"/>
              <a:t>job_history</a:t>
            </a:r>
            <a:r>
              <a:rPr lang="en-US" sz="2400" dirty="0"/>
              <a:t> j</a:t>
            </a:r>
          </a:p>
          <a:p>
            <a:r>
              <a:rPr lang="en-US" sz="2400" dirty="0"/>
              <a:t>JOIN employees e</a:t>
            </a:r>
          </a:p>
          <a:p>
            <a:r>
              <a:rPr lang="en-US" sz="2400" dirty="0"/>
              <a:t>   USING (</a:t>
            </a:r>
            <a:r>
              <a:rPr lang="en-US" sz="2400" dirty="0" err="1"/>
              <a:t>employee_id</a:t>
            </a:r>
            <a:r>
              <a:rPr lang="en-US" sz="2400" dirty="0"/>
              <a:t>);</a:t>
            </a:r>
            <a:endParaRPr lang="es-CL" sz="2400" dirty="0"/>
          </a:p>
        </p:txBody>
      </p:sp>
      <p:pic>
        <p:nvPicPr>
          <p:cNvPr id="7" name="Imagen 6"/>
          <p:cNvPicPr>
            <a:picLocks noChangeAspect="1"/>
          </p:cNvPicPr>
          <p:nvPr/>
        </p:nvPicPr>
        <p:blipFill>
          <a:blip r:embed="rId3"/>
          <a:stretch>
            <a:fillRect/>
          </a:stretch>
        </p:blipFill>
        <p:spPr>
          <a:xfrm>
            <a:off x="4202160" y="1099595"/>
            <a:ext cx="4389390" cy="4805446"/>
          </a:xfrm>
          <a:prstGeom prst="rect">
            <a:avLst/>
          </a:prstGeom>
        </p:spPr>
      </p:pic>
    </p:spTree>
    <p:extLst>
      <p:ext uri="{BB962C8B-B14F-4D97-AF65-F5344CB8AC3E}">
        <p14:creationId xmlns:p14="http://schemas.microsoft.com/office/powerpoint/2010/main" val="1444174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r>
              <a:rPr lang="es-ES" sz="2400" b="1" dirty="0">
                <a:solidFill>
                  <a:srgbClr val="D40202"/>
                </a:solidFill>
                <a:latin typeface="Myriad Pro"/>
                <a:cs typeface="Myriad Pro"/>
              </a:rPr>
              <a:t>Operador UNION ALL</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8" name="Oval 3"/>
          <p:cNvSpPr>
            <a:spLocks noChangeArrowheads="1"/>
          </p:cNvSpPr>
          <p:nvPr/>
        </p:nvSpPr>
        <p:spPr bwMode="gray">
          <a:xfrm>
            <a:off x="784100" y="1233120"/>
            <a:ext cx="1442291" cy="1373311"/>
          </a:xfrm>
          <a:prstGeom prst="ellipse">
            <a:avLst/>
          </a:prstGeom>
          <a:solidFill>
            <a:srgbClr val="FFFF66"/>
          </a:solidFill>
          <a:ln w="28575">
            <a:solidFill>
              <a:srgbClr val="000000"/>
            </a:solidFill>
            <a:round/>
            <a:headEnd/>
            <a:tailEnd/>
          </a:ln>
        </p:spPr>
        <p:txBody>
          <a:bodyPr wrap="none" lIns="90488" tIns="44450" rIns="90488" bIns="4445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endParaRPr lang="en-GB" altLang="es-CL" sz="2400" b="0"/>
          </a:p>
        </p:txBody>
      </p:sp>
      <p:sp>
        <p:nvSpPr>
          <p:cNvPr id="9" name="Rectangle 4"/>
          <p:cNvSpPr>
            <a:spLocks noChangeArrowheads="1"/>
          </p:cNvSpPr>
          <p:nvPr/>
        </p:nvSpPr>
        <p:spPr bwMode="auto">
          <a:xfrm>
            <a:off x="1374399" y="780106"/>
            <a:ext cx="26169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n-US" altLang="es-CL" dirty="0">
                <a:solidFill>
                  <a:srgbClr val="000000"/>
                </a:solidFill>
                <a:sym typeface="Arial" panose="020B0604020202020204" pitchFamily="34" charset="0"/>
              </a:rPr>
              <a:t>A</a:t>
            </a:r>
          </a:p>
        </p:txBody>
      </p:sp>
      <p:sp>
        <p:nvSpPr>
          <p:cNvPr id="10" name="Oval 5"/>
          <p:cNvSpPr>
            <a:spLocks noChangeArrowheads="1"/>
          </p:cNvSpPr>
          <p:nvPr/>
        </p:nvSpPr>
        <p:spPr bwMode="gray">
          <a:xfrm>
            <a:off x="1752102" y="1233119"/>
            <a:ext cx="1442291" cy="1373311"/>
          </a:xfrm>
          <a:prstGeom prst="ellipse">
            <a:avLst/>
          </a:prstGeom>
          <a:solidFill>
            <a:srgbClr val="FFFF66"/>
          </a:solidFill>
          <a:ln w="28575">
            <a:solidFill>
              <a:srgbClr val="000000"/>
            </a:solidFill>
            <a:round/>
            <a:headEnd/>
            <a:tailEnd/>
          </a:ln>
        </p:spPr>
        <p:txBody>
          <a:bodyPr wrap="none" lIns="90488" tIns="44450" rIns="90488" bIns="4445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endParaRPr lang="en-GB" altLang="es-CL" sz="2400" b="0"/>
          </a:p>
        </p:txBody>
      </p:sp>
      <p:sp>
        <p:nvSpPr>
          <p:cNvPr id="11" name="Rectangle 6"/>
          <p:cNvSpPr>
            <a:spLocks noChangeArrowheads="1"/>
          </p:cNvSpPr>
          <p:nvPr/>
        </p:nvSpPr>
        <p:spPr bwMode="auto">
          <a:xfrm>
            <a:off x="2342401" y="791933"/>
            <a:ext cx="26169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n-US" altLang="es-CL" dirty="0">
                <a:solidFill>
                  <a:srgbClr val="000000"/>
                </a:solidFill>
                <a:sym typeface="Arial" panose="020B0604020202020204" pitchFamily="34" charset="0"/>
              </a:rPr>
              <a:t>B</a:t>
            </a:r>
          </a:p>
        </p:txBody>
      </p:sp>
      <p:sp>
        <p:nvSpPr>
          <p:cNvPr id="3" name="Rectángulo 2"/>
          <p:cNvSpPr/>
          <p:nvPr/>
        </p:nvSpPr>
        <p:spPr>
          <a:xfrm>
            <a:off x="1162579" y="3265861"/>
            <a:ext cx="7148044" cy="2862322"/>
          </a:xfrm>
          <a:prstGeom prst="rect">
            <a:avLst/>
          </a:prstGeom>
        </p:spPr>
        <p:txBody>
          <a:bodyPr wrap="square">
            <a:spAutoFit/>
          </a:bodyPr>
          <a:lstStyle/>
          <a:p>
            <a:r>
              <a:rPr lang="es-ES" sz="2000" b="1" dirty="0"/>
              <a:t>Instrucciones</a:t>
            </a:r>
          </a:p>
          <a:p>
            <a:r>
              <a:rPr lang="es-ES" sz="2000" dirty="0"/>
              <a:t>Las instrucciones para UNION y UNION ALL son las mismas, excepto en los dos siguientes casos que pertenecen a UNION ALL: </a:t>
            </a:r>
          </a:p>
          <a:p>
            <a:endParaRPr lang="es-ES" sz="2000" dirty="0"/>
          </a:p>
          <a:p>
            <a:pPr marL="285750" indent="-285750">
              <a:buFont typeface="Arial" panose="020B0604020202020204" pitchFamily="34" charset="0"/>
              <a:buChar char="•"/>
            </a:pPr>
            <a:r>
              <a:rPr lang="es-ES" sz="2000" dirty="0"/>
              <a:t>A diferencia de UNION, las filas duplicadas no se eliminan.</a:t>
            </a:r>
          </a:p>
          <a:p>
            <a:endParaRPr lang="es-ES" sz="2000" dirty="0"/>
          </a:p>
          <a:p>
            <a:pPr marL="285750" indent="-285750">
              <a:buFont typeface="Arial" panose="020B0604020202020204" pitchFamily="34" charset="0"/>
              <a:buChar char="•"/>
            </a:pPr>
            <a:r>
              <a:rPr lang="es-ES" sz="2000" dirty="0"/>
              <a:t>La salida no se ordena por defecto (En el caso de solo UNION, por defecto la salida se ordena ascendente según de las columnas de la cláusula SELECT).</a:t>
            </a:r>
          </a:p>
        </p:txBody>
      </p:sp>
      <p:sp>
        <p:nvSpPr>
          <p:cNvPr id="12" name="Rectangle 7"/>
          <p:cNvSpPr>
            <a:spLocks noChangeArrowheads="1"/>
          </p:cNvSpPr>
          <p:nvPr/>
        </p:nvSpPr>
        <p:spPr bwMode="auto">
          <a:xfrm>
            <a:off x="4509136" y="1288511"/>
            <a:ext cx="3865416" cy="1262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346075" eaLnBrk="0" hangingPunct="0">
              <a:tabLst>
                <a:tab pos="571500" algn="l"/>
              </a:tabLst>
              <a:defRPr b="1">
                <a:solidFill>
                  <a:schemeClr val="tx1"/>
                </a:solidFill>
                <a:latin typeface="Arial" panose="020B0604020202020204" pitchFamily="34" charset="0"/>
              </a:defRPr>
            </a:lvl1pPr>
            <a:lvl2pPr marL="742950" indent="-285750" defTabSz="346075" eaLnBrk="0" hangingPunct="0">
              <a:tabLst>
                <a:tab pos="571500" algn="l"/>
              </a:tabLst>
              <a:defRPr b="1">
                <a:solidFill>
                  <a:schemeClr val="tx1"/>
                </a:solidFill>
                <a:latin typeface="Arial" panose="020B0604020202020204" pitchFamily="34" charset="0"/>
              </a:defRPr>
            </a:lvl2pPr>
            <a:lvl3pPr marL="1143000" indent="-228600" defTabSz="346075" eaLnBrk="0" hangingPunct="0">
              <a:tabLst>
                <a:tab pos="571500" algn="l"/>
              </a:tabLst>
              <a:defRPr b="1">
                <a:solidFill>
                  <a:schemeClr val="tx1"/>
                </a:solidFill>
                <a:latin typeface="Arial" panose="020B0604020202020204" pitchFamily="34" charset="0"/>
              </a:defRPr>
            </a:lvl3pPr>
            <a:lvl4pPr marL="1600200" indent="-228600" defTabSz="346075" eaLnBrk="0" hangingPunct="0">
              <a:tabLst>
                <a:tab pos="571500" algn="l"/>
              </a:tabLst>
              <a:defRPr b="1">
                <a:solidFill>
                  <a:schemeClr val="tx1"/>
                </a:solidFill>
                <a:latin typeface="Arial" panose="020B0604020202020204" pitchFamily="34" charset="0"/>
              </a:defRPr>
            </a:lvl4pPr>
            <a:lvl5pPr marL="2057400" indent="-228600" defTabSz="346075" eaLnBrk="0" hangingPunct="0">
              <a:tabLst>
                <a:tab pos="571500" algn="l"/>
              </a:tabLst>
              <a:defRPr b="1">
                <a:solidFill>
                  <a:schemeClr val="tx1"/>
                </a:solidFill>
                <a:latin typeface="Arial" panose="020B0604020202020204" pitchFamily="34" charset="0"/>
              </a:defRPr>
            </a:lvl5pPr>
            <a:lvl6pPr marL="2514600" indent="-228600" algn="ctr" defTabSz="346075" eaLnBrk="0" fontAlgn="base" hangingPunct="0">
              <a:spcBef>
                <a:spcPct val="20000"/>
              </a:spcBef>
              <a:spcAft>
                <a:spcPct val="0"/>
              </a:spcAft>
              <a:buClr>
                <a:srgbClr val="FF0000"/>
              </a:buClr>
              <a:buFont typeface="Arial" panose="020B0604020202020204" pitchFamily="34" charset="0"/>
              <a:tabLst>
                <a:tab pos="571500" algn="l"/>
              </a:tabLst>
              <a:defRPr b="1">
                <a:solidFill>
                  <a:schemeClr val="tx1"/>
                </a:solidFill>
                <a:latin typeface="Arial" panose="020B0604020202020204" pitchFamily="34" charset="0"/>
              </a:defRPr>
            </a:lvl6pPr>
            <a:lvl7pPr marL="2971800" indent="-228600" algn="ctr" defTabSz="346075" eaLnBrk="0" fontAlgn="base" hangingPunct="0">
              <a:spcBef>
                <a:spcPct val="20000"/>
              </a:spcBef>
              <a:spcAft>
                <a:spcPct val="0"/>
              </a:spcAft>
              <a:buClr>
                <a:srgbClr val="FF0000"/>
              </a:buClr>
              <a:buFont typeface="Arial" panose="020B0604020202020204" pitchFamily="34" charset="0"/>
              <a:tabLst>
                <a:tab pos="571500" algn="l"/>
              </a:tabLst>
              <a:defRPr b="1">
                <a:solidFill>
                  <a:schemeClr val="tx1"/>
                </a:solidFill>
                <a:latin typeface="Arial" panose="020B0604020202020204" pitchFamily="34" charset="0"/>
              </a:defRPr>
            </a:lvl7pPr>
            <a:lvl8pPr marL="3429000" indent="-228600" algn="ctr" defTabSz="346075" eaLnBrk="0" fontAlgn="base" hangingPunct="0">
              <a:spcBef>
                <a:spcPct val="20000"/>
              </a:spcBef>
              <a:spcAft>
                <a:spcPct val="0"/>
              </a:spcAft>
              <a:buClr>
                <a:srgbClr val="FF0000"/>
              </a:buClr>
              <a:buFont typeface="Arial" panose="020B0604020202020204" pitchFamily="34" charset="0"/>
              <a:tabLst>
                <a:tab pos="571500" algn="l"/>
              </a:tabLst>
              <a:defRPr b="1">
                <a:solidFill>
                  <a:schemeClr val="tx1"/>
                </a:solidFill>
                <a:latin typeface="Arial" panose="020B0604020202020204" pitchFamily="34" charset="0"/>
              </a:defRPr>
            </a:lvl8pPr>
            <a:lvl9pPr marL="3886200" indent="-228600" algn="ctr" defTabSz="346075" eaLnBrk="0" fontAlgn="base" hangingPunct="0">
              <a:spcBef>
                <a:spcPct val="20000"/>
              </a:spcBef>
              <a:spcAft>
                <a:spcPct val="0"/>
              </a:spcAft>
              <a:buClr>
                <a:srgbClr val="FF0000"/>
              </a:buClr>
              <a:buFont typeface="Arial" panose="020B0604020202020204" pitchFamily="34" charset="0"/>
              <a:tabLst>
                <a:tab pos="571500" algn="l"/>
              </a:tabLst>
              <a:defRPr b="1">
                <a:solidFill>
                  <a:schemeClr val="tx1"/>
                </a:solidFill>
                <a:latin typeface="Arial" panose="020B0604020202020204" pitchFamily="34" charset="0"/>
              </a:defRPr>
            </a:lvl9pPr>
          </a:lstStyle>
          <a:p>
            <a:pPr>
              <a:lnSpc>
                <a:spcPct val="95000"/>
              </a:lnSpc>
              <a:spcBef>
                <a:spcPct val="35000"/>
              </a:spcBef>
              <a:buClrTx/>
              <a:buSzPct val="100000"/>
            </a:pPr>
            <a:r>
              <a:rPr lang="es-CL" altLang="es-CL" sz="2000" dirty="0">
                <a:solidFill>
                  <a:srgbClr val="000000"/>
                </a:solidFill>
                <a:sym typeface="Arial" panose="020B0604020202020204" pitchFamily="34" charset="0"/>
              </a:rPr>
              <a:t>El operador </a:t>
            </a:r>
            <a:r>
              <a:rPr lang="es-CL" altLang="es-CL" sz="2000" dirty="0">
                <a:solidFill>
                  <a:srgbClr val="000000"/>
                </a:solidFill>
                <a:latin typeface="Courier New" panose="02070309020205020404" pitchFamily="49" charset="0"/>
                <a:sym typeface="Arial" panose="020B0604020202020204" pitchFamily="34" charset="0"/>
              </a:rPr>
              <a:t>UNION</a:t>
            </a:r>
            <a:r>
              <a:rPr lang="es-CL" altLang="es-CL" sz="2000" dirty="0">
                <a:solidFill>
                  <a:srgbClr val="000000"/>
                </a:solidFill>
                <a:sym typeface="Arial" panose="020B0604020202020204" pitchFamily="34" charset="0"/>
              </a:rPr>
              <a:t> devuelve los resultados de ambas consultas, incluidas todas las duplicaciones.</a:t>
            </a:r>
          </a:p>
        </p:txBody>
      </p:sp>
      <p:sp>
        <p:nvSpPr>
          <p:cNvPr id="13" name="Freeform 12"/>
          <p:cNvSpPr>
            <a:spLocks/>
          </p:cNvSpPr>
          <p:nvPr/>
        </p:nvSpPr>
        <p:spPr bwMode="gray">
          <a:xfrm>
            <a:off x="1747340" y="1409701"/>
            <a:ext cx="476670" cy="1031081"/>
          </a:xfrm>
          <a:custGeom>
            <a:avLst/>
            <a:gdLst>
              <a:gd name="T0" fmla="*/ 156 w 281"/>
              <a:gd name="T1" fmla="*/ 13 h 608"/>
              <a:gd name="T2" fmla="*/ 178 w 281"/>
              <a:gd name="T3" fmla="*/ 35 h 608"/>
              <a:gd name="T4" fmla="*/ 198 w 281"/>
              <a:gd name="T5" fmla="*/ 59 h 608"/>
              <a:gd name="T6" fmla="*/ 216 w 281"/>
              <a:gd name="T7" fmla="*/ 85 h 608"/>
              <a:gd name="T8" fmla="*/ 232 w 281"/>
              <a:gd name="T9" fmla="*/ 112 h 608"/>
              <a:gd name="T10" fmla="*/ 246 w 281"/>
              <a:gd name="T11" fmla="*/ 141 h 608"/>
              <a:gd name="T12" fmla="*/ 258 w 281"/>
              <a:gd name="T13" fmla="*/ 171 h 608"/>
              <a:gd name="T14" fmla="*/ 267 w 281"/>
              <a:gd name="T15" fmla="*/ 202 h 608"/>
              <a:gd name="T16" fmla="*/ 274 w 281"/>
              <a:gd name="T17" fmla="*/ 235 h 608"/>
              <a:gd name="T18" fmla="*/ 278 w 281"/>
              <a:gd name="T19" fmla="*/ 268 h 608"/>
              <a:gd name="T20" fmla="*/ 280 w 281"/>
              <a:gd name="T21" fmla="*/ 303 h 608"/>
              <a:gd name="T22" fmla="*/ 278 w 281"/>
              <a:gd name="T23" fmla="*/ 337 h 608"/>
              <a:gd name="T24" fmla="*/ 274 w 281"/>
              <a:gd name="T25" fmla="*/ 370 h 608"/>
              <a:gd name="T26" fmla="*/ 267 w 281"/>
              <a:gd name="T27" fmla="*/ 403 h 608"/>
              <a:gd name="T28" fmla="*/ 258 w 281"/>
              <a:gd name="T29" fmla="*/ 434 h 608"/>
              <a:gd name="T30" fmla="*/ 245 w 281"/>
              <a:gd name="T31" fmla="*/ 464 h 608"/>
              <a:gd name="T32" fmla="*/ 232 w 281"/>
              <a:gd name="T33" fmla="*/ 493 h 608"/>
              <a:gd name="T34" fmla="*/ 215 w 281"/>
              <a:gd name="T35" fmla="*/ 521 h 608"/>
              <a:gd name="T36" fmla="*/ 197 w 281"/>
              <a:gd name="T37" fmla="*/ 546 h 608"/>
              <a:gd name="T38" fmla="*/ 177 w 281"/>
              <a:gd name="T39" fmla="*/ 570 h 608"/>
              <a:gd name="T40" fmla="*/ 155 w 281"/>
              <a:gd name="T41" fmla="*/ 593 h 608"/>
              <a:gd name="T42" fmla="*/ 131 w 281"/>
              <a:gd name="T43" fmla="*/ 600 h 608"/>
              <a:gd name="T44" fmla="*/ 109 w 281"/>
              <a:gd name="T45" fmla="*/ 578 h 608"/>
              <a:gd name="T46" fmla="*/ 88 w 281"/>
              <a:gd name="T47" fmla="*/ 554 h 608"/>
              <a:gd name="T48" fmla="*/ 69 w 281"/>
              <a:gd name="T49" fmla="*/ 530 h 608"/>
              <a:gd name="T50" fmla="*/ 53 w 281"/>
              <a:gd name="T51" fmla="*/ 503 h 608"/>
              <a:gd name="T52" fmla="*/ 37 w 281"/>
              <a:gd name="T53" fmla="*/ 475 h 608"/>
              <a:gd name="T54" fmla="*/ 25 w 281"/>
              <a:gd name="T55" fmla="*/ 444 h 608"/>
              <a:gd name="T56" fmla="*/ 16 w 281"/>
              <a:gd name="T57" fmla="*/ 414 h 608"/>
              <a:gd name="T58" fmla="*/ 7 w 281"/>
              <a:gd name="T59" fmla="*/ 381 h 608"/>
              <a:gd name="T60" fmla="*/ 2 w 281"/>
              <a:gd name="T61" fmla="*/ 348 h 608"/>
              <a:gd name="T62" fmla="*/ 0 w 281"/>
              <a:gd name="T63" fmla="*/ 314 h 608"/>
              <a:gd name="T64" fmla="*/ 0 w 281"/>
              <a:gd name="T65" fmla="*/ 280 h 608"/>
              <a:gd name="T66" fmla="*/ 3 w 281"/>
              <a:gd name="T67" fmla="*/ 247 h 608"/>
              <a:gd name="T68" fmla="*/ 10 w 281"/>
              <a:gd name="T69" fmla="*/ 214 h 608"/>
              <a:gd name="T70" fmla="*/ 19 w 281"/>
              <a:gd name="T71" fmla="*/ 182 h 608"/>
              <a:gd name="T72" fmla="*/ 30 w 281"/>
              <a:gd name="T73" fmla="*/ 151 h 608"/>
              <a:gd name="T74" fmla="*/ 43 w 281"/>
              <a:gd name="T75" fmla="*/ 121 h 608"/>
              <a:gd name="T76" fmla="*/ 58 w 281"/>
              <a:gd name="T77" fmla="*/ 94 h 608"/>
              <a:gd name="T78" fmla="*/ 76 w 281"/>
              <a:gd name="T79" fmla="*/ 67 h 608"/>
              <a:gd name="T80" fmla="*/ 95 w 281"/>
              <a:gd name="T81" fmla="*/ 43 h 608"/>
              <a:gd name="T82" fmla="*/ 117 w 281"/>
              <a:gd name="T83" fmla="*/ 20 h 608"/>
              <a:gd name="T84" fmla="*/ 140 w 281"/>
              <a:gd name="T85" fmla="*/ 0 h 60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81"/>
              <a:gd name="T130" fmla="*/ 0 h 608"/>
              <a:gd name="T131" fmla="*/ 281 w 281"/>
              <a:gd name="T132" fmla="*/ 608 h 60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81" h="608">
                <a:moveTo>
                  <a:pt x="140" y="0"/>
                </a:moveTo>
                <a:lnTo>
                  <a:pt x="148" y="6"/>
                </a:lnTo>
                <a:lnTo>
                  <a:pt x="156" y="13"/>
                </a:lnTo>
                <a:lnTo>
                  <a:pt x="164" y="20"/>
                </a:lnTo>
                <a:lnTo>
                  <a:pt x="171" y="27"/>
                </a:lnTo>
                <a:lnTo>
                  <a:pt x="178" y="35"/>
                </a:lnTo>
                <a:lnTo>
                  <a:pt x="184" y="43"/>
                </a:lnTo>
                <a:lnTo>
                  <a:pt x="192" y="51"/>
                </a:lnTo>
                <a:lnTo>
                  <a:pt x="198" y="59"/>
                </a:lnTo>
                <a:lnTo>
                  <a:pt x="204" y="67"/>
                </a:lnTo>
                <a:lnTo>
                  <a:pt x="210" y="76"/>
                </a:lnTo>
                <a:lnTo>
                  <a:pt x="216" y="85"/>
                </a:lnTo>
                <a:lnTo>
                  <a:pt x="222" y="94"/>
                </a:lnTo>
                <a:lnTo>
                  <a:pt x="227" y="103"/>
                </a:lnTo>
                <a:lnTo>
                  <a:pt x="232" y="112"/>
                </a:lnTo>
                <a:lnTo>
                  <a:pt x="237" y="121"/>
                </a:lnTo>
                <a:lnTo>
                  <a:pt x="242" y="131"/>
                </a:lnTo>
                <a:lnTo>
                  <a:pt x="246" y="141"/>
                </a:lnTo>
                <a:lnTo>
                  <a:pt x="250" y="151"/>
                </a:lnTo>
                <a:lnTo>
                  <a:pt x="254" y="161"/>
                </a:lnTo>
                <a:lnTo>
                  <a:pt x="258" y="171"/>
                </a:lnTo>
                <a:lnTo>
                  <a:pt x="261" y="181"/>
                </a:lnTo>
                <a:lnTo>
                  <a:pt x="264" y="192"/>
                </a:lnTo>
                <a:lnTo>
                  <a:pt x="267" y="202"/>
                </a:lnTo>
                <a:lnTo>
                  <a:pt x="270" y="213"/>
                </a:lnTo>
                <a:lnTo>
                  <a:pt x="272" y="224"/>
                </a:lnTo>
                <a:lnTo>
                  <a:pt x="274" y="235"/>
                </a:lnTo>
                <a:lnTo>
                  <a:pt x="276" y="246"/>
                </a:lnTo>
                <a:lnTo>
                  <a:pt x="277" y="258"/>
                </a:lnTo>
                <a:lnTo>
                  <a:pt x="278" y="268"/>
                </a:lnTo>
                <a:lnTo>
                  <a:pt x="279" y="279"/>
                </a:lnTo>
                <a:lnTo>
                  <a:pt x="280" y="291"/>
                </a:lnTo>
                <a:lnTo>
                  <a:pt x="280" y="303"/>
                </a:lnTo>
                <a:lnTo>
                  <a:pt x="280" y="314"/>
                </a:lnTo>
                <a:lnTo>
                  <a:pt x="279" y="326"/>
                </a:lnTo>
                <a:lnTo>
                  <a:pt x="278" y="337"/>
                </a:lnTo>
                <a:lnTo>
                  <a:pt x="277" y="348"/>
                </a:lnTo>
                <a:lnTo>
                  <a:pt x="276" y="359"/>
                </a:lnTo>
                <a:lnTo>
                  <a:pt x="274" y="370"/>
                </a:lnTo>
                <a:lnTo>
                  <a:pt x="272" y="381"/>
                </a:lnTo>
                <a:lnTo>
                  <a:pt x="270" y="392"/>
                </a:lnTo>
                <a:lnTo>
                  <a:pt x="267" y="403"/>
                </a:lnTo>
                <a:lnTo>
                  <a:pt x="264" y="413"/>
                </a:lnTo>
                <a:lnTo>
                  <a:pt x="261" y="424"/>
                </a:lnTo>
                <a:lnTo>
                  <a:pt x="258" y="434"/>
                </a:lnTo>
                <a:lnTo>
                  <a:pt x="254" y="444"/>
                </a:lnTo>
                <a:lnTo>
                  <a:pt x="250" y="454"/>
                </a:lnTo>
                <a:lnTo>
                  <a:pt x="245" y="464"/>
                </a:lnTo>
                <a:lnTo>
                  <a:pt x="242" y="475"/>
                </a:lnTo>
                <a:lnTo>
                  <a:pt x="236" y="484"/>
                </a:lnTo>
                <a:lnTo>
                  <a:pt x="232" y="493"/>
                </a:lnTo>
                <a:lnTo>
                  <a:pt x="226" y="502"/>
                </a:lnTo>
                <a:lnTo>
                  <a:pt x="221" y="512"/>
                </a:lnTo>
                <a:lnTo>
                  <a:pt x="215" y="521"/>
                </a:lnTo>
                <a:lnTo>
                  <a:pt x="210" y="529"/>
                </a:lnTo>
                <a:lnTo>
                  <a:pt x="203" y="537"/>
                </a:lnTo>
                <a:lnTo>
                  <a:pt x="197" y="546"/>
                </a:lnTo>
                <a:lnTo>
                  <a:pt x="191" y="554"/>
                </a:lnTo>
                <a:lnTo>
                  <a:pt x="184" y="563"/>
                </a:lnTo>
                <a:lnTo>
                  <a:pt x="177" y="570"/>
                </a:lnTo>
                <a:lnTo>
                  <a:pt x="170" y="578"/>
                </a:lnTo>
                <a:lnTo>
                  <a:pt x="162" y="585"/>
                </a:lnTo>
                <a:lnTo>
                  <a:pt x="155" y="593"/>
                </a:lnTo>
                <a:lnTo>
                  <a:pt x="147" y="600"/>
                </a:lnTo>
                <a:lnTo>
                  <a:pt x="139" y="607"/>
                </a:lnTo>
                <a:lnTo>
                  <a:pt x="131" y="600"/>
                </a:lnTo>
                <a:lnTo>
                  <a:pt x="123" y="593"/>
                </a:lnTo>
                <a:lnTo>
                  <a:pt x="116" y="585"/>
                </a:lnTo>
                <a:lnTo>
                  <a:pt x="109" y="578"/>
                </a:lnTo>
                <a:lnTo>
                  <a:pt x="102" y="570"/>
                </a:lnTo>
                <a:lnTo>
                  <a:pt x="95" y="563"/>
                </a:lnTo>
                <a:lnTo>
                  <a:pt x="88" y="554"/>
                </a:lnTo>
                <a:lnTo>
                  <a:pt x="82" y="546"/>
                </a:lnTo>
                <a:lnTo>
                  <a:pt x="76" y="537"/>
                </a:lnTo>
                <a:lnTo>
                  <a:pt x="69" y="530"/>
                </a:lnTo>
                <a:lnTo>
                  <a:pt x="63" y="521"/>
                </a:lnTo>
                <a:lnTo>
                  <a:pt x="58" y="512"/>
                </a:lnTo>
                <a:lnTo>
                  <a:pt x="53" y="503"/>
                </a:lnTo>
                <a:lnTo>
                  <a:pt x="47" y="493"/>
                </a:lnTo>
                <a:lnTo>
                  <a:pt x="43" y="484"/>
                </a:lnTo>
                <a:lnTo>
                  <a:pt x="37" y="475"/>
                </a:lnTo>
                <a:lnTo>
                  <a:pt x="34" y="464"/>
                </a:lnTo>
                <a:lnTo>
                  <a:pt x="29" y="455"/>
                </a:lnTo>
                <a:lnTo>
                  <a:pt x="25" y="444"/>
                </a:lnTo>
                <a:lnTo>
                  <a:pt x="22" y="434"/>
                </a:lnTo>
                <a:lnTo>
                  <a:pt x="18" y="424"/>
                </a:lnTo>
                <a:lnTo>
                  <a:pt x="16" y="414"/>
                </a:lnTo>
                <a:lnTo>
                  <a:pt x="12" y="403"/>
                </a:lnTo>
                <a:lnTo>
                  <a:pt x="10" y="392"/>
                </a:lnTo>
                <a:lnTo>
                  <a:pt x="7" y="381"/>
                </a:lnTo>
                <a:lnTo>
                  <a:pt x="5" y="370"/>
                </a:lnTo>
                <a:lnTo>
                  <a:pt x="3" y="359"/>
                </a:lnTo>
                <a:lnTo>
                  <a:pt x="2" y="348"/>
                </a:lnTo>
                <a:lnTo>
                  <a:pt x="1" y="338"/>
                </a:lnTo>
                <a:lnTo>
                  <a:pt x="0" y="326"/>
                </a:lnTo>
                <a:lnTo>
                  <a:pt x="0" y="314"/>
                </a:lnTo>
                <a:lnTo>
                  <a:pt x="0" y="303"/>
                </a:lnTo>
                <a:lnTo>
                  <a:pt x="0" y="292"/>
                </a:lnTo>
                <a:lnTo>
                  <a:pt x="0" y="280"/>
                </a:lnTo>
                <a:lnTo>
                  <a:pt x="1" y="268"/>
                </a:lnTo>
                <a:lnTo>
                  <a:pt x="2" y="258"/>
                </a:lnTo>
                <a:lnTo>
                  <a:pt x="3" y="247"/>
                </a:lnTo>
                <a:lnTo>
                  <a:pt x="5" y="236"/>
                </a:lnTo>
                <a:lnTo>
                  <a:pt x="7" y="225"/>
                </a:lnTo>
                <a:lnTo>
                  <a:pt x="10" y="214"/>
                </a:lnTo>
                <a:lnTo>
                  <a:pt x="12" y="203"/>
                </a:lnTo>
                <a:lnTo>
                  <a:pt x="16" y="192"/>
                </a:lnTo>
                <a:lnTo>
                  <a:pt x="19" y="182"/>
                </a:lnTo>
                <a:lnTo>
                  <a:pt x="22" y="172"/>
                </a:lnTo>
                <a:lnTo>
                  <a:pt x="26" y="162"/>
                </a:lnTo>
                <a:lnTo>
                  <a:pt x="30" y="151"/>
                </a:lnTo>
                <a:lnTo>
                  <a:pt x="34" y="142"/>
                </a:lnTo>
                <a:lnTo>
                  <a:pt x="37" y="131"/>
                </a:lnTo>
                <a:lnTo>
                  <a:pt x="43" y="121"/>
                </a:lnTo>
                <a:lnTo>
                  <a:pt x="48" y="112"/>
                </a:lnTo>
                <a:lnTo>
                  <a:pt x="53" y="103"/>
                </a:lnTo>
                <a:lnTo>
                  <a:pt x="58" y="94"/>
                </a:lnTo>
                <a:lnTo>
                  <a:pt x="64" y="85"/>
                </a:lnTo>
                <a:lnTo>
                  <a:pt x="69" y="76"/>
                </a:lnTo>
                <a:lnTo>
                  <a:pt x="76" y="67"/>
                </a:lnTo>
                <a:lnTo>
                  <a:pt x="82" y="59"/>
                </a:lnTo>
                <a:lnTo>
                  <a:pt x="89" y="51"/>
                </a:lnTo>
                <a:lnTo>
                  <a:pt x="95" y="43"/>
                </a:lnTo>
                <a:lnTo>
                  <a:pt x="103" y="35"/>
                </a:lnTo>
                <a:lnTo>
                  <a:pt x="110" y="27"/>
                </a:lnTo>
                <a:lnTo>
                  <a:pt x="117" y="20"/>
                </a:lnTo>
                <a:lnTo>
                  <a:pt x="125" y="13"/>
                </a:lnTo>
                <a:lnTo>
                  <a:pt x="133" y="6"/>
                </a:lnTo>
                <a:lnTo>
                  <a:pt x="140" y="0"/>
                </a:lnTo>
              </a:path>
            </a:pathLst>
          </a:custGeom>
          <a:solidFill>
            <a:srgbClr val="FFFF66"/>
          </a:solidFill>
          <a:ln w="28575" cap="rnd" cmpd="sng">
            <a:solidFill>
              <a:schemeClr val="tx1"/>
            </a:solidFill>
            <a:prstDash val="solid"/>
            <a:round/>
            <a:headEnd type="none" w="sm" len="sm"/>
            <a:tailEnd type="none" w="sm" len="sm"/>
          </a:ln>
        </p:spPr>
        <p:txBody>
          <a:bodyPr/>
          <a:lstStyle/>
          <a:p>
            <a:endParaRPr lang="es-CL"/>
          </a:p>
        </p:txBody>
      </p:sp>
    </p:spTree>
    <p:extLst>
      <p:ext uri="{BB962C8B-B14F-4D97-AF65-F5344CB8AC3E}">
        <p14:creationId xmlns:p14="http://schemas.microsoft.com/office/powerpoint/2010/main" val="339028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520036"/>
            <a:ext cx="7772400" cy="685347"/>
          </a:xfrm>
        </p:spPr>
        <p:txBody>
          <a:bodyPr>
            <a:normAutofit/>
          </a:bodyPr>
          <a:lstStyle/>
          <a:p>
            <a:pPr algn="l"/>
            <a:r>
              <a:rPr lang="es-CL" sz="2400" b="1" dirty="0">
                <a:solidFill>
                  <a:srgbClr val="D40202"/>
                </a:solidFill>
                <a:latin typeface="Myriad Pro"/>
                <a:cs typeface="Myriad Pro"/>
              </a:rPr>
              <a:t>DESCRIPCIÓN DE LA ASIGNATURA - Unidad</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2" name="Rectángulo 1"/>
          <p:cNvSpPr/>
          <p:nvPr/>
        </p:nvSpPr>
        <p:spPr>
          <a:xfrm>
            <a:off x="1398820" y="2421732"/>
            <a:ext cx="6005915" cy="2062103"/>
          </a:xfrm>
          <a:prstGeom prst="rect">
            <a:avLst/>
          </a:prstGeom>
        </p:spPr>
        <p:txBody>
          <a:bodyPr wrap="square">
            <a:spAutoFit/>
          </a:bodyPr>
          <a:lstStyle/>
          <a:p>
            <a:r>
              <a:rPr lang="es-ES" sz="2400" b="1" dirty="0"/>
              <a:t>Consultas, </a:t>
            </a:r>
            <a:r>
              <a:rPr lang="es-ES" sz="2400" b="1" dirty="0" err="1"/>
              <a:t>Subconsultas</a:t>
            </a:r>
            <a:r>
              <a:rPr lang="es-ES" sz="2400" b="1" dirty="0"/>
              <a:t> y Agrupaciones SQL</a:t>
            </a:r>
          </a:p>
          <a:p>
            <a:endParaRPr lang="es-ES" sz="2400" b="1" dirty="0"/>
          </a:p>
          <a:p>
            <a:r>
              <a:rPr lang="es-ES" sz="2000" dirty="0"/>
              <a:t>Elaborar consultas mediante lenguaje SQL para extraer y desplegar información de múltiples tablas de una base de datos, utilizando perfiles, roles y usuarios para organizar y restringir el acceso a la base de datos.</a:t>
            </a:r>
            <a:endParaRPr lang="es-CL" sz="2000" dirty="0"/>
          </a:p>
        </p:txBody>
      </p:sp>
      <p:sp>
        <p:nvSpPr>
          <p:cNvPr id="17" name="Rectángulo 16"/>
          <p:cNvSpPr/>
          <p:nvPr/>
        </p:nvSpPr>
        <p:spPr>
          <a:xfrm>
            <a:off x="1073244" y="2050209"/>
            <a:ext cx="301516" cy="301516"/>
          </a:xfrm>
          <a:prstGeom prst="rect">
            <a:avLst/>
          </a:prstGeom>
          <a:solidFill>
            <a:srgbClr val="D40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Título 1"/>
          <p:cNvSpPr txBox="1">
            <a:spLocks/>
          </p:cNvSpPr>
          <p:nvPr/>
        </p:nvSpPr>
        <p:spPr>
          <a:xfrm>
            <a:off x="1076624" y="1953982"/>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a:solidFill>
                  <a:schemeClr val="bg1"/>
                </a:solidFill>
                <a:latin typeface="Myriad Pro"/>
                <a:cs typeface="Myriad Pro"/>
              </a:rPr>
              <a:t>1</a:t>
            </a:r>
          </a:p>
        </p:txBody>
      </p:sp>
    </p:spTree>
    <p:extLst>
      <p:ext uri="{BB962C8B-B14F-4D97-AF65-F5344CB8AC3E}">
        <p14:creationId xmlns:p14="http://schemas.microsoft.com/office/powerpoint/2010/main" val="91649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r>
              <a:rPr lang="es-ES" sz="2400" b="1" dirty="0">
                <a:solidFill>
                  <a:srgbClr val="D40202"/>
                </a:solidFill>
                <a:latin typeface="Myriad Pro"/>
                <a:cs typeface="Myriad Pro"/>
              </a:rPr>
              <a:t>Operador UNION ALL</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8" name="Oval 3"/>
          <p:cNvSpPr>
            <a:spLocks noChangeArrowheads="1"/>
          </p:cNvSpPr>
          <p:nvPr/>
        </p:nvSpPr>
        <p:spPr bwMode="gray">
          <a:xfrm>
            <a:off x="1374399" y="1603094"/>
            <a:ext cx="1442291" cy="1373311"/>
          </a:xfrm>
          <a:prstGeom prst="ellipse">
            <a:avLst/>
          </a:prstGeom>
          <a:solidFill>
            <a:srgbClr val="FFFF66"/>
          </a:solidFill>
          <a:ln w="28575">
            <a:solidFill>
              <a:srgbClr val="000000"/>
            </a:solidFill>
            <a:round/>
            <a:headEnd/>
            <a:tailEnd/>
          </a:ln>
        </p:spPr>
        <p:txBody>
          <a:bodyPr wrap="none" lIns="90488" tIns="44450" rIns="90488" bIns="4445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endParaRPr lang="en-GB" altLang="es-CL" sz="2400" b="0"/>
          </a:p>
        </p:txBody>
      </p:sp>
      <p:sp>
        <p:nvSpPr>
          <p:cNvPr id="9" name="Rectangle 4"/>
          <p:cNvSpPr>
            <a:spLocks noChangeArrowheads="1"/>
          </p:cNvSpPr>
          <p:nvPr/>
        </p:nvSpPr>
        <p:spPr bwMode="auto">
          <a:xfrm>
            <a:off x="1964698" y="1150080"/>
            <a:ext cx="26169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n-US" altLang="es-CL" dirty="0">
                <a:solidFill>
                  <a:srgbClr val="000000"/>
                </a:solidFill>
                <a:sym typeface="Arial" panose="020B0604020202020204" pitchFamily="34" charset="0"/>
              </a:rPr>
              <a:t>A</a:t>
            </a:r>
          </a:p>
        </p:txBody>
      </p:sp>
      <p:sp>
        <p:nvSpPr>
          <p:cNvPr id="10" name="Oval 5"/>
          <p:cNvSpPr>
            <a:spLocks noChangeArrowheads="1"/>
          </p:cNvSpPr>
          <p:nvPr/>
        </p:nvSpPr>
        <p:spPr bwMode="gray">
          <a:xfrm>
            <a:off x="2342401" y="1603093"/>
            <a:ext cx="1442291" cy="1373311"/>
          </a:xfrm>
          <a:prstGeom prst="ellipse">
            <a:avLst/>
          </a:prstGeom>
          <a:solidFill>
            <a:srgbClr val="FFFF66"/>
          </a:solidFill>
          <a:ln w="28575">
            <a:solidFill>
              <a:srgbClr val="000000"/>
            </a:solidFill>
            <a:round/>
            <a:headEnd/>
            <a:tailEnd/>
          </a:ln>
        </p:spPr>
        <p:txBody>
          <a:bodyPr wrap="none" lIns="90488" tIns="44450" rIns="90488" bIns="4445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endParaRPr lang="en-GB" altLang="es-CL" sz="2400" b="0"/>
          </a:p>
        </p:txBody>
      </p:sp>
      <p:sp>
        <p:nvSpPr>
          <p:cNvPr id="11" name="Rectangle 6"/>
          <p:cNvSpPr>
            <a:spLocks noChangeArrowheads="1"/>
          </p:cNvSpPr>
          <p:nvPr/>
        </p:nvSpPr>
        <p:spPr bwMode="auto">
          <a:xfrm>
            <a:off x="2932700" y="1161907"/>
            <a:ext cx="26169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n-US" altLang="es-CL" dirty="0">
                <a:solidFill>
                  <a:srgbClr val="000000"/>
                </a:solidFill>
                <a:sym typeface="Arial" panose="020B0604020202020204" pitchFamily="34" charset="0"/>
              </a:rPr>
              <a:t>B</a:t>
            </a:r>
          </a:p>
        </p:txBody>
      </p:sp>
      <p:sp>
        <p:nvSpPr>
          <p:cNvPr id="13" name="Freeform 12"/>
          <p:cNvSpPr>
            <a:spLocks/>
          </p:cNvSpPr>
          <p:nvPr/>
        </p:nvSpPr>
        <p:spPr bwMode="gray">
          <a:xfrm>
            <a:off x="2337639" y="1779675"/>
            <a:ext cx="476670" cy="1031081"/>
          </a:xfrm>
          <a:custGeom>
            <a:avLst/>
            <a:gdLst>
              <a:gd name="T0" fmla="*/ 156 w 281"/>
              <a:gd name="T1" fmla="*/ 13 h 608"/>
              <a:gd name="T2" fmla="*/ 178 w 281"/>
              <a:gd name="T3" fmla="*/ 35 h 608"/>
              <a:gd name="T4" fmla="*/ 198 w 281"/>
              <a:gd name="T5" fmla="*/ 59 h 608"/>
              <a:gd name="T6" fmla="*/ 216 w 281"/>
              <a:gd name="T7" fmla="*/ 85 h 608"/>
              <a:gd name="T8" fmla="*/ 232 w 281"/>
              <a:gd name="T9" fmla="*/ 112 h 608"/>
              <a:gd name="T10" fmla="*/ 246 w 281"/>
              <a:gd name="T11" fmla="*/ 141 h 608"/>
              <a:gd name="T12" fmla="*/ 258 w 281"/>
              <a:gd name="T13" fmla="*/ 171 h 608"/>
              <a:gd name="T14" fmla="*/ 267 w 281"/>
              <a:gd name="T15" fmla="*/ 202 h 608"/>
              <a:gd name="T16" fmla="*/ 274 w 281"/>
              <a:gd name="T17" fmla="*/ 235 h 608"/>
              <a:gd name="T18" fmla="*/ 278 w 281"/>
              <a:gd name="T19" fmla="*/ 268 h 608"/>
              <a:gd name="T20" fmla="*/ 280 w 281"/>
              <a:gd name="T21" fmla="*/ 303 h 608"/>
              <a:gd name="T22" fmla="*/ 278 w 281"/>
              <a:gd name="T23" fmla="*/ 337 h 608"/>
              <a:gd name="T24" fmla="*/ 274 w 281"/>
              <a:gd name="T25" fmla="*/ 370 h 608"/>
              <a:gd name="T26" fmla="*/ 267 w 281"/>
              <a:gd name="T27" fmla="*/ 403 h 608"/>
              <a:gd name="T28" fmla="*/ 258 w 281"/>
              <a:gd name="T29" fmla="*/ 434 h 608"/>
              <a:gd name="T30" fmla="*/ 245 w 281"/>
              <a:gd name="T31" fmla="*/ 464 h 608"/>
              <a:gd name="T32" fmla="*/ 232 w 281"/>
              <a:gd name="T33" fmla="*/ 493 h 608"/>
              <a:gd name="T34" fmla="*/ 215 w 281"/>
              <a:gd name="T35" fmla="*/ 521 h 608"/>
              <a:gd name="T36" fmla="*/ 197 w 281"/>
              <a:gd name="T37" fmla="*/ 546 h 608"/>
              <a:gd name="T38" fmla="*/ 177 w 281"/>
              <a:gd name="T39" fmla="*/ 570 h 608"/>
              <a:gd name="T40" fmla="*/ 155 w 281"/>
              <a:gd name="T41" fmla="*/ 593 h 608"/>
              <a:gd name="T42" fmla="*/ 131 w 281"/>
              <a:gd name="T43" fmla="*/ 600 h 608"/>
              <a:gd name="T44" fmla="*/ 109 w 281"/>
              <a:gd name="T45" fmla="*/ 578 h 608"/>
              <a:gd name="T46" fmla="*/ 88 w 281"/>
              <a:gd name="T47" fmla="*/ 554 h 608"/>
              <a:gd name="T48" fmla="*/ 69 w 281"/>
              <a:gd name="T49" fmla="*/ 530 h 608"/>
              <a:gd name="T50" fmla="*/ 53 w 281"/>
              <a:gd name="T51" fmla="*/ 503 h 608"/>
              <a:gd name="T52" fmla="*/ 37 w 281"/>
              <a:gd name="T53" fmla="*/ 475 h 608"/>
              <a:gd name="T54" fmla="*/ 25 w 281"/>
              <a:gd name="T55" fmla="*/ 444 h 608"/>
              <a:gd name="T56" fmla="*/ 16 w 281"/>
              <a:gd name="T57" fmla="*/ 414 h 608"/>
              <a:gd name="T58" fmla="*/ 7 w 281"/>
              <a:gd name="T59" fmla="*/ 381 h 608"/>
              <a:gd name="T60" fmla="*/ 2 w 281"/>
              <a:gd name="T61" fmla="*/ 348 h 608"/>
              <a:gd name="T62" fmla="*/ 0 w 281"/>
              <a:gd name="T63" fmla="*/ 314 h 608"/>
              <a:gd name="T64" fmla="*/ 0 w 281"/>
              <a:gd name="T65" fmla="*/ 280 h 608"/>
              <a:gd name="T66" fmla="*/ 3 w 281"/>
              <a:gd name="T67" fmla="*/ 247 h 608"/>
              <a:gd name="T68" fmla="*/ 10 w 281"/>
              <a:gd name="T69" fmla="*/ 214 h 608"/>
              <a:gd name="T70" fmla="*/ 19 w 281"/>
              <a:gd name="T71" fmla="*/ 182 h 608"/>
              <a:gd name="T72" fmla="*/ 30 w 281"/>
              <a:gd name="T73" fmla="*/ 151 h 608"/>
              <a:gd name="T74" fmla="*/ 43 w 281"/>
              <a:gd name="T75" fmla="*/ 121 h 608"/>
              <a:gd name="T76" fmla="*/ 58 w 281"/>
              <a:gd name="T77" fmla="*/ 94 h 608"/>
              <a:gd name="T78" fmla="*/ 76 w 281"/>
              <a:gd name="T79" fmla="*/ 67 h 608"/>
              <a:gd name="T80" fmla="*/ 95 w 281"/>
              <a:gd name="T81" fmla="*/ 43 h 608"/>
              <a:gd name="T82" fmla="*/ 117 w 281"/>
              <a:gd name="T83" fmla="*/ 20 h 608"/>
              <a:gd name="T84" fmla="*/ 140 w 281"/>
              <a:gd name="T85" fmla="*/ 0 h 60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81"/>
              <a:gd name="T130" fmla="*/ 0 h 608"/>
              <a:gd name="T131" fmla="*/ 281 w 281"/>
              <a:gd name="T132" fmla="*/ 608 h 60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81" h="608">
                <a:moveTo>
                  <a:pt x="140" y="0"/>
                </a:moveTo>
                <a:lnTo>
                  <a:pt x="148" y="6"/>
                </a:lnTo>
                <a:lnTo>
                  <a:pt x="156" y="13"/>
                </a:lnTo>
                <a:lnTo>
                  <a:pt x="164" y="20"/>
                </a:lnTo>
                <a:lnTo>
                  <a:pt x="171" y="27"/>
                </a:lnTo>
                <a:lnTo>
                  <a:pt x="178" y="35"/>
                </a:lnTo>
                <a:lnTo>
                  <a:pt x="184" y="43"/>
                </a:lnTo>
                <a:lnTo>
                  <a:pt x="192" y="51"/>
                </a:lnTo>
                <a:lnTo>
                  <a:pt x="198" y="59"/>
                </a:lnTo>
                <a:lnTo>
                  <a:pt x="204" y="67"/>
                </a:lnTo>
                <a:lnTo>
                  <a:pt x="210" y="76"/>
                </a:lnTo>
                <a:lnTo>
                  <a:pt x="216" y="85"/>
                </a:lnTo>
                <a:lnTo>
                  <a:pt x="222" y="94"/>
                </a:lnTo>
                <a:lnTo>
                  <a:pt x="227" y="103"/>
                </a:lnTo>
                <a:lnTo>
                  <a:pt x="232" y="112"/>
                </a:lnTo>
                <a:lnTo>
                  <a:pt x="237" y="121"/>
                </a:lnTo>
                <a:lnTo>
                  <a:pt x="242" y="131"/>
                </a:lnTo>
                <a:lnTo>
                  <a:pt x="246" y="141"/>
                </a:lnTo>
                <a:lnTo>
                  <a:pt x="250" y="151"/>
                </a:lnTo>
                <a:lnTo>
                  <a:pt x="254" y="161"/>
                </a:lnTo>
                <a:lnTo>
                  <a:pt x="258" y="171"/>
                </a:lnTo>
                <a:lnTo>
                  <a:pt x="261" y="181"/>
                </a:lnTo>
                <a:lnTo>
                  <a:pt x="264" y="192"/>
                </a:lnTo>
                <a:lnTo>
                  <a:pt x="267" y="202"/>
                </a:lnTo>
                <a:lnTo>
                  <a:pt x="270" y="213"/>
                </a:lnTo>
                <a:lnTo>
                  <a:pt x="272" y="224"/>
                </a:lnTo>
                <a:lnTo>
                  <a:pt x="274" y="235"/>
                </a:lnTo>
                <a:lnTo>
                  <a:pt x="276" y="246"/>
                </a:lnTo>
                <a:lnTo>
                  <a:pt x="277" y="258"/>
                </a:lnTo>
                <a:lnTo>
                  <a:pt x="278" y="268"/>
                </a:lnTo>
                <a:lnTo>
                  <a:pt x="279" y="279"/>
                </a:lnTo>
                <a:lnTo>
                  <a:pt x="280" y="291"/>
                </a:lnTo>
                <a:lnTo>
                  <a:pt x="280" y="303"/>
                </a:lnTo>
                <a:lnTo>
                  <a:pt x="280" y="314"/>
                </a:lnTo>
                <a:lnTo>
                  <a:pt x="279" y="326"/>
                </a:lnTo>
                <a:lnTo>
                  <a:pt x="278" y="337"/>
                </a:lnTo>
                <a:lnTo>
                  <a:pt x="277" y="348"/>
                </a:lnTo>
                <a:lnTo>
                  <a:pt x="276" y="359"/>
                </a:lnTo>
                <a:lnTo>
                  <a:pt x="274" y="370"/>
                </a:lnTo>
                <a:lnTo>
                  <a:pt x="272" y="381"/>
                </a:lnTo>
                <a:lnTo>
                  <a:pt x="270" y="392"/>
                </a:lnTo>
                <a:lnTo>
                  <a:pt x="267" y="403"/>
                </a:lnTo>
                <a:lnTo>
                  <a:pt x="264" y="413"/>
                </a:lnTo>
                <a:lnTo>
                  <a:pt x="261" y="424"/>
                </a:lnTo>
                <a:lnTo>
                  <a:pt x="258" y="434"/>
                </a:lnTo>
                <a:lnTo>
                  <a:pt x="254" y="444"/>
                </a:lnTo>
                <a:lnTo>
                  <a:pt x="250" y="454"/>
                </a:lnTo>
                <a:lnTo>
                  <a:pt x="245" y="464"/>
                </a:lnTo>
                <a:lnTo>
                  <a:pt x="242" y="475"/>
                </a:lnTo>
                <a:lnTo>
                  <a:pt x="236" y="484"/>
                </a:lnTo>
                <a:lnTo>
                  <a:pt x="232" y="493"/>
                </a:lnTo>
                <a:lnTo>
                  <a:pt x="226" y="502"/>
                </a:lnTo>
                <a:lnTo>
                  <a:pt x="221" y="512"/>
                </a:lnTo>
                <a:lnTo>
                  <a:pt x="215" y="521"/>
                </a:lnTo>
                <a:lnTo>
                  <a:pt x="210" y="529"/>
                </a:lnTo>
                <a:lnTo>
                  <a:pt x="203" y="537"/>
                </a:lnTo>
                <a:lnTo>
                  <a:pt x="197" y="546"/>
                </a:lnTo>
                <a:lnTo>
                  <a:pt x="191" y="554"/>
                </a:lnTo>
                <a:lnTo>
                  <a:pt x="184" y="563"/>
                </a:lnTo>
                <a:lnTo>
                  <a:pt x="177" y="570"/>
                </a:lnTo>
                <a:lnTo>
                  <a:pt x="170" y="578"/>
                </a:lnTo>
                <a:lnTo>
                  <a:pt x="162" y="585"/>
                </a:lnTo>
                <a:lnTo>
                  <a:pt x="155" y="593"/>
                </a:lnTo>
                <a:lnTo>
                  <a:pt x="147" y="600"/>
                </a:lnTo>
                <a:lnTo>
                  <a:pt x="139" y="607"/>
                </a:lnTo>
                <a:lnTo>
                  <a:pt x="131" y="600"/>
                </a:lnTo>
                <a:lnTo>
                  <a:pt x="123" y="593"/>
                </a:lnTo>
                <a:lnTo>
                  <a:pt x="116" y="585"/>
                </a:lnTo>
                <a:lnTo>
                  <a:pt x="109" y="578"/>
                </a:lnTo>
                <a:lnTo>
                  <a:pt x="102" y="570"/>
                </a:lnTo>
                <a:lnTo>
                  <a:pt x="95" y="563"/>
                </a:lnTo>
                <a:lnTo>
                  <a:pt x="88" y="554"/>
                </a:lnTo>
                <a:lnTo>
                  <a:pt x="82" y="546"/>
                </a:lnTo>
                <a:lnTo>
                  <a:pt x="76" y="537"/>
                </a:lnTo>
                <a:lnTo>
                  <a:pt x="69" y="530"/>
                </a:lnTo>
                <a:lnTo>
                  <a:pt x="63" y="521"/>
                </a:lnTo>
                <a:lnTo>
                  <a:pt x="58" y="512"/>
                </a:lnTo>
                <a:lnTo>
                  <a:pt x="53" y="503"/>
                </a:lnTo>
                <a:lnTo>
                  <a:pt x="47" y="493"/>
                </a:lnTo>
                <a:lnTo>
                  <a:pt x="43" y="484"/>
                </a:lnTo>
                <a:lnTo>
                  <a:pt x="37" y="475"/>
                </a:lnTo>
                <a:lnTo>
                  <a:pt x="34" y="464"/>
                </a:lnTo>
                <a:lnTo>
                  <a:pt x="29" y="455"/>
                </a:lnTo>
                <a:lnTo>
                  <a:pt x="25" y="444"/>
                </a:lnTo>
                <a:lnTo>
                  <a:pt x="22" y="434"/>
                </a:lnTo>
                <a:lnTo>
                  <a:pt x="18" y="424"/>
                </a:lnTo>
                <a:lnTo>
                  <a:pt x="16" y="414"/>
                </a:lnTo>
                <a:lnTo>
                  <a:pt x="12" y="403"/>
                </a:lnTo>
                <a:lnTo>
                  <a:pt x="10" y="392"/>
                </a:lnTo>
                <a:lnTo>
                  <a:pt x="7" y="381"/>
                </a:lnTo>
                <a:lnTo>
                  <a:pt x="5" y="370"/>
                </a:lnTo>
                <a:lnTo>
                  <a:pt x="3" y="359"/>
                </a:lnTo>
                <a:lnTo>
                  <a:pt x="2" y="348"/>
                </a:lnTo>
                <a:lnTo>
                  <a:pt x="1" y="338"/>
                </a:lnTo>
                <a:lnTo>
                  <a:pt x="0" y="326"/>
                </a:lnTo>
                <a:lnTo>
                  <a:pt x="0" y="314"/>
                </a:lnTo>
                <a:lnTo>
                  <a:pt x="0" y="303"/>
                </a:lnTo>
                <a:lnTo>
                  <a:pt x="0" y="292"/>
                </a:lnTo>
                <a:lnTo>
                  <a:pt x="0" y="280"/>
                </a:lnTo>
                <a:lnTo>
                  <a:pt x="1" y="268"/>
                </a:lnTo>
                <a:lnTo>
                  <a:pt x="2" y="258"/>
                </a:lnTo>
                <a:lnTo>
                  <a:pt x="3" y="247"/>
                </a:lnTo>
                <a:lnTo>
                  <a:pt x="5" y="236"/>
                </a:lnTo>
                <a:lnTo>
                  <a:pt x="7" y="225"/>
                </a:lnTo>
                <a:lnTo>
                  <a:pt x="10" y="214"/>
                </a:lnTo>
                <a:lnTo>
                  <a:pt x="12" y="203"/>
                </a:lnTo>
                <a:lnTo>
                  <a:pt x="16" y="192"/>
                </a:lnTo>
                <a:lnTo>
                  <a:pt x="19" y="182"/>
                </a:lnTo>
                <a:lnTo>
                  <a:pt x="22" y="172"/>
                </a:lnTo>
                <a:lnTo>
                  <a:pt x="26" y="162"/>
                </a:lnTo>
                <a:lnTo>
                  <a:pt x="30" y="151"/>
                </a:lnTo>
                <a:lnTo>
                  <a:pt x="34" y="142"/>
                </a:lnTo>
                <a:lnTo>
                  <a:pt x="37" y="131"/>
                </a:lnTo>
                <a:lnTo>
                  <a:pt x="43" y="121"/>
                </a:lnTo>
                <a:lnTo>
                  <a:pt x="48" y="112"/>
                </a:lnTo>
                <a:lnTo>
                  <a:pt x="53" y="103"/>
                </a:lnTo>
                <a:lnTo>
                  <a:pt x="58" y="94"/>
                </a:lnTo>
                <a:lnTo>
                  <a:pt x="64" y="85"/>
                </a:lnTo>
                <a:lnTo>
                  <a:pt x="69" y="76"/>
                </a:lnTo>
                <a:lnTo>
                  <a:pt x="76" y="67"/>
                </a:lnTo>
                <a:lnTo>
                  <a:pt x="82" y="59"/>
                </a:lnTo>
                <a:lnTo>
                  <a:pt x="89" y="51"/>
                </a:lnTo>
                <a:lnTo>
                  <a:pt x="95" y="43"/>
                </a:lnTo>
                <a:lnTo>
                  <a:pt x="103" y="35"/>
                </a:lnTo>
                <a:lnTo>
                  <a:pt x="110" y="27"/>
                </a:lnTo>
                <a:lnTo>
                  <a:pt x="117" y="20"/>
                </a:lnTo>
                <a:lnTo>
                  <a:pt x="125" y="13"/>
                </a:lnTo>
                <a:lnTo>
                  <a:pt x="133" y="6"/>
                </a:lnTo>
                <a:lnTo>
                  <a:pt x="140" y="0"/>
                </a:lnTo>
              </a:path>
            </a:pathLst>
          </a:custGeom>
          <a:solidFill>
            <a:srgbClr val="FFFF66"/>
          </a:solidFill>
          <a:ln w="28575" cap="rnd" cmpd="sng">
            <a:solidFill>
              <a:schemeClr val="tx1"/>
            </a:solidFill>
            <a:prstDash val="solid"/>
            <a:round/>
            <a:headEnd type="none" w="sm" len="sm"/>
            <a:tailEnd type="none" w="sm" len="sm"/>
          </a:ln>
        </p:spPr>
        <p:txBody>
          <a:bodyPr/>
          <a:lstStyle/>
          <a:p>
            <a:endParaRPr lang="es-CL"/>
          </a:p>
        </p:txBody>
      </p:sp>
      <p:sp>
        <p:nvSpPr>
          <p:cNvPr id="2" name="Rectángulo 1"/>
          <p:cNvSpPr/>
          <p:nvPr/>
        </p:nvSpPr>
        <p:spPr>
          <a:xfrm>
            <a:off x="908393" y="3422170"/>
            <a:ext cx="4302585" cy="2308324"/>
          </a:xfrm>
          <a:prstGeom prst="rect">
            <a:avLst/>
          </a:prstGeom>
        </p:spPr>
        <p:txBody>
          <a:bodyPr wrap="square">
            <a:spAutoFit/>
          </a:bodyPr>
          <a:lstStyle/>
          <a:p>
            <a:r>
              <a:rPr lang="es-CL" sz="2400" dirty="0"/>
              <a:t>SELECT </a:t>
            </a:r>
            <a:r>
              <a:rPr lang="es-CL" sz="2400" dirty="0" err="1"/>
              <a:t>employee_id</a:t>
            </a:r>
            <a:r>
              <a:rPr lang="es-CL" sz="2400" dirty="0"/>
              <a:t>, </a:t>
            </a:r>
            <a:r>
              <a:rPr lang="es-CL" sz="2400" dirty="0" err="1"/>
              <a:t>job_id</a:t>
            </a:r>
            <a:endParaRPr lang="es-CL" sz="2400" dirty="0"/>
          </a:p>
          <a:p>
            <a:r>
              <a:rPr lang="es-CL" sz="2400" dirty="0"/>
              <a:t>FROM   </a:t>
            </a:r>
            <a:r>
              <a:rPr lang="es-CL" sz="2400" dirty="0" err="1"/>
              <a:t>employees</a:t>
            </a:r>
            <a:endParaRPr lang="es-CL" sz="2400" dirty="0"/>
          </a:p>
          <a:p>
            <a:r>
              <a:rPr lang="es-CL" sz="2400" dirty="0">
                <a:solidFill>
                  <a:srgbClr val="FF0000"/>
                </a:solidFill>
              </a:rPr>
              <a:t>UNION ALL</a:t>
            </a:r>
          </a:p>
          <a:p>
            <a:r>
              <a:rPr lang="es-CL" sz="2400" dirty="0"/>
              <a:t>SELECT </a:t>
            </a:r>
            <a:r>
              <a:rPr lang="es-CL" sz="2400" dirty="0" err="1"/>
              <a:t>employee_id</a:t>
            </a:r>
            <a:r>
              <a:rPr lang="es-CL" sz="2400" dirty="0"/>
              <a:t>, </a:t>
            </a:r>
            <a:r>
              <a:rPr lang="es-CL" sz="2400" dirty="0" err="1"/>
              <a:t>job_id</a:t>
            </a:r>
            <a:endParaRPr lang="es-CL" sz="2400" dirty="0"/>
          </a:p>
          <a:p>
            <a:r>
              <a:rPr lang="es-CL" sz="2400" dirty="0"/>
              <a:t>FROM   </a:t>
            </a:r>
            <a:r>
              <a:rPr lang="es-CL" sz="2400" dirty="0" err="1"/>
              <a:t>job_history</a:t>
            </a:r>
            <a:endParaRPr lang="es-CL" sz="2400" dirty="0"/>
          </a:p>
          <a:p>
            <a:r>
              <a:rPr lang="es-CL" sz="2400" dirty="0"/>
              <a:t>ORDER BY </a:t>
            </a:r>
            <a:r>
              <a:rPr lang="es-CL" sz="2400" dirty="0" err="1"/>
              <a:t>employee_id</a:t>
            </a:r>
            <a:r>
              <a:rPr lang="es-CL" sz="2400" dirty="0"/>
              <a:t>, </a:t>
            </a:r>
            <a:r>
              <a:rPr lang="es-CL" sz="2400" dirty="0" err="1"/>
              <a:t>job_id</a:t>
            </a:r>
            <a:r>
              <a:rPr lang="es-CL" sz="2400" dirty="0"/>
              <a:t>;</a:t>
            </a:r>
          </a:p>
        </p:txBody>
      </p:sp>
      <p:pic>
        <p:nvPicPr>
          <p:cNvPr id="4" name="Imagen 3"/>
          <p:cNvPicPr>
            <a:picLocks noChangeAspect="1"/>
          </p:cNvPicPr>
          <p:nvPr/>
        </p:nvPicPr>
        <p:blipFill>
          <a:blip r:embed="rId3"/>
          <a:stretch>
            <a:fillRect/>
          </a:stretch>
        </p:blipFill>
        <p:spPr>
          <a:xfrm>
            <a:off x="6378767" y="983656"/>
            <a:ext cx="2285012" cy="5231170"/>
          </a:xfrm>
          <a:prstGeom prst="rect">
            <a:avLst/>
          </a:prstGeom>
        </p:spPr>
      </p:pic>
      <p:sp>
        <p:nvSpPr>
          <p:cNvPr id="5" name="Rectángulo redondeado 4"/>
          <p:cNvSpPr/>
          <p:nvPr/>
        </p:nvSpPr>
        <p:spPr>
          <a:xfrm>
            <a:off x="6753340" y="2847471"/>
            <a:ext cx="1789305" cy="517792"/>
          </a:xfrm>
          <a:prstGeom prst="round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4" name="Rectángulo 13"/>
          <p:cNvSpPr/>
          <p:nvPr/>
        </p:nvSpPr>
        <p:spPr>
          <a:xfrm>
            <a:off x="5100312" y="2921701"/>
            <a:ext cx="1558696" cy="369332"/>
          </a:xfrm>
          <a:prstGeom prst="rect">
            <a:avLst/>
          </a:prstGeom>
        </p:spPr>
        <p:txBody>
          <a:bodyPr wrap="none">
            <a:spAutoFit/>
          </a:bodyPr>
          <a:lstStyle/>
          <a:p>
            <a:r>
              <a:rPr lang="es-CL" altLang="es-CL" b="1" dirty="0">
                <a:solidFill>
                  <a:srgbClr val="FF0000"/>
                </a:solidFill>
                <a:cs typeface="Arial" panose="020B0604020202020204" pitchFamily="34" charset="0"/>
                <a:sym typeface="Arial" panose="020B0604020202020204" pitchFamily="34" charset="0"/>
              </a:rPr>
              <a:t>Está duplicada</a:t>
            </a:r>
            <a:endParaRPr lang="es-CL" b="1" dirty="0">
              <a:solidFill>
                <a:srgbClr val="FF0000"/>
              </a:solidFill>
            </a:endParaRPr>
          </a:p>
        </p:txBody>
      </p:sp>
    </p:spTree>
    <p:extLst>
      <p:ext uri="{BB962C8B-B14F-4D97-AF65-F5344CB8AC3E}">
        <p14:creationId xmlns:p14="http://schemas.microsoft.com/office/powerpoint/2010/main" val="301740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r>
              <a:rPr lang="es-ES" sz="2400" b="1" dirty="0">
                <a:solidFill>
                  <a:srgbClr val="D40202"/>
                </a:solidFill>
                <a:latin typeface="Myriad Pro"/>
                <a:cs typeface="Myriad Pro"/>
              </a:rPr>
              <a:t>Operador INTERSECT</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8" name="Oval 3"/>
          <p:cNvSpPr>
            <a:spLocks noChangeArrowheads="1"/>
          </p:cNvSpPr>
          <p:nvPr/>
        </p:nvSpPr>
        <p:spPr bwMode="gray">
          <a:xfrm>
            <a:off x="1374399" y="1459166"/>
            <a:ext cx="1442291" cy="1373311"/>
          </a:xfrm>
          <a:prstGeom prst="ellipse">
            <a:avLst/>
          </a:prstGeom>
          <a:solidFill>
            <a:schemeClr val="tx2">
              <a:lumMod val="40000"/>
              <a:lumOff val="60000"/>
            </a:schemeClr>
          </a:solidFill>
          <a:ln w="28575">
            <a:solidFill>
              <a:srgbClr val="000000"/>
            </a:solidFill>
            <a:round/>
            <a:headEnd/>
            <a:tailEnd/>
          </a:ln>
        </p:spPr>
        <p:txBody>
          <a:bodyPr wrap="none" lIns="90488" tIns="44450" rIns="90488" bIns="4445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endParaRPr lang="en-GB" altLang="es-CL" sz="2400" b="0"/>
          </a:p>
        </p:txBody>
      </p:sp>
      <p:sp>
        <p:nvSpPr>
          <p:cNvPr id="9" name="Rectangle 4"/>
          <p:cNvSpPr>
            <a:spLocks noChangeArrowheads="1"/>
          </p:cNvSpPr>
          <p:nvPr/>
        </p:nvSpPr>
        <p:spPr bwMode="auto">
          <a:xfrm>
            <a:off x="1964698" y="1006152"/>
            <a:ext cx="26169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n-US" altLang="es-CL" dirty="0">
                <a:solidFill>
                  <a:srgbClr val="000000"/>
                </a:solidFill>
                <a:sym typeface="Arial" panose="020B0604020202020204" pitchFamily="34" charset="0"/>
              </a:rPr>
              <a:t>A</a:t>
            </a:r>
          </a:p>
        </p:txBody>
      </p:sp>
      <p:sp>
        <p:nvSpPr>
          <p:cNvPr id="10" name="Oval 5"/>
          <p:cNvSpPr>
            <a:spLocks noChangeArrowheads="1"/>
          </p:cNvSpPr>
          <p:nvPr/>
        </p:nvSpPr>
        <p:spPr bwMode="gray">
          <a:xfrm>
            <a:off x="2342401" y="1459165"/>
            <a:ext cx="1442291" cy="1373311"/>
          </a:xfrm>
          <a:prstGeom prst="ellipse">
            <a:avLst/>
          </a:prstGeom>
          <a:solidFill>
            <a:schemeClr val="tx2">
              <a:lumMod val="40000"/>
              <a:lumOff val="60000"/>
            </a:schemeClr>
          </a:solidFill>
          <a:ln w="28575">
            <a:solidFill>
              <a:srgbClr val="000000"/>
            </a:solidFill>
            <a:round/>
            <a:headEnd/>
            <a:tailEnd/>
          </a:ln>
        </p:spPr>
        <p:txBody>
          <a:bodyPr wrap="none" lIns="90488" tIns="44450" rIns="90488" bIns="4445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endParaRPr lang="en-GB" altLang="es-CL" sz="2400" b="0"/>
          </a:p>
        </p:txBody>
      </p:sp>
      <p:sp>
        <p:nvSpPr>
          <p:cNvPr id="11" name="Rectangle 6"/>
          <p:cNvSpPr>
            <a:spLocks noChangeArrowheads="1"/>
          </p:cNvSpPr>
          <p:nvPr/>
        </p:nvSpPr>
        <p:spPr bwMode="auto">
          <a:xfrm>
            <a:off x="2932700" y="1017979"/>
            <a:ext cx="26169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n-US" altLang="es-CL" dirty="0">
                <a:solidFill>
                  <a:srgbClr val="000000"/>
                </a:solidFill>
                <a:sym typeface="Arial" panose="020B0604020202020204" pitchFamily="34" charset="0"/>
              </a:rPr>
              <a:t>B</a:t>
            </a:r>
          </a:p>
        </p:txBody>
      </p:sp>
      <p:sp>
        <p:nvSpPr>
          <p:cNvPr id="3" name="Rectángulo 2"/>
          <p:cNvSpPr/>
          <p:nvPr/>
        </p:nvSpPr>
        <p:spPr>
          <a:xfrm>
            <a:off x="771182" y="3265861"/>
            <a:ext cx="7660628" cy="2862322"/>
          </a:xfrm>
          <a:prstGeom prst="rect">
            <a:avLst/>
          </a:prstGeom>
        </p:spPr>
        <p:txBody>
          <a:bodyPr wrap="square">
            <a:spAutoFit/>
          </a:bodyPr>
          <a:lstStyle/>
          <a:p>
            <a:r>
              <a:rPr lang="es-ES" sz="2000" b="1" dirty="0"/>
              <a:t>Instrucciones</a:t>
            </a:r>
          </a:p>
          <a:p>
            <a:pPr marL="342900" indent="-342900">
              <a:buFont typeface="Arial" panose="020B0604020202020204" pitchFamily="34" charset="0"/>
              <a:buChar char="•"/>
            </a:pPr>
            <a:r>
              <a:rPr lang="es-ES" sz="2000" dirty="0"/>
              <a:t>El número de columnas y los tipos de dato de las columnas seleccionadas por las sentencias SELECT en las consultas deben ser idénticos en todas las sentencias SELECT utilizadas en la consulta. </a:t>
            </a:r>
            <a:br>
              <a:rPr lang="es-ES" sz="2000" dirty="0"/>
            </a:br>
            <a:r>
              <a:rPr lang="es-ES" sz="2000" dirty="0"/>
              <a:t>No es necesario, sin embargo, que los nombres de las columnas sean idénticos.</a:t>
            </a:r>
          </a:p>
          <a:p>
            <a:pPr marL="342900" indent="-342900">
              <a:buFont typeface="Arial" panose="020B0604020202020204" pitchFamily="34" charset="0"/>
              <a:buChar char="•"/>
            </a:pPr>
            <a:r>
              <a:rPr lang="es-ES" sz="2000" dirty="0"/>
              <a:t>Si se invierte el orden de las tablas intersectadas no se alterará el resultado.</a:t>
            </a:r>
          </a:p>
          <a:p>
            <a:pPr marL="342900" indent="-342900">
              <a:buFont typeface="Arial" panose="020B0604020202020204" pitchFamily="34" charset="0"/>
              <a:buChar char="•"/>
            </a:pPr>
            <a:r>
              <a:rPr lang="es-ES" sz="2000" dirty="0"/>
              <a:t>INTERSECT no ignora los valores NULL.</a:t>
            </a:r>
          </a:p>
        </p:txBody>
      </p:sp>
      <p:sp>
        <p:nvSpPr>
          <p:cNvPr id="12" name="Rectangle 7"/>
          <p:cNvSpPr>
            <a:spLocks noChangeArrowheads="1"/>
          </p:cNvSpPr>
          <p:nvPr/>
        </p:nvSpPr>
        <p:spPr bwMode="auto">
          <a:xfrm>
            <a:off x="5085918" y="1459165"/>
            <a:ext cx="3224705" cy="9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346075" eaLnBrk="0" hangingPunct="0">
              <a:tabLst>
                <a:tab pos="571500" algn="l"/>
              </a:tabLst>
              <a:defRPr b="1">
                <a:solidFill>
                  <a:schemeClr val="tx1"/>
                </a:solidFill>
                <a:latin typeface="Arial" panose="020B0604020202020204" pitchFamily="34" charset="0"/>
              </a:defRPr>
            </a:lvl1pPr>
            <a:lvl2pPr marL="742950" indent="-285750" defTabSz="346075" eaLnBrk="0" hangingPunct="0">
              <a:tabLst>
                <a:tab pos="571500" algn="l"/>
              </a:tabLst>
              <a:defRPr b="1">
                <a:solidFill>
                  <a:schemeClr val="tx1"/>
                </a:solidFill>
                <a:latin typeface="Arial" panose="020B0604020202020204" pitchFamily="34" charset="0"/>
              </a:defRPr>
            </a:lvl2pPr>
            <a:lvl3pPr marL="1143000" indent="-228600" defTabSz="346075" eaLnBrk="0" hangingPunct="0">
              <a:tabLst>
                <a:tab pos="571500" algn="l"/>
              </a:tabLst>
              <a:defRPr b="1">
                <a:solidFill>
                  <a:schemeClr val="tx1"/>
                </a:solidFill>
                <a:latin typeface="Arial" panose="020B0604020202020204" pitchFamily="34" charset="0"/>
              </a:defRPr>
            </a:lvl3pPr>
            <a:lvl4pPr marL="1600200" indent="-228600" defTabSz="346075" eaLnBrk="0" hangingPunct="0">
              <a:tabLst>
                <a:tab pos="571500" algn="l"/>
              </a:tabLst>
              <a:defRPr b="1">
                <a:solidFill>
                  <a:schemeClr val="tx1"/>
                </a:solidFill>
                <a:latin typeface="Arial" panose="020B0604020202020204" pitchFamily="34" charset="0"/>
              </a:defRPr>
            </a:lvl4pPr>
            <a:lvl5pPr marL="2057400" indent="-228600" defTabSz="346075" eaLnBrk="0" hangingPunct="0">
              <a:tabLst>
                <a:tab pos="571500" algn="l"/>
              </a:tabLst>
              <a:defRPr b="1">
                <a:solidFill>
                  <a:schemeClr val="tx1"/>
                </a:solidFill>
                <a:latin typeface="Arial" panose="020B0604020202020204" pitchFamily="34" charset="0"/>
              </a:defRPr>
            </a:lvl5pPr>
            <a:lvl6pPr marL="2514600" indent="-228600" algn="ctr" defTabSz="346075" eaLnBrk="0" fontAlgn="base" hangingPunct="0">
              <a:spcBef>
                <a:spcPct val="20000"/>
              </a:spcBef>
              <a:spcAft>
                <a:spcPct val="0"/>
              </a:spcAft>
              <a:buClr>
                <a:srgbClr val="FF0000"/>
              </a:buClr>
              <a:buFont typeface="Arial" panose="020B0604020202020204" pitchFamily="34" charset="0"/>
              <a:tabLst>
                <a:tab pos="571500" algn="l"/>
              </a:tabLst>
              <a:defRPr b="1">
                <a:solidFill>
                  <a:schemeClr val="tx1"/>
                </a:solidFill>
                <a:latin typeface="Arial" panose="020B0604020202020204" pitchFamily="34" charset="0"/>
              </a:defRPr>
            </a:lvl6pPr>
            <a:lvl7pPr marL="2971800" indent="-228600" algn="ctr" defTabSz="346075" eaLnBrk="0" fontAlgn="base" hangingPunct="0">
              <a:spcBef>
                <a:spcPct val="20000"/>
              </a:spcBef>
              <a:spcAft>
                <a:spcPct val="0"/>
              </a:spcAft>
              <a:buClr>
                <a:srgbClr val="FF0000"/>
              </a:buClr>
              <a:buFont typeface="Arial" panose="020B0604020202020204" pitchFamily="34" charset="0"/>
              <a:tabLst>
                <a:tab pos="571500" algn="l"/>
              </a:tabLst>
              <a:defRPr b="1">
                <a:solidFill>
                  <a:schemeClr val="tx1"/>
                </a:solidFill>
                <a:latin typeface="Arial" panose="020B0604020202020204" pitchFamily="34" charset="0"/>
              </a:defRPr>
            </a:lvl7pPr>
            <a:lvl8pPr marL="3429000" indent="-228600" algn="ctr" defTabSz="346075" eaLnBrk="0" fontAlgn="base" hangingPunct="0">
              <a:spcBef>
                <a:spcPct val="20000"/>
              </a:spcBef>
              <a:spcAft>
                <a:spcPct val="0"/>
              </a:spcAft>
              <a:buClr>
                <a:srgbClr val="FF0000"/>
              </a:buClr>
              <a:buFont typeface="Arial" panose="020B0604020202020204" pitchFamily="34" charset="0"/>
              <a:tabLst>
                <a:tab pos="571500" algn="l"/>
              </a:tabLst>
              <a:defRPr b="1">
                <a:solidFill>
                  <a:schemeClr val="tx1"/>
                </a:solidFill>
                <a:latin typeface="Arial" panose="020B0604020202020204" pitchFamily="34" charset="0"/>
              </a:defRPr>
            </a:lvl8pPr>
            <a:lvl9pPr marL="3886200" indent="-228600" algn="ctr" defTabSz="346075" eaLnBrk="0" fontAlgn="base" hangingPunct="0">
              <a:spcBef>
                <a:spcPct val="20000"/>
              </a:spcBef>
              <a:spcAft>
                <a:spcPct val="0"/>
              </a:spcAft>
              <a:buClr>
                <a:srgbClr val="FF0000"/>
              </a:buClr>
              <a:buFont typeface="Arial" panose="020B0604020202020204" pitchFamily="34" charset="0"/>
              <a:tabLst>
                <a:tab pos="571500" algn="l"/>
              </a:tabLst>
              <a:defRPr b="1">
                <a:solidFill>
                  <a:schemeClr val="tx1"/>
                </a:solidFill>
                <a:latin typeface="Arial" panose="020B0604020202020204" pitchFamily="34" charset="0"/>
              </a:defRPr>
            </a:lvl9pPr>
          </a:lstStyle>
          <a:p>
            <a:pPr>
              <a:lnSpc>
                <a:spcPct val="95000"/>
              </a:lnSpc>
              <a:spcBef>
                <a:spcPct val="35000"/>
              </a:spcBef>
              <a:buClrTx/>
              <a:buSzPct val="100000"/>
            </a:pPr>
            <a:r>
              <a:rPr lang="es-ES" altLang="es-CL" sz="2000" dirty="0">
                <a:solidFill>
                  <a:srgbClr val="000000"/>
                </a:solidFill>
                <a:sym typeface="Arial" panose="020B0604020202020204" pitchFamily="34" charset="0"/>
              </a:rPr>
              <a:t>El operador INTERSECT devuelve filas comunes a ambas consultas</a:t>
            </a:r>
            <a:r>
              <a:rPr lang="es-CL" altLang="es-CL" sz="2000" dirty="0">
                <a:solidFill>
                  <a:srgbClr val="000000"/>
                </a:solidFill>
                <a:sym typeface="Arial" panose="020B0604020202020204" pitchFamily="34" charset="0"/>
              </a:rPr>
              <a:t>.</a:t>
            </a:r>
          </a:p>
        </p:txBody>
      </p:sp>
      <p:sp>
        <p:nvSpPr>
          <p:cNvPr id="13" name="Freeform 12"/>
          <p:cNvSpPr>
            <a:spLocks/>
          </p:cNvSpPr>
          <p:nvPr/>
        </p:nvSpPr>
        <p:spPr bwMode="gray">
          <a:xfrm>
            <a:off x="2337639" y="1635747"/>
            <a:ext cx="476670" cy="1031081"/>
          </a:xfrm>
          <a:custGeom>
            <a:avLst/>
            <a:gdLst>
              <a:gd name="T0" fmla="*/ 156 w 281"/>
              <a:gd name="T1" fmla="*/ 13 h 608"/>
              <a:gd name="T2" fmla="*/ 178 w 281"/>
              <a:gd name="T3" fmla="*/ 35 h 608"/>
              <a:gd name="T4" fmla="*/ 198 w 281"/>
              <a:gd name="T5" fmla="*/ 59 h 608"/>
              <a:gd name="T6" fmla="*/ 216 w 281"/>
              <a:gd name="T7" fmla="*/ 85 h 608"/>
              <a:gd name="T8" fmla="*/ 232 w 281"/>
              <a:gd name="T9" fmla="*/ 112 h 608"/>
              <a:gd name="T10" fmla="*/ 246 w 281"/>
              <a:gd name="T11" fmla="*/ 141 h 608"/>
              <a:gd name="T12" fmla="*/ 258 w 281"/>
              <a:gd name="T13" fmla="*/ 171 h 608"/>
              <a:gd name="T14" fmla="*/ 267 w 281"/>
              <a:gd name="T15" fmla="*/ 202 h 608"/>
              <a:gd name="T16" fmla="*/ 274 w 281"/>
              <a:gd name="T17" fmla="*/ 235 h 608"/>
              <a:gd name="T18" fmla="*/ 278 w 281"/>
              <a:gd name="T19" fmla="*/ 268 h 608"/>
              <a:gd name="T20" fmla="*/ 280 w 281"/>
              <a:gd name="T21" fmla="*/ 303 h 608"/>
              <a:gd name="T22" fmla="*/ 278 w 281"/>
              <a:gd name="T23" fmla="*/ 337 h 608"/>
              <a:gd name="T24" fmla="*/ 274 w 281"/>
              <a:gd name="T25" fmla="*/ 370 h 608"/>
              <a:gd name="T26" fmla="*/ 267 w 281"/>
              <a:gd name="T27" fmla="*/ 403 h 608"/>
              <a:gd name="T28" fmla="*/ 258 w 281"/>
              <a:gd name="T29" fmla="*/ 434 h 608"/>
              <a:gd name="T30" fmla="*/ 245 w 281"/>
              <a:gd name="T31" fmla="*/ 464 h 608"/>
              <a:gd name="T32" fmla="*/ 232 w 281"/>
              <a:gd name="T33" fmla="*/ 493 h 608"/>
              <a:gd name="T34" fmla="*/ 215 w 281"/>
              <a:gd name="T35" fmla="*/ 521 h 608"/>
              <a:gd name="T36" fmla="*/ 197 w 281"/>
              <a:gd name="T37" fmla="*/ 546 h 608"/>
              <a:gd name="T38" fmla="*/ 177 w 281"/>
              <a:gd name="T39" fmla="*/ 570 h 608"/>
              <a:gd name="T40" fmla="*/ 155 w 281"/>
              <a:gd name="T41" fmla="*/ 593 h 608"/>
              <a:gd name="T42" fmla="*/ 131 w 281"/>
              <a:gd name="T43" fmla="*/ 600 h 608"/>
              <a:gd name="T44" fmla="*/ 109 w 281"/>
              <a:gd name="T45" fmla="*/ 578 h 608"/>
              <a:gd name="T46" fmla="*/ 88 w 281"/>
              <a:gd name="T47" fmla="*/ 554 h 608"/>
              <a:gd name="T48" fmla="*/ 69 w 281"/>
              <a:gd name="T49" fmla="*/ 530 h 608"/>
              <a:gd name="T50" fmla="*/ 53 w 281"/>
              <a:gd name="T51" fmla="*/ 503 h 608"/>
              <a:gd name="T52" fmla="*/ 37 w 281"/>
              <a:gd name="T53" fmla="*/ 475 h 608"/>
              <a:gd name="T54" fmla="*/ 25 w 281"/>
              <a:gd name="T55" fmla="*/ 444 h 608"/>
              <a:gd name="T56" fmla="*/ 16 w 281"/>
              <a:gd name="T57" fmla="*/ 414 h 608"/>
              <a:gd name="T58" fmla="*/ 7 w 281"/>
              <a:gd name="T59" fmla="*/ 381 h 608"/>
              <a:gd name="T60" fmla="*/ 2 w 281"/>
              <a:gd name="T61" fmla="*/ 348 h 608"/>
              <a:gd name="T62" fmla="*/ 0 w 281"/>
              <a:gd name="T63" fmla="*/ 314 h 608"/>
              <a:gd name="T64" fmla="*/ 0 w 281"/>
              <a:gd name="T65" fmla="*/ 280 h 608"/>
              <a:gd name="T66" fmla="*/ 3 w 281"/>
              <a:gd name="T67" fmla="*/ 247 h 608"/>
              <a:gd name="T68" fmla="*/ 10 w 281"/>
              <a:gd name="T69" fmla="*/ 214 h 608"/>
              <a:gd name="T70" fmla="*/ 19 w 281"/>
              <a:gd name="T71" fmla="*/ 182 h 608"/>
              <a:gd name="T72" fmla="*/ 30 w 281"/>
              <a:gd name="T73" fmla="*/ 151 h 608"/>
              <a:gd name="T74" fmla="*/ 43 w 281"/>
              <a:gd name="T75" fmla="*/ 121 h 608"/>
              <a:gd name="T76" fmla="*/ 58 w 281"/>
              <a:gd name="T77" fmla="*/ 94 h 608"/>
              <a:gd name="T78" fmla="*/ 76 w 281"/>
              <a:gd name="T79" fmla="*/ 67 h 608"/>
              <a:gd name="T80" fmla="*/ 95 w 281"/>
              <a:gd name="T81" fmla="*/ 43 h 608"/>
              <a:gd name="T82" fmla="*/ 117 w 281"/>
              <a:gd name="T83" fmla="*/ 20 h 608"/>
              <a:gd name="T84" fmla="*/ 140 w 281"/>
              <a:gd name="T85" fmla="*/ 0 h 60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81"/>
              <a:gd name="T130" fmla="*/ 0 h 608"/>
              <a:gd name="T131" fmla="*/ 281 w 281"/>
              <a:gd name="T132" fmla="*/ 608 h 60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81" h="608">
                <a:moveTo>
                  <a:pt x="140" y="0"/>
                </a:moveTo>
                <a:lnTo>
                  <a:pt x="148" y="6"/>
                </a:lnTo>
                <a:lnTo>
                  <a:pt x="156" y="13"/>
                </a:lnTo>
                <a:lnTo>
                  <a:pt x="164" y="20"/>
                </a:lnTo>
                <a:lnTo>
                  <a:pt x="171" y="27"/>
                </a:lnTo>
                <a:lnTo>
                  <a:pt x="178" y="35"/>
                </a:lnTo>
                <a:lnTo>
                  <a:pt x="184" y="43"/>
                </a:lnTo>
                <a:lnTo>
                  <a:pt x="192" y="51"/>
                </a:lnTo>
                <a:lnTo>
                  <a:pt x="198" y="59"/>
                </a:lnTo>
                <a:lnTo>
                  <a:pt x="204" y="67"/>
                </a:lnTo>
                <a:lnTo>
                  <a:pt x="210" y="76"/>
                </a:lnTo>
                <a:lnTo>
                  <a:pt x="216" y="85"/>
                </a:lnTo>
                <a:lnTo>
                  <a:pt x="222" y="94"/>
                </a:lnTo>
                <a:lnTo>
                  <a:pt x="227" y="103"/>
                </a:lnTo>
                <a:lnTo>
                  <a:pt x="232" y="112"/>
                </a:lnTo>
                <a:lnTo>
                  <a:pt x="237" y="121"/>
                </a:lnTo>
                <a:lnTo>
                  <a:pt x="242" y="131"/>
                </a:lnTo>
                <a:lnTo>
                  <a:pt x="246" y="141"/>
                </a:lnTo>
                <a:lnTo>
                  <a:pt x="250" y="151"/>
                </a:lnTo>
                <a:lnTo>
                  <a:pt x="254" y="161"/>
                </a:lnTo>
                <a:lnTo>
                  <a:pt x="258" y="171"/>
                </a:lnTo>
                <a:lnTo>
                  <a:pt x="261" y="181"/>
                </a:lnTo>
                <a:lnTo>
                  <a:pt x="264" y="192"/>
                </a:lnTo>
                <a:lnTo>
                  <a:pt x="267" y="202"/>
                </a:lnTo>
                <a:lnTo>
                  <a:pt x="270" y="213"/>
                </a:lnTo>
                <a:lnTo>
                  <a:pt x="272" y="224"/>
                </a:lnTo>
                <a:lnTo>
                  <a:pt x="274" y="235"/>
                </a:lnTo>
                <a:lnTo>
                  <a:pt x="276" y="246"/>
                </a:lnTo>
                <a:lnTo>
                  <a:pt x="277" y="258"/>
                </a:lnTo>
                <a:lnTo>
                  <a:pt x="278" y="268"/>
                </a:lnTo>
                <a:lnTo>
                  <a:pt x="279" y="279"/>
                </a:lnTo>
                <a:lnTo>
                  <a:pt x="280" y="291"/>
                </a:lnTo>
                <a:lnTo>
                  <a:pt x="280" y="303"/>
                </a:lnTo>
                <a:lnTo>
                  <a:pt x="280" y="314"/>
                </a:lnTo>
                <a:lnTo>
                  <a:pt x="279" y="326"/>
                </a:lnTo>
                <a:lnTo>
                  <a:pt x="278" y="337"/>
                </a:lnTo>
                <a:lnTo>
                  <a:pt x="277" y="348"/>
                </a:lnTo>
                <a:lnTo>
                  <a:pt x="276" y="359"/>
                </a:lnTo>
                <a:lnTo>
                  <a:pt x="274" y="370"/>
                </a:lnTo>
                <a:lnTo>
                  <a:pt x="272" y="381"/>
                </a:lnTo>
                <a:lnTo>
                  <a:pt x="270" y="392"/>
                </a:lnTo>
                <a:lnTo>
                  <a:pt x="267" y="403"/>
                </a:lnTo>
                <a:lnTo>
                  <a:pt x="264" y="413"/>
                </a:lnTo>
                <a:lnTo>
                  <a:pt x="261" y="424"/>
                </a:lnTo>
                <a:lnTo>
                  <a:pt x="258" y="434"/>
                </a:lnTo>
                <a:lnTo>
                  <a:pt x="254" y="444"/>
                </a:lnTo>
                <a:lnTo>
                  <a:pt x="250" y="454"/>
                </a:lnTo>
                <a:lnTo>
                  <a:pt x="245" y="464"/>
                </a:lnTo>
                <a:lnTo>
                  <a:pt x="242" y="475"/>
                </a:lnTo>
                <a:lnTo>
                  <a:pt x="236" y="484"/>
                </a:lnTo>
                <a:lnTo>
                  <a:pt x="232" y="493"/>
                </a:lnTo>
                <a:lnTo>
                  <a:pt x="226" y="502"/>
                </a:lnTo>
                <a:lnTo>
                  <a:pt x="221" y="512"/>
                </a:lnTo>
                <a:lnTo>
                  <a:pt x="215" y="521"/>
                </a:lnTo>
                <a:lnTo>
                  <a:pt x="210" y="529"/>
                </a:lnTo>
                <a:lnTo>
                  <a:pt x="203" y="537"/>
                </a:lnTo>
                <a:lnTo>
                  <a:pt x="197" y="546"/>
                </a:lnTo>
                <a:lnTo>
                  <a:pt x="191" y="554"/>
                </a:lnTo>
                <a:lnTo>
                  <a:pt x="184" y="563"/>
                </a:lnTo>
                <a:lnTo>
                  <a:pt x="177" y="570"/>
                </a:lnTo>
                <a:lnTo>
                  <a:pt x="170" y="578"/>
                </a:lnTo>
                <a:lnTo>
                  <a:pt x="162" y="585"/>
                </a:lnTo>
                <a:lnTo>
                  <a:pt x="155" y="593"/>
                </a:lnTo>
                <a:lnTo>
                  <a:pt x="147" y="600"/>
                </a:lnTo>
                <a:lnTo>
                  <a:pt x="139" y="607"/>
                </a:lnTo>
                <a:lnTo>
                  <a:pt x="131" y="600"/>
                </a:lnTo>
                <a:lnTo>
                  <a:pt x="123" y="593"/>
                </a:lnTo>
                <a:lnTo>
                  <a:pt x="116" y="585"/>
                </a:lnTo>
                <a:lnTo>
                  <a:pt x="109" y="578"/>
                </a:lnTo>
                <a:lnTo>
                  <a:pt x="102" y="570"/>
                </a:lnTo>
                <a:lnTo>
                  <a:pt x="95" y="563"/>
                </a:lnTo>
                <a:lnTo>
                  <a:pt x="88" y="554"/>
                </a:lnTo>
                <a:lnTo>
                  <a:pt x="82" y="546"/>
                </a:lnTo>
                <a:lnTo>
                  <a:pt x="76" y="537"/>
                </a:lnTo>
                <a:lnTo>
                  <a:pt x="69" y="530"/>
                </a:lnTo>
                <a:lnTo>
                  <a:pt x="63" y="521"/>
                </a:lnTo>
                <a:lnTo>
                  <a:pt x="58" y="512"/>
                </a:lnTo>
                <a:lnTo>
                  <a:pt x="53" y="503"/>
                </a:lnTo>
                <a:lnTo>
                  <a:pt x="47" y="493"/>
                </a:lnTo>
                <a:lnTo>
                  <a:pt x="43" y="484"/>
                </a:lnTo>
                <a:lnTo>
                  <a:pt x="37" y="475"/>
                </a:lnTo>
                <a:lnTo>
                  <a:pt x="34" y="464"/>
                </a:lnTo>
                <a:lnTo>
                  <a:pt x="29" y="455"/>
                </a:lnTo>
                <a:lnTo>
                  <a:pt x="25" y="444"/>
                </a:lnTo>
                <a:lnTo>
                  <a:pt x="22" y="434"/>
                </a:lnTo>
                <a:lnTo>
                  <a:pt x="18" y="424"/>
                </a:lnTo>
                <a:lnTo>
                  <a:pt x="16" y="414"/>
                </a:lnTo>
                <a:lnTo>
                  <a:pt x="12" y="403"/>
                </a:lnTo>
                <a:lnTo>
                  <a:pt x="10" y="392"/>
                </a:lnTo>
                <a:lnTo>
                  <a:pt x="7" y="381"/>
                </a:lnTo>
                <a:lnTo>
                  <a:pt x="5" y="370"/>
                </a:lnTo>
                <a:lnTo>
                  <a:pt x="3" y="359"/>
                </a:lnTo>
                <a:lnTo>
                  <a:pt x="2" y="348"/>
                </a:lnTo>
                <a:lnTo>
                  <a:pt x="1" y="338"/>
                </a:lnTo>
                <a:lnTo>
                  <a:pt x="0" y="326"/>
                </a:lnTo>
                <a:lnTo>
                  <a:pt x="0" y="314"/>
                </a:lnTo>
                <a:lnTo>
                  <a:pt x="0" y="303"/>
                </a:lnTo>
                <a:lnTo>
                  <a:pt x="0" y="292"/>
                </a:lnTo>
                <a:lnTo>
                  <a:pt x="0" y="280"/>
                </a:lnTo>
                <a:lnTo>
                  <a:pt x="1" y="268"/>
                </a:lnTo>
                <a:lnTo>
                  <a:pt x="2" y="258"/>
                </a:lnTo>
                <a:lnTo>
                  <a:pt x="3" y="247"/>
                </a:lnTo>
                <a:lnTo>
                  <a:pt x="5" y="236"/>
                </a:lnTo>
                <a:lnTo>
                  <a:pt x="7" y="225"/>
                </a:lnTo>
                <a:lnTo>
                  <a:pt x="10" y="214"/>
                </a:lnTo>
                <a:lnTo>
                  <a:pt x="12" y="203"/>
                </a:lnTo>
                <a:lnTo>
                  <a:pt x="16" y="192"/>
                </a:lnTo>
                <a:lnTo>
                  <a:pt x="19" y="182"/>
                </a:lnTo>
                <a:lnTo>
                  <a:pt x="22" y="172"/>
                </a:lnTo>
                <a:lnTo>
                  <a:pt x="26" y="162"/>
                </a:lnTo>
                <a:lnTo>
                  <a:pt x="30" y="151"/>
                </a:lnTo>
                <a:lnTo>
                  <a:pt x="34" y="142"/>
                </a:lnTo>
                <a:lnTo>
                  <a:pt x="37" y="131"/>
                </a:lnTo>
                <a:lnTo>
                  <a:pt x="43" y="121"/>
                </a:lnTo>
                <a:lnTo>
                  <a:pt x="48" y="112"/>
                </a:lnTo>
                <a:lnTo>
                  <a:pt x="53" y="103"/>
                </a:lnTo>
                <a:lnTo>
                  <a:pt x="58" y="94"/>
                </a:lnTo>
                <a:lnTo>
                  <a:pt x="64" y="85"/>
                </a:lnTo>
                <a:lnTo>
                  <a:pt x="69" y="76"/>
                </a:lnTo>
                <a:lnTo>
                  <a:pt x="76" y="67"/>
                </a:lnTo>
                <a:lnTo>
                  <a:pt x="82" y="59"/>
                </a:lnTo>
                <a:lnTo>
                  <a:pt x="89" y="51"/>
                </a:lnTo>
                <a:lnTo>
                  <a:pt x="95" y="43"/>
                </a:lnTo>
                <a:lnTo>
                  <a:pt x="103" y="35"/>
                </a:lnTo>
                <a:lnTo>
                  <a:pt x="110" y="27"/>
                </a:lnTo>
                <a:lnTo>
                  <a:pt x="117" y="20"/>
                </a:lnTo>
                <a:lnTo>
                  <a:pt x="125" y="13"/>
                </a:lnTo>
                <a:lnTo>
                  <a:pt x="133" y="6"/>
                </a:lnTo>
                <a:lnTo>
                  <a:pt x="140" y="0"/>
                </a:lnTo>
              </a:path>
            </a:pathLst>
          </a:custGeom>
          <a:solidFill>
            <a:srgbClr val="FFFF66"/>
          </a:solidFill>
          <a:ln w="28575" cap="rnd" cmpd="sng">
            <a:solidFill>
              <a:schemeClr val="tx1"/>
            </a:solidFill>
            <a:prstDash val="solid"/>
            <a:round/>
            <a:headEnd type="none" w="sm" len="sm"/>
            <a:tailEnd type="none" w="sm" len="sm"/>
          </a:ln>
        </p:spPr>
        <p:txBody>
          <a:bodyPr/>
          <a:lstStyle/>
          <a:p>
            <a:endParaRPr lang="es-CL"/>
          </a:p>
        </p:txBody>
      </p:sp>
    </p:spTree>
    <p:extLst>
      <p:ext uri="{BB962C8B-B14F-4D97-AF65-F5344CB8AC3E}">
        <p14:creationId xmlns:p14="http://schemas.microsoft.com/office/powerpoint/2010/main" val="236365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r>
              <a:rPr lang="es-ES" sz="2400" b="1" dirty="0">
                <a:solidFill>
                  <a:srgbClr val="D40202"/>
                </a:solidFill>
                <a:latin typeface="Myriad Pro"/>
                <a:cs typeface="Myriad Pro"/>
              </a:rPr>
              <a:t>Operador INTERSECT</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8" name="Oval 3"/>
          <p:cNvSpPr>
            <a:spLocks noChangeArrowheads="1"/>
          </p:cNvSpPr>
          <p:nvPr/>
        </p:nvSpPr>
        <p:spPr bwMode="gray">
          <a:xfrm>
            <a:off x="1374399" y="1459166"/>
            <a:ext cx="1442291" cy="1373311"/>
          </a:xfrm>
          <a:prstGeom prst="ellipse">
            <a:avLst/>
          </a:prstGeom>
          <a:solidFill>
            <a:schemeClr val="tx2">
              <a:lumMod val="40000"/>
              <a:lumOff val="60000"/>
            </a:schemeClr>
          </a:solidFill>
          <a:ln w="28575">
            <a:solidFill>
              <a:srgbClr val="000000"/>
            </a:solidFill>
            <a:round/>
            <a:headEnd/>
            <a:tailEnd/>
          </a:ln>
        </p:spPr>
        <p:txBody>
          <a:bodyPr wrap="none" lIns="90488" tIns="44450" rIns="90488" bIns="4445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endParaRPr lang="en-GB" altLang="es-CL" sz="2400" b="0"/>
          </a:p>
        </p:txBody>
      </p:sp>
      <p:sp>
        <p:nvSpPr>
          <p:cNvPr id="9" name="Rectangle 4"/>
          <p:cNvSpPr>
            <a:spLocks noChangeArrowheads="1"/>
          </p:cNvSpPr>
          <p:nvPr/>
        </p:nvSpPr>
        <p:spPr bwMode="auto">
          <a:xfrm>
            <a:off x="1964698" y="1006152"/>
            <a:ext cx="26169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n-US" altLang="es-CL" dirty="0">
                <a:solidFill>
                  <a:srgbClr val="000000"/>
                </a:solidFill>
                <a:sym typeface="Arial" panose="020B0604020202020204" pitchFamily="34" charset="0"/>
              </a:rPr>
              <a:t>A</a:t>
            </a:r>
          </a:p>
        </p:txBody>
      </p:sp>
      <p:sp>
        <p:nvSpPr>
          <p:cNvPr id="10" name="Oval 5"/>
          <p:cNvSpPr>
            <a:spLocks noChangeArrowheads="1"/>
          </p:cNvSpPr>
          <p:nvPr/>
        </p:nvSpPr>
        <p:spPr bwMode="gray">
          <a:xfrm>
            <a:off x="2342401" y="1459165"/>
            <a:ext cx="1442291" cy="1373311"/>
          </a:xfrm>
          <a:prstGeom prst="ellipse">
            <a:avLst/>
          </a:prstGeom>
          <a:solidFill>
            <a:schemeClr val="tx2">
              <a:lumMod val="40000"/>
              <a:lumOff val="60000"/>
            </a:schemeClr>
          </a:solidFill>
          <a:ln w="28575">
            <a:solidFill>
              <a:srgbClr val="000000"/>
            </a:solidFill>
            <a:round/>
            <a:headEnd/>
            <a:tailEnd/>
          </a:ln>
        </p:spPr>
        <p:txBody>
          <a:bodyPr wrap="none" lIns="90488" tIns="44450" rIns="90488" bIns="4445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endParaRPr lang="en-GB" altLang="es-CL" sz="2400" b="0"/>
          </a:p>
        </p:txBody>
      </p:sp>
      <p:sp>
        <p:nvSpPr>
          <p:cNvPr id="11" name="Rectangle 6"/>
          <p:cNvSpPr>
            <a:spLocks noChangeArrowheads="1"/>
          </p:cNvSpPr>
          <p:nvPr/>
        </p:nvSpPr>
        <p:spPr bwMode="auto">
          <a:xfrm>
            <a:off x="2932700" y="1017979"/>
            <a:ext cx="26169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n-US" altLang="es-CL" dirty="0">
                <a:solidFill>
                  <a:srgbClr val="000000"/>
                </a:solidFill>
                <a:sym typeface="Arial" panose="020B0604020202020204" pitchFamily="34" charset="0"/>
              </a:rPr>
              <a:t>B</a:t>
            </a:r>
          </a:p>
        </p:txBody>
      </p:sp>
      <p:sp>
        <p:nvSpPr>
          <p:cNvPr id="13" name="Freeform 12"/>
          <p:cNvSpPr>
            <a:spLocks/>
          </p:cNvSpPr>
          <p:nvPr/>
        </p:nvSpPr>
        <p:spPr bwMode="gray">
          <a:xfrm>
            <a:off x="2337639" y="1635747"/>
            <a:ext cx="476670" cy="1031081"/>
          </a:xfrm>
          <a:custGeom>
            <a:avLst/>
            <a:gdLst>
              <a:gd name="T0" fmla="*/ 156 w 281"/>
              <a:gd name="T1" fmla="*/ 13 h 608"/>
              <a:gd name="T2" fmla="*/ 178 w 281"/>
              <a:gd name="T3" fmla="*/ 35 h 608"/>
              <a:gd name="T4" fmla="*/ 198 w 281"/>
              <a:gd name="T5" fmla="*/ 59 h 608"/>
              <a:gd name="T6" fmla="*/ 216 w 281"/>
              <a:gd name="T7" fmla="*/ 85 h 608"/>
              <a:gd name="T8" fmla="*/ 232 w 281"/>
              <a:gd name="T9" fmla="*/ 112 h 608"/>
              <a:gd name="T10" fmla="*/ 246 w 281"/>
              <a:gd name="T11" fmla="*/ 141 h 608"/>
              <a:gd name="T12" fmla="*/ 258 w 281"/>
              <a:gd name="T13" fmla="*/ 171 h 608"/>
              <a:gd name="T14" fmla="*/ 267 w 281"/>
              <a:gd name="T15" fmla="*/ 202 h 608"/>
              <a:gd name="T16" fmla="*/ 274 w 281"/>
              <a:gd name="T17" fmla="*/ 235 h 608"/>
              <a:gd name="T18" fmla="*/ 278 w 281"/>
              <a:gd name="T19" fmla="*/ 268 h 608"/>
              <a:gd name="T20" fmla="*/ 280 w 281"/>
              <a:gd name="T21" fmla="*/ 303 h 608"/>
              <a:gd name="T22" fmla="*/ 278 w 281"/>
              <a:gd name="T23" fmla="*/ 337 h 608"/>
              <a:gd name="T24" fmla="*/ 274 w 281"/>
              <a:gd name="T25" fmla="*/ 370 h 608"/>
              <a:gd name="T26" fmla="*/ 267 w 281"/>
              <a:gd name="T27" fmla="*/ 403 h 608"/>
              <a:gd name="T28" fmla="*/ 258 w 281"/>
              <a:gd name="T29" fmla="*/ 434 h 608"/>
              <a:gd name="T30" fmla="*/ 245 w 281"/>
              <a:gd name="T31" fmla="*/ 464 h 608"/>
              <a:gd name="T32" fmla="*/ 232 w 281"/>
              <a:gd name="T33" fmla="*/ 493 h 608"/>
              <a:gd name="T34" fmla="*/ 215 w 281"/>
              <a:gd name="T35" fmla="*/ 521 h 608"/>
              <a:gd name="T36" fmla="*/ 197 w 281"/>
              <a:gd name="T37" fmla="*/ 546 h 608"/>
              <a:gd name="T38" fmla="*/ 177 w 281"/>
              <a:gd name="T39" fmla="*/ 570 h 608"/>
              <a:gd name="T40" fmla="*/ 155 w 281"/>
              <a:gd name="T41" fmla="*/ 593 h 608"/>
              <a:gd name="T42" fmla="*/ 131 w 281"/>
              <a:gd name="T43" fmla="*/ 600 h 608"/>
              <a:gd name="T44" fmla="*/ 109 w 281"/>
              <a:gd name="T45" fmla="*/ 578 h 608"/>
              <a:gd name="T46" fmla="*/ 88 w 281"/>
              <a:gd name="T47" fmla="*/ 554 h 608"/>
              <a:gd name="T48" fmla="*/ 69 w 281"/>
              <a:gd name="T49" fmla="*/ 530 h 608"/>
              <a:gd name="T50" fmla="*/ 53 w 281"/>
              <a:gd name="T51" fmla="*/ 503 h 608"/>
              <a:gd name="T52" fmla="*/ 37 w 281"/>
              <a:gd name="T53" fmla="*/ 475 h 608"/>
              <a:gd name="T54" fmla="*/ 25 w 281"/>
              <a:gd name="T55" fmla="*/ 444 h 608"/>
              <a:gd name="T56" fmla="*/ 16 w 281"/>
              <a:gd name="T57" fmla="*/ 414 h 608"/>
              <a:gd name="T58" fmla="*/ 7 w 281"/>
              <a:gd name="T59" fmla="*/ 381 h 608"/>
              <a:gd name="T60" fmla="*/ 2 w 281"/>
              <a:gd name="T61" fmla="*/ 348 h 608"/>
              <a:gd name="T62" fmla="*/ 0 w 281"/>
              <a:gd name="T63" fmla="*/ 314 h 608"/>
              <a:gd name="T64" fmla="*/ 0 w 281"/>
              <a:gd name="T65" fmla="*/ 280 h 608"/>
              <a:gd name="T66" fmla="*/ 3 w 281"/>
              <a:gd name="T67" fmla="*/ 247 h 608"/>
              <a:gd name="T68" fmla="*/ 10 w 281"/>
              <a:gd name="T69" fmla="*/ 214 h 608"/>
              <a:gd name="T70" fmla="*/ 19 w 281"/>
              <a:gd name="T71" fmla="*/ 182 h 608"/>
              <a:gd name="T72" fmla="*/ 30 w 281"/>
              <a:gd name="T73" fmla="*/ 151 h 608"/>
              <a:gd name="T74" fmla="*/ 43 w 281"/>
              <a:gd name="T75" fmla="*/ 121 h 608"/>
              <a:gd name="T76" fmla="*/ 58 w 281"/>
              <a:gd name="T77" fmla="*/ 94 h 608"/>
              <a:gd name="T78" fmla="*/ 76 w 281"/>
              <a:gd name="T79" fmla="*/ 67 h 608"/>
              <a:gd name="T80" fmla="*/ 95 w 281"/>
              <a:gd name="T81" fmla="*/ 43 h 608"/>
              <a:gd name="T82" fmla="*/ 117 w 281"/>
              <a:gd name="T83" fmla="*/ 20 h 608"/>
              <a:gd name="T84" fmla="*/ 140 w 281"/>
              <a:gd name="T85" fmla="*/ 0 h 60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81"/>
              <a:gd name="T130" fmla="*/ 0 h 608"/>
              <a:gd name="T131" fmla="*/ 281 w 281"/>
              <a:gd name="T132" fmla="*/ 608 h 60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81" h="608">
                <a:moveTo>
                  <a:pt x="140" y="0"/>
                </a:moveTo>
                <a:lnTo>
                  <a:pt x="148" y="6"/>
                </a:lnTo>
                <a:lnTo>
                  <a:pt x="156" y="13"/>
                </a:lnTo>
                <a:lnTo>
                  <a:pt x="164" y="20"/>
                </a:lnTo>
                <a:lnTo>
                  <a:pt x="171" y="27"/>
                </a:lnTo>
                <a:lnTo>
                  <a:pt x="178" y="35"/>
                </a:lnTo>
                <a:lnTo>
                  <a:pt x="184" y="43"/>
                </a:lnTo>
                <a:lnTo>
                  <a:pt x="192" y="51"/>
                </a:lnTo>
                <a:lnTo>
                  <a:pt x="198" y="59"/>
                </a:lnTo>
                <a:lnTo>
                  <a:pt x="204" y="67"/>
                </a:lnTo>
                <a:lnTo>
                  <a:pt x="210" y="76"/>
                </a:lnTo>
                <a:lnTo>
                  <a:pt x="216" y="85"/>
                </a:lnTo>
                <a:lnTo>
                  <a:pt x="222" y="94"/>
                </a:lnTo>
                <a:lnTo>
                  <a:pt x="227" y="103"/>
                </a:lnTo>
                <a:lnTo>
                  <a:pt x="232" y="112"/>
                </a:lnTo>
                <a:lnTo>
                  <a:pt x="237" y="121"/>
                </a:lnTo>
                <a:lnTo>
                  <a:pt x="242" y="131"/>
                </a:lnTo>
                <a:lnTo>
                  <a:pt x="246" y="141"/>
                </a:lnTo>
                <a:lnTo>
                  <a:pt x="250" y="151"/>
                </a:lnTo>
                <a:lnTo>
                  <a:pt x="254" y="161"/>
                </a:lnTo>
                <a:lnTo>
                  <a:pt x="258" y="171"/>
                </a:lnTo>
                <a:lnTo>
                  <a:pt x="261" y="181"/>
                </a:lnTo>
                <a:lnTo>
                  <a:pt x="264" y="192"/>
                </a:lnTo>
                <a:lnTo>
                  <a:pt x="267" y="202"/>
                </a:lnTo>
                <a:lnTo>
                  <a:pt x="270" y="213"/>
                </a:lnTo>
                <a:lnTo>
                  <a:pt x="272" y="224"/>
                </a:lnTo>
                <a:lnTo>
                  <a:pt x="274" y="235"/>
                </a:lnTo>
                <a:lnTo>
                  <a:pt x="276" y="246"/>
                </a:lnTo>
                <a:lnTo>
                  <a:pt x="277" y="258"/>
                </a:lnTo>
                <a:lnTo>
                  <a:pt x="278" y="268"/>
                </a:lnTo>
                <a:lnTo>
                  <a:pt x="279" y="279"/>
                </a:lnTo>
                <a:lnTo>
                  <a:pt x="280" y="291"/>
                </a:lnTo>
                <a:lnTo>
                  <a:pt x="280" y="303"/>
                </a:lnTo>
                <a:lnTo>
                  <a:pt x="280" y="314"/>
                </a:lnTo>
                <a:lnTo>
                  <a:pt x="279" y="326"/>
                </a:lnTo>
                <a:lnTo>
                  <a:pt x="278" y="337"/>
                </a:lnTo>
                <a:lnTo>
                  <a:pt x="277" y="348"/>
                </a:lnTo>
                <a:lnTo>
                  <a:pt x="276" y="359"/>
                </a:lnTo>
                <a:lnTo>
                  <a:pt x="274" y="370"/>
                </a:lnTo>
                <a:lnTo>
                  <a:pt x="272" y="381"/>
                </a:lnTo>
                <a:lnTo>
                  <a:pt x="270" y="392"/>
                </a:lnTo>
                <a:lnTo>
                  <a:pt x="267" y="403"/>
                </a:lnTo>
                <a:lnTo>
                  <a:pt x="264" y="413"/>
                </a:lnTo>
                <a:lnTo>
                  <a:pt x="261" y="424"/>
                </a:lnTo>
                <a:lnTo>
                  <a:pt x="258" y="434"/>
                </a:lnTo>
                <a:lnTo>
                  <a:pt x="254" y="444"/>
                </a:lnTo>
                <a:lnTo>
                  <a:pt x="250" y="454"/>
                </a:lnTo>
                <a:lnTo>
                  <a:pt x="245" y="464"/>
                </a:lnTo>
                <a:lnTo>
                  <a:pt x="242" y="475"/>
                </a:lnTo>
                <a:lnTo>
                  <a:pt x="236" y="484"/>
                </a:lnTo>
                <a:lnTo>
                  <a:pt x="232" y="493"/>
                </a:lnTo>
                <a:lnTo>
                  <a:pt x="226" y="502"/>
                </a:lnTo>
                <a:lnTo>
                  <a:pt x="221" y="512"/>
                </a:lnTo>
                <a:lnTo>
                  <a:pt x="215" y="521"/>
                </a:lnTo>
                <a:lnTo>
                  <a:pt x="210" y="529"/>
                </a:lnTo>
                <a:lnTo>
                  <a:pt x="203" y="537"/>
                </a:lnTo>
                <a:lnTo>
                  <a:pt x="197" y="546"/>
                </a:lnTo>
                <a:lnTo>
                  <a:pt x="191" y="554"/>
                </a:lnTo>
                <a:lnTo>
                  <a:pt x="184" y="563"/>
                </a:lnTo>
                <a:lnTo>
                  <a:pt x="177" y="570"/>
                </a:lnTo>
                <a:lnTo>
                  <a:pt x="170" y="578"/>
                </a:lnTo>
                <a:lnTo>
                  <a:pt x="162" y="585"/>
                </a:lnTo>
                <a:lnTo>
                  <a:pt x="155" y="593"/>
                </a:lnTo>
                <a:lnTo>
                  <a:pt x="147" y="600"/>
                </a:lnTo>
                <a:lnTo>
                  <a:pt x="139" y="607"/>
                </a:lnTo>
                <a:lnTo>
                  <a:pt x="131" y="600"/>
                </a:lnTo>
                <a:lnTo>
                  <a:pt x="123" y="593"/>
                </a:lnTo>
                <a:lnTo>
                  <a:pt x="116" y="585"/>
                </a:lnTo>
                <a:lnTo>
                  <a:pt x="109" y="578"/>
                </a:lnTo>
                <a:lnTo>
                  <a:pt x="102" y="570"/>
                </a:lnTo>
                <a:lnTo>
                  <a:pt x="95" y="563"/>
                </a:lnTo>
                <a:lnTo>
                  <a:pt x="88" y="554"/>
                </a:lnTo>
                <a:lnTo>
                  <a:pt x="82" y="546"/>
                </a:lnTo>
                <a:lnTo>
                  <a:pt x="76" y="537"/>
                </a:lnTo>
                <a:lnTo>
                  <a:pt x="69" y="530"/>
                </a:lnTo>
                <a:lnTo>
                  <a:pt x="63" y="521"/>
                </a:lnTo>
                <a:lnTo>
                  <a:pt x="58" y="512"/>
                </a:lnTo>
                <a:lnTo>
                  <a:pt x="53" y="503"/>
                </a:lnTo>
                <a:lnTo>
                  <a:pt x="47" y="493"/>
                </a:lnTo>
                <a:lnTo>
                  <a:pt x="43" y="484"/>
                </a:lnTo>
                <a:lnTo>
                  <a:pt x="37" y="475"/>
                </a:lnTo>
                <a:lnTo>
                  <a:pt x="34" y="464"/>
                </a:lnTo>
                <a:lnTo>
                  <a:pt x="29" y="455"/>
                </a:lnTo>
                <a:lnTo>
                  <a:pt x="25" y="444"/>
                </a:lnTo>
                <a:lnTo>
                  <a:pt x="22" y="434"/>
                </a:lnTo>
                <a:lnTo>
                  <a:pt x="18" y="424"/>
                </a:lnTo>
                <a:lnTo>
                  <a:pt x="16" y="414"/>
                </a:lnTo>
                <a:lnTo>
                  <a:pt x="12" y="403"/>
                </a:lnTo>
                <a:lnTo>
                  <a:pt x="10" y="392"/>
                </a:lnTo>
                <a:lnTo>
                  <a:pt x="7" y="381"/>
                </a:lnTo>
                <a:lnTo>
                  <a:pt x="5" y="370"/>
                </a:lnTo>
                <a:lnTo>
                  <a:pt x="3" y="359"/>
                </a:lnTo>
                <a:lnTo>
                  <a:pt x="2" y="348"/>
                </a:lnTo>
                <a:lnTo>
                  <a:pt x="1" y="338"/>
                </a:lnTo>
                <a:lnTo>
                  <a:pt x="0" y="326"/>
                </a:lnTo>
                <a:lnTo>
                  <a:pt x="0" y="314"/>
                </a:lnTo>
                <a:lnTo>
                  <a:pt x="0" y="303"/>
                </a:lnTo>
                <a:lnTo>
                  <a:pt x="0" y="292"/>
                </a:lnTo>
                <a:lnTo>
                  <a:pt x="0" y="280"/>
                </a:lnTo>
                <a:lnTo>
                  <a:pt x="1" y="268"/>
                </a:lnTo>
                <a:lnTo>
                  <a:pt x="2" y="258"/>
                </a:lnTo>
                <a:lnTo>
                  <a:pt x="3" y="247"/>
                </a:lnTo>
                <a:lnTo>
                  <a:pt x="5" y="236"/>
                </a:lnTo>
                <a:lnTo>
                  <a:pt x="7" y="225"/>
                </a:lnTo>
                <a:lnTo>
                  <a:pt x="10" y="214"/>
                </a:lnTo>
                <a:lnTo>
                  <a:pt x="12" y="203"/>
                </a:lnTo>
                <a:lnTo>
                  <a:pt x="16" y="192"/>
                </a:lnTo>
                <a:lnTo>
                  <a:pt x="19" y="182"/>
                </a:lnTo>
                <a:lnTo>
                  <a:pt x="22" y="172"/>
                </a:lnTo>
                <a:lnTo>
                  <a:pt x="26" y="162"/>
                </a:lnTo>
                <a:lnTo>
                  <a:pt x="30" y="151"/>
                </a:lnTo>
                <a:lnTo>
                  <a:pt x="34" y="142"/>
                </a:lnTo>
                <a:lnTo>
                  <a:pt x="37" y="131"/>
                </a:lnTo>
                <a:lnTo>
                  <a:pt x="43" y="121"/>
                </a:lnTo>
                <a:lnTo>
                  <a:pt x="48" y="112"/>
                </a:lnTo>
                <a:lnTo>
                  <a:pt x="53" y="103"/>
                </a:lnTo>
                <a:lnTo>
                  <a:pt x="58" y="94"/>
                </a:lnTo>
                <a:lnTo>
                  <a:pt x="64" y="85"/>
                </a:lnTo>
                <a:lnTo>
                  <a:pt x="69" y="76"/>
                </a:lnTo>
                <a:lnTo>
                  <a:pt x="76" y="67"/>
                </a:lnTo>
                <a:lnTo>
                  <a:pt x="82" y="59"/>
                </a:lnTo>
                <a:lnTo>
                  <a:pt x="89" y="51"/>
                </a:lnTo>
                <a:lnTo>
                  <a:pt x="95" y="43"/>
                </a:lnTo>
                <a:lnTo>
                  <a:pt x="103" y="35"/>
                </a:lnTo>
                <a:lnTo>
                  <a:pt x="110" y="27"/>
                </a:lnTo>
                <a:lnTo>
                  <a:pt x="117" y="20"/>
                </a:lnTo>
                <a:lnTo>
                  <a:pt x="125" y="13"/>
                </a:lnTo>
                <a:lnTo>
                  <a:pt x="133" y="6"/>
                </a:lnTo>
                <a:lnTo>
                  <a:pt x="140" y="0"/>
                </a:lnTo>
              </a:path>
            </a:pathLst>
          </a:custGeom>
          <a:solidFill>
            <a:srgbClr val="FFFF66"/>
          </a:solidFill>
          <a:ln w="28575" cap="rnd" cmpd="sng">
            <a:solidFill>
              <a:schemeClr val="tx1"/>
            </a:solidFill>
            <a:prstDash val="solid"/>
            <a:round/>
            <a:headEnd type="none" w="sm" len="sm"/>
            <a:tailEnd type="none" w="sm" len="sm"/>
          </a:ln>
        </p:spPr>
        <p:txBody>
          <a:bodyPr/>
          <a:lstStyle/>
          <a:p>
            <a:endParaRPr lang="es-CL"/>
          </a:p>
        </p:txBody>
      </p:sp>
      <p:sp>
        <p:nvSpPr>
          <p:cNvPr id="2" name="Rectángulo 1"/>
          <p:cNvSpPr/>
          <p:nvPr/>
        </p:nvSpPr>
        <p:spPr>
          <a:xfrm>
            <a:off x="5217613" y="1115862"/>
            <a:ext cx="3738623" cy="4062651"/>
          </a:xfrm>
          <a:prstGeom prst="rect">
            <a:avLst/>
          </a:prstGeom>
        </p:spPr>
        <p:txBody>
          <a:bodyPr>
            <a:noAutofit/>
          </a:bodyPr>
          <a:lstStyle/>
          <a:p>
            <a:r>
              <a:rPr lang="es-CL" sz="2400" dirty="0"/>
              <a:t>SELECT </a:t>
            </a:r>
            <a:r>
              <a:rPr lang="es-CL" sz="2400" dirty="0" err="1"/>
              <a:t>employee_id</a:t>
            </a:r>
            <a:r>
              <a:rPr lang="es-CL" sz="2400" dirty="0"/>
              <a:t>, </a:t>
            </a:r>
          </a:p>
          <a:p>
            <a:r>
              <a:rPr lang="es-CL" sz="2400" dirty="0"/>
              <a:t>		</a:t>
            </a:r>
            <a:r>
              <a:rPr lang="es-CL" sz="2400" dirty="0" err="1"/>
              <a:t>first_name</a:t>
            </a:r>
            <a:r>
              <a:rPr lang="es-CL" sz="2400" dirty="0"/>
              <a:t> nombre, </a:t>
            </a:r>
          </a:p>
          <a:p>
            <a:r>
              <a:rPr lang="es-CL" sz="2400" dirty="0"/>
              <a:t>		</a:t>
            </a:r>
            <a:r>
              <a:rPr lang="es-CL" sz="2400" dirty="0" err="1"/>
              <a:t>last_name</a:t>
            </a:r>
            <a:r>
              <a:rPr lang="es-CL" sz="2400" dirty="0"/>
              <a:t> apellido, </a:t>
            </a:r>
          </a:p>
          <a:p>
            <a:r>
              <a:rPr lang="es-CL" sz="2400" dirty="0"/>
              <a:t>		</a:t>
            </a:r>
            <a:r>
              <a:rPr lang="es-CL" sz="2400" dirty="0" err="1"/>
              <a:t>job_id</a:t>
            </a:r>
            <a:endParaRPr lang="es-CL" sz="2400" dirty="0"/>
          </a:p>
          <a:p>
            <a:r>
              <a:rPr lang="es-CL" sz="2400" dirty="0"/>
              <a:t>FROM </a:t>
            </a:r>
            <a:r>
              <a:rPr lang="es-CL" sz="2400" dirty="0" err="1"/>
              <a:t>employees</a:t>
            </a:r>
            <a:endParaRPr lang="es-CL" sz="2400" dirty="0"/>
          </a:p>
          <a:p>
            <a:r>
              <a:rPr lang="es-CL" sz="2400" dirty="0">
                <a:solidFill>
                  <a:srgbClr val="FF0000"/>
                </a:solidFill>
              </a:rPr>
              <a:t>INTERSECT</a:t>
            </a:r>
          </a:p>
          <a:p>
            <a:r>
              <a:rPr lang="es-CL" sz="2400" dirty="0"/>
              <a:t>SELECT </a:t>
            </a:r>
            <a:r>
              <a:rPr lang="es-CL" sz="2400" dirty="0" err="1"/>
              <a:t>employee_id</a:t>
            </a:r>
            <a:r>
              <a:rPr lang="es-CL" sz="2400" dirty="0"/>
              <a:t>, </a:t>
            </a:r>
          </a:p>
          <a:p>
            <a:r>
              <a:rPr lang="es-CL" sz="2400" dirty="0"/>
              <a:t>		</a:t>
            </a:r>
            <a:r>
              <a:rPr lang="es-CL" sz="2400" dirty="0" err="1"/>
              <a:t>e.first_name</a:t>
            </a:r>
            <a:r>
              <a:rPr lang="es-CL" sz="2400" dirty="0"/>
              <a:t>, </a:t>
            </a:r>
          </a:p>
          <a:p>
            <a:r>
              <a:rPr lang="es-CL" sz="2400" dirty="0"/>
              <a:t>		</a:t>
            </a:r>
            <a:r>
              <a:rPr lang="es-CL" sz="2400" dirty="0" err="1"/>
              <a:t>e.last_name</a:t>
            </a:r>
            <a:r>
              <a:rPr lang="es-CL" sz="2400" dirty="0"/>
              <a:t>, </a:t>
            </a:r>
          </a:p>
          <a:p>
            <a:r>
              <a:rPr lang="es-CL" sz="2400" dirty="0"/>
              <a:t>		</a:t>
            </a:r>
            <a:r>
              <a:rPr lang="es-CL" sz="2400" dirty="0" err="1"/>
              <a:t>j.job_id</a:t>
            </a:r>
            <a:endParaRPr lang="es-CL" sz="2400" dirty="0"/>
          </a:p>
          <a:p>
            <a:r>
              <a:rPr lang="es-CL" sz="2400" dirty="0"/>
              <a:t>FROM </a:t>
            </a:r>
            <a:r>
              <a:rPr lang="es-CL" sz="2400" dirty="0" err="1"/>
              <a:t>job_history</a:t>
            </a:r>
            <a:r>
              <a:rPr lang="es-CL" sz="2400" dirty="0"/>
              <a:t> j</a:t>
            </a:r>
          </a:p>
          <a:p>
            <a:r>
              <a:rPr lang="es-CL" sz="2400" dirty="0"/>
              <a:t>JOIN </a:t>
            </a:r>
            <a:r>
              <a:rPr lang="es-CL" sz="2400" dirty="0" err="1"/>
              <a:t>employees</a:t>
            </a:r>
            <a:r>
              <a:rPr lang="es-CL" sz="2400" dirty="0"/>
              <a:t> e</a:t>
            </a:r>
          </a:p>
          <a:p>
            <a:r>
              <a:rPr lang="es-CL" sz="2400" dirty="0"/>
              <a:t>   USING (</a:t>
            </a:r>
            <a:r>
              <a:rPr lang="es-CL" sz="2400" dirty="0" err="1"/>
              <a:t>employee_id</a:t>
            </a:r>
            <a:r>
              <a:rPr lang="es-CL" sz="2400" dirty="0"/>
              <a:t>);</a:t>
            </a:r>
          </a:p>
        </p:txBody>
      </p:sp>
      <p:pic>
        <p:nvPicPr>
          <p:cNvPr id="4" name="Imagen 3"/>
          <p:cNvPicPr>
            <a:picLocks noChangeAspect="1"/>
          </p:cNvPicPr>
          <p:nvPr/>
        </p:nvPicPr>
        <p:blipFill>
          <a:blip r:embed="rId3"/>
          <a:stretch>
            <a:fillRect/>
          </a:stretch>
        </p:blipFill>
        <p:spPr>
          <a:xfrm>
            <a:off x="297821" y="3811836"/>
            <a:ext cx="4794797" cy="892365"/>
          </a:xfrm>
          <a:prstGeom prst="rect">
            <a:avLst/>
          </a:prstGeom>
        </p:spPr>
      </p:pic>
      <p:sp>
        <p:nvSpPr>
          <p:cNvPr id="5" name="Rectángulo 4"/>
          <p:cNvSpPr/>
          <p:nvPr/>
        </p:nvSpPr>
        <p:spPr>
          <a:xfrm>
            <a:off x="1059255" y="5008632"/>
            <a:ext cx="3259358" cy="120032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pPr algn="ctr"/>
            <a:r>
              <a:rPr lang="es-CL" altLang="es-CL" b="1" dirty="0">
                <a:cs typeface="Arial" panose="020B0604020202020204" pitchFamily="34" charset="0"/>
                <a:sym typeface="Arial" panose="020B0604020202020204" pitchFamily="34" charset="0"/>
              </a:rPr>
              <a:t>La consulta devuelve sólo los registros que tienen los mismos valores en las columnas seleccionadas en ambas tablas</a:t>
            </a:r>
            <a:endParaRPr lang="es-CL" b="1" dirty="0"/>
          </a:p>
        </p:txBody>
      </p:sp>
    </p:spTree>
    <p:extLst>
      <p:ext uri="{BB962C8B-B14F-4D97-AF65-F5344CB8AC3E}">
        <p14:creationId xmlns:p14="http://schemas.microsoft.com/office/powerpoint/2010/main" val="10446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r>
              <a:rPr lang="es-ES" sz="2400" b="1" dirty="0">
                <a:solidFill>
                  <a:srgbClr val="D40202"/>
                </a:solidFill>
                <a:latin typeface="Myriad Pro"/>
                <a:cs typeface="Myriad Pro"/>
              </a:rPr>
              <a:t>Operador MINUS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8" name="Oval 3"/>
          <p:cNvSpPr>
            <a:spLocks noChangeArrowheads="1"/>
          </p:cNvSpPr>
          <p:nvPr/>
        </p:nvSpPr>
        <p:spPr bwMode="gray">
          <a:xfrm>
            <a:off x="1258387" y="1912180"/>
            <a:ext cx="1442291" cy="1373311"/>
          </a:xfrm>
          <a:prstGeom prst="ellipse">
            <a:avLst/>
          </a:prstGeom>
          <a:solidFill>
            <a:srgbClr val="FFFF00"/>
          </a:solidFill>
          <a:ln w="28575">
            <a:solidFill>
              <a:srgbClr val="000000"/>
            </a:solidFill>
            <a:round/>
            <a:headEnd/>
            <a:tailEnd/>
          </a:ln>
        </p:spPr>
        <p:txBody>
          <a:bodyPr wrap="none" lIns="90488" tIns="44450" rIns="90488" bIns="4445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endParaRPr lang="en-GB" altLang="es-CL" sz="2400" b="0"/>
          </a:p>
        </p:txBody>
      </p:sp>
      <p:sp>
        <p:nvSpPr>
          <p:cNvPr id="9" name="Rectangle 4"/>
          <p:cNvSpPr>
            <a:spLocks noChangeArrowheads="1"/>
          </p:cNvSpPr>
          <p:nvPr/>
        </p:nvSpPr>
        <p:spPr bwMode="auto">
          <a:xfrm>
            <a:off x="1848686" y="1459166"/>
            <a:ext cx="26169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n-US" altLang="es-CL" dirty="0">
                <a:solidFill>
                  <a:srgbClr val="000000"/>
                </a:solidFill>
                <a:sym typeface="Arial" panose="020B0604020202020204" pitchFamily="34" charset="0"/>
              </a:rPr>
              <a:t>A</a:t>
            </a:r>
          </a:p>
        </p:txBody>
      </p:sp>
      <p:sp>
        <p:nvSpPr>
          <p:cNvPr id="10" name="Oval 5"/>
          <p:cNvSpPr>
            <a:spLocks noChangeArrowheads="1"/>
          </p:cNvSpPr>
          <p:nvPr/>
        </p:nvSpPr>
        <p:spPr bwMode="gray">
          <a:xfrm>
            <a:off x="2226389" y="1912179"/>
            <a:ext cx="1442291" cy="1373311"/>
          </a:xfrm>
          <a:prstGeom prst="ellipse">
            <a:avLst/>
          </a:prstGeom>
          <a:solidFill>
            <a:schemeClr val="tx2">
              <a:lumMod val="40000"/>
              <a:lumOff val="60000"/>
            </a:schemeClr>
          </a:solidFill>
          <a:ln w="28575">
            <a:solidFill>
              <a:srgbClr val="000000"/>
            </a:solidFill>
            <a:round/>
            <a:headEnd/>
            <a:tailEnd/>
          </a:ln>
        </p:spPr>
        <p:txBody>
          <a:bodyPr wrap="none" lIns="90488" tIns="44450" rIns="90488" bIns="4445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endParaRPr lang="en-GB" altLang="es-CL" sz="2400" b="0"/>
          </a:p>
        </p:txBody>
      </p:sp>
      <p:sp>
        <p:nvSpPr>
          <p:cNvPr id="11" name="Rectangle 6"/>
          <p:cNvSpPr>
            <a:spLocks noChangeArrowheads="1"/>
          </p:cNvSpPr>
          <p:nvPr/>
        </p:nvSpPr>
        <p:spPr bwMode="auto">
          <a:xfrm>
            <a:off x="2816688" y="1470993"/>
            <a:ext cx="26169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n-US" altLang="es-CL" dirty="0">
                <a:solidFill>
                  <a:srgbClr val="000000"/>
                </a:solidFill>
                <a:sym typeface="Arial" panose="020B0604020202020204" pitchFamily="34" charset="0"/>
              </a:rPr>
              <a:t>B</a:t>
            </a:r>
          </a:p>
        </p:txBody>
      </p:sp>
      <p:sp>
        <p:nvSpPr>
          <p:cNvPr id="3" name="Rectángulo 2"/>
          <p:cNvSpPr/>
          <p:nvPr/>
        </p:nvSpPr>
        <p:spPr>
          <a:xfrm>
            <a:off x="720436" y="4383530"/>
            <a:ext cx="7822209" cy="1631216"/>
          </a:xfrm>
          <a:prstGeom prst="rect">
            <a:avLst/>
          </a:prstGeom>
        </p:spPr>
        <p:txBody>
          <a:bodyPr wrap="square">
            <a:spAutoFit/>
          </a:bodyPr>
          <a:lstStyle/>
          <a:p>
            <a:r>
              <a:rPr lang="es-ES" sz="2000" b="1" dirty="0"/>
              <a:t>Nota</a:t>
            </a:r>
            <a:r>
              <a:rPr lang="es-ES" sz="2000" dirty="0"/>
              <a:t>: el número de columnas y los tipos de dato de las columnas seleccionadas por las sentencias SELECT de las consultas deben pertenecer al mismo grupo de tipo de dato en todas las sentencias SELECT utilizadas en la consulta. No es necesario, sin embargo, que los nombres de las columnas sean idénticos.</a:t>
            </a:r>
          </a:p>
        </p:txBody>
      </p:sp>
      <p:sp>
        <p:nvSpPr>
          <p:cNvPr id="12" name="Rectangle 7"/>
          <p:cNvSpPr>
            <a:spLocks noChangeArrowheads="1"/>
          </p:cNvSpPr>
          <p:nvPr/>
        </p:nvSpPr>
        <p:spPr bwMode="auto">
          <a:xfrm>
            <a:off x="4322618" y="1528989"/>
            <a:ext cx="3988005" cy="2139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346075" eaLnBrk="0" hangingPunct="0">
              <a:tabLst>
                <a:tab pos="571500" algn="l"/>
              </a:tabLst>
              <a:defRPr b="1">
                <a:solidFill>
                  <a:schemeClr val="tx1"/>
                </a:solidFill>
                <a:latin typeface="Arial" panose="020B0604020202020204" pitchFamily="34" charset="0"/>
              </a:defRPr>
            </a:lvl1pPr>
            <a:lvl2pPr marL="742950" indent="-285750" defTabSz="346075" eaLnBrk="0" hangingPunct="0">
              <a:tabLst>
                <a:tab pos="571500" algn="l"/>
              </a:tabLst>
              <a:defRPr b="1">
                <a:solidFill>
                  <a:schemeClr val="tx1"/>
                </a:solidFill>
                <a:latin typeface="Arial" panose="020B0604020202020204" pitchFamily="34" charset="0"/>
              </a:defRPr>
            </a:lvl2pPr>
            <a:lvl3pPr marL="1143000" indent="-228600" defTabSz="346075" eaLnBrk="0" hangingPunct="0">
              <a:tabLst>
                <a:tab pos="571500" algn="l"/>
              </a:tabLst>
              <a:defRPr b="1">
                <a:solidFill>
                  <a:schemeClr val="tx1"/>
                </a:solidFill>
                <a:latin typeface="Arial" panose="020B0604020202020204" pitchFamily="34" charset="0"/>
              </a:defRPr>
            </a:lvl3pPr>
            <a:lvl4pPr marL="1600200" indent="-228600" defTabSz="346075" eaLnBrk="0" hangingPunct="0">
              <a:tabLst>
                <a:tab pos="571500" algn="l"/>
              </a:tabLst>
              <a:defRPr b="1">
                <a:solidFill>
                  <a:schemeClr val="tx1"/>
                </a:solidFill>
                <a:latin typeface="Arial" panose="020B0604020202020204" pitchFamily="34" charset="0"/>
              </a:defRPr>
            </a:lvl4pPr>
            <a:lvl5pPr marL="2057400" indent="-228600" defTabSz="346075" eaLnBrk="0" hangingPunct="0">
              <a:tabLst>
                <a:tab pos="571500" algn="l"/>
              </a:tabLst>
              <a:defRPr b="1">
                <a:solidFill>
                  <a:schemeClr val="tx1"/>
                </a:solidFill>
                <a:latin typeface="Arial" panose="020B0604020202020204" pitchFamily="34" charset="0"/>
              </a:defRPr>
            </a:lvl5pPr>
            <a:lvl6pPr marL="2514600" indent="-228600" algn="ctr" defTabSz="346075" eaLnBrk="0" fontAlgn="base" hangingPunct="0">
              <a:spcBef>
                <a:spcPct val="20000"/>
              </a:spcBef>
              <a:spcAft>
                <a:spcPct val="0"/>
              </a:spcAft>
              <a:buClr>
                <a:srgbClr val="FF0000"/>
              </a:buClr>
              <a:buFont typeface="Arial" panose="020B0604020202020204" pitchFamily="34" charset="0"/>
              <a:tabLst>
                <a:tab pos="571500" algn="l"/>
              </a:tabLst>
              <a:defRPr b="1">
                <a:solidFill>
                  <a:schemeClr val="tx1"/>
                </a:solidFill>
                <a:latin typeface="Arial" panose="020B0604020202020204" pitchFamily="34" charset="0"/>
              </a:defRPr>
            </a:lvl6pPr>
            <a:lvl7pPr marL="2971800" indent="-228600" algn="ctr" defTabSz="346075" eaLnBrk="0" fontAlgn="base" hangingPunct="0">
              <a:spcBef>
                <a:spcPct val="20000"/>
              </a:spcBef>
              <a:spcAft>
                <a:spcPct val="0"/>
              </a:spcAft>
              <a:buClr>
                <a:srgbClr val="FF0000"/>
              </a:buClr>
              <a:buFont typeface="Arial" panose="020B0604020202020204" pitchFamily="34" charset="0"/>
              <a:tabLst>
                <a:tab pos="571500" algn="l"/>
              </a:tabLst>
              <a:defRPr b="1">
                <a:solidFill>
                  <a:schemeClr val="tx1"/>
                </a:solidFill>
                <a:latin typeface="Arial" panose="020B0604020202020204" pitchFamily="34" charset="0"/>
              </a:defRPr>
            </a:lvl7pPr>
            <a:lvl8pPr marL="3429000" indent="-228600" algn="ctr" defTabSz="346075" eaLnBrk="0" fontAlgn="base" hangingPunct="0">
              <a:spcBef>
                <a:spcPct val="20000"/>
              </a:spcBef>
              <a:spcAft>
                <a:spcPct val="0"/>
              </a:spcAft>
              <a:buClr>
                <a:srgbClr val="FF0000"/>
              </a:buClr>
              <a:buFont typeface="Arial" panose="020B0604020202020204" pitchFamily="34" charset="0"/>
              <a:tabLst>
                <a:tab pos="571500" algn="l"/>
              </a:tabLst>
              <a:defRPr b="1">
                <a:solidFill>
                  <a:schemeClr val="tx1"/>
                </a:solidFill>
                <a:latin typeface="Arial" panose="020B0604020202020204" pitchFamily="34" charset="0"/>
              </a:defRPr>
            </a:lvl8pPr>
            <a:lvl9pPr marL="3886200" indent="-228600" algn="ctr" defTabSz="346075" eaLnBrk="0" fontAlgn="base" hangingPunct="0">
              <a:spcBef>
                <a:spcPct val="20000"/>
              </a:spcBef>
              <a:spcAft>
                <a:spcPct val="0"/>
              </a:spcAft>
              <a:buClr>
                <a:srgbClr val="FF0000"/>
              </a:buClr>
              <a:buFont typeface="Arial" panose="020B0604020202020204" pitchFamily="34" charset="0"/>
              <a:tabLst>
                <a:tab pos="571500" algn="l"/>
              </a:tabLst>
              <a:defRPr b="1">
                <a:solidFill>
                  <a:schemeClr val="tx1"/>
                </a:solidFill>
                <a:latin typeface="Arial" panose="020B0604020202020204" pitchFamily="34" charset="0"/>
              </a:defRPr>
            </a:lvl9pPr>
          </a:lstStyle>
          <a:p>
            <a:pPr>
              <a:lnSpc>
                <a:spcPct val="95000"/>
              </a:lnSpc>
              <a:spcBef>
                <a:spcPct val="35000"/>
              </a:spcBef>
              <a:buClrTx/>
              <a:buSzPct val="100000"/>
            </a:pPr>
            <a:r>
              <a:rPr lang="es-ES" altLang="es-CL" sz="2000" dirty="0">
                <a:solidFill>
                  <a:srgbClr val="000000"/>
                </a:solidFill>
                <a:sym typeface="Arial" panose="020B0604020202020204" pitchFamily="34" charset="0"/>
              </a:rPr>
              <a:t>El operador MINUS devuelve todas las filas distintas seleccionadas por la primera consulta, pero que no están presentes en el juego de resultados de la segunda consulta</a:t>
            </a:r>
            <a:r>
              <a:rPr lang="es-CL" altLang="es-CL" sz="2000" dirty="0">
                <a:solidFill>
                  <a:srgbClr val="000000"/>
                </a:solidFill>
                <a:sym typeface="Arial" panose="020B0604020202020204" pitchFamily="34" charset="0"/>
              </a:rPr>
              <a:t>.</a:t>
            </a:r>
          </a:p>
        </p:txBody>
      </p:sp>
    </p:spTree>
    <p:extLst>
      <p:ext uri="{BB962C8B-B14F-4D97-AF65-F5344CB8AC3E}">
        <p14:creationId xmlns:p14="http://schemas.microsoft.com/office/powerpoint/2010/main" val="213310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r>
              <a:rPr lang="es-ES" sz="2400" b="1" dirty="0">
                <a:solidFill>
                  <a:srgbClr val="D40202"/>
                </a:solidFill>
                <a:latin typeface="Myriad Pro"/>
                <a:cs typeface="Myriad Pro"/>
              </a:rPr>
              <a:t>Operador MINUS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8" name="Oval 3"/>
          <p:cNvSpPr>
            <a:spLocks noChangeArrowheads="1"/>
          </p:cNvSpPr>
          <p:nvPr/>
        </p:nvSpPr>
        <p:spPr bwMode="gray">
          <a:xfrm>
            <a:off x="1258387" y="1379493"/>
            <a:ext cx="1442291" cy="1373311"/>
          </a:xfrm>
          <a:prstGeom prst="ellipse">
            <a:avLst/>
          </a:prstGeom>
          <a:solidFill>
            <a:srgbClr val="FFFF00"/>
          </a:solidFill>
          <a:ln w="28575">
            <a:solidFill>
              <a:srgbClr val="000000"/>
            </a:solidFill>
            <a:round/>
            <a:headEnd/>
            <a:tailEnd/>
          </a:ln>
        </p:spPr>
        <p:txBody>
          <a:bodyPr wrap="none" lIns="90488" tIns="44450" rIns="90488" bIns="4445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endParaRPr lang="en-GB" altLang="es-CL" sz="2400" b="0"/>
          </a:p>
        </p:txBody>
      </p:sp>
      <p:sp>
        <p:nvSpPr>
          <p:cNvPr id="9" name="Rectangle 4"/>
          <p:cNvSpPr>
            <a:spLocks noChangeArrowheads="1"/>
          </p:cNvSpPr>
          <p:nvPr/>
        </p:nvSpPr>
        <p:spPr bwMode="auto">
          <a:xfrm>
            <a:off x="1848686" y="926479"/>
            <a:ext cx="26169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n-US" altLang="es-CL" dirty="0">
                <a:solidFill>
                  <a:srgbClr val="000000"/>
                </a:solidFill>
                <a:sym typeface="Arial" panose="020B0604020202020204" pitchFamily="34" charset="0"/>
              </a:rPr>
              <a:t>A</a:t>
            </a:r>
          </a:p>
        </p:txBody>
      </p:sp>
      <p:sp>
        <p:nvSpPr>
          <p:cNvPr id="10" name="Oval 5"/>
          <p:cNvSpPr>
            <a:spLocks noChangeArrowheads="1"/>
          </p:cNvSpPr>
          <p:nvPr/>
        </p:nvSpPr>
        <p:spPr bwMode="gray">
          <a:xfrm>
            <a:off x="2226389" y="1379492"/>
            <a:ext cx="1442291" cy="1373311"/>
          </a:xfrm>
          <a:prstGeom prst="ellipse">
            <a:avLst/>
          </a:prstGeom>
          <a:solidFill>
            <a:schemeClr val="tx2">
              <a:lumMod val="40000"/>
              <a:lumOff val="60000"/>
            </a:schemeClr>
          </a:solidFill>
          <a:ln w="28575">
            <a:solidFill>
              <a:srgbClr val="000000"/>
            </a:solidFill>
            <a:round/>
            <a:headEnd/>
            <a:tailEnd/>
          </a:ln>
        </p:spPr>
        <p:txBody>
          <a:bodyPr wrap="none" lIns="90488" tIns="44450" rIns="90488" bIns="4445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endParaRPr lang="en-GB" altLang="es-CL" sz="2400" b="0"/>
          </a:p>
        </p:txBody>
      </p:sp>
      <p:sp>
        <p:nvSpPr>
          <p:cNvPr id="11" name="Rectangle 6"/>
          <p:cNvSpPr>
            <a:spLocks noChangeArrowheads="1"/>
          </p:cNvSpPr>
          <p:nvPr/>
        </p:nvSpPr>
        <p:spPr bwMode="auto">
          <a:xfrm>
            <a:off x="2816688" y="938306"/>
            <a:ext cx="26169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7620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n-US" altLang="es-CL" dirty="0">
                <a:solidFill>
                  <a:srgbClr val="000000"/>
                </a:solidFill>
                <a:sym typeface="Arial" panose="020B0604020202020204" pitchFamily="34" charset="0"/>
              </a:rPr>
              <a:t>B</a:t>
            </a:r>
          </a:p>
        </p:txBody>
      </p:sp>
      <p:sp>
        <p:nvSpPr>
          <p:cNvPr id="4" name="Rectángulo 3"/>
          <p:cNvSpPr/>
          <p:nvPr/>
        </p:nvSpPr>
        <p:spPr>
          <a:xfrm>
            <a:off x="1258387" y="3117161"/>
            <a:ext cx="3234102" cy="3660111"/>
          </a:xfrm>
          <a:prstGeom prst="rect">
            <a:avLst/>
          </a:prstGeom>
        </p:spPr>
        <p:txBody>
          <a:bodyPr>
            <a:noAutofit/>
          </a:bodyPr>
          <a:lstStyle/>
          <a:p>
            <a:r>
              <a:rPr lang="es-CL" sz="2000" dirty="0"/>
              <a:t>SELECT </a:t>
            </a:r>
            <a:r>
              <a:rPr lang="es-CL" sz="2000" dirty="0" err="1"/>
              <a:t>employee_id</a:t>
            </a:r>
            <a:r>
              <a:rPr lang="es-CL" sz="2000" dirty="0"/>
              <a:t>, </a:t>
            </a:r>
          </a:p>
          <a:p>
            <a:r>
              <a:rPr lang="es-CL" sz="2000" dirty="0"/>
              <a:t>		</a:t>
            </a:r>
            <a:r>
              <a:rPr lang="es-CL" sz="2000" dirty="0" err="1"/>
              <a:t>first_name</a:t>
            </a:r>
            <a:r>
              <a:rPr lang="es-CL" sz="2000" dirty="0"/>
              <a:t> nombre, </a:t>
            </a:r>
          </a:p>
          <a:p>
            <a:r>
              <a:rPr lang="es-CL" sz="2000" dirty="0"/>
              <a:t>		</a:t>
            </a:r>
            <a:r>
              <a:rPr lang="es-CL" sz="2000" dirty="0" err="1"/>
              <a:t>last_name</a:t>
            </a:r>
            <a:r>
              <a:rPr lang="es-CL" sz="2000" dirty="0"/>
              <a:t> apellido</a:t>
            </a:r>
          </a:p>
          <a:p>
            <a:r>
              <a:rPr lang="es-CL" sz="2000" dirty="0"/>
              <a:t>FROM </a:t>
            </a:r>
            <a:r>
              <a:rPr lang="es-CL" sz="2000" dirty="0" err="1"/>
              <a:t>employees</a:t>
            </a:r>
            <a:endParaRPr lang="es-CL" sz="2000" dirty="0"/>
          </a:p>
          <a:p>
            <a:r>
              <a:rPr lang="es-CL" sz="2000" dirty="0">
                <a:solidFill>
                  <a:srgbClr val="FF0000"/>
                </a:solidFill>
              </a:rPr>
              <a:t>MINUS</a:t>
            </a:r>
          </a:p>
          <a:p>
            <a:r>
              <a:rPr lang="es-CL" sz="2000" dirty="0"/>
              <a:t>SELECT </a:t>
            </a:r>
            <a:r>
              <a:rPr lang="es-CL" sz="2000" dirty="0" err="1"/>
              <a:t>employee_id</a:t>
            </a:r>
            <a:r>
              <a:rPr lang="es-CL" sz="2000" dirty="0"/>
              <a:t>, </a:t>
            </a:r>
          </a:p>
          <a:p>
            <a:r>
              <a:rPr lang="es-CL" sz="2000" dirty="0"/>
              <a:t>		</a:t>
            </a:r>
            <a:r>
              <a:rPr lang="es-CL" sz="2000" dirty="0" err="1"/>
              <a:t>e.first_name</a:t>
            </a:r>
            <a:r>
              <a:rPr lang="es-CL" sz="2000" dirty="0"/>
              <a:t>, </a:t>
            </a:r>
          </a:p>
          <a:p>
            <a:r>
              <a:rPr lang="es-CL" sz="2000" dirty="0"/>
              <a:t>		</a:t>
            </a:r>
            <a:r>
              <a:rPr lang="es-CL" sz="2000" dirty="0" err="1"/>
              <a:t>e.last_name</a:t>
            </a:r>
            <a:r>
              <a:rPr lang="es-CL" sz="2000" dirty="0"/>
              <a:t> </a:t>
            </a:r>
          </a:p>
          <a:p>
            <a:r>
              <a:rPr lang="es-CL" sz="2000" dirty="0"/>
              <a:t>FROM </a:t>
            </a:r>
            <a:r>
              <a:rPr lang="es-CL" sz="2000" dirty="0" err="1"/>
              <a:t>job_history</a:t>
            </a:r>
            <a:r>
              <a:rPr lang="es-CL" sz="2000" dirty="0"/>
              <a:t> j</a:t>
            </a:r>
          </a:p>
          <a:p>
            <a:r>
              <a:rPr lang="es-CL" sz="2000" dirty="0"/>
              <a:t>JOIN </a:t>
            </a:r>
            <a:r>
              <a:rPr lang="es-CL" sz="2000" dirty="0" err="1"/>
              <a:t>employees</a:t>
            </a:r>
            <a:r>
              <a:rPr lang="es-CL" sz="2000" dirty="0"/>
              <a:t> e</a:t>
            </a:r>
          </a:p>
          <a:p>
            <a:r>
              <a:rPr lang="es-CL" sz="2000" dirty="0"/>
              <a:t>   USING (</a:t>
            </a:r>
            <a:r>
              <a:rPr lang="es-CL" sz="2000" dirty="0" err="1"/>
              <a:t>employee_id</a:t>
            </a:r>
            <a:r>
              <a:rPr lang="es-CL" sz="2000" dirty="0"/>
              <a:t>);</a:t>
            </a:r>
          </a:p>
        </p:txBody>
      </p:sp>
      <p:pic>
        <p:nvPicPr>
          <p:cNvPr id="5" name="Imagen 4"/>
          <p:cNvPicPr>
            <a:picLocks noChangeAspect="1"/>
          </p:cNvPicPr>
          <p:nvPr/>
        </p:nvPicPr>
        <p:blipFill>
          <a:blip r:embed="rId3"/>
          <a:stretch>
            <a:fillRect/>
          </a:stretch>
        </p:blipFill>
        <p:spPr>
          <a:xfrm>
            <a:off x="5227945" y="1070349"/>
            <a:ext cx="3314700" cy="5429250"/>
          </a:xfrm>
          <a:prstGeom prst="rect">
            <a:avLst/>
          </a:prstGeom>
        </p:spPr>
      </p:pic>
    </p:spTree>
    <p:extLst>
      <p:ext uri="{BB962C8B-B14F-4D97-AF65-F5344CB8AC3E}">
        <p14:creationId xmlns:p14="http://schemas.microsoft.com/office/powerpoint/2010/main" val="296493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r>
              <a:rPr lang="es-ES" sz="2400" b="1" dirty="0">
                <a:solidFill>
                  <a:srgbClr val="D40202"/>
                </a:solidFill>
                <a:latin typeface="Myriad Pro"/>
                <a:cs typeface="Myriad Pro"/>
              </a:rPr>
              <a:t>Coincidencia de las Sentencias SELECT en Uniones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12" name="Rectangle 3"/>
          <p:cNvSpPr txBox="1">
            <a:spLocks noChangeArrowheads="1"/>
          </p:cNvSpPr>
          <p:nvPr/>
        </p:nvSpPr>
        <p:spPr>
          <a:xfrm>
            <a:off x="609600" y="1445707"/>
            <a:ext cx="7918450" cy="4261030"/>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lvl="1" indent="-457200" algn="l">
              <a:buFont typeface="Arial" panose="020B0604020202020204" pitchFamily="34" charset="0"/>
              <a:buChar char="•"/>
            </a:pPr>
            <a:r>
              <a:rPr lang="es-ES" altLang="es-CL" dirty="0">
                <a:solidFill>
                  <a:srgbClr val="000000"/>
                </a:solidFill>
                <a:cs typeface="Arial" panose="020B0604020202020204" pitchFamily="34" charset="0"/>
                <a:sym typeface="Arial" panose="020B0604020202020204" pitchFamily="34" charset="0"/>
              </a:rPr>
              <a:t>Debido a que las expresiones de las listas SELECT de las consultas deben coincidir en número, puede utilizar columnas ficticias y funciones de conversión de tipos de dato para cumplir con esta regla. </a:t>
            </a:r>
          </a:p>
          <a:p>
            <a:pPr lvl="1" indent="-457200" algn="l">
              <a:buFont typeface="Arial" panose="020B0604020202020204" pitchFamily="34" charset="0"/>
              <a:buChar char="•"/>
            </a:pPr>
            <a:r>
              <a:rPr lang="es-ES" altLang="es-CL" dirty="0">
                <a:solidFill>
                  <a:srgbClr val="000000"/>
                </a:solidFill>
                <a:cs typeface="Arial" panose="020B0604020202020204" pitchFamily="34" charset="0"/>
                <a:sym typeface="Arial" panose="020B0604020202020204" pitchFamily="34" charset="0"/>
              </a:rPr>
              <a:t>La función TO_CHAR se puede utilizar para que el valor coincida con el tipo de dato VARCHAR2.</a:t>
            </a:r>
          </a:p>
          <a:p>
            <a:pPr lvl="1" indent="-457200" algn="l">
              <a:buFont typeface="Arial" panose="020B0604020202020204" pitchFamily="34" charset="0"/>
              <a:buChar char="•"/>
            </a:pPr>
            <a:r>
              <a:rPr lang="es-ES" altLang="es-CL" dirty="0">
                <a:solidFill>
                  <a:srgbClr val="000000"/>
                </a:solidFill>
                <a:cs typeface="Arial" panose="020B0604020202020204" pitchFamily="34" charset="0"/>
                <a:sym typeface="Arial" panose="020B0604020202020204" pitchFamily="34" charset="0"/>
              </a:rPr>
              <a:t>Puede asignar un valor 0 cuando el tipo de datos es numérico</a:t>
            </a:r>
          </a:p>
        </p:txBody>
      </p:sp>
    </p:spTree>
    <p:extLst>
      <p:ext uri="{BB962C8B-B14F-4D97-AF65-F5344CB8AC3E}">
        <p14:creationId xmlns:p14="http://schemas.microsoft.com/office/powerpoint/2010/main" val="166229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r>
              <a:rPr lang="es-ES" sz="2400" b="1" dirty="0">
                <a:solidFill>
                  <a:srgbClr val="D40202"/>
                </a:solidFill>
                <a:latin typeface="Myriad Pro"/>
                <a:cs typeface="Myriad Pro"/>
              </a:rPr>
              <a:t>Coincidencia de las Sentencias SELECT en Uniones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12" name="Rectangle 3"/>
          <p:cNvSpPr txBox="1">
            <a:spLocks noChangeArrowheads="1"/>
          </p:cNvSpPr>
          <p:nvPr/>
        </p:nvSpPr>
        <p:spPr>
          <a:xfrm>
            <a:off x="609600" y="1445707"/>
            <a:ext cx="7918450" cy="3390698"/>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lvl="1" indent="-457200" algn="l">
              <a:buFont typeface="Arial" panose="020B0604020202020204" pitchFamily="34" charset="0"/>
              <a:buChar char="•"/>
            </a:pPr>
            <a:r>
              <a:rPr lang="es-ES" altLang="es-CL" sz="2400" dirty="0">
                <a:solidFill>
                  <a:srgbClr val="000000"/>
                </a:solidFill>
                <a:cs typeface="Arial" panose="020B0604020202020204" pitchFamily="34" charset="0"/>
                <a:sym typeface="Arial" panose="020B0604020202020204" pitchFamily="34" charset="0"/>
              </a:rPr>
              <a:t>Debido a que las expresiones de las listas SELECT de las consultas deben coincidir en número, puede utilizar columnas ficticias y funciones de conversión de tipos de dato para cumplir con esta regla. </a:t>
            </a:r>
          </a:p>
          <a:p>
            <a:pPr lvl="1" indent="-457200" algn="l">
              <a:buFont typeface="Arial" panose="020B0604020202020204" pitchFamily="34" charset="0"/>
              <a:buChar char="•"/>
            </a:pPr>
            <a:endParaRPr lang="es-ES" altLang="es-CL" sz="2400" dirty="0">
              <a:solidFill>
                <a:srgbClr val="000000"/>
              </a:solidFill>
              <a:cs typeface="Arial" panose="020B0604020202020204" pitchFamily="34" charset="0"/>
              <a:sym typeface="Arial" panose="020B0604020202020204" pitchFamily="34" charset="0"/>
            </a:endParaRPr>
          </a:p>
          <a:p>
            <a:pPr lvl="1" indent="-457200" algn="l">
              <a:buFont typeface="Arial" panose="020B0604020202020204" pitchFamily="34" charset="0"/>
              <a:buChar char="•"/>
            </a:pPr>
            <a:r>
              <a:rPr lang="es-ES" altLang="es-CL" sz="2400" dirty="0">
                <a:solidFill>
                  <a:srgbClr val="000000"/>
                </a:solidFill>
                <a:cs typeface="Arial" panose="020B0604020202020204" pitchFamily="34" charset="0"/>
                <a:sym typeface="Arial" panose="020B0604020202020204" pitchFamily="34" charset="0"/>
              </a:rPr>
              <a:t>La función TO_CHAR se puede utilizar para que el valor coincida con el tipo de dato VARCHAR2.</a:t>
            </a:r>
          </a:p>
          <a:p>
            <a:pPr lvl="1" indent="-457200" algn="l">
              <a:buFont typeface="Arial" panose="020B0604020202020204" pitchFamily="34" charset="0"/>
              <a:buChar char="•"/>
            </a:pPr>
            <a:endParaRPr lang="es-ES" altLang="es-CL" sz="2400" dirty="0">
              <a:solidFill>
                <a:srgbClr val="000000"/>
              </a:solidFill>
              <a:cs typeface="Arial" panose="020B0604020202020204" pitchFamily="34" charset="0"/>
              <a:sym typeface="Arial" panose="020B0604020202020204" pitchFamily="34" charset="0"/>
            </a:endParaRPr>
          </a:p>
          <a:p>
            <a:pPr lvl="1" indent="-457200" algn="l">
              <a:buFont typeface="Arial" panose="020B0604020202020204" pitchFamily="34" charset="0"/>
              <a:buChar char="•"/>
            </a:pPr>
            <a:r>
              <a:rPr lang="es-ES" altLang="es-CL" sz="2400" dirty="0">
                <a:solidFill>
                  <a:srgbClr val="000000"/>
                </a:solidFill>
                <a:cs typeface="Arial" panose="020B0604020202020204" pitchFamily="34" charset="0"/>
                <a:sym typeface="Arial" panose="020B0604020202020204" pitchFamily="34" charset="0"/>
              </a:rPr>
              <a:t>Puede asignar un valor 0 cuando el tipo de datos es numérico</a:t>
            </a:r>
          </a:p>
        </p:txBody>
      </p:sp>
    </p:spTree>
    <p:extLst>
      <p:ext uri="{BB962C8B-B14F-4D97-AF65-F5344CB8AC3E}">
        <p14:creationId xmlns:p14="http://schemas.microsoft.com/office/powerpoint/2010/main" val="1568446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r>
              <a:rPr lang="es-ES" sz="2400" b="1" dirty="0">
                <a:solidFill>
                  <a:srgbClr val="D40202"/>
                </a:solidFill>
                <a:latin typeface="Myriad Pro"/>
                <a:cs typeface="Myriad Pro"/>
              </a:rPr>
              <a:t>Coincidencia de las Sentencias SELECT en Uniones</a:t>
            </a:r>
            <a:endParaRPr lang="es-CL" sz="2400" b="1" dirty="0">
              <a:solidFill>
                <a:srgbClr val="D40202"/>
              </a:solidFill>
              <a:latin typeface="Myriad Pro"/>
              <a:cs typeface="Myriad Pro"/>
            </a:endParaRPr>
          </a:p>
        </p:txBody>
      </p:sp>
      <p:sp>
        <p:nvSpPr>
          <p:cNvPr id="2" name="Rectángulo 1"/>
          <p:cNvSpPr/>
          <p:nvPr/>
        </p:nvSpPr>
        <p:spPr>
          <a:xfrm>
            <a:off x="721605" y="1018915"/>
            <a:ext cx="5552503" cy="2862322"/>
          </a:xfrm>
          <a:prstGeom prst="rect">
            <a:avLst/>
          </a:prstGeom>
        </p:spPr>
        <p:txBody>
          <a:bodyPr wrap="square">
            <a:spAutoFit/>
          </a:bodyPr>
          <a:lstStyle/>
          <a:p>
            <a:r>
              <a:rPr lang="es-CL" sz="2000" dirty="0"/>
              <a:t>SELECT 	</a:t>
            </a:r>
            <a:r>
              <a:rPr lang="es-CL" sz="2000" dirty="0" err="1"/>
              <a:t>location_id</a:t>
            </a:r>
            <a:r>
              <a:rPr lang="es-CL" sz="2000" dirty="0"/>
              <a:t>, </a:t>
            </a:r>
          </a:p>
          <a:p>
            <a:r>
              <a:rPr lang="es-CL" sz="2000" dirty="0"/>
              <a:t>		</a:t>
            </a:r>
            <a:r>
              <a:rPr lang="es-CL" sz="2000" dirty="0" err="1"/>
              <a:t>department_name</a:t>
            </a:r>
            <a:r>
              <a:rPr lang="es-CL" sz="2000" dirty="0"/>
              <a:t> "</a:t>
            </a:r>
            <a:r>
              <a:rPr lang="es-CL" sz="2000" dirty="0" err="1"/>
              <a:t>Departamentento</a:t>
            </a:r>
            <a:r>
              <a:rPr lang="es-CL" sz="2000" dirty="0"/>
              <a:t>", </a:t>
            </a:r>
          </a:p>
          <a:p>
            <a:r>
              <a:rPr lang="es-CL" sz="2000" dirty="0"/>
              <a:t>   		</a:t>
            </a:r>
            <a:r>
              <a:rPr lang="es-CL" sz="2000" dirty="0">
                <a:solidFill>
                  <a:srgbClr val="FF0000"/>
                </a:solidFill>
              </a:rPr>
              <a:t>TO_CHAR(NULL)</a:t>
            </a:r>
            <a:r>
              <a:rPr lang="es-CL" sz="2000" dirty="0"/>
              <a:t> "Ubicación del Almacén"  </a:t>
            </a:r>
          </a:p>
          <a:p>
            <a:r>
              <a:rPr lang="es-CL" sz="2000" dirty="0"/>
              <a:t>FROM </a:t>
            </a:r>
            <a:r>
              <a:rPr lang="es-CL" sz="2000" dirty="0" err="1"/>
              <a:t>departments</a:t>
            </a:r>
            <a:endParaRPr lang="es-CL" sz="2000" dirty="0"/>
          </a:p>
          <a:p>
            <a:r>
              <a:rPr lang="es-CL" sz="2000" dirty="0"/>
              <a:t>UNION</a:t>
            </a:r>
          </a:p>
          <a:p>
            <a:r>
              <a:rPr lang="es-CL" sz="2000" dirty="0"/>
              <a:t>SELECT 	</a:t>
            </a:r>
            <a:r>
              <a:rPr lang="es-CL" sz="2000" dirty="0" err="1"/>
              <a:t>location_id</a:t>
            </a:r>
            <a:r>
              <a:rPr lang="es-CL" sz="2000" dirty="0"/>
              <a:t>, </a:t>
            </a:r>
          </a:p>
          <a:p>
            <a:r>
              <a:rPr lang="es-CL" sz="2000" dirty="0"/>
              <a:t>		</a:t>
            </a:r>
            <a:r>
              <a:rPr lang="es-CL" sz="2000" dirty="0">
                <a:solidFill>
                  <a:srgbClr val="FF0000"/>
                </a:solidFill>
              </a:rPr>
              <a:t>TO_CHAR(NULL)</a:t>
            </a:r>
            <a:r>
              <a:rPr lang="es-CL" sz="2000" dirty="0"/>
              <a:t> , </a:t>
            </a:r>
          </a:p>
          <a:p>
            <a:r>
              <a:rPr lang="es-CL" sz="2000" dirty="0"/>
              <a:t>   		</a:t>
            </a:r>
            <a:r>
              <a:rPr lang="es-CL" sz="2000" dirty="0" err="1"/>
              <a:t>state_province</a:t>
            </a:r>
            <a:endParaRPr lang="es-CL" sz="2000" dirty="0"/>
          </a:p>
          <a:p>
            <a:r>
              <a:rPr lang="es-CL" sz="2000" dirty="0"/>
              <a:t>FROM </a:t>
            </a:r>
            <a:r>
              <a:rPr lang="es-CL" sz="2000" dirty="0" err="1"/>
              <a:t>locations</a:t>
            </a:r>
            <a:r>
              <a:rPr lang="es-CL" sz="2000" dirty="0"/>
              <a:t>;</a:t>
            </a:r>
          </a:p>
        </p:txBody>
      </p:sp>
      <p:pic>
        <p:nvPicPr>
          <p:cNvPr id="4" name="Imagen 3"/>
          <p:cNvPicPr>
            <a:picLocks noChangeAspect="1"/>
          </p:cNvPicPr>
          <p:nvPr/>
        </p:nvPicPr>
        <p:blipFill>
          <a:blip r:embed="rId2"/>
          <a:stretch>
            <a:fillRect/>
          </a:stretch>
        </p:blipFill>
        <p:spPr>
          <a:xfrm>
            <a:off x="4394910" y="2091518"/>
            <a:ext cx="4467225" cy="4657725"/>
          </a:xfrm>
          <a:prstGeom prst="rect">
            <a:avLst/>
          </a:prstGeom>
          <a:solidFill>
            <a:schemeClr val="bg1"/>
          </a:solidFill>
          <a:ln>
            <a:solidFill>
              <a:srgbClr val="000000"/>
            </a:solidFill>
          </a:ln>
        </p:spPr>
      </p:pic>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5" name="Rectángulo 4"/>
          <p:cNvSpPr/>
          <p:nvPr/>
        </p:nvSpPr>
        <p:spPr>
          <a:xfrm>
            <a:off x="721605" y="4030297"/>
            <a:ext cx="3167350" cy="2585323"/>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s-ES" dirty="0"/>
              <a:t>La función TO_CHAR se utiliza para que coincida el tipo de dato de la columna </a:t>
            </a:r>
            <a:r>
              <a:rPr lang="es-ES" dirty="0" err="1"/>
              <a:t>state_province</a:t>
            </a:r>
            <a:r>
              <a:rPr lang="es-ES" dirty="0"/>
              <a:t> que recupera la segunda consulta, lo mismo para que coincida con el tipo de dato de la columna </a:t>
            </a:r>
            <a:r>
              <a:rPr lang="es-ES" dirty="0" err="1"/>
              <a:t>department_name</a:t>
            </a:r>
            <a:r>
              <a:rPr lang="es-ES" dirty="0"/>
              <a:t> que recupera la primera consulta.</a:t>
            </a:r>
            <a:endParaRPr lang="es-CL" dirty="0"/>
          </a:p>
        </p:txBody>
      </p:sp>
    </p:spTree>
    <p:extLst>
      <p:ext uri="{BB962C8B-B14F-4D97-AF65-F5344CB8AC3E}">
        <p14:creationId xmlns:p14="http://schemas.microsoft.com/office/powerpoint/2010/main" val="3503839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r>
              <a:rPr lang="es-ES" sz="2400" b="1" dirty="0">
                <a:solidFill>
                  <a:srgbClr val="D40202"/>
                </a:solidFill>
                <a:latin typeface="Myriad Pro"/>
                <a:cs typeface="Myriad Pro"/>
              </a:rPr>
              <a:t>Coincidencia de las Sentencias SELECT en Uniones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3" name="Rectángulo 2"/>
          <p:cNvSpPr/>
          <p:nvPr/>
        </p:nvSpPr>
        <p:spPr>
          <a:xfrm>
            <a:off x="1024568" y="1099595"/>
            <a:ext cx="3773277" cy="2381448"/>
          </a:xfrm>
          <a:prstGeom prst="rect">
            <a:avLst/>
          </a:prstGeom>
        </p:spPr>
        <p:txBody>
          <a:bodyPr>
            <a:noAutofit/>
          </a:bodyPr>
          <a:lstStyle/>
          <a:p>
            <a:pPr>
              <a:spcBef>
                <a:spcPct val="0"/>
              </a:spcBef>
              <a:buSzPct val="100000"/>
            </a:pPr>
            <a:r>
              <a:rPr lang="en-US" altLang="es-CL" sz="2400" dirty="0">
                <a:solidFill>
                  <a:srgbClr val="000000"/>
                </a:solidFill>
                <a:cs typeface="Calibri" panose="020F0502020204030204" pitchFamily="34" charset="0"/>
                <a:sym typeface="Arial" panose="020B0604020202020204" pitchFamily="34" charset="0"/>
              </a:rPr>
              <a:t>SELECT </a:t>
            </a:r>
            <a:r>
              <a:rPr lang="en-US" altLang="es-CL" sz="2400" dirty="0" err="1">
                <a:solidFill>
                  <a:srgbClr val="000000"/>
                </a:solidFill>
                <a:cs typeface="Calibri" panose="020F0502020204030204" pitchFamily="34" charset="0"/>
                <a:sym typeface="Arial" panose="020B0604020202020204" pitchFamily="34" charset="0"/>
              </a:rPr>
              <a:t>employee_id</a:t>
            </a:r>
            <a:r>
              <a:rPr lang="en-US" altLang="es-CL" sz="2400" dirty="0">
                <a:solidFill>
                  <a:srgbClr val="000000"/>
                </a:solidFill>
                <a:cs typeface="Calibri" panose="020F0502020204030204" pitchFamily="34" charset="0"/>
                <a:sym typeface="Arial" panose="020B0604020202020204" pitchFamily="34" charset="0"/>
              </a:rPr>
              <a:t>, </a:t>
            </a:r>
          </a:p>
          <a:p>
            <a:pPr>
              <a:spcBef>
                <a:spcPct val="0"/>
              </a:spcBef>
              <a:buSzPct val="100000"/>
            </a:pPr>
            <a:r>
              <a:rPr lang="en-US" altLang="es-CL" sz="2400" dirty="0">
                <a:solidFill>
                  <a:srgbClr val="000000"/>
                </a:solidFill>
                <a:cs typeface="Calibri" panose="020F0502020204030204" pitchFamily="34" charset="0"/>
                <a:sym typeface="Arial" panose="020B0604020202020204" pitchFamily="34" charset="0"/>
              </a:rPr>
              <a:t>		 </a:t>
            </a:r>
            <a:r>
              <a:rPr lang="en-US" altLang="es-CL" sz="2400" dirty="0" err="1">
                <a:solidFill>
                  <a:srgbClr val="000000"/>
                </a:solidFill>
                <a:cs typeface="Calibri" panose="020F0502020204030204" pitchFamily="34" charset="0"/>
                <a:sym typeface="Arial" panose="020B0604020202020204" pitchFamily="34" charset="0"/>
              </a:rPr>
              <a:t>job_id</a:t>
            </a:r>
            <a:r>
              <a:rPr lang="en-US" altLang="es-CL" sz="2400" dirty="0">
                <a:solidFill>
                  <a:srgbClr val="000000"/>
                </a:solidFill>
                <a:cs typeface="Calibri" panose="020F0502020204030204" pitchFamily="34" charset="0"/>
                <a:sym typeface="Arial" panose="020B0604020202020204" pitchFamily="34" charset="0"/>
              </a:rPr>
              <a:t>,	 </a:t>
            </a:r>
            <a:r>
              <a:rPr lang="en-US" altLang="es-CL" sz="2400" dirty="0">
                <a:solidFill>
                  <a:srgbClr val="FF0000"/>
                </a:solidFill>
                <a:cs typeface="Calibri" panose="020F0502020204030204" pitchFamily="34" charset="0"/>
                <a:sym typeface="Arial" panose="020B0604020202020204" pitchFamily="34" charset="0"/>
              </a:rPr>
              <a:t>salary</a:t>
            </a:r>
          </a:p>
          <a:p>
            <a:pPr>
              <a:spcBef>
                <a:spcPct val="0"/>
              </a:spcBef>
              <a:buSzPct val="100000"/>
            </a:pPr>
            <a:r>
              <a:rPr lang="en-US" altLang="es-CL" sz="2400" dirty="0">
                <a:solidFill>
                  <a:srgbClr val="000000"/>
                </a:solidFill>
                <a:cs typeface="Calibri" panose="020F0502020204030204" pitchFamily="34" charset="0"/>
                <a:sym typeface="Arial" panose="020B0604020202020204" pitchFamily="34" charset="0"/>
              </a:rPr>
              <a:t>FROM   employees</a:t>
            </a:r>
          </a:p>
          <a:p>
            <a:pPr>
              <a:spcBef>
                <a:spcPct val="0"/>
              </a:spcBef>
              <a:buSzPct val="100000"/>
            </a:pPr>
            <a:r>
              <a:rPr lang="en-US" altLang="es-CL" sz="2400" dirty="0">
                <a:solidFill>
                  <a:srgbClr val="000000"/>
                </a:solidFill>
                <a:cs typeface="Calibri" panose="020F0502020204030204" pitchFamily="34" charset="0"/>
                <a:sym typeface="Arial" panose="020B0604020202020204" pitchFamily="34" charset="0"/>
              </a:rPr>
              <a:t>UNION</a:t>
            </a:r>
          </a:p>
          <a:p>
            <a:pPr>
              <a:spcBef>
                <a:spcPct val="0"/>
              </a:spcBef>
              <a:buSzPct val="100000"/>
            </a:pPr>
            <a:r>
              <a:rPr lang="en-US" altLang="es-CL" sz="2400" dirty="0">
                <a:solidFill>
                  <a:srgbClr val="000000"/>
                </a:solidFill>
                <a:cs typeface="Calibri" panose="020F0502020204030204" pitchFamily="34" charset="0"/>
                <a:sym typeface="Arial" panose="020B0604020202020204" pitchFamily="34" charset="0"/>
              </a:rPr>
              <a:t>SELECT </a:t>
            </a:r>
            <a:r>
              <a:rPr lang="en-US" altLang="es-CL" sz="2400" dirty="0" err="1">
                <a:solidFill>
                  <a:srgbClr val="000000"/>
                </a:solidFill>
                <a:cs typeface="Calibri" panose="020F0502020204030204" pitchFamily="34" charset="0"/>
                <a:sym typeface="Arial" panose="020B0604020202020204" pitchFamily="34" charset="0"/>
              </a:rPr>
              <a:t>employee_id</a:t>
            </a:r>
            <a:r>
              <a:rPr lang="en-US" altLang="es-CL" sz="2400" dirty="0">
                <a:solidFill>
                  <a:srgbClr val="000000"/>
                </a:solidFill>
                <a:cs typeface="Calibri" panose="020F0502020204030204" pitchFamily="34" charset="0"/>
                <a:sym typeface="Arial" panose="020B0604020202020204" pitchFamily="34" charset="0"/>
              </a:rPr>
              <a:t>,</a:t>
            </a:r>
          </a:p>
          <a:p>
            <a:pPr>
              <a:spcBef>
                <a:spcPct val="0"/>
              </a:spcBef>
              <a:buSzPct val="100000"/>
            </a:pPr>
            <a:r>
              <a:rPr lang="en-US" altLang="es-CL" sz="2400" dirty="0">
                <a:solidFill>
                  <a:srgbClr val="000000"/>
                </a:solidFill>
                <a:cs typeface="Calibri" panose="020F0502020204030204" pitchFamily="34" charset="0"/>
                <a:sym typeface="Arial" panose="020B0604020202020204" pitchFamily="34" charset="0"/>
              </a:rPr>
              <a:t>		 </a:t>
            </a:r>
            <a:r>
              <a:rPr lang="en-US" altLang="es-CL" sz="2400" dirty="0" err="1">
                <a:solidFill>
                  <a:srgbClr val="000000"/>
                </a:solidFill>
                <a:cs typeface="Calibri" panose="020F0502020204030204" pitchFamily="34" charset="0"/>
                <a:sym typeface="Arial" panose="020B0604020202020204" pitchFamily="34" charset="0"/>
              </a:rPr>
              <a:t>job_id</a:t>
            </a:r>
            <a:r>
              <a:rPr lang="en-US" altLang="es-CL" sz="2400" dirty="0">
                <a:solidFill>
                  <a:srgbClr val="000000"/>
                </a:solidFill>
                <a:cs typeface="Calibri" panose="020F0502020204030204" pitchFamily="34" charset="0"/>
                <a:sym typeface="Arial" panose="020B0604020202020204" pitchFamily="34" charset="0"/>
              </a:rPr>
              <a:t>,	 </a:t>
            </a:r>
            <a:r>
              <a:rPr lang="en-US" altLang="es-CL" sz="2400" dirty="0">
                <a:solidFill>
                  <a:srgbClr val="FF0000"/>
                </a:solidFill>
                <a:cs typeface="Calibri" panose="020F0502020204030204" pitchFamily="34" charset="0"/>
                <a:sym typeface="Arial" panose="020B0604020202020204" pitchFamily="34" charset="0"/>
              </a:rPr>
              <a:t>0</a:t>
            </a:r>
          </a:p>
          <a:p>
            <a:pPr>
              <a:spcBef>
                <a:spcPct val="0"/>
              </a:spcBef>
              <a:buSzPct val="100000"/>
            </a:pPr>
            <a:r>
              <a:rPr lang="en-US" altLang="es-CL" sz="2400" dirty="0">
                <a:solidFill>
                  <a:srgbClr val="000000"/>
                </a:solidFill>
                <a:cs typeface="Calibri" panose="020F0502020204030204" pitchFamily="34" charset="0"/>
                <a:sym typeface="Arial" panose="020B0604020202020204" pitchFamily="34" charset="0"/>
              </a:rPr>
              <a:t>FROM   </a:t>
            </a:r>
            <a:r>
              <a:rPr lang="en-US" altLang="es-CL" sz="2400" dirty="0" err="1">
                <a:solidFill>
                  <a:srgbClr val="000000"/>
                </a:solidFill>
                <a:cs typeface="Calibri" panose="020F0502020204030204" pitchFamily="34" charset="0"/>
                <a:sym typeface="Arial" panose="020B0604020202020204" pitchFamily="34" charset="0"/>
              </a:rPr>
              <a:t>job_history</a:t>
            </a:r>
            <a:r>
              <a:rPr lang="en-US" altLang="es-CL" sz="2400" dirty="0">
                <a:solidFill>
                  <a:srgbClr val="000000"/>
                </a:solidFill>
                <a:cs typeface="Calibri" panose="020F0502020204030204" pitchFamily="34" charset="0"/>
                <a:sym typeface="Arial" panose="020B0604020202020204" pitchFamily="34" charset="0"/>
              </a:rPr>
              <a:t>;</a:t>
            </a:r>
          </a:p>
        </p:txBody>
      </p:sp>
      <p:pic>
        <p:nvPicPr>
          <p:cNvPr id="5" name="Imagen 4"/>
          <p:cNvPicPr>
            <a:picLocks noChangeAspect="1"/>
          </p:cNvPicPr>
          <p:nvPr/>
        </p:nvPicPr>
        <p:blipFill>
          <a:blip r:embed="rId3"/>
          <a:stretch>
            <a:fillRect/>
          </a:stretch>
        </p:blipFill>
        <p:spPr>
          <a:xfrm>
            <a:off x="5616942" y="1179125"/>
            <a:ext cx="2693681" cy="5001017"/>
          </a:xfrm>
          <a:prstGeom prst="rect">
            <a:avLst/>
          </a:prstGeom>
        </p:spPr>
      </p:pic>
      <p:sp>
        <p:nvSpPr>
          <p:cNvPr id="7" name="Rectángulo 6"/>
          <p:cNvSpPr/>
          <p:nvPr/>
        </p:nvSpPr>
        <p:spPr>
          <a:xfrm>
            <a:off x="688554" y="3991781"/>
            <a:ext cx="4445307" cy="2308324"/>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s-ES" dirty="0"/>
              <a:t>Se agrega el valor literal 0 a la sentencia SELECT de JOB_HISTORY para que coincida con columna numérica SALARY de la sentencia SELECT de EMPLOYEES.</a:t>
            </a:r>
          </a:p>
          <a:p>
            <a:r>
              <a:rPr lang="es-ES" dirty="0"/>
              <a:t>En los resultados mostrados, cada fila de la salida que corresponde a un registro de la tabla JOB_HISTORY contiene un 0 en la columna SALARY.</a:t>
            </a:r>
          </a:p>
        </p:txBody>
      </p:sp>
    </p:spTree>
    <p:extLst>
      <p:ext uri="{BB962C8B-B14F-4D97-AF65-F5344CB8AC3E}">
        <p14:creationId xmlns:p14="http://schemas.microsoft.com/office/powerpoint/2010/main" val="2989215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441040" y="299769"/>
            <a:ext cx="8012802" cy="922232"/>
          </a:xfrm>
        </p:spPr>
        <p:txBody>
          <a:bodyPr>
            <a:normAutofit/>
          </a:bodyPr>
          <a:lstStyle/>
          <a:p>
            <a:r>
              <a:rPr lang="es-ES" sz="2400" b="1" dirty="0">
                <a:solidFill>
                  <a:srgbClr val="D40202"/>
                </a:solidFill>
                <a:latin typeface="Myriad Pro"/>
                <a:cs typeface="Myriad Pro"/>
              </a:rPr>
              <a:t>Uso de la Cláusula ORDER BY en </a:t>
            </a:r>
            <a:br>
              <a:rPr lang="es-ES" sz="2400" b="1" dirty="0">
                <a:solidFill>
                  <a:srgbClr val="D40202"/>
                </a:solidFill>
                <a:latin typeface="Myriad Pro"/>
                <a:cs typeface="Myriad Pro"/>
              </a:rPr>
            </a:br>
            <a:r>
              <a:rPr lang="es-ES" sz="2400" b="1" dirty="0">
                <a:solidFill>
                  <a:srgbClr val="D40202"/>
                </a:solidFill>
                <a:latin typeface="Myriad Pro"/>
                <a:cs typeface="Myriad Pro"/>
              </a:rPr>
              <a:t>Operaciones de Definición</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8" name="Rectangle 3"/>
          <p:cNvSpPr txBox="1">
            <a:spLocks noChangeArrowheads="1"/>
          </p:cNvSpPr>
          <p:nvPr/>
        </p:nvSpPr>
        <p:spPr>
          <a:xfrm>
            <a:off x="624195" y="1366091"/>
            <a:ext cx="7918450" cy="4869456"/>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lvl="1" indent="-457200" algn="l">
              <a:buFont typeface="Arial" panose="020B0604020202020204" pitchFamily="34" charset="0"/>
              <a:buChar char="•"/>
            </a:pPr>
            <a:r>
              <a:rPr lang="es-CL" altLang="es-CL" sz="2400" dirty="0">
                <a:solidFill>
                  <a:srgbClr val="000000"/>
                </a:solidFill>
                <a:cs typeface="Arial" panose="020B0604020202020204" pitchFamily="34" charset="0"/>
                <a:sym typeface="Arial" panose="020B0604020202020204" pitchFamily="34" charset="0"/>
              </a:rPr>
              <a:t>La cláusula </a:t>
            </a:r>
            <a:r>
              <a:rPr lang="es-CL" altLang="es-CL" sz="2400" dirty="0">
                <a:solidFill>
                  <a:srgbClr val="000000"/>
                </a:solidFill>
                <a:latin typeface="Courier New" panose="02070309020205020404" pitchFamily="49" charset="0"/>
                <a:cs typeface="Arial" panose="020B0604020202020204" pitchFamily="34" charset="0"/>
                <a:sym typeface="Arial" panose="020B0604020202020204" pitchFamily="34" charset="0"/>
              </a:rPr>
              <a:t>ORDER</a:t>
            </a:r>
            <a:r>
              <a:rPr lang="es-CL" altLang="es-CL" sz="2400" dirty="0">
                <a:solidFill>
                  <a:srgbClr val="000000"/>
                </a:solidFill>
                <a:cs typeface="Arial" panose="020B0604020202020204" pitchFamily="34" charset="0"/>
                <a:sym typeface="Arial" panose="020B0604020202020204" pitchFamily="34" charset="0"/>
              </a:rPr>
              <a:t> </a:t>
            </a:r>
            <a:r>
              <a:rPr lang="es-CL" altLang="es-CL" sz="2400" dirty="0">
                <a:solidFill>
                  <a:srgbClr val="000000"/>
                </a:solidFill>
                <a:latin typeface="Courier New" panose="02070309020205020404" pitchFamily="49" charset="0"/>
                <a:cs typeface="Arial" panose="020B0604020202020204" pitchFamily="34" charset="0"/>
                <a:sym typeface="Arial" panose="020B0604020202020204" pitchFamily="34" charset="0"/>
              </a:rPr>
              <a:t>BY</a:t>
            </a:r>
            <a:r>
              <a:rPr lang="es-CL" altLang="es-CL" sz="2400" dirty="0">
                <a:solidFill>
                  <a:srgbClr val="000000"/>
                </a:solidFill>
                <a:cs typeface="Arial" panose="020B0604020202020204" pitchFamily="34" charset="0"/>
                <a:sym typeface="Arial" panose="020B0604020202020204" pitchFamily="34" charset="0"/>
              </a:rPr>
              <a:t> sólo puede aparecer una vez al final de la consulta compuesta.</a:t>
            </a:r>
          </a:p>
          <a:p>
            <a:pPr lvl="1" indent="-457200" algn="l">
              <a:buFont typeface="Arial" panose="020B0604020202020204" pitchFamily="34" charset="0"/>
              <a:buChar char="•"/>
            </a:pPr>
            <a:r>
              <a:rPr lang="es-CL" altLang="es-CL" sz="2400" dirty="0">
                <a:solidFill>
                  <a:srgbClr val="000000"/>
                </a:solidFill>
                <a:cs typeface="Arial" panose="020B0604020202020204" pitchFamily="34" charset="0"/>
                <a:sym typeface="Arial" panose="020B0604020202020204" pitchFamily="34" charset="0"/>
              </a:rPr>
              <a:t>Las consultas de componente no pueden tener cláusulas </a:t>
            </a:r>
            <a:r>
              <a:rPr lang="es-CL" altLang="es-CL" sz="2400" dirty="0">
                <a:solidFill>
                  <a:srgbClr val="000000"/>
                </a:solidFill>
                <a:latin typeface="Courier New" panose="02070309020205020404" pitchFamily="49" charset="0"/>
                <a:cs typeface="Arial" panose="020B0604020202020204" pitchFamily="34" charset="0"/>
                <a:sym typeface="Arial" panose="020B0604020202020204" pitchFamily="34" charset="0"/>
              </a:rPr>
              <a:t>ORDER</a:t>
            </a:r>
            <a:r>
              <a:rPr lang="es-CL" altLang="es-CL" sz="2400" dirty="0">
                <a:solidFill>
                  <a:srgbClr val="000000"/>
                </a:solidFill>
                <a:cs typeface="Arial" panose="020B0604020202020204" pitchFamily="34" charset="0"/>
                <a:sym typeface="Arial" panose="020B0604020202020204" pitchFamily="34" charset="0"/>
              </a:rPr>
              <a:t> </a:t>
            </a:r>
            <a:r>
              <a:rPr lang="es-CL" altLang="es-CL" sz="2400" dirty="0">
                <a:solidFill>
                  <a:srgbClr val="000000"/>
                </a:solidFill>
                <a:latin typeface="Courier New" panose="02070309020205020404" pitchFamily="49" charset="0"/>
                <a:cs typeface="Arial" panose="020B0604020202020204" pitchFamily="34" charset="0"/>
                <a:sym typeface="Arial" panose="020B0604020202020204" pitchFamily="34" charset="0"/>
              </a:rPr>
              <a:t>BY</a:t>
            </a:r>
            <a:r>
              <a:rPr lang="es-CL" altLang="es-CL" sz="2400" dirty="0">
                <a:solidFill>
                  <a:srgbClr val="000000"/>
                </a:solidFill>
                <a:cs typeface="Arial" panose="020B0604020202020204" pitchFamily="34" charset="0"/>
                <a:sym typeface="Arial" panose="020B0604020202020204" pitchFamily="34" charset="0"/>
              </a:rPr>
              <a:t> individuales.</a:t>
            </a:r>
          </a:p>
          <a:p>
            <a:pPr lvl="1" indent="-457200" algn="l">
              <a:buFont typeface="Arial" panose="020B0604020202020204" pitchFamily="34" charset="0"/>
              <a:buChar char="•"/>
            </a:pPr>
            <a:r>
              <a:rPr lang="es-CL" altLang="es-CL" sz="2400" dirty="0">
                <a:solidFill>
                  <a:srgbClr val="000000"/>
                </a:solidFill>
                <a:cs typeface="Arial" panose="020B0604020202020204" pitchFamily="34" charset="0"/>
                <a:sym typeface="Arial" panose="020B0604020202020204" pitchFamily="34" charset="0"/>
              </a:rPr>
              <a:t>La cláusula </a:t>
            </a:r>
            <a:r>
              <a:rPr lang="es-CL" altLang="es-CL" sz="2400" dirty="0">
                <a:solidFill>
                  <a:srgbClr val="000000"/>
                </a:solidFill>
                <a:latin typeface="Courier New" panose="02070309020205020404" pitchFamily="49" charset="0"/>
                <a:cs typeface="Arial" panose="020B0604020202020204" pitchFamily="34" charset="0"/>
                <a:sym typeface="Arial" panose="020B0604020202020204" pitchFamily="34" charset="0"/>
              </a:rPr>
              <a:t>ORDER</a:t>
            </a:r>
            <a:r>
              <a:rPr lang="es-CL" altLang="es-CL" sz="2400" dirty="0">
                <a:solidFill>
                  <a:srgbClr val="000000"/>
                </a:solidFill>
                <a:cs typeface="Arial" panose="020B0604020202020204" pitchFamily="34" charset="0"/>
                <a:sym typeface="Arial" panose="020B0604020202020204" pitchFamily="34" charset="0"/>
              </a:rPr>
              <a:t> </a:t>
            </a:r>
            <a:r>
              <a:rPr lang="es-CL" altLang="es-CL" sz="2400" dirty="0">
                <a:solidFill>
                  <a:srgbClr val="000000"/>
                </a:solidFill>
                <a:latin typeface="Courier New" panose="02070309020205020404" pitchFamily="49" charset="0"/>
                <a:cs typeface="Arial" panose="020B0604020202020204" pitchFamily="34" charset="0"/>
                <a:sym typeface="Arial" panose="020B0604020202020204" pitchFamily="34" charset="0"/>
              </a:rPr>
              <a:t>BY</a:t>
            </a:r>
            <a:r>
              <a:rPr lang="es-CL" altLang="es-CL" sz="2400" dirty="0">
                <a:solidFill>
                  <a:srgbClr val="000000"/>
                </a:solidFill>
                <a:cs typeface="Arial" panose="020B0604020202020204" pitchFamily="34" charset="0"/>
                <a:sym typeface="Arial" panose="020B0604020202020204" pitchFamily="34" charset="0"/>
              </a:rPr>
              <a:t> reconoce sólo las columnas de la primera consulta </a:t>
            </a:r>
            <a:r>
              <a:rPr lang="es-CL" altLang="es-CL" sz="2400" dirty="0">
                <a:solidFill>
                  <a:srgbClr val="000000"/>
                </a:solidFill>
                <a:latin typeface="Courier New" panose="02070309020205020404" pitchFamily="49" charset="0"/>
                <a:cs typeface="Arial" panose="020B0604020202020204" pitchFamily="34" charset="0"/>
                <a:sym typeface="Arial" panose="020B0604020202020204" pitchFamily="34" charset="0"/>
              </a:rPr>
              <a:t>SELECT</a:t>
            </a:r>
            <a:r>
              <a:rPr lang="es-CL" altLang="es-CL" sz="2400" dirty="0">
                <a:solidFill>
                  <a:srgbClr val="000000"/>
                </a:solidFill>
                <a:cs typeface="Arial" panose="020B0604020202020204" pitchFamily="34" charset="0"/>
                <a:sym typeface="Arial" panose="020B0604020202020204" pitchFamily="34" charset="0"/>
              </a:rPr>
              <a:t>. </a:t>
            </a:r>
          </a:p>
          <a:p>
            <a:pPr lvl="1" indent="-457200" algn="l">
              <a:buFont typeface="Arial" panose="020B0604020202020204" pitchFamily="34" charset="0"/>
              <a:buChar char="•"/>
            </a:pPr>
            <a:r>
              <a:rPr lang="es-ES" altLang="es-CL" sz="2400" dirty="0">
                <a:solidFill>
                  <a:srgbClr val="000000"/>
                </a:solidFill>
                <a:cs typeface="Arial" panose="020B0604020202020204" pitchFamily="34" charset="0"/>
                <a:sym typeface="Arial" panose="020B0604020202020204" pitchFamily="34" charset="0"/>
              </a:rPr>
              <a:t>La cláusula ORDER BY acepta el nombre de columna, alias o la posición de la columna en la primera consulta </a:t>
            </a:r>
            <a:r>
              <a:rPr lang="es-CL" altLang="es-CL" sz="2400" dirty="0">
                <a:solidFill>
                  <a:srgbClr val="000000"/>
                </a:solidFill>
                <a:latin typeface="Courier New" panose="02070309020205020404" pitchFamily="49" charset="0"/>
                <a:cs typeface="Arial" panose="020B0604020202020204" pitchFamily="34" charset="0"/>
                <a:sym typeface="Arial" panose="020B0604020202020204" pitchFamily="34" charset="0"/>
              </a:rPr>
              <a:t>SELECT</a:t>
            </a:r>
            <a:endParaRPr lang="es-CL" altLang="es-CL" sz="2400" dirty="0">
              <a:solidFill>
                <a:srgbClr val="000000"/>
              </a:solidFill>
              <a:cs typeface="Arial" panose="020B0604020202020204" pitchFamily="34" charset="0"/>
              <a:sym typeface="Arial" panose="020B0604020202020204" pitchFamily="34" charset="0"/>
            </a:endParaRPr>
          </a:p>
          <a:p>
            <a:pPr lvl="1" indent="-457200" algn="l">
              <a:buFont typeface="Arial" panose="020B0604020202020204" pitchFamily="34" charset="0"/>
              <a:buChar char="•"/>
            </a:pPr>
            <a:r>
              <a:rPr lang="es-CL" altLang="es-CL" sz="2400" dirty="0">
                <a:solidFill>
                  <a:srgbClr val="000000"/>
                </a:solidFill>
                <a:cs typeface="Arial" panose="020B0604020202020204" pitchFamily="34" charset="0"/>
                <a:sym typeface="Arial" panose="020B0604020202020204" pitchFamily="34" charset="0"/>
              </a:rPr>
              <a:t>Por defecto, la primera columna de la primera consulta </a:t>
            </a:r>
            <a:r>
              <a:rPr lang="es-CL" altLang="es-CL" sz="2400" dirty="0">
                <a:solidFill>
                  <a:srgbClr val="000000"/>
                </a:solidFill>
                <a:latin typeface="Courier New" panose="02070309020205020404" pitchFamily="49" charset="0"/>
                <a:cs typeface="Arial" panose="020B0604020202020204" pitchFamily="34" charset="0"/>
                <a:sym typeface="Arial" panose="020B0604020202020204" pitchFamily="34" charset="0"/>
              </a:rPr>
              <a:t>SELECT</a:t>
            </a:r>
            <a:r>
              <a:rPr lang="es-CL" altLang="es-CL" sz="2400" dirty="0">
                <a:solidFill>
                  <a:srgbClr val="000000"/>
                </a:solidFill>
                <a:cs typeface="Arial" panose="020B0604020202020204" pitchFamily="34" charset="0"/>
                <a:sym typeface="Arial" panose="020B0604020202020204" pitchFamily="34" charset="0"/>
              </a:rPr>
              <a:t> se utiliza para ordenar la salida en orden ascendente.</a:t>
            </a:r>
          </a:p>
          <a:p>
            <a:pPr lvl="1" algn="l"/>
            <a:endParaRPr lang="es-CL" altLang="es-CL" sz="2400" dirty="0">
              <a:solidFill>
                <a:srgbClr val="000000"/>
              </a:solidFill>
              <a:cs typeface="Arial" panose="020B0604020202020204" pitchFamily="34" charset="0"/>
              <a:sym typeface="Arial" panose="020B0604020202020204" pitchFamily="34" charset="0"/>
            </a:endParaRPr>
          </a:p>
          <a:p>
            <a:pPr lvl="1" algn="l"/>
            <a:endParaRPr lang="es-CL" altLang="es-CL" sz="2400" dirty="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379845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r>
              <a:rPr lang="es-ES" sz="2400" b="1" dirty="0">
                <a:solidFill>
                  <a:srgbClr val="D40202"/>
                </a:solidFill>
                <a:latin typeface="Myriad Pro"/>
                <a:cs typeface="Myriad Pro"/>
              </a:rPr>
              <a:t>Funciones de Grupo</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2" name="Rectángulo 1"/>
          <p:cNvSpPr/>
          <p:nvPr/>
        </p:nvSpPr>
        <p:spPr>
          <a:xfrm>
            <a:off x="582957" y="1095004"/>
            <a:ext cx="7959688" cy="1200329"/>
          </a:xfrm>
          <a:prstGeom prst="rect">
            <a:avLst/>
          </a:prstGeom>
        </p:spPr>
        <p:txBody>
          <a:bodyPr wrap="square">
            <a:spAutoFit/>
          </a:bodyPr>
          <a:lstStyle/>
          <a:p>
            <a:r>
              <a:rPr lang="es-ES" dirty="0"/>
              <a:t>Las funciones de grupo funcionan en juegos de filas para proporcionar un resultado por grupo. </a:t>
            </a:r>
          </a:p>
          <a:p>
            <a:r>
              <a:rPr lang="es-ES" dirty="0"/>
              <a:t>Estos juegos pueden estar formados de una o mas tablas unidas, considerando todas las </a:t>
            </a:r>
            <a:r>
              <a:rPr lang="es-ES" dirty="0" err="1"/>
              <a:t>tuplas</a:t>
            </a:r>
            <a:r>
              <a:rPr lang="es-ES" dirty="0"/>
              <a:t> o divididas en grupos.</a:t>
            </a:r>
            <a:endParaRPr lang="es-CL" dirty="0"/>
          </a:p>
        </p:txBody>
      </p:sp>
      <p:pic>
        <p:nvPicPr>
          <p:cNvPr id="11" name="Picture 20" descr="C:\salome_official\projects\11gR2\screenshots\les5_4s_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400" y="2778919"/>
            <a:ext cx="2628900" cy="25257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4" name="Rectangle 6"/>
          <p:cNvSpPr>
            <a:spLocks noChangeArrowheads="1"/>
          </p:cNvSpPr>
          <p:nvPr/>
        </p:nvSpPr>
        <p:spPr bwMode="auto">
          <a:xfrm>
            <a:off x="1160462" y="2426494"/>
            <a:ext cx="1412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n-US" altLang="es-CL">
                <a:solidFill>
                  <a:srgbClr val="000000"/>
                </a:solidFill>
                <a:latin typeface="Courier New" panose="02070309020205020404" pitchFamily="49" charset="0"/>
                <a:sym typeface="Arial" panose="020B0604020202020204" pitchFamily="34" charset="0"/>
              </a:rPr>
              <a:t>EMPLOYEES</a:t>
            </a:r>
          </a:p>
        </p:txBody>
      </p:sp>
      <p:grpSp>
        <p:nvGrpSpPr>
          <p:cNvPr id="3" name="Grupo 2"/>
          <p:cNvGrpSpPr/>
          <p:nvPr/>
        </p:nvGrpSpPr>
        <p:grpSpPr>
          <a:xfrm>
            <a:off x="4032250" y="2763044"/>
            <a:ext cx="2278062" cy="3589338"/>
            <a:chOff x="4032250" y="2763044"/>
            <a:chExt cx="2278062" cy="3589338"/>
          </a:xfrm>
        </p:grpSpPr>
        <p:sp>
          <p:nvSpPr>
            <p:cNvPr id="15" name="Freeform 7"/>
            <p:cNvSpPr>
              <a:spLocks/>
            </p:cNvSpPr>
            <p:nvPr/>
          </p:nvSpPr>
          <p:spPr bwMode="gray">
            <a:xfrm>
              <a:off x="4068762" y="2763044"/>
              <a:ext cx="2192338" cy="3589338"/>
            </a:xfrm>
            <a:custGeom>
              <a:avLst/>
              <a:gdLst>
                <a:gd name="T0" fmla="*/ 0 w 1359"/>
                <a:gd name="T1" fmla="*/ 2147483647 h 2543"/>
                <a:gd name="T2" fmla="*/ 0 w 1359"/>
                <a:gd name="T3" fmla="*/ 0 h 2543"/>
                <a:gd name="T4" fmla="*/ 2147483647 w 1359"/>
                <a:gd name="T5" fmla="*/ 2147483647 h 2543"/>
                <a:gd name="T6" fmla="*/ 2147483647 w 1359"/>
                <a:gd name="T7" fmla="*/ 2147483647 h 2543"/>
                <a:gd name="T8" fmla="*/ 0 w 1359"/>
                <a:gd name="T9" fmla="*/ 2147483647 h 2543"/>
                <a:gd name="T10" fmla="*/ 0 60000 65536"/>
                <a:gd name="T11" fmla="*/ 0 60000 65536"/>
                <a:gd name="T12" fmla="*/ 0 60000 65536"/>
                <a:gd name="T13" fmla="*/ 0 60000 65536"/>
                <a:gd name="T14" fmla="*/ 0 60000 65536"/>
                <a:gd name="T15" fmla="*/ 0 w 1359"/>
                <a:gd name="T16" fmla="*/ 0 h 2543"/>
                <a:gd name="T17" fmla="*/ 1359 w 1359"/>
                <a:gd name="T18" fmla="*/ 2543 h 2543"/>
              </a:gdLst>
              <a:ahLst/>
              <a:cxnLst>
                <a:cxn ang="T10">
                  <a:pos x="T0" y="T1"/>
                </a:cxn>
                <a:cxn ang="T11">
                  <a:pos x="T2" y="T3"/>
                </a:cxn>
                <a:cxn ang="T12">
                  <a:pos x="T4" y="T5"/>
                </a:cxn>
                <a:cxn ang="T13">
                  <a:pos x="T6" y="T7"/>
                </a:cxn>
                <a:cxn ang="T14">
                  <a:pos x="T8" y="T9"/>
                </a:cxn>
              </a:cxnLst>
              <a:rect l="T15" t="T16" r="T17" b="T18"/>
              <a:pathLst>
                <a:path w="1359" h="2543">
                  <a:moveTo>
                    <a:pt x="0" y="2542"/>
                  </a:moveTo>
                  <a:lnTo>
                    <a:pt x="0" y="0"/>
                  </a:lnTo>
                  <a:lnTo>
                    <a:pt x="1358" y="962"/>
                  </a:lnTo>
                  <a:lnTo>
                    <a:pt x="1358" y="1702"/>
                  </a:lnTo>
                  <a:lnTo>
                    <a:pt x="0" y="2542"/>
                  </a:lnTo>
                </a:path>
              </a:pathLst>
            </a:custGeom>
            <a:solidFill>
              <a:srgbClr val="FFCC99">
                <a:alpha val="50195"/>
              </a:srgbClr>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GB" altLang="es-CL"/>
            </a:p>
          </p:txBody>
        </p:sp>
        <p:sp>
          <p:nvSpPr>
            <p:cNvPr id="16" name="Rectangle 8"/>
            <p:cNvSpPr>
              <a:spLocks noChangeArrowheads="1"/>
            </p:cNvSpPr>
            <p:nvPr/>
          </p:nvSpPr>
          <p:spPr bwMode="auto">
            <a:xfrm>
              <a:off x="4032250" y="4267994"/>
              <a:ext cx="2278062"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lnSpc>
                  <a:spcPct val="85000"/>
                </a:lnSpc>
                <a:spcBef>
                  <a:spcPct val="0"/>
                </a:spcBef>
                <a:buClrTx/>
                <a:buSzPct val="100000"/>
              </a:pPr>
              <a:r>
                <a:rPr lang="en-US" altLang="es-CL" dirty="0" err="1">
                  <a:solidFill>
                    <a:srgbClr val="000000"/>
                  </a:solidFill>
                  <a:sym typeface="Arial" panose="020B0604020202020204" pitchFamily="34" charset="0"/>
                </a:rPr>
                <a:t>Salario</a:t>
              </a:r>
              <a:r>
                <a:rPr lang="en-US" altLang="es-CL" dirty="0">
                  <a:solidFill>
                    <a:srgbClr val="000000"/>
                  </a:solidFill>
                  <a:sym typeface="Arial" panose="020B0604020202020204" pitchFamily="34" charset="0"/>
                </a:rPr>
                <a:t> </a:t>
              </a:r>
              <a:r>
                <a:rPr lang="en-US" altLang="es-CL" dirty="0" err="1">
                  <a:solidFill>
                    <a:srgbClr val="000000"/>
                  </a:solidFill>
                  <a:sym typeface="Arial" panose="020B0604020202020204" pitchFamily="34" charset="0"/>
                </a:rPr>
                <a:t>máximo</a:t>
              </a:r>
              <a:r>
                <a:rPr lang="en-US" altLang="es-CL" dirty="0">
                  <a:solidFill>
                    <a:srgbClr val="000000"/>
                  </a:solidFill>
                  <a:sym typeface="Arial" panose="020B0604020202020204" pitchFamily="34" charset="0"/>
                </a:rPr>
                <a:t> </a:t>
              </a:r>
              <a:r>
                <a:rPr lang="en-US" altLang="es-CL" dirty="0" err="1">
                  <a:solidFill>
                    <a:srgbClr val="000000"/>
                  </a:solidFill>
                  <a:sym typeface="Arial" panose="020B0604020202020204" pitchFamily="34" charset="0"/>
                </a:rPr>
                <a:t>en</a:t>
              </a:r>
              <a:r>
                <a:rPr lang="en-US" altLang="es-CL" dirty="0">
                  <a:solidFill>
                    <a:srgbClr val="000000"/>
                  </a:solidFill>
                  <a:sym typeface="Arial" panose="020B0604020202020204" pitchFamily="34" charset="0"/>
                </a:rPr>
                <a:t> la </a:t>
              </a:r>
              <a:r>
                <a:rPr lang="en-US" altLang="es-CL" dirty="0" err="1">
                  <a:solidFill>
                    <a:srgbClr val="000000"/>
                  </a:solidFill>
                  <a:sym typeface="Arial" panose="020B0604020202020204" pitchFamily="34" charset="0"/>
                </a:rPr>
                <a:t>tabla</a:t>
              </a:r>
              <a:r>
                <a:rPr lang="en-US" altLang="es-CL" dirty="0">
                  <a:solidFill>
                    <a:srgbClr val="000000"/>
                  </a:solidFill>
                  <a:sym typeface="Arial" panose="020B0604020202020204" pitchFamily="34" charset="0"/>
                </a:rPr>
                <a:t> </a:t>
              </a:r>
              <a:r>
                <a:rPr lang="en-US" altLang="es-CL" dirty="0">
                  <a:solidFill>
                    <a:srgbClr val="000000"/>
                  </a:solidFill>
                  <a:latin typeface="Courier New" panose="02070309020205020404" pitchFamily="49" charset="0"/>
                  <a:sym typeface="Arial" panose="020B0604020202020204" pitchFamily="34" charset="0"/>
                </a:rPr>
                <a:t>EMPLOYEES</a:t>
              </a:r>
              <a:r>
                <a:rPr lang="en-US" altLang="es-CL" sz="2400" b="0" dirty="0">
                  <a:solidFill>
                    <a:srgbClr val="000000"/>
                  </a:solidFill>
                  <a:latin typeface="Times New Roman" panose="02020603050405020304" pitchFamily="18" charset="0"/>
                  <a:sym typeface="Arial" panose="020B0604020202020204" pitchFamily="34" charset="0"/>
                </a:rPr>
                <a:t> </a:t>
              </a:r>
            </a:p>
          </p:txBody>
        </p:sp>
      </p:grpSp>
      <p:sp>
        <p:nvSpPr>
          <p:cNvPr id="17" name="Text Box 11"/>
          <p:cNvSpPr txBox="1">
            <a:spLocks noChangeArrowheads="1"/>
          </p:cNvSpPr>
          <p:nvPr/>
        </p:nvSpPr>
        <p:spPr bwMode="gray">
          <a:xfrm>
            <a:off x="1363662" y="5187157"/>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b="1">
                <a:solidFill>
                  <a:schemeClr val="tx1"/>
                </a:solidFill>
                <a:latin typeface="Arial" panose="020B0604020202020204" pitchFamily="34" charset="0"/>
              </a:defRPr>
            </a:lvl1pPr>
            <a:lvl2pPr marL="742950" indent="-285750" defTabSz="822325" eaLnBrk="0" hangingPunct="0">
              <a:defRPr b="1">
                <a:solidFill>
                  <a:schemeClr val="tx1"/>
                </a:solidFill>
                <a:latin typeface="Arial" panose="020B0604020202020204" pitchFamily="34" charset="0"/>
              </a:defRPr>
            </a:lvl2pPr>
            <a:lvl3pPr marL="1143000" indent="-228600" defTabSz="822325" eaLnBrk="0" hangingPunct="0">
              <a:defRPr b="1">
                <a:solidFill>
                  <a:schemeClr val="tx1"/>
                </a:solidFill>
                <a:latin typeface="Arial" panose="020B0604020202020204" pitchFamily="34" charset="0"/>
              </a:defRPr>
            </a:lvl3pPr>
            <a:lvl4pPr marL="1600200" indent="-228600" defTabSz="822325" eaLnBrk="0" hangingPunct="0">
              <a:defRPr b="1">
                <a:solidFill>
                  <a:schemeClr val="tx1"/>
                </a:solidFill>
                <a:latin typeface="Arial" panose="020B0604020202020204" pitchFamily="34" charset="0"/>
              </a:defRPr>
            </a:lvl4pPr>
            <a:lvl5pPr marL="2057400" indent="-228600" defTabSz="822325" eaLnBrk="0" hangingPunct="0">
              <a:defRPr b="1">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SzPct val="100000"/>
            </a:pPr>
            <a:r>
              <a:rPr lang="en-US" altLang="es-CL" sz="2400">
                <a:solidFill>
                  <a:srgbClr val="000000"/>
                </a:solidFill>
                <a:sym typeface="Arial" panose="020B0604020202020204" pitchFamily="34" charset="0"/>
              </a:rPr>
              <a:t>…</a:t>
            </a:r>
          </a:p>
        </p:txBody>
      </p:sp>
      <p:pic>
        <p:nvPicPr>
          <p:cNvPr id="19" name="Picture 21" descr="C:\salome_official\projects\11gR2\screenshots\les5_4s_b.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2400" y="5612607"/>
            <a:ext cx="2628900" cy="685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0" name="Rectangle 9"/>
          <p:cNvSpPr>
            <a:spLocks noChangeArrowheads="1"/>
          </p:cNvSpPr>
          <p:nvPr/>
        </p:nvSpPr>
        <p:spPr bwMode="gray">
          <a:xfrm>
            <a:off x="3260725" y="2767807"/>
            <a:ext cx="790575" cy="354012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IN" altLang="es-CL"/>
          </a:p>
        </p:txBody>
      </p:sp>
      <p:grpSp>
        <p:nvGrpSpPr>
          <p:cNvPr id="5" name="Grupo 4"/>
          <p:cNvGrpSpPr/>
          <p:nvPr/>
        </p:nvGrpSpPr>
        <p:grpSpPr>
          <a:xfrm>
            <a:off x="6257925" y="4147344"/>
            <a:ext cx="1825625" cy="1012825"/>
            <a:chOff x="6257925" y="4147344"/>
            <a:chExt cx="1825625" cy="1012825"/>
          </a:xfrm>
        </p:grpSpPr>
        <p:sp>
          <p:nvSpPr>
            <p:cNvPr id="13" name="Rectangle 5"/>
            <p:cNvSpPr>
              <a:spLocks noChangeArrowheads="1"/>
            </p:cNvSpPr>
            <p:nvPr/>
          </p:nvSpPr>
          <p:spPr bwMode="gray">
            <a:xfrm>
              <a:off x="6257925" y="4147344"/>
              <a:ext cx="1825625" cy="1012825"/>
            </a:xfrm>
            <a:prstGeom prst="rect">
              <a:avLst/>
            </a:prstGeom>
            <a:solidFill>
              <a:schemeClr val="bg1">
                <a:lumMod val="65000"/>
              </a:schemeClr>
            </a:solidFill>
            <a:ln w="28575">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IN" altLang="es-CL"/>
            </a:p>
          </p:txBody>
        </p:sp>
        <p:pic>
          <p:nvPicPr>
            <p:cNvPr id="21" name="Picture 22" descr="C:\salome_official\projects\11gR2\screenshots\les5_4s_c.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0975" y="4415632"/>
              <a:ext cx="1165225"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2" name="Rectangle 13"/>
            <p:cNvSpPr>
              <a:spLocks noChangeArrowheads="1"/>
            </p:cNvSpPr>
            <p:nvPr/>
          </p:nvSpPr>
          <p:spPr bwMode="gray">
            <a:xfrm>
              <a:off x="6529387" y="4610894"/>
              <a:ext cx="1157288" cy="252413"/>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IN" altLang="es-CL"/>
            </a:p>
          </p:txBody>
        </p:sp>
      </p:grpSp>
    </p:spTree>
    <p:extLst>
      <p:ext uri="{BB962C8B-B14F-4D97-AF65-F5344CB8AC3E}">
        <p14:creationId xmlns:p14="http://schemas.microsoft.com/office/powerpoint/2010/main" val="53302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1000"/>
                                        <p:tgtEl>
                                          <p:spTgt spid="3"/>
                                        </p:tgtEl>
                                      </p:cBhvr>
                                    </p:animEffect>
                                  </p:childTnLst>
                                </p:cTn>
                              </p:par>
                            </p:childTnLst>
                          </p:cTn>
                        </p:par>
                        <p:par>
                          <p:cTn id="12" fill="hold">
                            <p:stCondLst>
                              <p:cond delay="1500"/>
                            </p:stCondLst>
                            <p:childTnLst>
                              <p:par>
                                <p:cTn id="13" presetID="14" presetClass="entr" presetSubtype="1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r>
              <a:rPr lang="es-ES" sz="2400" b="1" dirty="0">
                <a:solidFill>
                  <a:srgbClr val="D40202"/>
                </a:solidFill>
                <a:latin typeface="Myriad Pro"/>
                <a:cs typeface="Myriad Pro"/>
              </a:rPr>
              <a:t>Tipos de Funciones de Grupo</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23" name="Rectangle 11"/>
          <p:cNvSpPr txBox="1">
            <a:spLocks noChangeArrowheads="1"/>
          </p:cNvSpPr>
          <p:nvPr/>
        </p:nvSpPr>
        <p:spPr>
          <a:xfrm>
            <a:off x="161771" y="1217996"/>
            <a:ext cx="7918450" cy="2770188"/>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altLang="es-CL" dirty="0">
                <a:solidFill>
                  <a:srgbClr val="000000"/>
                </a:solidFill>
                <a:latin typeface="Courier New" panose="02070309020205020404" pitchFamily="49" charset="0"/>
                <a:cs typeface="Arial" panose="020B0604020202020204" pitchFamily="34" charset="0"/>
                <a:sym typeface="Arial" panose="020B0604020202020204" pitchFamily="34" charset="0"/>
              </a:rPr>
              <a:t>AVG</a:t>
            </a:r>
          </a:p>
          <a:p>
            <a:pPr lvl="1"/>
            <a:r>
              <a:rPr lang="en-US" altLang="es-CL" dirty="0">
                <a:solidFill>
                  <a:srgbClr val="000000"/>
                </a:solidFill>
                <a:latin typeface="Courier New" panose="02070309020205020404" pitchFamily="49" charset="0"/>
                <a:cs typeface="Arial" panose="020B0604020202020204" pitchFamily="34" charset="0"/>
                <a:sym typeface="Arial" panose="020B0604020202020204" pitchFamily="34" charset="0"/>
              </a:rPr>
              <a:t>COUNT</a:t>
            </a:r>
          </a:p>
          <a:p>
            <a:pPr lvl="1"/>
            <a:r>
              <a:rPr lang="en-US" altLang="es-CL" dirty="0">
                <a:solidFill>
                  <a:srgbClr val="000000"/>
                </a:solidFill>
                <a:latin typeface="Courier New" panose="02070309020205020404" pitchFamily="49" charset="0"/>
                <a:cs typeface="Arial" panose="020B0604020202020204" pitchFamily="34" charset="0"/>
                <a:sym typeface="Arial" panose="020B0604020202020204" pitchFamily="34" charset="0"/>
              </a:rPr>
              <a:t>MAX</a:t>
            </a:r>
          </a:p>
          <a:p>
            <a:pPr lvl="1"/>
            <a:r>
              <a:rPr lang="en-US" altLang="es-CL" dirty="0">
                <a:solidFill>
                  <a:srgbClr val="000000"/>
                </a:solidFill>
                <a:latin typeface="Courier New" panose="02070309020205020404" pitchFamily="49" charset="0"/>
                <a:cs typeface="Arial" panose="020B0604020202020204" pitchFamily="34" charset="0"/>
                <a:sym typeface="Arial" panose="020B0604020202020204" pitchFamily="34" charset="0"/>
              </a:rPr>
              <a:t>MIN</a:t>
            </a:r>
          </a:p>
          <a:p>
            <a:pPr lvl="1"/>
            <a:r>
              <a:rPr lang="en-US" altLang="es-CL" dirty="0">
                <a:solidFill>
                  <a:srgbClr val="000000"/>
                </a:solidFill>
                <a:latin typeface="Courier New" panose="02070309020205020404" pitchFamily="49" charset="0"/>
                <a:cs typeface="Arial" panose="020B0604020202020204" pitchFamily="34" charset="0"/>
                <a:sym typeface="Arial" panose="020B0604020202020204" pitchFamily="34" charset="0"/>
              </a:rPr>
              <a:t>STDDEV</a:t>
            </a:r>
          </a:p>
          <a:p>
            <a:pPr lvl="1"/>
            <a:r>
              <a:rPr lang="en-US" altLang="es-CL" dirty="0">
                <a:solidFill>
                  <a:srgbClr val="000000"/>
                </a:solidFill>
                <a:latin typeface="Courier New" panose="02070309020205020404" pitchFamily="49" charset="0"/>
                <a:cs typeface="Arial" panose="020B0604020202020204" pitchFamily="34" charset="0"/>
                <a:sym typeface="Arial" panose="020B0604020202020204" pitchFamily="34" charset="0"/>
              </a:rPr>
              <a:t>SUM</a:t>
            </a:r>
          </a:p>
          <a:p>
            <a:pPr lvl="1"/>
            <a:r>
              <a:rPr lang="en-US" altLang="es-CL" dirty="0">
                <a:solidFill>
                  <a:srgbClr val="000000"/>
                </a:solidFill>
                <a:latin typeface="Courier New" panose="02070309020205020404" pitchFamily="49" charset="0"/>
                <a:cs typeface="Arial" panose="020B0604020202020204" pitchFamily="34" charset="0"/>
                <a:sym typeface="Arial" panose="020B0604020202020204" pitchFamily="34" charset="0"/>
              </a:rPr>
              <a:t>VARIANCE</a:t>
            </a:r>
          </a:p>
        </p:txBody>
      </p:sp>
      <p:sp>
        <p:nvSpPr>
          <p:cNvPr id="24" name="Rectangle 5"/>
          <p:cNvSpPr>
            <a:spLocks noChangeArrowheads="1"/>
          </p:cNvSpPr>
          <p:nvPr/>
        </p:nvSpPr>
        <p:spPr bwMode="blackWhite">
          <a:xfrm>
            <a:off x="4518025" y="1698866"/>
            <a:ext cx="2263775" cy="950913"/>
          </a:xfrm>
          <a:prstGeom prst="rect">
            <a:avLst/>
          </a:prstGeom>
          <a:solidFill>
            <a:srgbClr val="99CCCC"/>
          </a:solidFill>
          <a:ln w="28575">
            <a:solidFill>
              <a:srgbClr val="000000"/>
            </a:solidFill>
            <a:miter lim="800000"/>
            <a:headEnd/>
            <a:tailEnd/>
          </a:ln>
        </p:spPr>
        <p:txBody>
          <a:bodyPr wrap="none" lIns="92075" tIns="46038" rIns="92075" bIns="46038"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ctr">
              <a:spcBef>
                <a:spcPct val="0"/>
              </a:spcBef>
              <a:buClrTx/>
              <a:buSzPct val="100000"/>
            </a:pPr>
            <a:r>
              <a:rPr lang="es-CL" altLang="es-CL" dirty="0">
                <a:solidFill>
                  <a:srgbClr val="000000"/>
                </a:solidFill>
                <a:sym typeface="Arial" panose="020B0604020202020204" pitchFamily="34" charset="0"/>
              </a:rPr>
              <a:t>Funciones </a:t>
            </a:r>
            <a:br>
              <a:rPr lang="es-CL" altLang="es-CL" dirty="0">
                <a:solidFill>
                  <a:srgbClr val="000000"/>
                </a:solidFill>
                <a:sym typeface="Arial" panose="020B0604020202020204" pitchFamily="34" charset="0"/>
              </a:rPr>
            </a:br>
            <a:r>
              <a:rPr lang="es-CL" altLang="es-CL" dirty="0">
                <a:solidFill>
                  <a:srgbClr val="000000"/>
                </a:solidFill>
                <a:sym typeface="Arial" panose="020B0604020202020204" pitchFamily="34" charset="0"/>
              </a:rPr>
              <a:t>de grupo</a:t>
            </a:r>
          </a:p>
        </p:txBody>
      </p:sp>
      <p:sp>
        <p:nvSpPr>
          <p:cNvPr id="25" name="Line 6"/>
          <p:cNvSpPr>
            <a:spLocks noChangeShapeType="1"/>
          </p:cNvSpPr>
          <p:nvPr/>
        </p:nvSpPr>
        <p:spPr bwMode="auto">
          <a:xfrm>
            <a:off x="3892550" y="2173529"/>
            <a:ext cx="609600" cy="0"/>
          </a:xfrm>
          <a:prstGeom prst="line">
            <a:avLst/>
          </a:prstGeom>
          <a:noFill/>
          <a:ln w="28575">
            <a:solidFill>
              <a:schemeClr val="tx1"/>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s-CL"/>
          </a:p>
        </p:txBody>
      </p:sp>
      <p:sp>
        <p:nvSpPr>
          <p:cNvPr id="26" name="Line 7"/>
          <p:cNvSpPr>
            <a:spLocks noChangeShapeType="1"/>
          </p:cNvSpPr>
          <p:nvPr/>
        </p:nvSpPr>
        <p:spPr bwMode="auto">
          <a:xfrm>
            <a:off x="6792913" y="2173529"/>
            <a:ext cx="609600" cy="0"/>
          </a:xfrm>
          <a:prstGeom prst="line">
            <a:avLst/>
          </a:prstGeom>
          <a:noFill/>
          <a:ln w="28575">
            <a:solidFill>
              <a:schemeClr val="tx1"/>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s-CL"/>
          </a:p>
        </p:txBody>
      </p:sp>
      <p:sp>
        <p:nvSpPr>
          <p:cNvPr id="27" name="Line 8"/>
          <p:cNvSpPr>
            <a:spLocks noChangeShapeType="1"/>
          </p:cNvSpPr>
          <p:nvPr/>
        </p:nvSpPr>
        <p:spPr bwMode="auto">
          <a:xfrm>
            <a:off x="3892550" y="1868729"/>
            <a:ext cx="609600" cy="0"/>
          </a:xfrm>
          <a:prstGeom prst="line">
            <a:avLst/>
          </a:prstGeom>
          <a:noFill/>
          <a:ln w="28575">
            <a:solidFill>
              <a:schemeClr val="tx1"/>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s-CL"/>
          </a:p>
        </p:txBody>
      </p:sp>
      <p:sp>
        <p:nvSpPr>
          <p:cNvPr id="28" name="Line 9"/>
          <p:cNvSpPr>
            <a:spLocks noChangeShapeType="1"/>
          </p:cNvSpPr>
          <p:nvPr/>
        </p:nvSpPr>
        <p:spPr bwMode="auto">
          <a:xfrm>
            <a:off x="3892550" y="2421179"/>
            <a:ext cx="609600" cy="0"/>
          </a:xfrm>
          <a:prstGeom prst="line">
            <a:avLst/>
          </a:prstGeom>
          <a:noFill/>
          <a:ln w="28575">
            <a:solidFill>
              <a:schemeClr val="tx1"/>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s-CL"/>
          </a:p>
        </p:txBody>
      </p:sp>
      <p:sp>
        <p:nvSpPr>
          <p:cNvPr id="29" name="Rectangle 2050"/>
          <p:cNvSpPr>
            <a:spLocks noChangeArrowheads="1"/>
          </p:cNvSpPr>
          <p:nvPr/>
        </p:nvSpPr>
        <p:spPr bwMode="blackGray">
          <a:xfrm>
            <a:off x="1752890" y="3988184"/>
            <a:ext cx="5649624" cy="2337363"/>
          </a:xfrm>
          <a:prstGeom prst="rect">
            <a:avLst/>
          </a:prstGeom>
          <a:solidFill>
            <a:schemeClr val="bg1">
              <a:lumMod val="85000"/>
            </a:schemeClr>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spcBef>
                <a:spcPct val="0"/>
              </a:spcBef>
              <a:buSzPct val="100000"/>
            </a:pPr>
            <a:r>
              <a:rPr lang="es-CL" altLang="es-CL" dirty="0">
                <a:solidFill>
                  <a:srgbClr val="000000"/>
                </a:solidFill>
                <a:latin typeface="Courier New" panose="02070309020205020404" pitchFamily="49" charset="0"/>
                <a:sym typeface="Arial" panose="020B0604020202020204" pitchFamily="34" charset="0"/>
              </a:rPr>
              <a:t>SELECT    [</a:t>
            </a:r>
            <a:r>
              <a:rPr lang="es-CL" altLang="es-CL" i="1" dirty="0" err="1">
                <a:solidFill>
                  <a:srgbClr val="000000"/>
                </a:solidFill>
                <a:latin typeface="Courier New" panose="02070309020205020404" pitchFamily="49" charset="0"/>
                <a:sym typeface="Arial" panose="020B0604020202020204" pitchFamily="34" charset="0"/>
              </a:rPr>
              <a:t>expresión_agrupamiento</a:t>
            </a:r>
            <a:r>
              <a:rPr lang="es-CL" altLang="es-CL" dirty="0">
                <a:solidFill>
                  <a:srgbClr val="000000"/>
                </a:solidFill>
                <a:latin typeface="Courier New" panose="02070309020205020404" pitchFamily="49" charset="0"/>
                <a:sym typeface="Arial" panose="020B0604020202020204" pitchFamily="34" charset="0"/>
              </a:rPr>
              <a:t> </a:t>
            </a:r>
            <a:r>
              <a:rPr lang="es-CL" altLang="es-CL" i="1" dirty="0">
                <a:solidFill>
                  <a:srgbClr val="000000"/>
                </a:solidFill>
                <a:latin typeface="Courier New" panose="02070309020205020404" pitchFamily="49" charset="0"/>
                <a:sym typeface="Arial" panose="020B0604020202020204" pitchFamily="34" charset="0"/>
              </a:rPr>
              <a:t>,</a:t>
            </a:r>
            <a:r>
              <a:rPr lang="es-CL" altLang="es-CL" dirty="0">
                <a:solidFill>
                  <a:srgbClr val="000000"/>
                </a:solidFill>
                <a:latin typeface="Courier New" panose="02070309020205020404" pitchFamily="49" charset="0"/>
                <a:sym typeface="Arial" panose="020B0604020202020204" pitchFamily="34" charset="0"/>
              </a:rPr>
              <a:t>]</a:t>
            </a:r>
          </a:p>
          <a:p>
            <a:pPr>
              <a:spcBef>
                <a:spcPct val="0"/>
              </a:spcBef>
              <a:buSzPct val="100000"/>
            </a:pPr>
            <a:r>
              <a:rPr lang="es-CL" altLang="es-CL" i="1" dirty="0">
                <a:solidFill>
                  <a:srgbClr val="000000"/>
                </a:solidFill>
                <a:latin typeface="Courier New" panose="02070309020205020404" pitchFamily="49" charset="0"/>
                <a:sym typeface="Arial" panose="020B0604020202020204" pitchFamily="34" charset="0"/>
              </a:rPr>
              <a:t>	 </a:t>
            </a:r>
            <a:r>
              <a:rPr lang="es-CL" altLang="es-CL" i="1" dirty="0" err="1">
                <a:solidFill>
                  <a:srgbClr val="000000"/>
                </a:solidFill>
                <a:latin typeface="Courier New" panose="02070309020205020404" pitchFamily="49" charset="0"/>
                <a:sym typeface="Arial" panose="020B0604020202020204" pitchFamily="34" charset="0"/>
              </a:rPr>
              <a:t>función_grupal</a:t>
            </a:r>
            <a:r>
              <a:rPr lang="es-CL" altLang="es-CL" i="1" dirty="0">
                <a:solidFill>
                  <a:srgbClr val="000000"/>
                </a:solidFill>
                <a:latin typeface="Courier New" panose="02070309020205020404" pitchFamily="49" charset="0"/>
                <a:sym typeface="Arial" panose="020B0604020202020204" pitchFamily="34" charset="0"/>
              </a:rPr>
              <a:t>(columna), ...</a:t>
            </a:r>
          </a:p>
          <a:p>
            <a:pPr algn="l">
              <a:spcBef>
                <a:spcPct val="0"/>
              </a:spcBef>
              <a:buClrTx/>
              <a:buSzPct val="100000"/>
            </a:pPr>
            <a:r>
              <a:rPr lang="es-CL" altLang="es-CL" dirty="0">
                <a:solidFill>
                  <a:srgbClr val="000000"/>
                </a:solidFill>
                <a:latin typeface="Courier New" panose="02070309020205020404" pitchFamily="49" charset="0"/>
                <a:sym typeface="Arial" panose="020B0604020202020204" pitchFamily="34" charset="0"/>
              </a:rPr>
              <a:t>FROM	 </a:t>
            </a:r>
            <a:r>
              <a:rPr lang="es-CL" altLang="es-CL" i="1" dirty="0">
                <a:solidFill>
                  <a:srgbClr val="000000"/>
                </a:solidFill>
                <a:latin typeface="Courier New" panose="02070309020205020404" pitchFamily="49" charset="0"/>
              </a:rPr>
              <a:t>tabla</a:t>
            </a:r>
          </a:p>
          <a:p>
            <a:pPr algn="l">
              <a:spcBef>
                <a:spcPct val="0"/>
              </a:spcBef>
              <a:buClrTx/>
              <a:buSzPct val="100000"/>
            </a:pPr>
            <a:r>
              <a:rPr lang="es-CL" altLang="es-CL" dirty="0">
                <a:solidFill>
                  <a:srgbClr val="000000"/>
                </a:solidFill>
                <a:latin typeface="Courier New" panose="02070309020205020404" pitchFamily="49" charset="0"/>
                <a:sym typeface="Arial" panose="020B0604020202020204" pitchFamily="34" charset="0"/>
              </a:rPr>
              <a:t>[JOIN		</a:t>
            </a:r>
            <a:r>
              <a:rPr lang="es-CL" altLang="es-CL" i="1" dirty="0" err="1">
                <a:solidFill>
                  <a:srgbClr val="000000"/>
                </a:solidFill>
                <a:latin typeface="Courier New" panose="02070309020205020404" pitchFamily="49" charset="0"/>
                <a:sym typeface="Arial" panose="020B0604020202020204" pitchFamily="34" charset="0"/>
              </a:rPr>
              <a:t>tabla_unión</a:t>
            </a:r>
            <a:r>
              <a:rPr lang="es-CL" altLang="es-CL" dirty="0">
                <a:solidFill>
                  <a:srgbClr val="000000"/>
                </a:solidFill>
                <a:latin typeface="Courier New" panose="02070309020205020404" pitchFamily="49" charset="0"/>
                <a:sym typeface="Arial" panose="020B0604020202020204" pitchFamily="34" charset="0"/>
              </a:rPr>
              <a:t>]</a:t>
            </a:r>
          </a:p>
          <a:p>
            <a:pPr algn="l">
              <a:spcBef>
                <a:spcPct val="0"/>
              </a:spcBef>
              <a:buClrTx/>
              <a:buSzPct val="100000"/>
            </a:pPr>
            <a:r>
              <a:rPr lang="es-CL" altLang="es-CL" dirty="0">
                <a:solidFill>
                  <a:srgbClr val="000000"/>
                </a:solidFill>
                <a:latin typeface="Courier New" panose="02070309020205020404" pitchFamily="49" charset="0"/>
                <a:sym typeface="Arial" panose="020B0604020202020204" pitchFamily="34" charset="0"/>
              </a:rPr>
              <a:t>[WHERE	 </a:t>
            </a:r>
            <a:r>
              <a:rPr lang="es-CL" altLang="es-CL" i="1" dirty="0">
                <a:solidFill>
                  <a:srgbClr val="000000"/>
                </a:solidFill>
                <a:latin typeface="Courier New" panose="02070309020205020404" pitchFamily="49" charset="0"/>
                <a:sym typeface="Arial" panose="020B0604020202020204" pitchFamily="34" charset="0"/>
              </a:rPr>
              <a:t>condición</a:t>
            </a:r>
            <a:r>
              <a:rPr lang="es-CL" altLang="es-CL" dirty="0">
                <a:solidFill>
                  <a:srgbClr val="000000"/>
                </a:solidFill>
                <a:latin typeface="Courier New" panose="02070309020205020404" pitchFamily="49" charset="0"/>
                <a:sym typeface="Arial" panose="020B0604020202020204" pitchFamily="34" charset="0"/>
              </a:rPr>
              <a:t>]</a:t>
            </a:r>
          </a:p>
          <a:p>
            <a:pPr algn="l">
              <a:spcBef>
                <a:spcPct val="0"/>
              </a:spcBef>
              <a:buClrTx/>
              <a:buSzPct val="100000"/>
            </a:pPr>
            <a:r>
              <a:rPr lang="es-ES" altLang="es-CL" dirty="0">
                <a:solidFill>
                  <a:srgbClr val="000000"/>
                </a:solidFill>
                <a:latin typeface="Courier New" panose="02070309020205020404" pitchFamily="49" charset="0"/>
                <a:sym typeface="Arial" panose="020B0604020202020204" pitchFamily="34" charset="0"/>
              </a:rPr>
              <a:t>[GROUP BY </a:t>
            </a:r>
            <a:r>
              <a:rPr lang="es-ES" altLang="es-CL" i="1" dirty="0" err="1">
                <a:solidFill>
                  <a:srgbClr val="000000"/>
                </a:solidFill>
                <a:latin typeface="Courier New" panose="02070309020205020404" pitchFamily="49" charset="0"/>
                <a:sym typeface="Arial" panose="020B0604020202020204" pitchFamily="34" charset="0"/>
              </a:rPr>
              <a:t>expresión_agrupamiento</a:t>
            </a:r>
            <a:r>
              <a:rPr lang="es-ES" altLang="es-CL" dirty="0">
                <a:solidFill>
                  <a:srgbClr val="000000"/>
                </a:solidFill>
                <a:latin typeface="Courier New" panose="02070309020205020404" pitchFamily="49" charset="0"/>
                <a:sym typeface="Arial" panose="020B0604020202020204" pitchFamily="34" charset="0"/>
              </a:rPr>
              <a:t>]</a:t>
            </a:r>
          </a:p>
          <a:p>
            <a:pPr algn="l">
              <a:spcBef>
                <a:spcPct val="0"/>
              </a:spcBef>
              <a:buClrTx/>
              <a:buSzPct val="100000"/>
            </a:pPr>
            <a:r>
              <a:rPr lang="es-ES" altLang="es-CL" dirty="0">
                <a:solidFill>
                  <a:srgbClr val="000000"/>
                </a:solidFill>
                <a:latin typeface="Courier New" panose="02070309020205020404" pitchFamily="49" charset="0"/>
                <a:sym typeface="Arial" panose="020B0604020202020204" pitchFamily="34" charset="0"/>
              </a:rPr>
              <a:t>[HAVING	 </a:t>
            </a:r>
            <a:r>
              <a:rPr lang="es-ES" altLang="es-CL" i="1" dirty="0" err="1">
                <a:solidFill>
                  <a:srgbClr val="000000"/>
                </a:solidFill>
                <a:latin typeface="Courier New" panose="02070309020205020404" pitchFamily="49" charset="0"/>
                <a:sym typeface="Arial" panose="020B0604020202020204" pitchFamily="34" charset="0"/>
              </a:rPr>
              <a:t>condición_función</a:t>
            </a:r>
            <a:r>
              <a:rPr lang="es-ES" altLang="es-CL" i="1" dirty="0">
                <a:solidFill>
                  <a:srgbClr val="000000"/>
                </a:solidFill>
                <a:latin typeface="Courier New" panose="02070309020205020404" pitchFamily="49" charset="0"/>
                <a:sym typeface="Arial" panose="020B0604020202020204" pitchFamily="34" charset="0"/>
              </a:rPr>
              <a:t> grupal</a:t>
            </a:r>
            <a:r>
              <a:rPr lang="es-ES" altLang="es-CL" dirty="0">
                <a:solidFill>
                  <a:srgbClr val="000000"/>
                </a:solidFill>
                <a:latin typeface="Courier New" panose="02070309020205020404" pitchFamily="49" charset="0"/>
                <a:sym typeface="Arial" panose="020B0604020202020204" pitchFamily="34" charset="0"/>
              </a:rPr>
              <a:t>]</a:t>
            </a:r>
            <a:endParaRPr lang="es-CL" altLang="es-CL" dirty="0">
              <a:solidFill>
                <a:srgbClr val="000000"/>
              </a:solidFill>
              <a:latin typeface="Courier New" panose="02070309020205020404" pitchFamily="49" charset="0"/>
              <a:sym typeface="Arial" panose="020B0604020202020204" pitchFamily="34" charset="0"/>
            </a:endParaRPr>
          </a:p>
          <a:p>
            <a:pPr algn="l">
              <a:spcBef>
                <a:spcPct val="0"/>
              </a:spcBef>
              <a:buClrTx/>
              <a:buSzPct val="100000"/>
            </a:pPr>
            <a:r>
              <a:rPr lang="es-CL" altLang="es-CL" dirty="0">
                <a:solidFill>
                  <a:srgbClr val="000000"/>
                </a:solidFill>
                <a:latin typeface="Courier New" panose="02070309020205020404" pitchFamily="49" charset="0"/>
                <a:sym typeface="Arial" panose="020B0604020202020204" pitchFamily="34" charset="0"/>
              </a:rPr>
              <a:t>[ORDER BY </a:t>
            </a:r>
            <a:r>
              <a:rPr lang="es-CL" altLang="es-CL" i="1" dirty="0">
                <a:solidFill>
                  <a:srgbClr val="000000"/>
                </a:solidFill>
                <a:latin typeface="Courier New" panose="02070309020205020404" pitchFamily="49" charset="0"/>
                <a:sym typeface="Arial" panose="020B0604020202020204" pitchFamily="34" charset="0"/>
              </a:rPr>
              <a:t>columna</a:t>
            </a:r>
            <a:r>
              <a:rPr lang="es-CL" altLang="es-CL" dirty="0">
                <a:solidFill>
                  <a:srgbClr val="000000"/>
                </a:solidFill>
                <a:latin typeface="Courier New" panose="02070309020205020404" pitchFamily="49" charset="0"/>
                <a:sym typeface="Arial" panose="020B0604020202020204" pitchFamily="34" charset="0"/>
              </a:rPr>
              <a:t>];</a:t>
            </a:r>
          </a:p>
        </p:txBody>
      </p:sp>
      <p:sp>
        <p:nvSpPr>
          <p:cNvPr id="4" name="Rectángulo 3"/>
          <p:cNvSpPr/>
          <p:nvPr/>
        </p:nvSpPr>
        <p:spPr>
          <a:xfrm>
            <a:off x="2576453" y="1091434"/>
            <a:ext cx="6146917" cy="2239074"/>
          </a:xfrm>
          <a:prstGeom prst="rect">
            <a:avLst/>
          </a:prstGeom>
          <a:solidFill>
            <a:schemeClr val="bg1">
              <a:lumMod val="95000"/>
            </a:schemeClr>
          </a:solidFill>
        </p:spPr>
        <p:txBody>
          <a:bodyPr wrap="square">
            <a:spAutoFit/>
          </a:bodyPr>
          <a:lstStyle/>
          <a:p>
            <a:pPr lvl="1">
              <a:buFont typeface="Arial" panose="020B0604020202020204" pitchFamily="34" charset="0"/>
              <a:buNone/>
            </a:pPr>
            <a:r>
              <a:rPr lang="es-CL" altLang="es-CL" b="1" dirty="0">
                <a:cs typeface="Arial" panose="020B0604020202020204" pitchFamily="34" charset="0"/>
                <a:sym typeface="Arial" panose="020B0604020202020204" pitchFamily="34" charset="0"/>
              </a:rPr>
              <a:t>Instrucciones</a:t>
            </a:r>
          </a:p>
          <a:p>
            <a:pPr marL="176213" lvl="2" indent="-171450">
              <a:spcBef>
                <a:spcPct val="25000"/>
              </a:spcBef>
            </a:pPr>
            <a:r>
              <a:rPr lang="es-CL" altLang="es-CL" dirty="0">
                <a:cs typeface="Arial" panose="020B0604020202020204" pitchFamily="34" charset="0"/>
                <a:sym typeface="Arial" panose="020B0604020202020204" pitchFamily="34" charset="0"/>
              </a:rPr>
              <a:t>Si incluye una función de grupo en una cláusula </a:t>
            </a:r>
            <a:r>
              <a:rPr lang="es-CL" altLang="es-CL" dirty="0">
                <a:latin typeface="Courier New" panose="02070309020205020404" pitchFamily="49" charset="0"/>
                <a:cs typeface="Arial" panose="020B0604020202020204" pitchFamily="34" charset="0"/>
                <a:sym typeface="Arial" panose="020B0604020202020204" pitchFamily="34" charset="0"/>
              </a:rPr>
              <a:t>SELECT</a:t>
            </a:r>
            <a:r>
              <a:rPr lang="es-CL" altLang="es-CL" dirty="0">
                <a:cs typeface="Arial" panose="020B0604020202020204" pitchFamily="34" charset="0"/>
                <a:sym typeface="Arial" panose="020B0604020202020204" pitchFamily="34" charset="0"/>
              </a:rPr>
              <a:t>, no puede seleccionar columna individuales </a:t>
            </a:r>
            <a:r>
              <a:rPr lang="es-CL" altLang="es-CL" i="1" dirty="0">
                <a:cs typeface="Arial" panose="020B0604020202020204" pitchFamily="34" charset="0"/>
                <a:sym typeface="Arial" panose="020B0604020202020204" pitchFamily="34" charset="0"/>
              </a:rPr>
              <a:t>a menos que</a:t>
            </a:r>
            <a:r>
              <a:rPr lang="es-CL" altLang="es-CL" dirty="0">
                <a:cs typeface="Arial" panose="020B0604020202020204" pitchFamily="34" charset="0"/>
                <a:sym typeface="Arial" panose="020B0604020202020204" pitchFamily="34" charset="0"/>
              </a:rPr>
              <a:t> la columna individual aparezca en la cláusula </a:t>
            </a:r>
            <a:r>
              <a:rPr lang="es-CL" altLang="es-CL" dirty="0">
                <a:latin typeface="Courier New" panose="02070309020205020404" pitchFamily="49" charset="0"/>
                <a:cs typeface="Arial" panose="020B0604020202020204" pitchFamily="34" charset="0"/>
                <a:sym typeface="Arial" panose="020B0604020202020204" pitchFamily="34" charset="0"/>
              </a:rPr>
              <a:t>GROUP</a:t>
            </a:r>
            <a:r>
              <a:rPr lang="es-CL" altLang="es-CL" dirty="0">
                <a:cs typeface="Arial" panose="020B0604020202020204" pitchFamily="34" charset="0"/>
                <a:sym typeface="Arial" panose="020B0604020202020204" pitchFamily="34" charset="0"/>
              </a:rPr>
              <a:t> </a:t>
            </a:r>
            <a:r>
              <a:rPr lang="es-CL" altLang="es-CL" dirty="0">
                <a:latin typeface="Courier New" panose="02070309020205020404" pitchFamily="49" charset="0"/>
                <a:cs typeface="Arial" panose="020B0604020202020204" pitchFamily="34" charset="0"/>
                <a:sym typeface="Arial" panose="020B0604020202020204" pitchFamily="34" charset="0"/>
              </a:rPr>
              <a:t>BY</a:t>
            </a:r>
            <a:r>
              <a:rPr lang="es-CL" altLang="es-CL" dirty="0">
                <a:cs typeface="Arial" panose="020B0604020202020204" pitchFamily="34" charset="0"/>
                <a:sym typeface="Arial" panose="020B0604020202020204" pitchFamily="34" charset="0"/>
              </a:rPr>
              <a:t>. </a:t>
            </a:r>
          </a:p>
          <a:p>
            <a:pPr marL="176213" lvl="2" indent="-171450">
              <a:spcBef>
                <a:spcPct val="25000"/>
              </a:spcBef>
            </a:pPr>
            <a:r>
              <a:rPr lang="es-CL" altLang="es-CL" dirty="0">
                <a:cs typeface="Arial" panose="020B0604020202020204" pitchFamily="34" charset="0"/>
                <a:sym typeface="Arial" panose="020B0604020202020204" pitchFamily="34" charset="0"/>
              </a:rPr>
              <a:t>Al utilizar la cláusula </a:t>
            </a:r>
            <a:r>
              <a:rPr lang="es-CL" altLang="es-CL" dirty="0">
                <a:latin typeface="Courier New" panose="02070309020205020404" pitchFamily="49" charset="0"/>
                <a:cs typeface="Arial" panose="020B0604020202020204" pitchFamily="34" charset="0"/>
                <a:sym typeface="Arial" panose="020B0604020202020204" pitchFamily="34" charset="0"/>
              </a:rPr>
              <a:t>WHERE</a:t>
            </a:r>
            <a:r>
              <a:rPr lang="es-CL" altLang="es-CL" dirty="0">
                <a:cs typeface="Arial" panose="020B0604020202020204" pitchFamily="34" charset="0"/>
                <a:sym typeface="Arial" panose="020B0604020202020204" pitchFamily="34" charset="0"/>
              </a:rPr>
              <a:t>, puede excluir las filas antes de dividirlas en grupos.</a:t>
            </a:r>
          </a:p>
          <a:p>
            <a:pPr marL="176213" lvl="2" indent="-171450">
              <a:spcBef>
                <a:spcPct val="25000"/>
              </a:spcBef>
            </a:pPr>
            <a:r>
              <a:rPr lang="es-CL" altLang="es-CL" dirty="0">
                <a:cs typeface="Arial" panose="020B0604020202020204" pitchFamily="34" charset="0"/>
                <a:sym typeface="Arial" panose="020B0604020202020204" pitchFamily="34" charset="0"/>
              </a:rPr>
              <a:t>No puede utilizar un alias de columna en la cláusula </a:t>
            </a:r>
            <a:r>
              <a:rPr lang="es-CL" altLang="es-CL" dirty="0">
                <a:latin typeface="Courier New" panose="02070309020205020404" pitchFamily="49" charset="0"/>
                <a:cs typeface="Arial" panose="020B0604020202020204" pitchFamily="34" charset="0"/>
                <a:sym typeface="Arial" panose="020B0604020202020204" pitchFamily="34" charset="0"/>
              </a:rPr>
              <a:t>GROUP</a:t>
            </a:r>
            <a:r>
              <a:rPr lang="es-CL" altLang="es-CL" dirty="0">
                <a:cs typeface="Arial" panose="020B0604020202020204" pitchFamily="34" charset="0"/>
                <a:sym typeface="Arial" panose="020B0604020202020204" pitchFamily="34" charset="0"/>
              </a:rPr>
              <a:t> </a:t>
            </a:r>
            <a:r>
              <a:rPr lang="es-CL" altLang="es-CL" dirty="0">
                <a:latin typeface="Courier New" panose="02070309020205020404" pitchFamily="49" charset="0"/>
                <a:cs typeface="Arial" panose="020B0604020202020204" pitchFamily="34" charset="0"/>
                <a:sym typeface="Arial" panose="020B0604020202020204" pitchFamily="34" charset="0"/>
              </a:rPr>
              <a:t>BY</a:t>
            </a:r>
            <a:r>
              <a:rPr lang="es-CL" altLang="es-CL" dirty="0">
                <a:cs typeface="Arial" panose="020B0604020202020204" pitchFamily="34" charset="0"/>
                <a:sym typeface="Arial" panose="020B0604020202020204" pitchFamily="34" charset="0"/>
              </a:rPr>
              <a:t>.</a:t>
            </a:r>
          </a:p>
        </p:txBody>
      </p:sp>
    </p:spTree>
    <p:extLst>
      <p:ext uri="{BB962C8B-B14F-4D97-AF65-F5344CB8AC3E}">
        <p14:creationId xmlns:p14="http://schemas.microsoft.com/office/powerpoint/2010/main" val="307518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r>
              <a:rPr lang="es-ES" sz="2400" b="1" dirty="0">
                <a:solidFill>
                  <a:srgbClr val="D40202"/>
                </a:solidFill>
                <a:latin typeface="Myriad Pro"/>
                <a:cs typeface="Myriad Pro"/>
              </a:rPr>
              <a:t>Creación de Grupos de Datos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pic>
        <p:nvPicPr>
          <p:cNvPr id="2" name="Imagen 1"/>
          <p:cNvPicPr>
            <a:picLocks noChangeAspect="1"/>
          </p:cNvPicPr>
          <p:nvPr/>
        </p:nvPicPr>
        <p:blipFill>
          <a:blip r:embed="rId3"/>
          <a:stretch>
            <a:fillRect/>
          </a:stretch>
        </p:blipFill>
        <p:spPr>
          <a:xfrm>
            <a:off x="1021183" y="1382311"/>
            <a:ext cx="2981325" cy="3276600"/>
          </a:xfrm>
          <a:prstGeom prst="rect">
            <a:avLst/>
          </a:prstGeom>
        </p:spPr>
      </p:pic>
      <p:pic>
        <p:nvPicPr>
          <p:cNvPr id="5" name="Imagen 4"/>
          <p:cNvPicPr>
            <a:picLocks noChangeAspect="1"/>
          </p:cNvPicPr>
          <p:nvPr/>
        </p:nvPicPr>
        <p:blipFill>
          <a:blip r:embed="rId4"/>
          <a:stretch>
            <a:fillRect/>
          </a:stretch>
        </p:blipFill>
        <p:spPr>
          <a:xfrm>
            <a:off x="4698980" y="1371294"/>
            <a:ext cx="2676525" cy="3276600"/>
          </a:xfrm>
          <a:prstGeom prst="rect">
            <a:avLst/>
          </a:prstGeom>
        </p:spPr>
      </p:pic>
      <p:sp>
        <p:nvSpPr>
          <p:cNvPr id="15" name="Rectangle 5"/>
          <p:cNvSpPr>
            <a:spLocks noChangeArrowheads="1"/>
          </p:cNvSpPr>
          <p:nvPr/>
        </p:nvSpPr>
        <p:spPr bwMode="auto">
          <a:xfrm>
            <a:off x="5259367" y="985436"/>
            <a:ext cx="1555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n-US" altLang="es-CL" sz="2000" dirty="0">
                <a:solidFill>
                  <a:srgbClr val="000000"/>
                </a:solidFill>
                <a:latin typeface="Courier New" panose="02070309020205020404" pitchFamily="49" charset="0"/>
                <a:sym typeface="Arial" panose="020B0604020202020204" pitchFamily="34" charset="0"/>
              </a:rPr>
              <a:t>EMPLOYEES</a:t>
            </a:r>
          </a:p>
        </p:txBody>
      </p:sp>
      <p:sp>
        <p:nvSpPr>
          <p:cNvPr id="16" name="Rectangle 5"/>
          <p:cNvSpPr>
            <a:spLocks noChangeArrowheads="1"/>
          </p:cNvSpPr>
          <p:nvPr/>
        </p:nvSpPr>
        <p:spPr bwMode="auto">
          <a:xfrm>
            <a:off x="1346085" y="989108"/>
            <a:ext cx="1878719"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n-US" altLang="es-CL" sz="2000" dirty="0">
                <a:solidFill>
                  <a:srgbClr val="000000"/>
                </a:solidFill>
                <a:latin typeface="Courier New" panose="02070309020205020404" pitchFamily="49" charset="0"/>
                <a:sym typeface="Arial" panose="020B0604020202020204" pitchFamily="34" charset="0"/>
              </a:rPr>
              <a:t>DEPARTMENTS</a:t>
            </a:r>
          </a:p>
        </p:txBody>
      </p:sp>
      <p:grpSp>
        <p:nvGrpSpPr>
          <p:cNvPr id="46" name="Grupo 45"/>
          <p:cNvGrpSpPr/>
          <p:nvPr/>
        </p:nvGrpSpPr>
        <p:grpSpPr>
          <a:xfrm>
            <a:off x="4002508" y="1651765"/>
            <a:ext cx="729826" cy="2883570"/>
            <a:chOff x="3440648" y="1509311"/>
            <a:chExt cx="729826" cy="2883570"/>
          </a:xfrm>
        </p:grpSpPr>
        <p:cxnSp>
          <p:nvCxnSpPr>
            <p:cNvPr id="8" name="Conector recto de flecha 7"/>
            <p:cNvCxnSpPr/>
            <p:nvPr/>
          </p:nvCxnSpPr>
          <p:spPr>
            <a:xfrm>
              <a:off x="3440648" y="1509311"/>
              <a:ext cx="696472" cy="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0" name="Conector recto de flecha 19"/>
            <p:cNvCxnSpPr/>
            <p:nvPr/>
          </p:nvCxnSpPr>
          <p:spPr>
            <a:xfrm>
              <a:off x="3448910" y="1705779"/>
              <a:ext cx="696472"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1" name="Conector recto de flecha 20"/>
            <p:cNvCxnSpPr/>
            <p:nvPr/>
          </p:nvCxnSpPr>
          <p:spPr>
            <a:xfrm>
              <a:off x="3440648" y="1705779"/>
              <a:ext cx="704734" cy="18728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0" name="Conector recto de flecha 29"/>
            <p:cNvCxnSpPr/>
            <p:nvPr/>
          </p:nvCxnSpPr>
          <p:spPr>
            <a:xfrm>
              <a:off x="3448910" y="1888043"/>
              <a:ext cx="704734" cy="187286"/>
            </a:xfrm>
            <a:prstGeom prst="straightConnector1">
              <a:avLst/>
            </a:prstGeom>
            <a:ln>
              <a:solidFill>
                <a:schemeClr val="accent4"/>
              </a:solidFill>
              <a:tailEnd type="triangle"/>
            </a:ln>
          </p:spPr>
          <p:style>
            <a:lnRef idx="2">
              <a:schemeClr val="accent1"/>
            </a:lnRef>
            <a:fillRef idx="0">
              <a:schemeClr val="accent1"/>
            </a:fillRef>
            <a:effectRef idx="1">
              <a:schemeClr val="accent1"/>
            </a:effectRef>
            <a:fontRef idx="minor">
              <a:schemeClr val="tx1"/>
            </a:fontRef>
          </p:style>
        </p:cxnSp>
        <p:cxnSp>
          <p:nvCxnSpPr>
            <p:cNvPr id="31" name="Conector recto de flecha 30"/>
            <p:cNvCxnSpPr/>
            <p:nvPr/>
          </p:nvCxnSpPr>
          <p:spPr>
            <a:xfrm>
              <a:off x="3465740" y="1887402"/>
              <a:ext cx="692188" cy="393013"/>
            </a:xfrm>
            <a:prstGeom prst="straightConnector1">
              <a:avLst/>
            </a:prstGeom>
            <a:ln>
              <a:solidFill>
                <a:schemeClr val="accent4"/>
              </a:solidFill>
              <a:tailEnd type="triangle"/>
            </a:ln>
          </p:spPr>
          <p:style>
            <a:lnRef idx="2">
              <a:schemeClr val="accent1"/>
            </a:lnRef>
            <a:fillRef idx="0">
              <a:schemeClr val="accent1"/>
            </a:fillRef>
            <a:effectRef idx="1">
              <a:schemeClr val="accent1"/>
            </a:effectRef>
            <a:fontRef idx="minor">
              <a:schemeClr val="tx1"/>
            </a:fontRef>
          </p:style>
        </p:cxnSp>
        <p:cxnSp>
          <p:nvCxnSpPr>
            <p:cNvPr id="32" name="Conector recto de flecha 31"/>
            <p:cNvCxnSpPr/>
            <p:nvPr/>
          </p:nvCxnSpPr>
          <p:spPr>
            <a:xfrm>
              <a:off x="3465740" y="1879318"/>
              <a:ext cx="692188" cy="606183"/>
            </a:xfrm>
            <a:prstGeom prst="straightConnector1">
              <a:avLst/>
            </a:prstGeom>
            <a:ln>
              <a:solidFill>
                <a:schemeClr val="accent4"/>
              </a:solidFill>
              <a:tailEnd type="triangle"/>
            </a:ln>
          </p:spPr>
          <p:style>
            <a:lnRef idx="2">
              <a:schemeClr val="accent1"/>
            </a:lnRef>
            <a:fillRef idx="0">
              <a:schemeClr val="accent1"/>
            </a:fillRef>
            <a:effectRef idx="1">
              <a:schemeClr val="accent1"/>
            </a:effectRef>
            <a:fontRef idx="minor">
              <a:schemeClr val="tx1"/>
            </a:fontRef>
          </p:style>
        </p:cxnSp>
        <p:cxnSp>
          <p:nvCxnSpPr>
            <p:cNvPr id="33" name="Conector recto de flecha 32"/>
            <p:cNvCxnSpPr/>
            <p:nvPr/>
          </p:nvCxnSpPr>
          <p:spPr>
            <a:xfrm>
              <a:off x="3465740" y="1879318"/>
              <a:ext cx="704734" cy="809383"/>
            </a:xfrm>
            <a:prstGeom prst="straightConnector1">
              <a:avLst/>
            </a:prstGeom>
            <a:ln>
              <a:solidFill>
                <a:schemeClr val="accent4"/>
              </a:solidFill>
              <a:tailEnd type="triangle"/>
            </a:ln>
          </p:spPr>
          <p:style>
            <a:lnRef idx="2">
              <a:schemeClr val="accent1"/>
            </a:lnRef>
            <a:fillRef idx="0">
              <a:schemeClr val="accent1"/>
            </a:fillRef>
            <a:effectRef idx="1">
              <a:schemeClr val="accent1"/>
            </a:effectRef>
            <a:fontRef idx="minor">
              <a:schemeClr val="tx1"/>
            </a:fontRef>
          </p:style>
        </p:cxnSp>
        <p:cxnSp>
          <p:nvCxnSpPr>
            <p:cNvPr id="34" name="Conector recto de flecha 33"/>
            <p:cNvCxnSpPr/>
            <p:nvPr/>
          </p:nvCxnSpPr>
          <p:spPr>
            <a:xfrm>
              <a:off x="3465740" y="1893065"/>
              <a:ext cx="687904" cy="991006"/>
            </a:xfrm>
            <a:prstGeom prst="straightConnector1">
              <a:avLst/>
            </a:prstGeom>
            <a:ln>
              <a:solidFill>
                <a:schemeClr val="accent4"/>
              </a:solidFill>
              <a:tailEnd type="triangle"/>
            </a:ln>
          </p:spPr>
          <p:style>
            <a:lnRef idx="2">
              <a:schemeClr val="accent1"/>
            </a:lnRef>
            <a:fillRef idx="0">
              <a:schemeClr val="accent1"/>
            </a:fillRef>
            <a:effectRef idx="1">
              <a:schemeClr val="accent1"/>
            </a:effectRef>
            <a:fontRef idx="minor">
              <a:schemeClr val="tx1"/>
            </a:fontRef>
          </p:style>
        </p:cxnSp>
        <p:cxnSp>
          <p:nvCxnSpPr>
            <p:cNvPr id="35" name="Conector recto de flecha 34"/>
            <p:cNvCxnSpPr/>
            <p:nvPr/>
          </p:nvCxnSpPr>
          <p:spPr>
            <a:xfrm>
              <a:off x="3465740" y="1879318"/>
              <a:ext cx="679642" cy="1192680"/>
            </a:xfrm>
            <a:prstGeom prst="straightConnector1">
              <a:avLst/>
            </a:prstGeom>
            <a:ln>
              <a:solidFill>
                <a:schemeClr val="accent4"/>
              </a:solidFill>
              <a:tailEnd type="triangle"/>
            </a:ln>
          </p:spPr>
          <p:style>
            <a:lnRef idx="2">
              <a:schemeClr val="accent1"/>
            </a:lnRef>
            <a:fillRef idx="0">
              <a:schemeClr val="accent1"/>
            </a:fillRef>
            <a:effectRef idx="1">
              <a:schemeClr val="accent1"/>
            </a:effectRef>
            <a:fontRef idx="minor">
              <a:schemeClr val="tx1"/>
            </a:fontRef>
          </p:style>
        </p:cxnSp>
        <p:cxnSp>
          <p:nvCxnSpPr>
            <p:cNvPr id="36" name="Conector recto de flecha 35"/>
            <p:cNvCxnSpPr/>
            <p:nvPr/>
          </p:nvCxnSpPr>
          <p:spPr>
            <a:xfrm>
              <a:off x="3453194" y="2083908"/>
              <a:ext cx="679642" cy="1192680"/>
            </a:xfrm>
            <a:prstGeom prst="straightConnector1">
              <a:avLst/>
            </a:prstGeom>
            <a:ln>
              <a:solidFill>
                <a:schemeClr val="accent3">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7" name="Conector recto de flecha 36"/>
            <p:cNvCxnSpPr/>
            <p:nvPr/>
          </p:nvCxnSpPr>
          <p:spPr>
            <a:xfrm>
              <a:off x="3453194" y="2298501"/>
              <a:ext cx="679642" cy="1192680"/>
            </a:xfrm>
            <a:prstGeom prst="straightConnector1">
              <a:avLst/>
            </a:prstGeom>
            <a:ln>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38" name="Conector recto de flecha 37"/>
            <p:cNvCxnSpPr/>
            <p:nvPr/>
          </p:nvCxnSpPr>
          <p:spPr>
            <a:xfrm>
              <a:off x="3440648" y="2298501"/>
              <a:ext cx="692188" cy="1345519"/>
            </a:xfrm>
            <a:prstGeom prst="straightConnector1">
              <a:avLst/>
            </a:prstGeom>
            <a:ln>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39" name="Conector recto de flecha 38"/>
            <p:cNvCxnSpPr/>
            <p:nvPr/>
          </p:nvCxnSpPr>
          <p:spPr>
            <a:xfrm>
              <a:off x="3465894" y="2325380"/>
              <a:ext cx="666942" cy="1502351"/>
            </a:xfrm>
            <a:prstGeom prst="straightConnector1">
              <a:avLst/>
            </a:prstGeom>
            <a:ln>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40" name="Conector recto de flecha 39"/>
            <p:cNvCxnSpPr/>
            <p:nvPr/>
          </p:nvCxnSpPr>
          <p:spPr>
            <a:xfrm>
              <a:off x="3465894" y="2325380"/>
              <a:ext cx="673292" cy="1718251"/>
            </a:xfrm>
            <a:prstGeom prst="straightConnector1">
              <a:avLst/>
            </a:prstGeom>
            <a:ln>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41" name="Conector recto de flecha 40"/>
            <p:cNvCxnSpPr/>
            <p:nvPr/>
          </p:nvCxnSpPr>
          <p:spPr>
            <a:xfrm>
              <a:off x="3465894" y="2307294"/>
              <a:ext cx="673292" cy="1882387"/>
            </a:xfrm>
            <a:prstGeom prst="straightConnector1">
              <a:avLst/>
            </a:prstGeom>
            <a:ln>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42" name="Conector recto de flecha 41"/>
            <p:cNvCxnSpPr/>
            <p:nvPr/>
          </p:nvCxnSpPr>
          <p:spPr>
            <a:xfrm>
              <a:off x="3465894" y="2325380"/>
              <a:ext cx="679642" cy="2067501"/>
            </a:xfrm>
            <a:prstGeom prst="straightConnector1">
              <a:avLst/>
            </a:prstGeom>
            <a:ln>
              <a:solidFill>
                <a:schemeClr val="accent5"/>
              </a:solidFill>
              <a:tailEnd type="triangle"/>
            </a:ln>
          </p:spPr>
          <p:style>
            <a:lnRef idx="2">
              <a:schemeClr val="accent1"/>
            </a:lnRef>
            <a:fillRef idx="0">
              <a:schemeClr val="accent1"/>
            </a:fillRef>
            <a:effectRef idx="1">
              <a:schemeClr val="accent1"/>
            </a:effectRef>
            <a:fontRef idx="minor">
              <a:schemeClr val="tx1"/>
            </a:fontRef>
          </p:style>
        </p:cxnSp>
      </p:grpSp>
      <p:sp>
        <p:nvSpPr>
          <p:cNvPr id="47" name="Rectangle 16"/>
          <p:cNvSpPr>
            <a:spLocks noChangeArrowheads="1"/>
          </p:cNvSpPr>
          <p:nvPr/>
        </p:nvSpPr>
        <p:spPr bwMode="auto">
          <a:xfrm>
            <a:off x="7456120" y="1524765"/>
            <a:ext cx="5207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lnSpc>
                <a:spcPct val="120000"/>
              </a:lnSpc>
              <a:spcBef>
                <a:spcPct val="60000"/>
              </a:spcBef>
              <a:buClrTx/>
              <a:buSzPct val="100000"/>
            </a:pPr>
            <a:r>
              <a:rPr lang="en-US" altLang="es-CL" sz="1200" dirty="0">
                <a:solidFill>
                  <a:srgbClr val="000000"/>
                </a:solidFill>
                <a:sym typeface="Arial" panose="020B0604020202020204" pitchFamily="34" charset="0"/>
              </a:rPr>
              <a:t>4400</a:t>
            </a:r>
          </a:p>
        </p:txBody>
      </p:sp>
      <p:sp>
        <p:nvSpPr>
          <p:cNvPr id="48" name="Rectangle 16"/>
          <p:cNvSpPr>
            <a:spLocks noChangeArrowheads="1"/>
          </p:cNvSpPr>
          <p:nvPr/>
        </p:nvSpPr>
        <p:spPr bwMode="auto">
          <a:xfrm>
            <a:off x="7366075" y="1807481"/>
            <a:ext cx="610745"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lnSpc>
                <a:spcPct val="120000"/>
              </a:lnSpc>
              <a:spcBef>
                <a:spcPct val="60000"/>
              </a:spcBef>
              <a:buClrTx/>
              <a:buSzPct val="100000"/>
            </a:pPr>
            <a:r>
              <a:rPr lang="en-US" altLang="es-CL" sz="1200" dirty="0">
                <a:solidFill>
                  <a:srgbClr val="000000"/>
                </a:solidFill>
                <a:sym typeface="Arial" panose="020B0604020202020204" pitchFamily="34" charset="0"/>
              </a:rPr>
              <a:t>19000</a:t>
            </a:r>
          </a:p>
        </p:txBody>
      </p:sp>
      <p:sp>
        <p:nvSpPr>
          <p:cNvPr id="49" name="Rectángulo redondeado 48"/>
          <p:cNvSpPr/>
          <p:nvPr/>
        </p:nvSpPr>
        <p:spPr>
          <a:xfrm>
            <a:off x="4732334" y="1597822"/>
            <a:ext cx="3244486" cy="159118"/>
          </a:xfrm>
          <a:prstGeom prst="roundRect">
            <a:avLst/>
          </a:prstGeom>
          <a:noFill/>
          <a:ln w="28575">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50" name="Rectángulo redondeado 49"/>
          <p:cNvSpPr/>
          <p:nvPr/>
        </p:nvSpPr>
        <p:spPr>
          <a:xfrm>
            <a:off x="4732334" y="1768673"/>
            <a:ext cx="3244486" cy="344039"/>
          </a:xfrm>
          <a:prstGeom prst="round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51" name="Rectángulo redondeado 50"/>
          <p:cNvSpPr/>
          <p:nvPr/>
        </p:nvSpPr>
        <p:spPr>
          <a:xfrm>
            <a:off x="4732334" y="2149251"/>
            <a:ext cx="3244486" cy="1126928"/>
          </a:xfrm>
          <a:prstGeom prst="roundRect">
            <a:avLst/>
          </a:prstGeom>
          <a:noFill/>
          <a:ln w="28575">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52" name="Rectángulo redondeado 51"/>
          <p:cNvSpPr/>
          <p:nvPr/>
        </p:nvSpPr>
        <p:spPr>
          <a:xfrm>
            <a:off x="4732642" y="3311382"/>
            <a:ext cx="3244486" cy="159118"/>
          </a:xfrm>
          <a:prstGeom prst="roundRect">
            <a:avLst/>
          </a:prstGeom>
          <a:noFill/>
          <a:ln w="28575">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53" name="Rectángulo redondeado 52"/>
          <p:cNvSpPr/>
          <p:nvPr/>
        </p:nvSpPr>
        <p:spPr>
          <a:xfrm>
            <a:off x="4719788" y="3497962"/>
            <a:ext cx="3244486" cy="1126928"/>
          </a:xfrm>
          <a:prstGeom prst="roundRect">
            <a:avLst/>
          </a:prstGeom>
          <a:noFill/>
          <a:ln w="28575">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54" name="Rectangle 16"/>
          <p:cNvSpPr>
            <a:spLocks noChangeArrowheads="1"/>
          </p:cNvSpPr>
          <p:nvPr/>
        </p:nvSpPr>
        <p:spPr bwMode="auto">
          <a:xfrm>
            <a:off x="7370944" y="2559048"/>
            <a:ext cx="610745"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lnSpc>
                <a:spcPct val="120000"/>
              </a:lnSpc>
              <a:spcBef>
                <a:spcPct val="60000"/>
              </a:spcBef>
              <a:buClrTx/>
              <a:buSzPct val="100000"/>
            </a:pPr>
            <a:r>
              <a:rPr lang="en-US" altLang="es-CL" sz="1200" dirty="0">
                <a:solidFill>
                  <a:srgbClr val="000000"/>
                </a:solidFill>
                <a:sym typeface="Arial" panose="020B0604020202020204" pitchFamily="34" charset="0"/>
              </a:rPr>
              <a:t>24900</a:t>
            </a:r>
          </a:p>
        </p:txBody>
      </p:sp>
      <p:sp>
        <p:nvSpPr>
          <p:cNvPr id="55" name="Rectangle 16"/>
          <p:cNvSpPr>
            <a:spLocks noChangeArrowheads="1"/>
          </p:cNvSpPr>
          <p:nvPr/>
        </p:nvSpPr>
        <p:spPr bwMode="auto">
          <a:xfrm>
            <a:off x="7429050" y="3235366"/>
            <a:ext cx="525785"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lnSpc>
                <a:spcPct val="120000"/>
              </a:lnSpc>
              <a:spcBef>
                <a:spcPct val="60000"/>
              </a:spcBef>
              <a:buClrTx/>
              <a:buSzPct val="100000"/>
            </a:pPr>
            <a:r>
              <a:rPr lang="en-US" altLang="es-CL" sz="1200" dirty="0">
                <a:solidFill>
                  <a:srgbClr val="000000"/>
                </a:solidFill>
                <a:sym typeface="Arial" panose="020B0604020202020204" pitchFamily="34" charset="0"/>
              </a:rPr>
              <a:t>6500</a:t>
            </a:r>
          </a:p>
        </p:txBody>
      </p:sp>
      <p:sp>
        <p:nvSpPr>
          <p:cNvPr id="56" name="Rectangle 16"/>
          <p:cNvSpPr>
            <a:spLocks noChangeArrowheads="1"/>
          </p:cNvSpPr>
          <p:nvPr/>
        </p:nvSpPr>
        <p:spPr bwMode="auto">
          <a:xfrm>
            <a:off x="7289379" y="3876047"/>
            <a:ext cx="695703"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lnSpc>
                <a:spcPct val="120000"/>
              </a:lnSpc>
              <a:spcBef>
                <a:spcPct val="60000"/>
              </a:spcBef>
              <a:buClrTx/>
              <a:buSzPct val="100000"/>
            </a:pPr>
            <a:r>
              <a:rPr lang="en-US" altLang="es-CL" sz="1200" dirty="0">
                <a:solidFill>
                  <a:srgbClr val="000000"/>
                </a:solidFill>
                <a:sym typeface="Arial" panose="020B0604020202020204" pitchFamily="34" charset="0"/>
              </a:rPr>
              <a:t>156400</a:t>
            </a:r>
          </a:p>
        </p:txBody>
      </p:sp>
      <p:sp>
        <p:nvSpPr>
          <p:cNvPr id="57" name="Rectángulo 56"/>
          <p:cNvSpPr/>
          <p:nvPr/>
        </p:nvSpPr>
        <p:spPr>
          <a:xfrm>
            <a:off x="1863262" y="5091844"/>
            <a:ext cx="4881919" cy="1323439"/>
          </a:xfrm>
          <a:prstGeom prst="rect">
            <a:avLst/>
          </a:prstGeom>
          <a:solidFill>
            <a:schemeClr val="bg1">
              <a:lumMod val="85000"/>
            </a:schemeClr>
          </a:solidFill>
        </p:spPr>
        <p:txBody>
          <a:bodyPr wrap="square">
            <a:spAutoFit/>
          </a:bodyPr>
          <a:lstStyle/>
          <a:p>
            <a:r>
              <a:rPr lang="es-CL" sz="2000" dirty="0"/>
              <a:t>SELECT </a:t>
            </a:r>
            <a:r>
              <a:rPr lang="es-CL" sz="2000" dirty="0" err="1"/>
              <a:t>d.department_name</a:t>
            </a:r>
            <a:r>
              <a:rPr lang="es-CL" sz="2000" dirty="0"/>
              <a:t>, sum(</a:t>
            </a:r>
            <a:r>
              <a:rPr lang="es-CL" sz="2000" dirty="0" err="1"/>
              <a:t>e.salary</a:t>
            </a:r>
            <a:r>
              <a:rPr lang="es-CL" sz="2000" dirty="0"/>
              <a:t>)</a:t>
            </a:r>
          </a:p>
          <a:p>
            <a:r>
              <a:rPr lang="es-CL" sz="2000" dirty="0"/>
              <a:t>FROM </a:t>
            </a:r>
            <a:r>
              <a:rPr lang="es-CL" sz="2000" dirty="0" err="1"/>
              <a:t>employees</a:t>
            </a:r>
            <a:r>
              <a:rPr lang="es-CL" sz="2000" dirty="0"/>
              <a:t> e JOIN </a:t>
            </a:r>
            <a:r>
              <a:rPr lang="es-CL" sz="2000" dirty="0" err="1"/>
              <a:t>departments</a:t>
            </a:r>
            <a:r>
              <a:rPr lang="es-CL" sz="2000" dirty="0"/>
              <a:t> d </a:t>
            </a:r>
          </a:p>
          <a:p>
            <a:r>
              <a:rPr lang="es-CL" sz="2000" dirty="0"/>
              <a:t>USING (</a:t>
            </a:r>
            <a:r>
              <a:rPr lang="es-CL" sz="2000" dirty="0" err="1"/>
              <a:t>department_id</a:t>
            </a:r>
            <a:r>
              <a:rPr lang="es-CL" sz="2000" dirty="0"/>
              <a:t>)</a:t>
            </a:r>
          </a:p>
          <a:p>
            <a:r>
              <a:rPr lang="es-CL" sz="2000" dirty="0"/>
              <a:t>GROUP BY </a:t>
            </a:r>
            <a:r>
              <a:rPr lang="es-CL" sz="2000" dirty="0" err="1"/>
              <a:t>d.department_name</a:t>
            </a:r>
            <a:r>
              <a:rPr lang="es-CL" sz="2000" dirty="0"/>
              <a:t>;</a:t>
            </a:r>
          </a:p>
        </p:txBody>
      </p:sp>
    </p:spTree>
    <p:extLst>
      <p:ext uri="{BB962C8B-B14F-4D97-AF65-F5344CB8AC3E}">
        <p14:creationId xmlns:p14="http://schemas.microsoft.com/office/powerpoint/2010/main" val="2178099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wipe(left)">
                                      <p:cBhvr>
                                        <p:cTn id="14" dur="500"/>
                                        <p:tgtEl>
                                          <p:spTgt spid="4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wipe(left)">
                                      <p:cBhvr>
                                        <p:cTn id="17" dur="500"/>
                                        <p:tgtEl>
                                          <p:spTgt spid="54"/>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left)">
                                      <p:cBhvr>
                                        <p:cTn id="20" dur="500"/>
                                        <p:tgtEl>
                                          <p:spTgt spid="55"/>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left)">
                                      <p:cBhvr>
                                        <p:cTn id="23" dur="500"/>
                                        <p:tgtEl>
                                          <p:spTgt spid="56"/>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wipe(left)">
                                      <p:cBhvr>
                                        <p:cTn id="26" dur="500"/>
                                        <p:tgtEl>
                                          <p:spTgt spid="53"/>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left)">
                                      <p:cBhvr>
                                        <p:cTn id="29" dur="500"/>
                                        <p:tgtEl>
                                          <p:spTgt spid="52"/>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wipe(left)">
                                      <p:cBhvr>
                                        <p:cTn id="32" dur="500"/>
                                        <p:tgtEl>
                                          <p:spTgt spid="51"/>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ipe(left)">
                                      <p:cBhvr>
                                        <p:cTn id="35" dur="500"/>
                                        <p:tgtEl>
                                          <p:spTgt spid="50"/>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wipe(left)">
                                      <p:cBhvr>
                                        <p:cTn id="38" dur="500"/>
                                        <p:tgtEl>
                                          <p:spTgt spid="49"/>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ppt_x"/>
                                          </p:val>
                                        </p:tav>
                                        <p:tav tm="100000">
                                          <p:val>
                                            <p:strVal val="#ppt_x"/>
                                          </p:val>
                                        </p:tav>
                                      </p:tavLst>
                                    </p:anim>
                                    <p:anim calcmode="lin" valueType="num">
                                      <p:cBhvr additive="base">
                                        <p:cTn id="44"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animBg="1"/>
      <p:bldP spid="50" grpId="0" animBg="1"/>
      <p:bldP spid="51" grpId="0" animBg="1"/>
      <p:bldP spid="52" grpId="0" animBg="1"/>
      <p:bldP spid="53" grpId="0" animBg="1"/>
      <p:bldP spid="54" grpId="0"/>
      <p:bldP spid="55" grpId="0"/>
      <p:bldP spid="56" grpId="0"/>
      <p:bldP spid="5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r>
              <a:rPr lang="es-ES" sz="2400" b="1" dirty="0">
                <a:solidFill>
                  <a:srgbClr val="D40202"/>
                </a:solidFill>
                <a:latin typeface="Myriad Pro"/>
                <a:cs typeface="Myriad Pro"/>
              </a:rPr>
              <a:t>Creación de Grupos de Datos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57" name="Rectángulo 56"/>
          <p:cNvSpPr/>
          <p:nvPr/>
        </p:nvSpPr>
        <p:spPr>
          <a:xfrm>
            <a:off x="4243151" y="1099595"/>
            <a:ext cx="4161917" cy="3170099"/>
          </a:xfrm>
          <a:prstGeom prst="rect">
            <a:avLst/>
          </a:prstGeom>
          <a:solidFill>
            <a:schemeClr val="bg1">
              <a:lumMod val="85000"/>
            </a:schemeClr>
          </a:solidFill>
        </p:spPr>
        <p:txBody>
          <a:bodyPr wrap="square">
            <a:spAutoFit/>
          </a:bodyPr>
          <a:lstStyle/>
          <a:p>
            <a:r>
              <a:rPr lang="es-CL" sz="2000" dirty="0"/>
              <a:t>SELECT 	</a:t>
            </a:r>
            <a:r>
              <a:rPr lang="es-CL" sz="2000" dirty="0" err="1">
                <a:solidFill>
                  <a:srgbClr val="FF0000"/>
                </a:solidFill>
              </a:rPr>
              <a:t>d.department_name</a:t>
            </a:r>
            <a:r>
              <a:rPr lang="es-CL" sz="2000" dirty="0"/>
              <a:t>, </a:t>
            </a:r>
          </a:p>
          <a:p>
            <a:r>
              <a:rPr lang="es-CL" sz="2000" dirty="0"/>
              <a:t>		sum(</a:t>
            </a:r>
            <a:r>
              <a:rPr lang="es-CL" sz="2000" dirty="0" err="1"/>
              <a:t>e.salary</a:t>
            </a:r>
            <a:r>
              <a:rPr lang="es-CL" sz="2000" dirty="0"/>
              <a:t>),</a:t>
            </a:r>
          </a:p>
          <a:p>
            <a:r>
              <a:rPr lang="es-ES" sz="2000" dirty="0"/>
              <a:t>		min(</a:t>
            </a:r>
            <a:r>
              <a:rPr lang="es-ES" sz="2000" dirty="0" err="1"/>
              <a:t>e.salary</a:t>
            </a:r>
            <a:r>
              <a:rPr lang="es-ES" sz="2000" dirty="0"/>
              <a:t>)</a:t>
            </a:r>
            <a:endParaRPr lang="es-CL" sz="2000" dirty="0"/>
          </a:p>
          <a:p>
            <a:r>
              <a:rPr lang="es-CL" sz="2000" dirty="0"/>
              <a:t>FROM 	</a:t>
            </a:r>
            <a:r>
              <a:rPr lang="es-CL" sz="2000" dirty="0" err="1"/>
              <a:t>employees</a:t>
            </a:r>
            <a:r>
              <a:rPr lang="es-CL" sz="2000" dirty="0"/>
              <a:t> e </a:t>
            </a:r>
          </a:p>
          <a:p>
            <a:r>
              <a:rPr lang="es-CL" sz="2000" dirty="0"/>
              <a:t>JOIN 	</a:t>
            </a:r>
            <a:r>
              <a:rPr lang="es-CL" sz="2000" dirty="0" err="1"/>
              <a:t>departments</a:t>
            </a:r>
            <a:r>
              <a:rPr lang="es-CL" sz="2000" dirty="0"/>
              <a:t> d </a:t>
            </a:r>
          </a:p>
          <a:p>
            <a:r>
              <a:rPr lang="es-CL" sz="2000" dirty="0"/>
              <a:t>USING 	(</a:t>
            </a:r>
            <a:r>
              <a:rPr lang="es-CL" sz="2000" dirty="0" err="1"/>
              <a:t>department_id</a:t>
            </a:r>
            <a:r>
              <a:rPr lang="es-CL" sz="2000" dirty="0"/>
              <a:t>)</a:t>
            </a:r>
          </a:p>
          <a:p>
            <a:r>
              <a:rPr lang="es-ES" sz="2000" dirty="0"/>
              <a:t>WHERE	</a:t>
            </a:r>
            <a:r>
              <a:rPr lang="es-ES" sz="2000" dirty="0" err="1"/>
              <a:t>e.last_name</a:t>
            </a:r>
            <a:r>
              <a:rPr lang="es-ES" sz="2000" dirty="0"/>
              <a:t> </a:t>
            </a:r>
            <a:r>
              <a:rPr lang="es-ES" sz="2000" dirty="0" err="1"/>
              <a:t>not</a:t>
            </a:r>
            <a:r>
              <a:rPr lang="es-ES" sz="2000" dirty="0"/>
              <a:t> </a:t>
            </a:r>
            <a:r>
              <a:rPr lang="es-ES" sz="2000" dirty="0" err="1"/>
              <a:t>like</a:t>
            </a:r>
            <a:r>
              <a:rPr lang="es-ES" sz="2000" dirty="0"/>
              <a:t> ‘ %a’</a:t>
            </a:r>
            <a:endParaRPr lang="es-CL" sz="2000" dirty="0"/>
          </a:p>
          <a:p>
            <a:r>
              <a:rPr lang="es-CL" sz="2000" dirty="0"/>
              <a:t>GROUP BY </a:t>
            </a:r>
            <a:r>
              <a:rPr lang="es-CL" sz="2000" dirty="0" err="1">
                <a:solidFill>
                  <a:srgbClr val="FF0000"/>
                </a:solidFill>
              </a:rPr>
              <a:t>d.department_name</a:t>
            </a:r>
            <a:endParaRPr lang="es-CL" sz="2000" dirty="0">
              <a:solidFill>
                <a:srgbClr val="FF0000"/>
              </a:solidFill>
            </a:endParaRPr>
          </a:p>
          <a:p>
            <a:r>
              <a:rPr lang="es-ES" sz="2000" dirty="0"/>
              <a:t>HAVING	min(</a:t>
            </a:r>
            <a:r>
              <a:rPr lang="es-ES" sz="2000" dirty="0" err="1"/>
              <a:t>salary</a:t>
            </a:r>
            <a:r>
              <a:rPr lang="es-ES" sz="2000" dirty="0"/>
              <a:t>) &gt; 2500</a:t>
            </a:r>
          </a:p>
          <a:p>
            <a:r>
              <a:rPr lang="es-ES" sz="2000" dirty="0"/>
              <a:t>ORDER BY </a:t>
            </a:r>
            <a:r>
              <a:rPr lang="es-CL" sz="2000" dirty="0" err="1"/>
              <a:t>d.department_name</a:t>
            </a:r>
            <a:r>
              <a:rPr lang="es-CL" sz="2000" dirty="0"/>
              <a:t> DESC;</a:t>
            </a:r>
          </a:p>
        </p:txBody>
      </p:sp>
      <p:pic>
        <p:nvPicPr>
          <p:cNvPr id="3" name="Imagen 2"/>
          <p:cNvPicPr>
            <a:picLocks noChangeAspect="1"/>
          </p:cNvPicPr>
          <p:nvPr/>
        </p:nvPicPr>
        <p:blipFill>
          <a:blip r:embed="rId3"/>
          <a:stretch>
            <a:fillRect/>
          </a:stretch>
        </p:blipFill>
        <p:spPr>
          <a:xfrm>
            <a:off x="4243151" y="4523608"/>
            <a:ext cx="3748509" cy="2100813"/>
          </a:xfrm>
          <a:prstGeom prst="rect">
            <a:avLst/>
          </a:prstGeom>
        </p:spPr>
      </p:pic>
      <p:sp>
        <p:nvSpPr>
          <p:cNvPr id="7" name="Rectángulo 6"/>
          <p:cNvSpPr/>
          <p:nvPr/>
        </p:nvSpPr>
        <p:spPr>
          <a:xfrm>
            <a:off x="622452" y="2159452"/>
            <a:ext cx="2858877" cy="3416320"/>
          </a:xfrm>
          <a:prstGeom prst="rect">
            <a:avLst/>
          </a:prstGeom>
          <a:ln>
            <a:solidFill>
              <a:schemeClr val="tx1"/>
            </a:solidFill>
          </a:ln>
        </p:spPr>
        <p:txBody>
          <a:bodyPr wrap="square">
            <a:spAutoFit/>
          </a:bodyPr>
          <a:lstStyle/>
          <a:p>
            <a:r>
              <a:rPr lang="es-ES" sz="2400" dirty="0"/>
              <a:t>Puede utilizarse la columna individual </a:t>
            </a:r>
            <a:r>
              <a:rPr lang="es-ES" sz="2400" i="1" dirty="0" err="1">
                <a:solidFill>
                  <a:srgbClr val="FF0000"/>
                </a:solidFill>
              </a:rPr>
              <a:t>d.department_name</a:t>
            </a:r>
            <a:r>
              <a:rPr lang="es-ES" sz="2400" i="1" dirty="0"/>
              <a:t> </a:t>
            </a:r>
            <a:r>
              <a:rPr lang="es-ES" sz="2400" dirty="0"/>
              <a:t>en la clausula SELECT, aunque se usen funciones grupales, porque está definida en la cláusula </a:t>
            </a:r>
            <a:br>
              <a:rPr lang="es-ES" sz="2400" dirty="0"/>
            </a:br>
            <a:r>
              <a:rPr lang="es-ES" sz="2400" dirty="0"/>
              <a:t>GROUP BY. </a:t>
            </a:r>
          </a:p>
        </p:txBody>
      </p:sp>
      <p:cxnSp>
        <p:nvCxnSpPr>
          <p:cNvPr id="10" name="Conector recto de flecha 9"/>
          <p:cNvCxnSpPr/>
          <p:nvPr/>
        </p:nvCxnSpPr>
        <p:spPr>
          <a:xfrm flipV="1">
            <a:off x="3481329" y="1432350"/>
            <a:ext cx="1288975" cy="16633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p:nvPr/>
        </p:nvCxnSpPr>
        <p:spPr>
          <a:xfrm>
            <a:off x="3481329" y="3095740"/>
            <a:ext cx="761822" cy="3194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77444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r>
              <a:rPr lang="es-ES" sz="2400" b="1" dirty="0">
                <a:solidFill>
                  <a:srgbClr val="D40202"/>
                </a:solidFill>
                <a:latin typeface="Myriad Pro"/>
                <a:cs typeface="Myriad Pro"/>
              </a:rPr>
              <a:t>Creación de Grupos de Datos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57" name="Rectángulo 56"/>
          <p:cNvSpPr/>
          <p:nvPr/>
        </p:nvSpPr>
        <p:spPr>
          <a:xfrm>
            <a:off x="4243151" y="1099595"/>
            <a:ext cx="4161917" cy="3170099"/>
          </a:xfrm>
          <a:prstGeom prst="rect">
            <a:avLst/>
          </a:prstGeom>
          <a:solidFill>
            <a:schemeClr val="bg1">
              <a:lumMod val="85000"/>
            </a:schemeClr>
          </a:solidFill>
        </p:spPr>
        <p:txBody>
          <a:bodyPr wrap="square">
            <a:spAutoFit/>
          </a:bodyPr>
          <a:lstStyle/>
          <a:p>
            <a:r>
              <a:rPr lang="es-CL" sz="2000" dirty="0"/>
              <a:t>SELECT 	</a:t>
            </a:r>
            <a:r>
              <a:rPr lang="es-CL" sz="2000" dirty="0" err="1"/>
              <a:t>d.department_name</a:t>
            </a:r>
            <a:r>
              <a:rPr lang="es-CL" sz="2000" dirty="0"/>
              <a:t>, </a:t>
            </a:r>
          </a:p>
          <a:p>
            <a:r>
              <a:rPr lang="es-CL" sz="2000" dirty="0"/>
              <a:t>		sum(</a:t>
            </a:r>
            <a:r>
              <a:rPr lang="es-CL" sz="2000" dirty="0" err="1"/>
              <a:t>e.salary</a:t>
            </a:r>
            <a:r>
              <a:rPr lang="es-CL" sz="2000" dirty="0"/>
              <a:t>),</a:t>
            </a:r>
          </a:p>
          <a:p>
            <a:r>
              <a:rPr lang="es-ES" sz="2000" dirty="0"/>
              <a:t>		min(</a:t>
            </a:r>
            <a:r>
              <a:rPr lang="es-ES" sz="2000" dirty="0" err="1"/>
              <a:t>e.salary</a:t>
            </a:r>
            <a:r>
              <a:rPr lang="es-ES" sz="2000" dirty="0"/>
              <a:t>)</a:t>
            </a:r>
            <a:endParaRPr lang="es-CL" sz="2000" dirty="0"/>
          </a:p>
          <a:p>
            <a:r>
              <a:rPr lang="es-CL" sz="2000" dirty="0">
                <a:solidFill>
                  <a:srgbClr val="F40202"/>
                </a:solidFill>
              </a:rPr>
              <a:t>FROM 	</a:t>
            </a:r>
            <a:r>
              <a:rPr lang="es-CL" sz="2000" dirty="0" err="1">
                <a:solidFill>
                  <a:srgbClr val="F40202"/>
                </a:solidFill>
              </a:rPr>
              <a:t>employees</a:t>
            </a:r>
            <a:r>
              <a:rPr lang="es-CL" sz="2000" dirty="0">
                <a:solidFill>
                  <a:srgbClr val="F40202"/>
                </a:solidFill>
              </a:rPr>
              <a:t> e </a:t>
            </a:r>
          </a:p>
          <a:p>
            <a:r>
              <a:rPr lang="es-CL" sz="2000" dirty="0">
                <a:solidFill>
                  <a:srgbClr val="F40202"/>
                </a:solidFill>
              </a:rPr>
              <a:t>JOIN 	</a:t>
            </a:r>
            <a:r>
              <a:rPr lang="es-CL" sz="2000" dirty="0" err="1">
                <a:solidFill>
                  <a:srgbClr val="F40202"/>
                </a:solidFill>
              </a:rPr>
              <a:t>departments</a:t>
            </a:r>
            <a:r>
              <a:rPr lang="es-CL" sz="2000" dirty="0">
                <a:solidFill>
                  <a:srgbClr val="F40202"/>
                </a:solidFill>
              </a:rPr>
              <a:t> d </a:t>
            </a:r>
          </a:p>
          <a:p>
            <a:r>
              <a:rPr lang="es-CL" sz="2000" dirty="0">
                <a:solidFill>
                  <a:srgbClr val="F40202"/>
                </a:solidFill>
              </a:rPr>
              <a:t>USING 	(</a:t>
            </a:r>
            <a:r>
              <a:rPr lang="es-CL" sz="2000" dirty="0" err="1">
                <a:solidFill>
                  <a:srgbClr val="F40202"/>
                </a:solidFill>
              </a:rPr>
              <a:t>department_id</a:t>
            </a:r>
            <a:r>
              <a:rPr lang="es-CL" sz="2000" dirty="0">
                <a:solidFill>
                  <a:srgbClr val="F40202"/>
                </a:solidFill>
              </a:rPr>
              <a:t>)</a:t>
            </a:r>
          </a:p>
          <a:p>
            <a:r>
              <a:rPr lang="es-ES" sz="2000" dirty="0"/>
              <a:t>WHERE	</a:t>
            </a:r>
            <a:r>
              <a:rPr lang="es-ES" sz="2000" dirty="0" err="1"/>
              <a:t>e.last_name</a:t>
            </a:r>
            <a:r>
              <a:rPr lang="es-ES" sz="2000" dirty="0"/>
              <a:t> </a:t>
            </a:r>
            <a:r>
              <a:rPr lang="es-ES" sz="2000" dirty="0" err="1"/>
              <a:t>not</a:t>
            </a:r>
            <a:r>
              <a:rPr lang="es-ES" sz="2000" dirty="0"/>
              <a:t> </a:t>
            </a:r>
            <a:r>
              <a:rPr lang="es-ES" sz="2000" dirty="0" err="1"/>
              <a:t>like</a:t>
            </a:r>
            <a:r>
              <a:rPr lang="es-ES" sz="2000" dirty="0"/>
              <a:t> ‘ %a’</a:t>
            </a:r>
            <a:endParaRPr lang="es-CL" sz="2000" dirty="0"/>
          </a:p>
          <a:p>
            <a:r>
              <a:rPr lang="es-CL" sz="2000" dirty="0"/>
              <a:t>GROUP BY </a:t>
            </a:r>
            <a:r>
              <a:rPr lang="es-CL" sz="2000" dirty="0" err="1"/>
              <a:t>d.department_name</a:t>
            </a:r>
            <a:endParaRPr lang="es-CL" sz="2000" dirty="0"/>
          </a:p>
          <a:p>
            <a:r>
              <a:rPr lang="es-ES" sz="2000" dirty="0"/>
              <a:t>HAVING	min(</a:t>
            </a:r>
            <a:r>
              <a:rPr lang="es-ES" sz="2000" dirty="0" err="1"/>
              <a:t>salary</a:t>
            </a:r>
            <a:r>
              <a:rPr lang="es-ES" sz="2000" dirty="0"/>
              <a:t>) &gt; 2500</a:t>
            </a:r>
          </a:p>
          <a:p>
            <a:r>
              <a:rPr lang="es-ES" sz="2000" dirty="0"/>
              <a:t>ORDER BY </a:t>
            </a:r>
            <a:r>
              <a:rPr lang="es-CL" sz="2000" dirty="0" err="1"/>
              <a:t>d.department_name</a:t>
            </a:r>
            <a:r>
              <a:rPr lang="es-CL" sz="2000" dirty="0"/>
              <a:t> DESC;</a:t>
            </a:r>
          </a:p>
        </p:txBody>
      </p:sp>
      <p:pic>
        <p:nvPicPr>
          <p:cNvPr id="3" name="Imagen 2"/>
          <p:cNvPicPr>
            <a:picLocks noChangeAspect="1"/>
          </p:cNvPicPr>
          <p:nvPr/>
        </p:nvPicPr>
        <p:blipFill>
          <a:blip r:embed="rId3"/>
          <a:stretch>
            <a:fillRect/>
          </a:stretch>
        </p:blipFill>
        <p:spPr>
          <a:xfrm>
            <a:off x="4243151" y="4523608"/>
            <a:ext cx="3748509" cy="2100813"/>
          </a:xfrm>
          <a:prstGeom prst="rect">
            <a:avLst/>
          </a:prstGeom>
        </p:spPr>
      </p:pic>
      <p:sp>
        <p:nvSpPr>
          <p:cNvPr id="7" name="Rectángulo 6"/>
          <p:cNvSpPr/>
          <p:nvPr/>
        </p:nvSpPr>
        <p:spPr>
          <a:xfrm>
            <a:off x="743637" y="2159452"/>
            <a:ext cx="2462271" cy="1938992"/>
          </a:xfrm>
          <a:prstGeom prst="rect">
            <a:avLst/>
          </a:prstGeom>
          <a:ln>
            <a:solidFill>
              <a:schemeClr val="tx1"/>
            </a:solidFill>
          </a:ln>
        </p:spPr>
        <p:txBody>
          <a:bodyPr wrap="square">
            <a:spAutoFit/>
          </a:bodyPr>
          <a:lstStyle/>
          <a:p>
            <a:pPr algn="ctr"/>
            <a:r>
              <a:rPr lang="es-ES" sz="2400" dirty="0"/>
              <a:t>Se han unido las tablas EMPLOYEES y DEPARTMENTS usando el campo </a:t>
            </a:r>
            <a:r>
              <a:rPr lang="es-ES" sz="2400" i="1" dirty="0" err="1"/>
              <a:t>department_id</a:t>
            </a:r>
            <a:r>
              <a:rPr lang="es-ES" sz="2400" dirty="0"/>
              <a:t>  </a:t>
            </a:r>
          </a:p>
        </p:txBody>
      </p:sp>
      <p:cxnSp>
        <p:nvCxnSpPr>
          <p:cNvPr id="10" name="Conector recto de flecha 9"/>
          <p:cNvCxnSpPr>
            <a:stCxn id="7" idx="3"/>
            <a:endCxn id="57" idx="1"/>
          </p:cNvCxnSpPr>
          <p:nvPr/>
        </p:nvCxnSpPr>
        <p:spPr>
          <a:xfrm flipV="1">
            <a:off x="3205908" y="2684645"/>
            <a:ext cx="1037243" cy="4443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360802"/>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r>
              <a:rPr lang="es-ES" sz="2400" b="1" dirty="0">
                <a:solidFill>
                  <a:srgbClr val="D40202"/>
                </a:solidFill>
                <a:latin typeface="Myriad Pro"/>
                <a:cs typeface="Myriad Pro"/>
              </a:rPr>
              <a:t>Creación de Grupos de Datos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57" name="Rectángulo 56"/>
          <p:cNvSpPr/>
          <p:nvPr/>
        </p:nvSpPr>
        <p:spPr>
          <a:xfrm>
            <a:off x="4243151" y="1099595"/>
            <a:ext cx="4161917" cy="3170099"/>
          </a:xfrm>
          <a:prstGeom prst="rect">
            <a:avLst/>
          </a:prstGeom>
          <a:solidFill>
            <a:schemeClr val="bg1">
              <a:lumMod val="85000"/>
            </a:schemeClr>
          </a:solidFill>
        </p:spPr>
        <p:txBody>
          <a:bodyPr wrap="square">
            <a:spAutoFit/>
          </a:bodyPr>
          <a:lstStyle/>
          <a:p>
            <a:r>
              <a:rPr lang="es-CL" sz="2000" dirty="0"/>
              <a:t>SELECT 	</a:t>
            </a:r>
            <a:r>
              <a:rPr lang="es-CL" sz="2000" dirty="0" err="1"/>
              <a:t>d.department_name</a:t>
            </a:r>
            <a:r>
              <a:rPr lang="es-CL" sz="2000" dirty="0"/>
              <a:t>, </a:t>
            </a:r>
          </a:p>
          <a:p>
            <a:r>
              <a:rPr lang="es-CL" sz="2000" dirty="0"/>
              <a:t>		sum(</a:t>
            </a:r>
            <a:r>
              <a:rPr lang="es-CL" sz="2000" dirty="0" err="1"/>
              <a:t>e.salary</a:t>
            </a:r>
            <a:r>
              <a:rPr lang="es-CL" sz="2000" dirty="0"/>
              <a:t>),</a:t>
            </a:r>
          </a:p>
          <a:p>
            <a:r>
              <a:rPr lang="es-ES" sz="2000" dirty="0"/>
              <a:t>		min(</a:t>
            </a:r>
            <a:r>
              <a:rPr lang="es-ES" sz="2000" dirty="0" err="1"/>
              <a:t>e.salary</a:t>
            </a:r>
            <a:r>
              <a:rPr lang="es-ES" sz="2000" dirty="0"/>
              <a:t>)</a:t>
            </a:r>
            <a:endParaRPr lang="es-CL" sz="2000" dirty="0"/>
          </a:p>
          <a:p>
            <a:r>
              <a:rPr lang="es-CL" sz="2000" dirty="0"/>
              <a:t>FROM 	</a:t>
            </a:r>
            <a:r>
              <a:rPr lang="es-CL" sz="2000" dirty="0" err="1"/>
              <a:t>employees</a:t>
            </a:r>
            <a:r>
              <a:rPr lang="es-CL" sz="2000" dirty="0"/>
              <a:t> e </a:t>
            </a:r>
          </a:p>
          <a:p>
            <a:r>
              <a:rPr lang="es-CL" sz="2000" dirty="0"/>
              <a:t>JOIN 	</a:t>
            </a:r>
            <a:r>
              <a:rPr lang="es-CL" sz="2000" dirty="0" err="1"/>
              <a:t>departments</a:t>
            </a:r>
            <a:r>
              <a:rPr lang="es-CL" sz="2000" dirty="0"/>
              <a:t> d </a:t>
            </a:r>
          </a:p>
          <a:p>
            <a:r>
              <a:rPr lang="es-CL" sz="2000" dirty="0"/>
              <a:t>USING 	(</a:t>
            </a:r>
            <a:r>
              <a:rPr lang="es-CL" sz="2000" dirty="0" err="1"/>
              <a:t>department_id</a:t>
            </a:r>
            <a:r>
              <a:rPr lang="es-CL" sz="2000" dirty="0"/>
              <a:t>)</a:t>
            </a:r>
          </a:p>
          <a:p>
            <a:r>
              <a:rPr lang="es-ES" sz="2000" dirty="0">
                <a:solidFill>
                  <a:srgbClr val="FF0000"/>
                </a:solidFill>
              </a:rPr>
              <a:t>WHERE	</a:t>
            </a:r>
            <a:r>
              <a:rPr lang="es-ES" sz="2000" dirty="0" err="1">
                <a:solidFill>
                  <a:srgbClr val="FF0000"/>
                </a:solidFill>
              </a:rPr>
              <a:t>e.last_name</a:t>
            </a:r>
            <a:r>
              <a:rPr lang="es-ES" sz="2000" dirty="0">
                <a:solidFill>
                  <a:srgbClr val="FF0000"/>
                </a:solidFill>
              </a:rPr>
              <a:t> </a:t>
            </a:r>
            <a:r>
              <a:rPr lang="es-ES" sz="2000" dirty="0" err="1">
                <a:solidFill>
                  <a:srgbClr val="FF0000"/>
                </a:solidFill>
              </a:rPr>
              <a:t>not</a:t>
            </a:r>
            <a:r>
              <a:rPr lang="es-ES" sz="2000" dirty="0">
                <a:solidFill>
                  <a:srgbClr val="FF0000"/>
                </a:solidFill>
              </a:rPr>
              <a:t> </a:t>
            </a:r>
            <a:r>
              <a:rPr lang="es-ES" sz="2000" dirty="0" err="1">
                <a:solidFill>
                  <a:srgbClr val="FF0000"/>
                </a:solidFill>
              </a:rPr>
              <a:t>like</a:t>
            </a:r>
            <a:r>
              <a:rPr lang="es-ES" sz="2000" dirty="0">
                <a:solidFill>
                  <a:srgbClr val="FF0000"/>
                </a:solidFill>
              </a:rPr>
              <a:t> ‘ %a’</a:t>
            </a:r>
            <a:endParaRPr lang="es-CL" sz="2000" dirty="0">
              <a:solidFill>
                <a:srgbClr val="FF0000"/>
              </a:solidFill>
            </a:endParaRPr>
          </a:p>
          <a:p>
            <a:r>
              <a:rPr lang="es-CL" sz="2000" dirty="0"/>
              <a:t>GROUP BY </a:t>
            </a:r>
            <a:r>
              <a:rPr lang="es-CL" sz="2000" dirty="0" err="1"/>
              <a:t>d.department_name</a:t>
            </a:r>
            <a:endParaRPr lang="es-CL" sz="2000" dirty="0"/>
          </a:p>
          <a:p>
            <a:r>
              <a:rPr lang="es-ES" sz="2000" dirty="0"/>
              <a:t>HAVING	min(</a:t>
            </a:r>
            <a:r>
              <a:rPr lang="es-ES" sz="2000" dirty="0" err="1"/>
              <a:t>salary</a:t>
            </a:r>
            <a:r>
              <a:rPr lang="es-ES" sz="2000" dirty="0"/>
              <a:t>) &gt; 2500</a:t>
            </a:r>
          </a:p>
          <a:p>
            <a:r>
              <a:rPr lang="es-ES" sz="2000" dirty="0"/>
              <a:t>ORDER BY </a:t>
            </a:r>
            <a:r>
              <a:rPr lang="es-CL" sz="2000" dirty="0" err="1"/>
              <a:t>d.department_name</a:t>
            </a:r>
            <a:r>
              <a:rPr lang="es-CL" sz="2000" dirty="0"/>
              <a:t> DESC;</a:t>
            </a:r>
          </a:p>
        </p:txBody>
      </p:sp>
      <p:pic>
        <p:nvPicPr>
          <p:cNvPr id="3" name="Imagen 2"/>
          <p:cNvPicPr>
            <a:picLocks noChangeAspect="1"/>
          </p:cNvPicPr>
          <p:nvPr/>
        </p:nvPicPr>
        <p:blipFill>
          <a:blip r:embed="rId3"/>
          <a:stretch>
            <a:fillRect/>
          </a:stretch>
        </p:blipFill>
        <p:spPr>
          <a:xfrm>
            <a:off x="4243151" y="4523608"/>
            <a:ext cx="3748509" cy="2100813"/>
          </a:xfrm>
          <a:prstGeom prst="rect">
            <a:avLst/>
          </a:prstGeom>
        </p:spPr>
      </p:pic>
      <p:sp>
        <p:nvSpPr>
          <p:cNvPr id="7" name="Rectángulo 6"/>
          <p:cNvSpPr/>
          <p:nvPr/>
        </p:nvSpPr>
        <p:spPr>
          <a:xfrm>
            <a:off x="743637" y="2159452"/>
            <a:ext cx="2462271" cy="2677656"/>
          </a:xfrm>
          <a:prstGeom prst="rect">
            <a:avLst/>
          </a:prstGeom>
          <a:ln>
            <a:solidFill>
              <a:schemeClr val="tx1"/>
            </a:solidFill>
          </a:ln>
        </p:spPr>
        <p:txBody>
          <a:bodyPr wrap="square">
            <a:spAutoFit/>
          </a:bodyPr>
          <a:lstStyle/>
          <a:p>
            <a:pPr algn="ctr"/>
            <a:r>
              <a:rPr lang="es-ES" sz="2400" dirty="0"/>
              <a:t>Se filtran las </a:t>
            </a:r>
            <a:r>
              <a:rPr lang="es-ES" sz="2400" dirty="0" err="1"/>
              <a:t>tuplas</a:t>
            </a:r>
            <a:r>
              <a:rPr lang="es-ES" sz="2400" dirty="0"/>
              <a:t> de las tablas unidas, considerando que el apellido del empleado no termine en “a”</a:t>
            </a:r>
          </a:p>
        </p:txBody>
      </p:sp>
      <p:cxnSp>
        <p:nvCxnSpPr>
          <p:cNvPr id="10" name="Conector recto de flecha 9"/>
          <p:cNvCxnSpPr>
            <a:stCxn id="7" idx="3"/>
          </p:cNvCxnSpPr>
          <p:nvPr/>
        </p:nvCxnSpPr>
        <p:spPr>
          <a:xfrm flipV="1">
            <a:off x="3205908" y="3128948"/>
            <a:ext cx="1037243" cy="3693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4652294"/>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r>
              <a:rPr lang="es-ES" sz="2400" b="1" dirty="0">
                <a:solidFill>
                  <a:srgbClr val="D40202"/>
                </a:solidFill>
                <a:latin typeface="Myriad Pro"/>
                <a:cs typeface="Myriad Pro"/>
              </a:rPr>
              <a:t>Creación de Grupos de Datos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57" name="Rectángulo 56"/>
          <p:cNvSpPr/>
          <p:nvPr/>
        </p:nvSpPr>
        <p:spPr>
          <a:xfrm>
            <a:off x="4243151" y="1099595"/>
            <a:ext cx="4161917" cy="3170099"/>
          </a:xfrm>
          <a:prstGeom prst="rect">
            <a:avLst/>
          </a:prstGeom>
          <a:solidFill>
            <a:schemeClr val="bg1">
              <a:lumMod val="85000"/>
            </a:schemeClr>
          </a:solidFill>
        </p:spPr>
        <p:txBody>
          <a:bodyPr wrap="square">
            <a:spAutoFit/>
          </a:bodyPr>
          <a:lstStyle/>
          <a:p>
            <a:r>
              <a:rPr lang="es-CL" sz="2000" dirty="0"/>
              <a:t>SELECT 	</a:t>
            </a:r>
            <a:r>
              <a:rPr lang="es-CL" sz="2000" dirty="0" err="1"/>
              <a:t>d.department_name</a:t>
            </a:r>
            <a:r>
              <a:rPr lang="es-CL" sz="2000" dirty="0"/>
              <a:t>, </a:t>
            </a:r>
          </a:p>
          <a:p>
            <a:r>
              <a:rPr lang="es-CL" sz="2000" dirty="0"/>
              <a:t>		sum(</a:t>
            </a:r>
            <a:r>
              <a:rPr lang="es-CL" sz="2000" dirty="0" err="1"/>
              <a:t>e.salary</a:t>
            </a:r>
            <a:r>
              <a:rPr lang="es-CL" sz="2000" dirty="0"/>
              <a:t>),</a:t>
            </a:r>
          </a:p>
          <a:p>
            <a:r>
              <a:rPr lang="es-ES" sz="2000" dirty="0"/>
              <a:t>		min(</a:t>
            </a:r>
            <a:r>
              <a:rPr lang="es-ES" sz="2000" dirty="0" err="1"/>
              <a:t>e.salary</a:t>
            </a:r>
            <a:r>
              <a:rPr lang="es-ES" sz="2000" dirty="0"/>
              <a:t>)</a:t>
            </a:r>
            <a:endParaRPr lang="es-CL" sz="2000" dirty="0"/>
          </a:p>
          <a:p>
            <a:r>
              <a:rPr lang="es-CL" sz="2000" dirty="0"/>
              <a:t>FROM 	</a:t>
            </a:r>
            <a:r>
              <a:rPr lang="es-CL" sz="2000" dirty="0" err="1"/>
              <a:t>employees</a:t>
            </a:r>
            <a:r>
              <a:rPr lang="es-CL" sz="2000" dirty="0"/>
              <a:t> e </a:t>
            </a:r>
          </a:p>
          <a:p>
            <a:r>
              <a:rPr lang="es-CL" sz="2000" dirty="0"/>
              <a:t>JOIN 	</a:t>
            </a:r>
            <a:r>
              <a:rPr lang="es-CL" sz="2000" dirty="0" err="1"/>
              <a:t>departments</a:t>
            </a:r>
            <a:r>
              <a:rPr lang="es-CL" sz="2000" dirty="0"/>
              <a:t> d </a:t>
            </a:r>
          </a:p>
          <a:p>
            <a:r>
              <a:rPr lang="es-CL" sz="2000" dirty="0"/>
              <a:t>USING 	(</a:t>
            </a:r>
            <a:r>
              <a:rPr lang="es-CL" sz="2000" dirty="0" err="1"/>
              <a:t>department_id</a:t>
            </a:r>
            <a:r>
              <a:rPr lang="es-CL" sz="2000" dirty="0"/>
              <a:t>)</a:t>
            </a:r>
          </a:p>
          <a:p>
            <a:r>
              <a:rPr lang="es-ES" sz="2000" dirty="0"/>
              <a:t>WHERE	</a:t>
            </a:r>
            <a:r>
              <a:rPr lang="es-ES" sz="2000" dirty="0" err="1"/>
              <a:t>e.last_name</a:t>
            </a:r>
            <a:r>
              <a:rPr lang="es-ES" sz="2000" dirty="0"/>
              <a:t> </a:t>
            </a:r>
            <a:r>
              <a:rPr lang="es-ES" sz="2000" dirty="0" err="1"/>
              <a:t>not</a:t>
            </a:r>
            <a:r>
              <a:rPr lang="es-ES" sz="2000" dirty="0"/>
              <a:t> </a:t>
            </a:r>
            <a:r>
              <a:rPr lang="es-ES" sz="2000" dirty="0" err="1"/>
              <a:t>like</a:t>
            </a:r>
            <a:r>
              <a:rPr lang="es-ES" sz="2000" dirty="0"/>
              <a:t> ‘ %a’</a:t>
            </a:r>
            <a:endParaRPr lang="es-CL" sz="2000" dirty="0"/>
          </a:p>
          <a:p>
            <a:r>
              <a:rPr lang="es-CL" sz="2000" dirty="0">
                <a:solidFill>
                  <a:srgbClr val="FF0000"/>
                </a:solidFill>
              </a:rPr>
              <a:t>GROUP BY </a:t>
            </a:r>
            <a:r>
              <a:rPr lang="es-CL" sz="2000" dirty="0" err="1">
                <a:solidFill>
                  <a:srgbClr val="FF0000"/>
                </a:solidFill>
              </a:rPr>
              <a:t>d.department_name</a:t>
            </a:r>
            <a:endParaRPr lang="es-CL" sz="2000" dirty="0">
              <a:solidFill>
                <a:srgbClr val="FF0000"/>
              </a:solidFill>
            </a:endParaRPr>
          </a:p>
          <a:p>
            <a:r>
              <a:rPr lang="es-ES" sz="2000" dirty="0"/>
              <a:t>HAVING	min(</a:t>
            </a:r>
            <a:r>
              <a:rPr lang="es-ES" sz="2000" dirty="0" err="1"/>
              <a:t>salary</a:t>
            </a:r>
            <a:r>
              <a:rPr lang="es-ES" sz="2000" dirty="0"/>
              <a:t>) &gt; 2500</a:t>
            </a:r>
          </a:p>
          <a:p>
            <a:r>
              <a:rPr lang="es-ES" sz="2000" dirty="0"/>
              <a:t>ORDER BY </a:t>
            </a:r>
            <a:r>
              <a:rPr lang="es-CL" sz="2000" dirty="0" err="1"/>
              <a:t>d.department_name</a:t>
            </a:r>
            <a:r>
              <a:rPr lang="es-CL" sz="2000" dirty="0"/>
              <a:t> DESC;</a:t>
            </a:r>
          </a:p>
        </p:txBody>
      </p:sp>
      <p:pic>
        <p:nvPicPr>
          <p:cNvPr id="3" name="Imagen 2"/>
          <p:cNvPicPr>
            <a:picLocks noChangeAspect="1"/>
          </p:cNvPicPr>
          <p:nvPr/>
        </p:nvPicPr>
        <p:blipFill>
          <a:blip r:embed="rId3"/>
          <a:stretch>
            <a:fillRect/>
          </a:stretch>
        </p:blipFill>
        <p:spPr>
          <a:xfrm>
            <a:off x="4243151" y="4523608"/>
            <a:ext cx="3748509" cy="2100813"/>
          </a:xfrm>
          <a:prstGeom prst="rect">
            <a:avLst/>
          </a:prstGeom>
        </p:spPr>
      </p:pic>
      <p:sp>
        <p:nvSpPr>
          <p:cNvPr id="7" name="Rectángulo 6"/>
          <p:cNvSpPr/>
          <p:nvPr/>
        </p:nvSpPr>
        <p:spPr>
          <a:xfrm>
            <a:off x="743637" y="2159452"/>
            <a:ext cx="2462271" cy="3046988"/>
          </a:xfrm>
          <a:prstGeom prst="rect">
            <a:avLst/>
          </a:prstGeom>
          <a:ln>
            <a:solidFill>
              <a:schemeClr val="tx1"/>
            </a:solidFill>
          </a:ln>
        </p:spPr>
        <p:txBody>
          <a:bodyPr wrap="square">
            <a:spAutoFit/>
          </a:bodyPr>
          <a:lstStyle/>
          <a:p>
            <a:pPr algn="ctr"/>
            <a:r>
              <a:rPr lang="es-ES" sz="2400" dirty="0"/>
              <a:t>Luego de unir las tablas y filtrar las </a:t>
            </a:r>
            <a:r>
              <a:rPr lang="es-ES" sz="2400" dirty="0" err="1"/>
              <a:t>tuplas</a:t>
            </a:r>
            <a:r>
              <a:rPr lang="es-ES" sz="2400" dirty="0"/>
              <a:t> por la condición dada, se agrupan las tablas por el nombre del departamento</a:t>
            </a:r>
          </a:p>
        </p:txBody>
      </p:sp>
      <p:cxnSp>
        <p:nvCxnSpPr>
          <p:cNvPr id="10" name="Conector recto de flecha 9"/>
          <p:cNvCxnSpPr>
            <a:stCxn id="7" idx="3"/>
          </p:cNvCxnSpPr>
          <p:nvPr/>
        </p:nvCxnSpPr>
        <p:spPr>
          <a:xfrm flipV="1">
            <a:off x="3205908" y="3498280"/>
            <a:ext cx="1037243"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0925869"/>
      </p:ext>
    </p:extLst>
  </p:cSld>
  <p:clrMapOvr>
    <a:masterClrMapping/>
  </p:clrMapOvr>
  <p:transition spd="slow">
    <p:randomBar dir="vert"/>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2172</TotalTime>
  <Words>2516</Words>
  <Application>Microsoft Office PowerPoint</Application>
  <PresentationFormat>Presentación en pantalla (4:3)</PresentationFormat>
  <Paragraphs>297</Paragraphs>
  <Slides>29</Slides>
  <Notes>0</Notes>
  <HiddenSlides>0</HiddenSlides>
  <MMClips>0</MMClips>
  <ScaleCrop>false</ScaleCrop>
  <HeadingPairs>
    <vt:vector size="4" baseType="variant">
      <vt:variant>
        <vt:lpstr>Tema</vt:lpstr>
      </vt:variant>
      <vt:variant>
        <vt:i4>1</vt:i4>
      </vt:variant>
      <vt:variant>
        <vt:lpstr>Títulos de diapositiva</vt:lpstr>
      </vt:variant>
      <vt:variant>
        <vt:i4>29</vt:i4>
      </vt:variant>
    </vt:vector>
  </HeadingPairs>
  <TitlesOfParts>
    <vt:vector size="30" baseType="lpstr">
      <vt:lpstr>Tema de Office</vt:lpstr>
      <vt:lpstr>Bases de Datos Relacionales</vt:lpstr>
      <vt:lpstr>DESCRIPCIÓN DE LA ASIGNATURA - Unidad</vt:lpstr>
      <vt:lpstr>Funciones de Grupo</vt:lpstr>
      <vt:lpstr>Tipos de Funciones de Grupo</vt:lpstr>
      <vt:lpstr>Creación de Grupos de Datos</vt:lpstr>
      <vt:lpstr>Creación de Grupos de Datos</vt:lpstr>
      <vt:lpstr>Creación de Grupos de Datos</vt:lpstr>
      <vt:lpstr>Creación de Grupos de Datos</vt:lpstr>
      <vt:lpstr>Creación de Grupos de Datos</vt:lpstr>
      <vt:lpstr>Creación de Grupos de Datos</vt:lpstr>
      <vt:lpstr>Ejemplos de Errores en Grupos de Datos</vt:lpstr>
      <vt:lpstr>Ejemplos de Errores en Grupos de Datos</vt:lpstr>
      <vt:lpstr>Operadores de Definición</vt:lpstr>
      <vt:lpstr>Instrucciones de los Operadores de Definición</vt:lpstr>
      <vt:lpstr>Tablas EMPLOYEES y JOB_HISTORY</vt:lpstr>
      <vt:lpstr>Operador UNION</vt:lpstr>
      <vt:lpstr>Operador UNION</vt:lpstr>
      <vt:lpstr>Operador UNION</vt:lpstr>
      <vt:lpstr>Operador UNION ALL</vt:lpstr>
      <vt:lpstr>Operador UNION ALL</vt:lpstr>
      <vt:lpstr>Operador INTERSECT</vt:lpstr>
      <vt:lpstr>Operador INTERSECT</vt:lpstr>
      <vt:lpstr>Operador MINUS</vt:lpstr>
      <vt:lpstr>Operador MINUS</vt:lpstr>
      <vt:lpstr>Coincidencia de las Sentencias SELECT en Uniones</vt:lpstr>
      <vt:lpstr>Coincidencia de las Sentencias SELECT en Uniones</vt:lpstr>
      <vt:lpstr>Coincidencia de las Sentencias SELECT en Uniones</vt:lpstr>
      <vt:lpstr>Coincidencia de las Sentencias SELECT en Uniones</vt:lpstr>
      <vt:lpstr>Uso de la Cláusula ORDER BY en  Operaciones de Definición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 de la Presentación</dc:title>
  <dc:creator>francisco</dc:creator>
  <cp:lastModifiedBy>BARBARA CAMILA CARVAJAL SAEZ</cp:lastModifiedBy>
  <cp:revision>152</cp:revision>
  <dcterms:created xsi:type="dcterms:W3CDTF">2015-06-26T15:52:47Z</dcterms:created>
  <dcterms:modified xsi:type="dcterms:W3CDTF">2022-09-14T02:35:11Z</dcterms:modified>
</cp:coreProperties>
</file>