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202"/>
    <a:srgbClr val="D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95441" autoAdjust="0"/>
  </p:normalViewPr>
  <p:slideViewPr>
    <p:cSldViewPr snapToGrid="0" snapToObjects="1">
      <p:cViewPr varScale="1">
        <p:scale>
          <a:sx n="87" d="100"/>
          <a:sy n="87" d="100"/>
        </p:scale>
        <p:origin x="4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2A04B-D51F-4F88-A405-EF652518DA02}" type="datetimeFigureOut">
              <a:rPr lang="es-CL" smtClean="0"/>
              <a:t>01-09-2021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2BD23-A312-4170-BCCB-F9DD0002A5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62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01/09/2021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r>
              <a:rPr lang="es-CL" sz="3600" b="1" dirty="0">
                <a:solidFill>
                  <a:srgbClr val="D40202"/>
                </a:solidFill>
                <a:latin typeface="Myriad Pro"/>
                <a:cs typeface="Myriad Pro"/>
              </a:rPr>
              <a:t>Bases de Datos Relacionales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Tecnologías </a:t>
            </a:r>
            <a:r>
              <a:rPr lang="es-ES" sz="1400" kern="1400" dirty="0">
                <a:solidFill>
                  <a:schemeClr val="bg1"/>
                </a:solidFill>
                <a:latin typeface="Myriad Pro Light"/>
                <a:cs typeface="Myriad Pro Light"/>
              </a:rPr>
              <a:t>de Información y Ciberseguridad</a:t>
            </a:r>
            <a:endParaRPr lang="es-CL" sz="1400" kern="1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297360" y="3712724"/>
            <a:ext cx="6400800" cy="3621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sz="2400" dirty="0" smtClean="0">
                <a:latin typeface="Myriad Pro"/>
                <a:cs typeface="Myriad Pro"/>
              </a:rPr>
              <a:t>TI2022 – Primavera 2021</a:t>
            </a:r>
            <a:endParaRPr lang="es-CL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Administración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de </a:t>
            </a:r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Roles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en Oracle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77735"/>
              </p:ext>
            </p:extLst>
          </p:nvPr>
        </p:nvGraphicFramePr>
        <p:xfrm>
          <a:off x="844610" y="1080315"/>
          <a:ext cx="7466013" cy="2987040"/>
        </p:xfrm>
        <a:graphic>
          <a:graphicData uri="http://schemas.openxmlformats.org/drawingml/2006/table">
            <a:tbl>
              <a:tblPr/>
              <a:tblGrid>
                <a:gridCol w="2154238">
                  <a:extLst>
                    <a:ext uri="{9D8B030D-6E8A-4147-A177-3AD203B41FA5}">
                      <a16:colId xmlns:a16="http://schemas.microsoft.com/office/drawing/2014/main" val="2443310399"/>
                    </a:ext>
                  </a:extLst>
                </a:gridCol>
                <a:gridCol w="5311775">
                  <a:extLst>
                    <a:ext uri="{9D8B030D-6E8A-4147-A177-3AD203B41FA5}">
                      <a16:colId xmlns:a16="http://schemas.microsoft.com/office/drawing/2014/main" val="3207112008"/>
                    </a:ext>
                  </a:extLst>
                </a:gridCol>
              </a:tblGrid>
              <a:tr h="392664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Rol</a:t>
                      </a:r>
                      <a:endParaRPr kumimoji="0" lang="es-CL" altLang="es-CL" sz="2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Privilegios Incluidos</a:t>
                      </a:r>
                      <a:endParaRPr kumimoji="0" lang="es-CL" altLang="es-CL" sz="2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26367"/>
                  </a:ext>
                </a:extLst>
              </a:tr>
              <a:tr h="34251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CONNECT</a:t>
                      </a:r>
                      <a:endParaRPr kumimoji="0" lang="es-CL" altLang="es-CL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CREATE SESSION</a:t>
                      </a:r>
                      <a:endParaRPr kumimoji="0" lang="es-CL" altLang="es-CL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74587"/>
                  </a:ext>
                </a:extLst>
              </a:tr>
              <a:tr h="1086042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RESOURCE</a:t>
                      </a:r>
                      <a:endParaRPr kumimoji="0" lang="es-CL" altLang="es-CL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CREATE CLUSTER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,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CREATE INDEXTYPE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,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CREATE OPERATOR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, 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CREATE PROCEDURE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,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CREATE SEQUENCE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, 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CREATE TABLE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,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CREATE TRIGGER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,</a:t>
                      </a: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CREATE TYPE</a:t>
                      </a:r>
                      <a:endParaRPr kumimoji="0" lang="es-CL" altLang="es-CL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662"/>
                  </a:ext>
                </a:extLst>
              </a:tr>
              <a:tr h="764103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DBA</a:t>
                      </a:r>
                      <a:endParaRPr kumimoji="0" lang="es-CL" altLang="es-CL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0013" indent="14288" algn="l" defTabSz="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495300" indent="193675" algn="l" defTabSz="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7763" indent="-12700" algn="l" defTabSz="22860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497013" indent="-15875" algn="l" defTabSz="22860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542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114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8686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25813" indent="-15875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s-CL" altLang="es-C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anose="02020603050405020304" pitchFamily="18" charset="0"/>
                        </a:rPr>
                        <a:t>Tiene la mayoría de privilegios del sistema; otros muchos roles. No otorgar a usuarios que no sean administradores.</a:t>
                      </a:r>
                      <a:endParaRPr kumimoji="0" lang="es-CL" altLang="es-CL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Times New Roman" panose="02020603050405020304" pitchFamily="18" charset="0"/>
                      </a:endParaRP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85451"/>
                  </a:ext>
                </a:extLst>
              </a:tr>
            </a:tbl>
          </a:graphicData>
        </a:graphic>
      </p:graphicFrame>
      <p:sp>
        <p:nvSpPr>
          <p:cNvPr id="36" name="Rectángulo 35"/>
          <p:cNvSpPr/>
          <p:nvPr/>
        </p:nvSpPr>
        <p:spPr>
          <a:xfrm>
            <a:off x="692218" y="4246846"/>
            <a:ext cx="77707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Para asignar privilegios a roles, se </a:t>
            </a:r>
            <a:r>
              <a:rPr lang="es-ES" dirty="0"/>
              <a:t>realiza con la instrucción GRANT y se usa igual que cuando establecemos permisos a los </a:t>
            </a:r>
            <a:r>
              <a:rPr lang="es-ES" dirty="0" smtClean="0"/>
              <a:t>usuarios, por ejemplo:</a:t>
            </a:r>
            <a:endParaRPr lang="es-ES" dirty="0"/>
          </a:p>
          <a:p>
            <a:r>
              <a:rPr lang="es-ES" dirty="0" smtClean="0"/>
              <a:t>	GRANT </a:t>
            </a:r>
            <a:r>
              <a:rPr lang="es-ES" dirty="0"/>
              <a:t>CREATE TABLE, CONNECT TO </a:t>
            </a:r>
            <a:r>
              <a:rPr lang="es-ES" dirty="0" err="1" smtClean="0"/>
              <a:t>rol_Alumno</a:t>
            </a:r>
            <a:r>
              <a:rPr lang="es-ES" dirty="0" smtClean="0"/>
              <a:t>;</a:t>
            </a:r>
          </a:p>
          <a:p>
            <a:endParaRPr lang="es-ES" dirty="0"/>
          </a:p>
          <a:p>
            <a:r>
              <a:rPr lang="es-ES" dirty="0"/>
              <a:t>De la misma forma, podemos quitar privilegios asignados a un rol mediante el </a:t>
            </a:r>
            <a:r>
              <a:rPr lang="es-ES" dirty="0" smtClean="0"/>
              <a:t>comando </a:t>
            </a:r>
            <a:r>
              <a:rPr lang="es-ES" dirty="0"/>
              <a:t>REVOKE:</a:t>
            </a:r>
          </a:p>
          <a:p>
            <a:r>
              <a:rPr lang="es-ES" dirty="0" smtClean="0"/>
              <a:t>	REVOKE </a:t>
            </a:r>
            <a:r>
              <a:rPr lang="es-ES" dirty="0"/>
              <a:t>CREATE TABLE FROM </a:t>
            </a:r>
            <a:r>
              <a:rPr lang="es-ES" dirty="0" err="1" smtClean="0"/>
              <a:t>rol_Alumno</a:t>
            </a:r>
            <a:r>
              <a:rPr lang="es-ES" dirty="0" smtClean="0"/>
              <a:t>;;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25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Administración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de </a:t>
            </a:r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Roles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en Oracle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71272" y="2882149"/>
            <a:ext cx="78345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Cuando se crea un usuario mediante CREATE USER, no disponemos de la posibilidad de asignar un rol por defecto. </a:t>
            </a:r>
            <a:endParaRPr lang="es-ES" sz="2000" dirty="0" smtClean="0"/>
          </a:p>
          <a:p>
            <a:r>
              <a:rPr lang="es-ES" sz="2000" dirty="0" smtClean="0"/>
              <a:t>Se </a:t>
            </a:r>
            <a:r>
              <a:rPr lang="es-ES" sz="2000" dirty="0"/>
              <a:t>le asigna automáticamente la opción ALL que hace que todos los roles que se le asignen en el futuro (mediante GRANT) pasarán a ser roles por defecto.</a:t>
            </a:r>
          </a:p>
          <a:p>
            <a:endParaRPr lang="es-ES" sz="2000" dirty="0"/>
          </a:p>
          <a:p>
            <a:r>
              <a:rPr lang="es-ES" sz="2000" dirty="0"/>
              <a:t>Por ello la instrucción que administra los roles por defecto es ALTER USER:</a:t>
            </a:r>
            <a:endParaRPr lang="es-CL" sz="2000" dirty="0"/>
          </a:p>
        </p:txBody>
      </p:sp>
      <p:sp>
        <p:nvSpPr>
          <p:cNvPr id="7" name="Rectángulo 6"/>
          <p:cNvSpPr/>
          <p:nvPr/>
        </p:nvSpPr>
        <p:spPr>
          <a:xfrm>
            <a:off x="571273" y="1029303"/>
            <a:ext cx="7739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sintaxis completa para asignar roles a un usuario es:</a:t>
            </a:r>
            <a:endParaRPr lang="es-CL" sz="2000" dirty="0"/>
          </a:p>
        </p:txBody>
      </p:sp>
      <p:sp>
        <p:nvSpPr>
          <p:cNvPr id="10" name="Rectángulo 9"/>
          <p:cNvSpPr/>
          <p:nvPr/>
        </p:nvSpPr>
        <p:spPr>
          <a:xfrm>
            <a:off x="571273" y="1627487"/>
            <a:ext cx="78345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dirty="0"/>
              <a:t>GRANT </a:t>
            </a:r>
            <a:r>
              <a:rPr lang="es-CL" i="1" dirty="0"/>
              <a:t>rol1</a:t>
            </a:r>
            <a:r>
              <a:rPr lang="es-CL" dirty="0"/>
              <a:t> [,</a:t>
            </a:r>
            <a:r>
              <a:rPr lang="es-CL" i="1" dirty="0"/>
              <a:t>rol2</a:t>
            </a:r>
            <a:r>
              <a:rPr lang="es-CL" dirty="0"/>
              <a:t> </a:t>
            </a:r>
            <a:r>
              <a:rPr lang="es-CL" dirty="0" smtClean="0"/>
              <a:t>[,…]] TO {</a:t>
            </a:r>
            <a:r>
              <a:rPr lang="es-CL" i="1" dirty="0" smtClean="0"/>
              <a:t>usuario</a:t>
            </a:r>
            <a:r>
              <a:rPr lang="es-CL" dirty="0" smtClean="0"/>
              <a:t> | </a:t>
            </a:r>
            <a:r>
              <a:rPr lang="es-CL" i="1" dirty="0" smtClean="0"/>
              <a:t>rol</a:t>
            </a:r>
            <a:r>
              <a:rPr lang="es-CL" dirty="0" smtClean="0"/>
              <a:t> |PUBLIC </a:t>
            </a:r>
            <a:r>
              <a:rPr lang="es-CL" dirty="0"/>
              <a:t>[,{</a:t>
            </a:r>
            <a:r>
              <a:rPr lang="es-CL" i="1" dirty="0" smtClean="0"/>
              <a:t>usuario</a:t>
            </a:r>
            <a:r>
              <a:rPr lang="es-CL" dirty="0" smtClean="0"/>
              <a:t> | </a:t>
            </a:r>
            <a:r>
              <a:rPr lang="es-CL" i="1" dirty="0" smtClean="0"/>
              <a:t>rol</a:t>
            </a:r>
            <a:r>
              <a:rPr lang="es-CL" dirty="0" smtClean="0"/>
              <a:t> |PUBLIC } </a:t>
            </a:r>
            <a:r>
              <a:rPr lang="es-CL" dirty="0"/>
              <a:t>[,…] </a:t>
            </a:r>
            <a:r>
              <a:rPr lang="es-CL" dirty="0" smtClean="0"/>
              <a:t>]} ;</a:t>
            </a:r>
            <a:endParaRPr lang="es-CL" dirty="0"/>
          </a:p>
        </p:txBody>
      </p:sp>
      <p:sp>
        <p:nvSpPr>
          <p:cNvPr id="11" name="Rectángulo 10"/>
          <p:cNvSpPr/>
          <p:nvPr/>
        </p:nvSpPr>
        <p:spPr>
          <a:xfrm>
            <a:off x="2579630" y="2248462"/>
            <a:ext cx="321107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CL" dirty="0"/>
              <a:t>GRANT </a:t>
            </a:r>
            <a:r>
              <a:rPr lang="es-CL" dirty="0" err="1" smtClean="0"/>
              <a:t>Rol_Alumno</a:t>
            </a:r>
            <a:r>
              <a:rPr lang="es-CL" dirty="0" smtClean="0"/>
              <a:t> TO Alumno;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919289" y="5214775"/>
            <a:ext cx="676986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dirty="0"/>
              <a:t>ALTER USER </a:t>
            </a:r>
            <a:r>
              <a:rPr lang="es-CL" i="1" dirty="0"/>
              <a:t>usuario</a:t>
            </a:r>
          </a:p>
          <a:p>
            <a:r>
              <a:rPr lang="es-CL" dirty="0"/>
              <a:t>DEFAULT ROLE {</a:t>
            </a:r>
            <a:r>
              <a:rPr lang="es-CL" i="1" dirty="0"/>
              <a:t>rol1</a:t>
            </a:r>
            <a:r>
              <a:rPr lang="es-CL" dirty="0"/>
              <a:t> [,</a:t>
            </a:r>
            <a:r>
              <a:rPr lang="es-CL" i="1" dirty="0"/>
              <a:t>rol2</a:t>
            </a:r>
            <a:r>
              <a:rPr lang="es-CL" dirty="0"/>
              <a:t> </a:t>
            </a:r>
            <a:r>
              <a:rPr lang="es-CL" dirty="0" smtClean="0"/>
              <a:t>[,…] | </a:t>
            </a:r>
            <a:r>
              <a:rPr lang="es-CL" dirty="0"/>
              <a:t>ALL [EXCEPT </a:t>
            </a:r>
            <a:r>
              <a:rPr lang="es-CL" i="1" dirty="0"/>
              <a:t>rol1</a:t>
            </a:r>
            <a:r>
              <a:rPr lang="es-CL" dirty="0"/>
              <a:t> [,</a:t>
            </a:r>
            <a:r>
              <a:rPr lang="es-CL" i="1" dirty="0"/>
              <a:t>rol2</a:t>
            </a:r>
            <a:r>
              <a:rPr lang="es-CL" dirty="0"/>
              <a:t>[,…]] |NONE ]};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652878" y="6073038"/>
            <a:ext cx="557613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ALTER USER </a:t>
            </a:r>
            <a:r>
              <a:rPr lang="en-US" dirty="0" err="1" smtClean="0"/>
              <a:t>alumno</a:t>
            </a:r>
            <a:r>
              <a:rPr lang="en-US" dirty="0" smtClean="0"/>
              <a:t> DEFAULT </a:t>
            </a:r>
            <a:r>
              <a:rPr lang="en-US" dirty="0"/>
              <a:t>ROLE </a:t>
            </a:r>
            <a:r>
              <a:rPr lang="en-US" dirty="0" smtClean="0"/>
              <a:t> </a:t>
            </a:r>
            <a:r>
              <a:rPr lang="en-US" dirty="0"/>
              <a:t>ALL </a:t>
            </a:r>
            <a:r>
              <a:rPr lang="en-US" dirty="0" smtClean="0"/>
              <a:t>EXCEPT resource;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41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Administración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de </a:t>
            </a:r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Roles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en Oracle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49995" y="1109425"/>
            <a:ext cx="78440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Al iniciar sesión cada usuario tendrá activados los privilegios que se le asignaron explícitamente y los roles por defecto.</a:t>
            </a:r>
          </a:p>
          <a:p>
            <a:endParaRPr lang="es-ES" sz="2000" dirty="0"/>
          </a:p>
          <a:p>
            <a:r>
              <a:rPr lang="es-ES" sz="2000" dirty="0"/>
              <a:t>La activación (y también la desactivación) de un rol se realiza mediante SET ROLE (sólo podemos activar y desactivar roles que el usuario tenga asignados mediante la instrucción GRANT).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 smtClean="0"/>
              <a:t>Su </a:t>
            </a:r>
            <a:r>
              <a:rPr lang="es-ES" sz="2000" dirty="0"/>
              <a:t>sintaxis es:</a:t>
            </a:r>
            <a:endParaRPr lang="es-CL" sz="2000" dirty="0"/>
          </a:p>
        </p:txBody>
      </p:sp>
      <p:sp>
        <p:nvSpPr>
          <p:cNvPr id="4" name="Rectángulo 3"/>
          <p:cNvSpPr/>
          <p:nvPr/>
        </p:nvSpPr>
        <p:spPr>
          <a:xfrm>
            <a:off x="649995" y="3693931"/>
            <a:ext cx="789358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SET ROLE </a:t>
            </a:r>
          </a:p>
          <a:p>
            <a:r>
              <a:rPr lang="en-US" dirty="0"/>
              <a:t>	{ rol1 [IDENTIFIED BY </a:t>
            </a:r>
            <a:r>
              <a:rPr lang="en-US" i="1" dirty="0" err="1"/>
              <a:t>contraseña</a:t>
            </a:r>
            <a:r>
              <a:rPr lang="en-US" dirty="0"/>
              <a:t>] </a:t>
            </a:r>
            <a:r>
              <a:rPr lang="en-US" dirty="0" smtClean="0"/>
              <a:t>[,</a:t>
            </a:r>
            <a:r>
              <a:rPr lang="en-US" dirty="0"/>
              <a:t>rol2 [IDENTIFIED BY </a:t>
            </a:r>
            <a:r>
              <a:rPr lang="en-US" i="1" dirty="0" err="1"/>
              <a:t>contraseña</a:t>
            </a:r>
            <a:r>
              <a:rPr lang="en-US" dirty="0"/>
              <a:t>] [,…]]</a:t>
            </a:r>
          </a:p>
          <a:p>
            <a:r>
              <a:rPr lang="en-US" dirty="0"/>
              <a:t>	 | ALL [EXCEPT rol1 [,rol2 [,…]]]</a:t>
            </a:r>
          </a:p>
          <a:p>
            <a:r>
              <a:rPr lang="en-US" dirty="0"/>
              <a:t>	 | </a:t>
            </a:r>
            <a:r>
              <a:rPr lang="en-US" dirty="0" smtClean="0"/>
              <a:t>NONE </a:t>
            </a:r>
            <a:r>
              <a:rPr lang="en-US" dirty="0"/>
              <a:t>};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539827" y="5169610"/>
            <a:ext cx="316522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set role ALL except resource;</a:t>
            </a:r>
            <a:endParaRPr lang="es-CL" sz="2000" dirty="0"/>
          </a:p>
        </p:txBody>
      </p:sp>
      <p:sp>
        <p:nvSpPr>
          <p:cNvPr id="8" name="Rectángulo 7"/>
          <p:cNvSpPr/>
          <p:nvPr/>
        </p:nvSpPr>
        <p:spPr>
          <a:xfrm>
            <a:off x="6891037" y="5633858"/>
            <a:ext cx="171649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set role </a:t>
            </a:r>
            <a:r>
              <a:rPr lang="en-US" sz="2000" dirty="0" smtClean="0"/>
              <a:t>NONE;</a:t>
            </a:r>
            <a:endParaRPr lang="es-CL" sz="2000" dirty="0"/>
          </a:p>
        </p:txBody>
      </p:sp>
      <p:sp>
        <p:nvSpPr>
          <p:cNvPr id="9" name="Rectángulo 8"/>
          <p:cNvSpPr/>
          <p:nvPr/>
        </p:nvSpPr>
        <p:spPr>
          <a:xfrm>
            <a:off x="3820076" y="5433803"/>
            <a:ext cx="295593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set role </a:t>
            </a:r>
            <a:r>
              <a:rPr lang="en-US" sz="2000" dirty="0" smtClean="0"/>
              <a:t>connect, resource</a:t>
            </a:r>
            <a:r>
              <a:rPr lang="en-US" sz="2000" dirty="0"/>
              <a:t>;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6319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Administración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de </a:t>
            </a:r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Roles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en Oracle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72877" y="1355707"/>
            <a:ext cx="56847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CREATE ROLE </a:t>
            </a:r>
            <a:r>
              <a:rPr lang="es-CL" dirty="0" err="1"/>
              <a:t>Rol_Alumno</a:t>
            </a:r>
            <a:r>
              <a:rPr lang="es-CL" dirty="0"/>
              <a:t> </a:t>
            </a:r>
            <a:endParaRPr lang="es-CL" dirty="0" smtClean="0"/>
          </a:p>
          <a:p>
            <a:r>
              <a:rPr lang="es-CL" dirty="0"/>
              <a:t> </a:t>
            </a:r>
            <a:r>
              <a:rPr lang="es-CL" dirty="0" smtClean="0"/>
              <a:t>   NOT </a:t>
            </a:r>
            <a:r>
              <a:rPr lang="es-CL" dirty="0"/>
              <a:t>IDENTIFIED</a:t>
            </a:r>
            <a:r>
              <a:rPr lang="es-CL" dirty="0" smtClean="0"/>
              <a:t>;</a:t>
            </a:r>
          </a:p>
          <a:p>
            <a:endParaRPr lang="es-CL" dirty="0"/>
          </a:p>
          <a:p>
            <a:r>
              <a:rPr lang="es-CL" dirty="0"/>
              <a:t>GRANT </a:t>
            </a:r>
            <a:r>
              <a:rPr lang="es-CL" dirty="0" err="1"/>
              <a:t>Select</a:t>
            </a:r>
            <a:r>
              <a:rPr lang="es-CL" dirty="0"/>
              <a:t> ON </a:t>
            </a:r>
            <a:r>
              <a:rPr lang="es-CL" dirty="0" err="1"/>
              <a:t>hr.employees</a:t>
            </a:r>
            <a:r>
              <a:rPr lang="es-CL" dirty="0"/>
              <a:t> TO </a:t>
            </a:r>
            <a:r>
              <a:rPr lang="es-CL" dirty="0" err="1"/>
              <a:t>Rol_Alumno</a:t>
            </a:r>
            <a:r>
              <a:rPr lang="es-CL" dirty="0"/>
              <a:t>;</a:t>
            </a:r>
          </a:p>
          <a:p>
            <a:r>
              <a:rPr lang="es-CL" dirty="0"/>
              <a:t>GRANT </a:t>
            </a:r>
            <a:r>
              <a:rPr lang="es-CL" dirty="0" err="1"/>
              <a:t>Select</a:t>
            </a:r>
            <a:r>
              <a:rPr lang="es-CL" dirty="0"/>
              <a:t> ON </a:t>
            </a:r>
            <a:r>
              <a:rPr lang="es-CL" dirty="0" err="1"/>
              <a:t>hr.departments</a:t>
            </a:r>
            <a:r>
              <a:rPr lang="es-CL" dirty="0"/>
              <a:t> TO </a:t>
            </a:r>
            <a:r>
              <a:rPr lang="es-CL" dirty="0" err="1"/>
              <a:t>Rol_Alumno</a:t>
            </a:r>
            <a:r>
              <a:rPr lang="es-CL" dirty="0"/>
              <a:t>;</a:t>
            </a:r>
          </a:p>
          <a:p>
            <a:endParaRPr lang="es-CL" dirty="0"/>
          </a:p>
          <a:p>
            <a:r>
              <a:rPr lang="es-CL" dirty="0"/>
              <a:t>CREATE USER </a:t>
            </a:r>
            <a:r>
              <a:rPr lang="es-CL" dirty="0" smtClean="0"/>
              <a:t>alumno</a:t>
            </a:r>
          </a:p>
          <a:p>
            <a:r>
              <a:rPr lang="es-CL" dirty="0"/>
              <a:t> </a:t>
            </a:r>
            <a:r>
              <a:rPr lang="es-CL" dirty="0" smtClean="0"/>
              <a:t>  </a:t>
            </a:r>
            <a:r>
              <a:rPr lang="es-CL" dirty="0"/>
              <a:t>IDENTIFIED BY "</a:t>
            </a:r>
            <a:r>
              <a:rPr lang="es-CL" dirty="0" err="1"/>
              <a:t>Pa</a:t>
            </a:r>
            <a:r>
              <a:rPr lang="es-CL" dirty="0"/>
              <a:t>$$</a:t>
            </a:r>
            <a:r>
              <a:rPr lang="es-CL" dirty="0" smtClean="0"/>
              <a:t>w0rd_2021</a:t>
            </a:r>
            <a:r>
              <a:rPr lang="es-CL" dirty="0"/>
              <a:t> </a:t>
            </a:r>
            <a:r>
              <a:rPr lang="es-CL" dirty="0" smtClean="0"/>
              <a:t>"</a:t>
            </a:r>
          </a:p>
          <a:p>
            <a:r>
              <a:rPr lang="es-CL" dirty="0"/>
              <a:t> </a:t>
            </a:r>
            <a:r>
              <a:rPr lang="es-CL" dirty="0" smtClean="0"/>
              <a:t>  </a:t>
            </a:r>
            <a:r>
              <a:rPr lang="es-CL" dirty="0"/>
              <a:t>ACCOUNT UNLOCK;</a:t>
            </a:r>
          </a:p>
          <a:p>
            <a:endParaRPr lang="es-CL" dirty="0" smtClean="0"/>
          </a:p>
          <a:p>
            <a:r>
              <a:rPr lang="es-CL" dirty="0" smtClean="0"/>
              <a:t>GRANT </a:t>
            </a:r>
            <a:r>
              <a:rPr lang="es-CL" dirty="0"/>
              <a:t>CREATE VIEW TO alumno;</a:t>
            </a:r>
          </a:p>
          <a:p>
            <a:endParaRPr lang="es-CL" dirty="0" smtClean="0"/>
          </a:p>
          <a:p>
            <a:r>
              <a:rPr lang="es-CL" dirty="0" smtClean="0"/>
              <a:t>GRANT </a:t>
            </a:r>
            <a:r>
              <a:rPr lang="es-CL" dirty="0"/>
              <a:t>CONNECT TO alumno;</a:t>
            </a:r>
          </a:p>
          <a:p>
            <a:r>
              <a:rPr lang="es-CL" dirty="0"/>
              <a:t>GRANT RESOURCE TO alumno;</a:t>
            </a:r>
          </a:p>
          <a:p>
            <a:r>
              <a:rPr lang="es-CL" dirty="0"/>
              <a:t>GRANT </a:t>
            </a:r>
            <a:r>
              <a:rPr lang="es-CL" dirty="0" err="1"/>
              <a:t>Rol_Alumno</a:t>
            </a:r>
            <a:r>
              <a:rPr lang="es-CL" dirty="0"/>
              <a:t> TO alumno;</a:t>
            </a:r>
          </a:p>
          <a:p>
            <a:endParaRPr lang="es-CL" dirty="0" smtClean="0"/>
          </a:p>
          <a:p>
            <a:r>
              <a:rPr lang="es-CL" dirty="0" smtClean="0"/>
              <a:t>ALTER </a:t>
            </a:r>
            <a:r>
              <a:rPr lang="es-CL" dirty="0"/>
              <a:t>USER </a:t>
            </a:r>
            <a:r>
              <a:rPr lang="es-CL" dirty="0"/>
              <a:t>alumno </a:t>
            </a:r>
            <a:endParaRPr lang="es-CL" dirty="0" smtClean="0"/>
          </a:p>
          <a:p>
            <a:r>
              <a:rPr lang="es-CL" dirty="0"/>
              <a:t> </a:t>
            </a:r>
            <a:r>
              <a:rPr lang="es-CL" dirty="0" smtClean="0"/>
              <a:t>   DEFAULT </a:t>
            </a:r>
            <a:r>
              <a:rPr lang="es-CL" dirty="0"/>
              <a:t>ROLE ALL EXCEPT </a:t>
            </a:r>
            <a:r>
              <a:rPr lang="es-CL" dirty="0" err="1"/>
              <a:t>Resource</a:t>
            </a:r>
            <a:r>
              <a:rPr lang="es-CL" dirty="0"/>
              <a:t>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999123" y="3183326"/>
            <a:ext cx="463454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Crea al usuario “alumno” con contraseña “</a:t>
            </a:r>
            <a:r>
              <a:rPr lang="es-CL" dirty="0" err="1" smtClean="0">
                <a:solidFill>
                  <a:srgbClr val="FF0000"/>
                </a:solidFill>
              </a:rPr>
              <a:t>Pa</a:t>
            </a:r>
            <a:r>
              <a:rPr lang="es-CL" dirty="0" smtClean="0">
                <a:solidFill>
                  <a:srgbClr val="FF0000"/>
                </a:solidFill>
              </a:rPr>
              <a:t>$$w0rd_2021”, con la cuenta desbloqueada.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43353" y="1433933"/>
            <a:ext cx="419031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Crea el rol “</a:t>
            </a:r>
            <a:r>
              <a:rPr lang="es-CL" dirty="0" err="1" smtClean="0">
                <a:solidFill>
                  <a:srgbClr val="FF0000"/>
                </a:solidFill>
              </a:rPr>
              <a:t>Rol_Alumno</a:t>
            </a:r>
            <a:r>
              <a:rPr lang="es-CL" dirty="0" smtClean="0">
                <a:solidFill>
                  <a:srgbClr val="FF0000"/>
                </a:solidFill>
              </a:rPr>
              <a:t>” sin contraseña.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71989" y="2189779"/>
            <a:ext cx="2761677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Asigna privilegios de Objeto al rol </a:t>
            </a:r>
            <a:r>
              <a:rPr lang="es-CL" dirty="0" err="1" smtClean="0">
                <a:solidFill>
                  <a:srgbClr val="FF0000"/>
                </a:solidFill>
              </a:rPr>
              <a:t>Rol_Alumno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447257" y="4114440"/>
            <a:ext cx="418641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Asigna privilegios de Sistema al Alumno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122844" y="4946921"/>
            <a:ext cx="351082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Asigna diversos roles al  Alumno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508434" y="5667118"/>
            <a:ext cx="312523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Deja activo todos los roles excepto el rol </a:t>
            </a:r>
            <a:r>
              <a:rPr lang="es-CL" dirty="0" err="1" smtClean="0">
                <a:solidFill>
                  <a:srgbClr val="FF0000"/>
                </a:solidFill>
              </a:rPr>
              <a:t>Resource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5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520036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DESCRIPCIÓN DE LA </a:t>
            </a: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ASIGNATURA - Unidad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98820" y="2421732"/>
            <a:ext cx="60059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Consultas, </a:t>
            </a:r>
            <a:r>
              <a:rPr lang="es-ES" sz="2400" b="1" dirty="0" err="1"/>
              <a:t>Subconsultas</a:t>
            </a:r>
            <a:r>
              <a:rPr lang="es-ES" sz="2400" b="1" dirty="0"/>
              <a:t> y Agrupaciones </a:t>
            </a:r>
            <a:r>
              <a:rPr lang="es-ES" sz="2400" b="1" dirty="0" smtClean="0"/>
              <a:t>SQL</a:t>
            </a:r>
          </a:p>
          <a:p>
            <a:endParaRPr lang="es-ES" sz="2400" b="1" dirty="0" smtClean="0"/>
          </a:p>
          <a:p>
            <a:r>
              <a:rPr lang="es-ES" sz="2000" dirty="0" smtClean="0"/>
              <a:t>Elaborar </a:t>
            </a:r>
            <a:r>
              <a:rPr lang="es-ES" sz="2000" dirty="0"/>
              <a:t>consultas mediante lenguaje </a:t>
            </a:r>
            <a:r>
              <a:rPr lang="es-ES" sz="2000" dirty="0" smtClean="0"/>
              <a:t>SQL </a:t>
            </a:r>
            <a:r>
              <a:rPr lang="es-ES" sz="2000" dirty="0"/>
              <a:t>para extraer y desplegar información de múltiples tablas de una base de datos, utilizando perfiles, roles y usuarios para organizar y restringir el acceso a la base de datos.</a:t>
            </a:r>
            <a:endParaRPr lang="es-CL" sz="2000" dirty="0"/>
          </a:p>
        </p:txBody>
      </p:sp>
      <p:sp>
        <p:nvSpPr>
          <p:cNvPr id="17" name="Rectángulo 16"/>
          <p:cNvSpPr/>
          <p:nvPr/>
        </p:nvSpPr>
        <p:spPr>
          <a:xfrm>
            <a:off x="1073244" y="2050209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076624" y="1953982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16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Gestión de Usuarios en Base de Datos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39261" y="1259330"/>
            <a:ext cx="79482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Una cuenta de usuario de base de datos es un medio de organizar la propiedad y el acceso a objetos de base de datos. </a:t>
            </a:r>
            <a:endParaRPr lang="es-ES" dirty="0" smtClean="0"/>
          </a:p>
          <a:p>
            <a:r>
              <a:rPr lang="es-ES" dirty="0"/>
              <a:t>Cada cuenta de usuario de base de datos tiene </a:t>
            </a:r>
            <a:r>
              <a:rPr lang="es-ES" dirty="0" smtClean="0"/>
              <a:t>al menos: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Nombre de usuario </a:t>
            </a:r>
            <a:r>
              <a:rPr lang="es-ES" b="1" dirty="0" smtClean="0"/>
              <a:t>único</a:t>
            </a:r>
            <a:r>
              <a:rPr lang="es-ES" dirty="0" smtClean="0"/>
              <a:t>: </a:t>
            </a:r>
            <a:r>
              <a:rPr lang="es-ES" dirty="0"/>
              <a:t>Los nombres de usuario no pueden superar los 30 bytes ni contener caracteres especiales y deben empezar por una </a:t>
            </a:r>
            <a:r>
              <a:rPr lang="es-ES" dirty="0" smtClean="0"/>
              <a:t>letra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Método de autenticación</a:t>
            </a:r>
            <a:r>
              <a:rPr lang="es-ES" dirty="0"/>
              <a:t>:  El método de autenticación más común es una contraseña, pero </a:t>
            </a:r>
            <a:r>
              <a:rPr lang="es-ES" dirty="0" smtClean="0"/>
              <a:t>también podría ser por autenticación </a:t>
            </a:r>
            <a:r>
              <a:rPr lang="es-ES" dirty="0"/>
              <a:t>biométrica, mediante certificado y mediante </a:t>
            </a:r>
            <a:r>
              <a:rPr lang="es-ES" dirty="0" smtClean="0"/>
              <a:t>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Estado </a:t>
            </a:r>
            <a:r>
              <a:rPr lang="es-ES" b="1" dirty="0"/>
              <a:t>de bloqueo</a:t>
            </a:r>
            <a:r>
              <a:rPr lang="es-ES" dirty="0"/>
              <a:t>:  Los usuarios sólo pueden acceder a las cuentas “desbloqueadas”.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Ot</a:t>
            </a:r>
            <a:r>
              <a:rPr lang="es-ES" dirty="0" smtClean="0"/>
              <a:t>ra consideración que debe tenerse, es que a los usuarios hay que concederle privilegios, ya sea individualmente o por medio de Roles asignados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0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Gestión de Usuarios en Base de Datos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>
            <a:spLocks/>
          </p:cNvSpPr>
          <p:nvPr/>
        </p:nvSpPr>
        <p:spPr>
          <a:xfrm>
            <a:off x="558799" y="1099595"/>
            <a:ext cx="6024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sentencia de creación de usuarios </a:t>
            </a:r>
            <a:r>
              <a:rPr lang="es-ES" sz="2000" dirty="0" smtClean="0"/>
              <a:t>es</a:t>
            </a:r>
            <a:r>
              <a:rPr lang="es-ES" sz="2000" dirty="0"/>
              <a:t>:</a:t>
            </a:r>
            <a:endParaRPr lang="es-CL" sz="2000" dirty="0"/>
          </a:p>
        </p:txBody>
      </p:sp>
      <p:sp>
        <p:nvSpPr>
          <p:cNvPr id="5" name="Rectángulo 4"/>
          <p:cNvSpPr/>
          <p:nvPr/>
        </p:nvSpPr>
        <p:spPr>
          <a:xfrm>
            <a:off x="735521" y="1673829"/>
            <a:ext cx="7024179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sz="2000" dirty="0"/>
              <a:t>CREATE USER nombre </a:t>
            </a:r>
            <a:r>
              <a:rPr lang="es-CL" sz="2000" dirty="0" smtClean="0"/>
              <a:t>IDENTIFIED </a:t>
            </a:r>
            <a:r>
              <a:rPr lang="es-CL" sz="2000" dirty="0"/>
              <a:t>BY contraseña </a:t>
            </a:r>
            <a:endParaRPr lang="es-CL" sz="2000" dirty="0" smtClean="0"/>
          </a:p>
          <a:p>
            <a:r>
              <a:rPr lang="es-CL" sz="2000" dirty="0" smtClean="0"/>
              <a:t>[</a:t>
            </a:r>
            <a:r>
              <a:rPr lang="es-CL" sz="2000" dirty="0"/>
              <a:t>PASSWORD EXPIRE]</a:t>
            </a:r>
          </a:p>
          <a:p>
            <a:r>
              <a:rPr lang="es-CL" sz="2000" dirty="0"/>
              <a:t>[ACCOUNT {</a:t>
            </a:r>
            <a:r>
              <a:rPr lang="es-CL" sz="2000" u="sng" dirty="0"/>
              <a:t>UNLOCK</a:t>
            </a:r>
            <a:r>
              <a:rPr lang="es-CL" sz="2000" dirty="0"/>
              <a:t>|LOCK</a:t>
            </a:r>
            <a:r>
              <a:rPr lang="es-CL" sz="2000" dirty="0" smtClean="0"/>
              <a:t>}];</a:t>
            </a:r>
            <a:endParaRPr lang="es-CL" sz="2000" dirty="0"/>
          </a:p>
        </p:txBody>
      </p:sp>
      <p:sp>
        <p:nvSpPr>
          <p:cNvPr id="9" name="Rectángulo 8"/>
          <p:cNvSpPr/>
          <p:nvPr/>
        </p:nvSpPr>
        <p:spPr>
          <a:xfrm>
            <a:off x="879532" y="2863616"/>
            <a:ext cx="720068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sz="2400" dirty="0" smtClean="0">
                <a:solidFill>
                  <a:srgbClr val="FF0000"/>
                </a:solidFill>
              </a:rPr>
              <a:t>CREATE USER </a:t>
            </a:r>
            <a:r>
              <a:rPr lang="es-CL" sz="2400" dirty="0" smtClean="0"/>
              <a:t>alumno </a:t>
            </a:r>
            <a:r>
              <a:rPr lang="es-CL" sz="2400" dirty="0" smtClean="0">
                <a:solidFill>
                  <a:srgbClr val="FF0000"/>
                </a:solidFill>
              </a:rPr>
              <a:t>IDENTIFIED </a:t>
            </a:r>
            <a:r>
              <a:rPr lang="es-CL" sz="2400" dirty="0">
                <a:solidFill>
                  <a:srgbClr val="FF0000"/>
                </a:solidFill>
              </a:rPr>
              <a:t>BY </a:t>
            </a:r>
            <a:r>
              <a:rPr lang="es-CL" sz="2400" dirty="0" smtClean="0"/>
              <a:t>"</a:t>
            </a:r>
            <a:r>
              <a:rPr lang="es-CL" sz="2400" dirty="0" err="1" smtClean="0"/>
              <a:t>Pa</a:t>
            </a:r>
            <a:r>
              <a:rPr lang="es-CL" sz="2400" dirty="0"/>
              <a:t>$$</a:t>
            </a:r>
            <a:r>
              <a:rPr lang="es-CL" sz="2400" dirty="0" smtClean="0"/>
              <a:t>w0rd_2021";</a:t>
            </a:r>
            <a:endParaRPr lang="es-CL" sz="2400" dirty="0"/>
          </a:p>
        </p:txBody>
      </p:sp>
      <p:sp>
        <p:nvSpPr>
          <p:cNvPr id="11" name="Rectángulo 10"/>
          <p:cNvSpPr/>
          <p:nvPr/>
        </p:nvSpPr>
        <p:spPr>
          <a:xfrm>
            <a:off x="1030214" y="3499405"/>
            <a:ext cx="728040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400" dirty="0" smtClean="0">
                <a:solidFill>
                  <a:srgbClr val="FF0000"/>
                </a:solidFill>
              </a:rPr>
              <a:t>CREATE USER </a:t>
            </a:r>
            <a:r>
              <a:rPr lang="es-CL" sz="2400" dirty="0" smtClean="0"/>
              <a:t>alumno </a:t>
            </a:r>
            <a:r>
              <a:rPr lang="es-CL" sz="2400" dirty="0" smtClean="0">
                <a:solidFill>
                  <a:srgbClr val="FF0000"/>
                </a:solidFill>
              </a:rPr>
              <a:t>IDENTIFIED </a:t>
            </a:r>
            <a:r>
              <a:rPr lang="es-CL" sz="2400" dirty="0">
                <a:solidFill>
                  <a:srgbClr val="FF0000"/>
                </a:solidFill>
              </a:rPr>
              <a:t>BY </a:t>
            </a:r>
            <a:r>
              <a:rPr lang="es-CL" sz="2400" dirty="0" smtClean="0"/>
              <a:t>"</a:t>
            </a:r>
            <a:r>
              <a:rPr lang="es-CL" sz="2400" dirty="0" err="1" smtClean="0"/>
              <a:t>Pa</a:t>
            </a:r>
            <a:r>
              <a:rPr lang="es-CL" sz="2400" dirty="0"/>
              <a:t>$$</a:t>
            </a:r>
            <a:r>
              <a:rPr lang="es-CL" sz="2400" dirty="0" smtClean="0"/>
              <a:t>w0rd_2021"</a:t>
            </a:r>
          </a:p>
          <a:p>
            <a:r>
              <a:rPr lang="es-CL" sz="2400" dirty="0" smtClean="0">
                <a:solidFill>
                  <a:srgbClr val="FF0000"/>
                </a:solidFill>
              </a:rPr>
              <a:t>PASSWORD EXPIRE ACCOUNT UNLOCK</a:t>
            </a:r>
            <a:r>
              <a:rPr lang="es-CL" sz="2400" dirty="0" smtClean="0"/>
              <a:t>; </a:t>
            </a:r>
            <a:endParaRPr lang="es-CL" sz="2400" dirty="0"/>
          </a:p>
        </p:txBody>
      </p:sp>
      <p:sp>
        <p:nvSpPr>
          <p:cNvPr id="12" name="Rectángulo 11"/>
          <p:cNvSpPr/>
          <p:nvPr/>
        </p:nvSpPr>
        <p:spPr>
          <a:xfrm>
            <a:off x="735520" y="4709428"/>
            <a:ext cx="757510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sz="2000" dirty="0" smtClean="0"/>
              <a:t>ALTER </a:t>
            </a:r>
            <a:r>
              <a:rPr lang="es-CL" sz="2000" dirty="0"/>
              <a:t>USER nombre </a:t>
            </a:r>
            <a:r>
              <a:rPr lang="es-CL" sz="2000" dirty="0" smtClean="0"/>
              <a:t>[IDENTIFIED </a:t>
            </a:r>
            <a:r>
              <a:rPr lang="es-CL" sz="2000" dirty="0"/>
              <a:t>BY </a:t>
            </a:r>
            <a:r>
              <a:rPr lang="es-CL" sz="2000" dirty="0" smtClean="0"/>
              <a:t>contraseña] [</a:t>
            </a:r>
            <a:r>
              <a:rPr lang="es-CL" sz="2000" dirty="0"/>
              <a:t>PASSWORD EXPIRE]</a:t>
            </a:r>
          </a:p>
          <a:p>
            <a:r>
              <a:rPr lang="es-CL" sz="2000" dirty="0"/>
              <a:t>[ACCOUNT {</a:t>
            </a:r>
            <a:r>
              <a:rPr lang="es-CL" sz="2000" u="sng" dirty="0"/>
              <a:t>UNLOCK</a:t>
            </a:r>
            <a:r>
              <a:rPr lang="es-CL" sz="2000" dirty="0"/>
              <a:t>|LOCK</a:t>
            </a:r>
            <a:r>
              <a:rPr lang="es-CL" sz="2000" dirty="0" smtClean="0"/>
              <a:t>}];</a:t>
            </a:r>
            <a:endParaRPr lang="es-CL" sz="2000" dirty="0"/>
          </a:p>
        </p:txBody>
      </p:sp>
      <p:sp>
        <p:nvSpPr>
          <p:cNvPr id="13" name="Rectángulo 12"/>
          <p:cNvSpPr/>
          <p:nvPr/>
        </p:nvSpPr>
        <p:spPr>
          <a:xfrm>
            <a:off x="735521" y="5793617"/>
            <a:ext cx="757510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sz="2000" dirty="0" smtClean="0"/>
              <a:t>DROP </a:t>
            </a:r>
            <a:r>
              <a:rPr lang="es-CL" sz="2000" dirty="0"/>
              <a:t>USER nombre </a:t>
            </a:r>
            <a:r>
              <a:rPr lang="es-CL" sz="2000" dirty="0" smtClean="0"/>
              <a:t>[CASCADE];</a:t>
            </a:r>
            <a:endParaRPr lang="es-CL" sz="2000" dirty="0"/>
          </a:p>
        </p:txBody>
      </p:sp>
      <p:sp>
        <p:nvSpPr>
          <p:cNvPr id="10" name="Rectángulo 9"/>
          <p:cNvSpPr/>
          <p:nvPr/>
        </p:nvSpPr>
        <p:spPr>
          <a:xfrm>
            <a:off x="4345994" y="5522257"/>
            <a:ext cx="447485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CASCADE elimina </a:t>
            </a:r>
            <a:r>
              <a:rPr lang="es-ES" dirty="0"/>
              <a:t>los objetos del esquema del usuario antes de eliminar al propio usuario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Es </a:t>
            </a:r>
            <a:r>
              <a:rPr lang="es-ES" dirty="0"/>
              <a:t>obligatorio si el esquema contiene objetos</a:t>
            </a:r>
            <a:r>
              <a:rPr lang="es-ES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13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Control de privilegios del usuario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>
            <a:spLocks/>
          </p:cNvSpPr>
          <p:nvPr/>
        </p:nvSpPr>
        <p:spPr>
          <a:xfrm>
            <a:off x="558799" y="998677"/>
            <a:ext cx="82620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Los privilegios son permisos que damos a los usuarios para que puedan realizar ciertas operaciones con la base de datos. </a:t>
            </a:r>
            <a:endParaRPr lang="es-ES" sz="2000" dirty="0" smtClean="0"/>
          </a:p>
          <a:p>
            <a:r>
              <a:rPr lang="es-ES" sz="2000" dirty="0" smtClean="0"/>
              <a:t>Se </a:t>
            </a:r>
            <a:r>
              <a:rPr lang="es-ES" sz="2000" dirty="0"/>
              <a:t>dividen 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C00000"/>
                </a:solidFill>
              </a:rPr>
              <a:t>Privilegios </a:t>
            </a:r>
            <a:r>
              <a:rPr lang="es-ES" sz="2000" b="1" dirty="0">
                <a:solidFill>
                  <a:srgbClr val="C00000"/>
                </a:solidFill>
              </a:rPr>
              <a:t>de sistema</a:t>
            </a:r>
            <a:r>
              <a:rPr lang="es-ES" sz="2000" dirty="0"/>
              <a:t>. Son permisos para modificar el funcionamiento de la base de datos</a:t>
            </a:r>
            <a:r>
              <a:rPr lang="es-ES" sz="2000" dirty="0" smtClean="0"/>
              <a:t>.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C00000"/>
                </a:solidFill>
              </a:rPr>
              <a:t>Privilegios de objeto</a:t>
            </a:r>
            <a:r>
              <a:rPr lang="es-ES" sz="2000" dirty="0"/>
              <a:t>. Son permisos que se aplican a un objeto concreto de la base de </a:t>
            </a:r>
            <a:r>
              <a:rPr lang="es-ES" sz="2000" dirty="0" smtClean="0"/>
              <a:t>datos, como pueden ser las tablas.</a:t>
            </a:r>
            <a:endParaRPr lang="es-CL" sz="2000" dirty="0"/>
          </a:p>
        </p:txBody>
      </p:sp>
      <p:sp>
        <p:nvSpPr>
          <p:cNvPr id="2" name="Rectángulo 1"/>
          <p:cNvSpPr/>
          <p:nvPr/>
        </p:nvSpPr>
        <p:spPr>
          <a:xfrm>
            <a:off x="558799" y="3212585"/>
            <a:ext cx="7399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i="1" dirty="0" smtClean="0"/>
              <a:t>Para conceder privilegios </a:t>
            </a:r>
            <a:r>
              <a:rPr lang="es-CL" sz="2000" dirty="0" smtClean="0"/>
              <a:t>a un usuario, se utiliza la instrucción GRANT</a:t>
            </a:r>
            <a:endParaRPr lang="es-CL" sz="2000" dirty="0"/>
          </a:p>
        </p:txBody>
      </p:sp>
      <p:sp>
        <p:nvSpPr>
          <p:cNvPr id="4" name="Rectángulo 3"/>
          <p:cNvSpPr/>
          <p:nvPr/>
        </p:nvSpPr>
        <p:spPr>
          <a:xfrm>
            <a:off x="1014681" y="3666650"/>
            <a:ext cx="508902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sz="2000" dirty="0"/>
              <a:t>GRANT privilegio1 [,privilegio2[,…]] TO </a:t>
            </a:r>
            <a:r>
              <a:rPr lang="it-IT" sz="2000" dirty="0" smtClean="0"/>
              <a:t>usuario;</a:t>
            </a:r>
            <a:endParaRPr lang="es-CL" sz="2000" dirty="0"/>
          </a:p>
        </p:txBody>
      </p:sp>
      <p:sp>
        <p:nvSpPr>
          <p:cNvPr id="7" name="Rectángulo 6"/>
          <p:cNvSpPr/>
          <p:nvPr/>
        </p:nvSpPr>
        <p:spPr>
          <a:xfrm>
            <a:off x="558798" y="5000736"/>
            <a:ext cx="8177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 smtClean="0"/>
              <a:t>Para retira </a:t>
            </a:r>
            <a:r>
              <a:rPr lang="es-ES" sz="2000" i="1" dirty="0"/>
              <a:t>privilegios </a:t>
            </a:r>
            <a:r>
              <a:rPr lang="es-ES" sz="2000" dirty="0"/>
              <a:t>concedidos </a:t>
            </a:r>
            <a:r>
              <a:rPr lang="es-ES" sz="2000" dirty="0" smtClean="0"/>
              <a:t>al usuario se </a:t>
            </a:r>
            <a:r>
              <a:rPr lang="es-ES" sz="2000" dirty="0"/>
              <a:t>realiza con </a:t>
            </a:r>
            <a:r>
              <a:rPr lang="es-ES" sz="2000" dirty="0" smtClean="0"/>
              <a:t>REVOKE</a:t>
            </a:r>
            <a:endParaRPr lang="es-CL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014681" y="5467033"/>
            <a:ext cx="554081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sz="2000" dirty="0" smtClean="0"/>
              <a:t>REVOKE </a:t>
            </a:r>
            <a:r>
              <a:rPr lang="it-IT" sz="2000" dirty="0"/>
              <a:t>privilegio1 [,privilegio2[,…]] </a:t>
            </a:r>
            <a:r>
              <a:rPr lang="it-IT" sz="2000" dirty="0" smtClean="0"/>
              <a:t>FROM usuario;</a:t>
            </a:r>
            <a:endParaRPr lang="es-CL" sz="2000" dirty="0"/>
          </a:p>
        </p:txBody>
      </p:sp>
      <p:sp>
        <p:nvSpPr>
          <p:cNvPr id="16" name="Rectángulo 15"/>
          <p:cNvSpPr/>
          <p:nvPr/>
        </p:nvSpPr>
        <p:spPr>
          <a:xfrm>
            <a:off x="1014681" y="4279203"/>
            <a:ext cx="71770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sz="2000" dirty="0"/>
              <a:t>GRANT privilegio1 [,privilegio2[,…]] </a:t>
            </a:r>
            <a:r>
              <a:rPr lang="it-IT" sz="2000" dirty="0" smtClean="0"/>
              <a:t>ON esquema.objeto TO usuario;</a:t>
            </a:r>
            <a:endParaRPr lang="es-CL" sz="2000" dirty="0"/>
          </a:p>
        </p:txBody>
      </p:sp>
      <p:sp>
        <p:nvSpPr>
          <p:cNvPr id="17" name="Rectángulo 16"/>
          <p:cNvSpPr/>
          <p:nvPr/>
        </p:nvSpPr>
        <p:spPr>
          <a:xfrm>
            <a:off x="1014681" y="6018385"/>
            <a:ext cx="762888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sz="2000" dirty="0" smtClean="0"/>
              <a:t>REVOKE </a:t>
            </a:r>
            <a:r>
              <a:rPr lang="it-IT" sz="2000" dirty="0"/>
              <a:t>privilegio1 [,privilegio2[,…]] </a:t>
            </a:r>
            <a:r>
              <a:rPr lang="it-IT" sz="2000" dirty="0" smtClean="0"/>
              <a:t>ON esquema.objeto FROM usuario;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23425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Control de Privilegios de Sistemas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69565"/>
              </p:ext>
            </p:extLst>
          </p:nvPr>
        </p:nvGraphicFramePr>
        <p:xfrm>
          <a:off x="727781" y="1078220"/>
          <a:ext cx="7814864" cy="5249835"/>
        </p:xfrm>
        <a:graphic>
          <a:graphicData uri="http://schemas.openxmlformats.org/drawingml/2006/table">
            <a:tbl>
              <a:tblPr/>
              <a:tblGrid>
                <a:gridCol w="2842352">
                  <a:extLst>
                    <a:ext uri="{9D8B030D-6E8A-4147-A177-3AD203B41FA5}">
                      <a16:colId xmlns:a16="http://schemas.microsoft.com/office/drawing/2014/main" val="68926886"/>
                    </a:ext>
                  </a:extLst>
                </a:gridCol>
                <a:gridCol w="4972512">
                  <a:extLst>
                    <a:ext uri="{9D8B030D-6E8A-4147-A177-3AD203B41FA5}">
                      <a16:colId xmlns:a16="http://schemas.microsoft.com/office/drawing/2014/main" val="540414571"/>
                    </a:ext>
                  </a:extLst>
                </a:gridCol>
              </a:tblGrid>
              <a:tr h="352006">
                <a:tc>
                  <a:txBody>
                    <a:bodyPr/>
                    <a:lstStyle/>
                    <a:p>
                      <a:pPr algn="just"/>
                      <a:r>
                        <a:rPr lang="es-CL" sz="1600" b="1">
                          <a:solidFill>
                            <a:srgbClr val="C9CBC3"/>
                          </a:solidFill>
                          <a:effectLst/>
                          <a:latin typeface="museo-slab"/>
                        </a:rPr>
                        <a:t>Privilegio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4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b="1">
                          <a:solidFill>
                            <a:srgbClr val="C9CBC3"/>
                          </a:solidFill>
                          <a:effectLst/>
                          <a:latin typeface="museo-slab"/>
                        </a:rPr>
                        <a:t>Significado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89670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algn="just"/>
                      <a:r>
                        <a:rPr lang="es-CL" sz="1600" b="1">
                          <a:solidFill>
                            <a:srgbClr val="B37046"/>
                          </a:solidFill>
                          <a:effectLst/>
                        </a:rPr>
                        <a:t>CREATE SESSION</a:t>
                      </a:r>
                      <a:endParaRPr lang="es-CL" sz="160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Permite al usuario conectar con la base de datos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860206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algn="just"/>
                      <a:r>
                        <a:rPr lang="es-CL" sz="1600" b="1" dirty="0">
                          <a:solidFill>
                            <a:srgbClr val="B37046"/>
                          </a:solidFill>
                          <a:effectLst/>
                        </a:rPr>
                        <a:t>CREATE TABLE</a:t>
                      </a:r>
                      <a:endParaRPr lang="es-CL" sz="1600" dirty="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effectLst/>
                        </a:rPr>
                        <a:t>Permite crear tablas. Incluye la posibilidad de borrarlas.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109559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dirty="0" smtClean="0">
                          <a:solidFill>
                            <a:srgbClr val="B37046"/>
                          </a:solidFill>
                          <a:effectLst/>
                        </a:rPr>
                        <a:t>CREATE VIEW</a:t>
                      </a:r>
                      <a:endParaRPr lang="es-CL" sz="1600" dirty="0" smtClean="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>
                          <a:effectLst/>
                        </a:rPr>
                        <a:t>Permite crear Vistas. Incluye la posibilidad de borrarlas</a:t>
                      </a:r>
                      <a:endParaRPr lang="es-ES" sz="1600" dirty="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44199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dirty="0" smtClean="0">
                          <a:solidFill>
                            <a:srgbClr val="B37046"/>
                          </a:solidFill>
                          <a:effectLst/>
                        </a:rPr>
                        <a:t>CREATE PROCEDURE</a:t>
                      </a:r>
                      <a:endParaRPr lang="es-CL" sz="1600" dirty="0" smtClean="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Permite crear Procedimientos. 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78821"/>
                  </a:ext>
                </a:extLst>
              </a:tr>
              <a:tr h="652793">
                <a:tc>
                  <a:txBody>
                    <a:bodyPr/>
                    <a:lstStyle/>
                    <a:p>
                      <a:pPr algn="just"/>
                      <a:r>
                        <a:rPr lang="es-CL" sz="1600" b="1">
                          <a:solidFill>
                            <a:srgbClr val="B37046"/>
                          </a:solidFill>
                          <a:effectLst/>
                        </a:rPr>
                        <a:t>GRANT ANY OBJECT PRIVILEGE</a:t>
                      </a:r>
                      <a:endParaRPr lang="es-CL" sz="160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Permite conceder privilegios sobre objetos que no son del usuario (pertenecen a otros usuarios) a terceros usuarios.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64841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algn="just"/>
                      <a:r>
                        <a:rPr lang="es-CL" sz="1600" b="1">
                          <a:solidFill>
                            <a:srgbClr val="B37046"/>
                          </a:solidFill>
                          <a:effectLst/>
                        </a:rPr>
                        <a:t>CREATE ANY TABLE</a:t>
                      </a:r>
                      <a:endParaRPr lang="es-CL" sz="160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Permite crear tablas en otros esquemas de usuario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21056"/>
                  </a:ext>
                </a:extLst>
              </a:tr>
              <a:tr h="352006">
                <a:tc>
                  <a:txBody>
                    <a:bodyPr/>
                    <a:lstStyle/>
                    <a:p>
                      <a:pPr algn="just"/>
                      <a:r>
                        <a:rPr lang="es-CL" sz="1600" b="1">
                          <a:solidFill>
                            <a:srgbClr val="B37046"/>
                          </a:solidFill>
                          <a:effectLst/>
                        </a:rPr>
                        <a:t>DROP ANY TABLE</a:t>
                      </a:r>
                      <a:endParaRPr lang="es-CL" sz="160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Permite borrar tablas de otros usuarios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692516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algn="just"/>
                      <a:r>
                        <a:rPr lang="es-CL" sz="1600" b="1">
                          <a:solidFill>
                            <a:srgbClr val="B37046"/>
                          </a:solidFill>
                          <a:effectLst/>
                        </a:rPr>
                        <a:t>SELECT ANY TABLE</a:t>
                      </a:r>
                      <a:endParaRPr lang="es-CL" sz="160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Permite seleccionar datos en tablas de otros usuarios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592901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algn="just"/>
                      <a:r>
                        <a:rPr lang="es-CL" sz="1600" b="1">
                          <a:solidFill>
                            <a:srgbClr val="B37046"/>
                          </a:solidFill>
                          <a:effectLst/>
                        </a:rPr>
                        <a:t>INSERT ANY TABLE</a:t>
                      </a:r>
                      <a:endParaRPr lang="es-CL" sz="160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Permite añadir datos en tablas de otros usuarios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16438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algn="just"/>
                      <a:r>
                        <a:rPr lang="es-CL" sz="1600" b="1">
                          <a:solidFill>
                            <a:srgbClr val="B37046"/>
                          </a:solidFill>
                          <a:effectLst/>
                        </a:rPr>
                        <a:t>UPDATE ANY TABLE</a:t>
                      </a:r>
                      <a:endParaRPr lang="es-CL" sz="160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Permite eliminar datos en tablas de otros usuarios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286028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algn="just"/>
                      <a:r>
                        <a:rPr lang="es-CL" sz="1600" b="1" dirty="0">
                          <a:solidFill>
                            <a:srgbClr val="B37046"/>
                          </a:solidFill>
                          <a:effectLst/>
                        </a:rPr>
                        <a:t>DELETE ANY TABLE</a:t>
                      </a:r>
                      <a:endParaRPr lang="es-CL" sz="1600" dirty="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>
                          <a:effectLst/>
                        </a:rPr>
                        <a:t>Permite eliminar datos en tablas de otros usuarios</a:t>
                      </a: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478113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algn="just" defTabSz="457200" rtl="0" eaLnBrk="1" latinLnBrk="0" hangingPunct="1"/>
                      <a:r>
                        <a:rPr lang="es-CL" sz="1600" b="1" kern="1200" dirty="0" smtClean="0">
                          <a:solidFill>
                            <a:srgbClr val="B3704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UNLIMITED TABLESPACE</a:t>
                      </a:r>
                      <a:endParaRPr lang="es-CL" sz="1600" b="1" kern="1200" dirty="0">
                        <a:solidFill>
                          <a:srgbClr val="B3704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dirty="0" smtClean="0">
                          <a:effectLst/>
                        </a:rPr>
                        <a:t>Usa cuota ilimitada al escribir en cualquier </a:t>
                      </a:r>
                      <a:r>
                        <a:rPr lang="es-ES" sz="1600" dirty="0" err="1" smtClean="0">
                          <a:effectLst/>
                        </a:rPr>
                        <a:t>tablespace</a:t>
                      </a:r>
                      <a:r>
                        <a:rPr lang="es-ES" sz="1600" dirty="0" smtClean="0">
                          <a:effectLst/>
                        </a:rPr>
                        <a:t>. </a:t>
                      </a:r>
                      <a:endParaRPr lang="es-ES" sz="1600" dirty="0">
                        <a:effectLst/>
                      </a:endParaRPr>
                    </a:p>
                  </a:txBody>
                  <a:tcPr marL="41523" marR="41523" marT="20761" marB="20761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37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1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Control de Privilegios de </a:t>
            </a:r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Objetos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8761"/>
              </p:ext>
            </p:extLst>
          </p:nvPr>
        </p:nvGraphicFramePr>
        <p:xfrm>
          <a:off x="685799" y="3017299"/>
          <a:ext cx="7975601" cy="2748298"/>
        </p:xfrm>
        <a:graphic>
          <a:graphicData uri="http://schemas.openxmlformats.org/drawingml/2006/table">
            <a:tbl>
              <a:tblPr/>
              <a:tblGrid>
                <a:gridCol w="2108201">
                  <a:extLst>
                    <a:ext uri="{9D8B030D-6E8A-4147-A177-3AD203B41FA5}">
                      <a16:colId xmlns:a16="http://schemas.microsoft.com/office/drawing/2014/main" val="2771264863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952096737"/>
                    </a:ext>
                  </a:extLst>
                </a:gridCol>
              </a:tblGrid>
              <a:tr h="252067">
                <a:tc>
                  <a:txBody>
                    <a:bodyPr/>
                    <a:lstStyle/>
                    <a:p>
                      <a:pPr algn="just"/>
                      <a:r>
                        <a:rPr lang="es-CL" sz="1800" b="1" dirty="0">
                          <a:solidFill>
                            <a:srgbClr val="C9CBC3"/>
                          </a:solidFill>
                          <a:effectLst/>
                          <a:latin typeface="museo-slab"/>
                        </a:rPr>
                        <a:t>Privilegio</a:t>
                      </a: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4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800" b="1" dirty="0">
                          <a:solidFill>
                            <a:srgbClr val="C9CBC3"/>
                          </a:solidFill>
                          <a:effectLst/>
                          <a:latin typeface="museo-slab"/>
                        </a:rPr>
                        <a:t>Aplicable a</a:t>
                      </a: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4233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algn="just"/>
                      <a:r>
                        <a:rPr lang="es-CL" sz="1800" b="1">
                          <a:solidFill>
                            <a:srgbClr val="B37046"/>
                          </a:solidFill>
                          <a:effectLst/>
                        </a:rPr>
                        <a:t>SELECT</a:t>
                      </a:r>
                      <a:endParaRPr lang="es-CL" sz="1800">
                        <a:effectLst/>
                      </a:endParaRP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800">
                          <a:effectLst/>
                        </a:rPr>
                        <a:t>Tablas, vistas, instantáneas, secuencias</a:t>
                      </a: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270514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algn="just"/>
                      <a:r>
                        <a:rPr lang="es-CL" sz="1800" b="1">
                          <a:solidFill>
                            <a:srgbClr val="B37046"/>
                          </a:solidFill>
                          <a:effectLst/>
                        </a:rPr>
                        <a:t>INSERT</a:t>
                      </a:r>
                      <a:endParaRPr lang="es-CL" sz="1800">
                        <a:effectLst/>
                      </a:endParaRP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800">
                          <a:effectLst/>
                        </a:rPr>
                        <a:t>Tablas, vistas,</a:t>
                      </a: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198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algn="just"/>
                      <a:r>
                        <a:rPr lang="es-CL" sz="1800" b="1">
                          <a:solidFill>
                            <a:srgbClr val="B37046"/>
                          </a:solidFill>
                          <a:effectLst/>
                        </a:rPr>
                        <a:t>UPDATE</a:t>
                      </a:r>
                      <a:endParaRPr lang="es-CL" sz="1800">
                        <a:effectLst/>
                      </a:endParaRP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800">
                          <a:effectLst/>
                        </a:rPr>
                        <a:t>Tablas, vistas</a:t>
                      </a: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81625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algn="just"/>
                      <a:r>
                        <a:rPr lang="es-CL" sz="1800" b="1" dirty="0">
                          <a:solidFill>
                            <a:srgbClr val="B37046"/>
                          </a:solidFill>
                          <a:effectLst/>
                        </a:rPr>
                        <a:t>DELETE</a:t>
                      </a:r>
                      <a:endParaRPr lang="es-CL" sz="1800" dirty="0">
                        <a:effectLst/>
                      </a:endParaRP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800">
                          <a:effectLst/>
                        </a:rPr>
                        <a:t>Tablas, vistas</a:t>
                      </a: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01869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algn="just"/>
                      <a:r>
                        <a:rPr lang="es-CL" sz="1800" b="1">
                          <a:solidFill>
                            <a:srgbClr val="B37046"/>
                          </a:solidFill>
                          <a:effectLst/>
                        </a:rPr>
                        <a:t>ALTER</a:t>
                      </a:r>
                      <a:endParaRPr lang="es-CL" sz="1800">
                        <a:effectLst/>
                      </a:endParaRP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800">
                          <a:effectLst/>
                        </a:rPr>
                        <a:t>Tablas, secuencias</a:t>
                      </a: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11665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pPr algn="just"/>
                      <a:r>
                        <a:rPr lang="es-CL" sz="1800" b="1" dirty="0">
                          <a:solidFill>
                            <a:srgbClr val="B37046"/>
                          </a:solidFill>
                          <a:effectLst/>
                        </a:rPr>
                        <a:t>INDEX</a:t>
                      </a:r>
                      <a:endParaRPr lang="es-CL" sz="1800" dirty="0">
                        <a:effectLst/>
                      </a:endParaRP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>
                          <a:effectLst/>
                        </a:rPr>
                        <a:t>Tablas (para crear índices en la misma)</a:t>
                      </a: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830176"/>
                  </a:ext>
                </a:extLst>
              </a:tr>
              <a:tr h="441700">
                <a:tc>
                  <a:txBody>
                    <a:bodyPr/>
                    <a:lstStyle/>
                    <a:p>
                      <a:pPr algn="just"/>
                      <a:r>
                        <a:rPr lang="es-CL" sz="1800" b="1" dirty="0">
                          <a:solidFill>
                            <a:srgbClr val="B37046"/>
                          </a:solidFill>
                          <a:effectLst/>
                        </a:rPr>
                        <a:t>REFERENCES</a:t>
                      </a:r>
                      <a:endParaRPr lang="es-CL" sz="1800" dirty="0">
                        <a:effectLst/>
                      </a:endParaRP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0D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dirty="0">
                          <a:effectLst/>
                        </a:rPr>
                        <a:t>Tablas (para crear claves secundarias, </a:t>
                      </a:r>
                      <a:r>
                        <a:rPr lang="es-ES" sz="1800" b="1" dirty="0">
                          <a:solidFill>
                            <a:srgbClr val="B37046"/>
                          </a:solidFill>
                          <a:effectLst/>
                        </a:rPr>
                        <a:t>FOREIGN KEY</a:t>
                      </a:r>
                      <a:r>
                        <a:rPr lang="es-ES" sz="1800" dirty="0">
                          <a:effectLst/>
                        </a:rPr>
                        <a:t>)</a:t>
                      </a:r>
                    </a:p>
                  </a:txBody>
                  <a:tcPr marL="55195" marR="55195" marT="27597" marB="27597" anchor="ctr">
                    <a:lnL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4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377844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85798" y="1099595"/>
            <a:ext cx="7975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museo-sans"/>
              </a:rPr>
              <a:t>Los privilegios de objeto marcan qué operaciones le están permitidas a un usuario realizar sobre el </a:t>
            </a:r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objeto.</a:t>
            </a:r>
          </a:p>
          <a:p>
            <a:r>
              <a:rPr lang="es-ES" sz="2000" dirty="0">
                <a:solidFill>
                  <a:srgbClr val="000000"/>
                </a:solidFill>
                <a:latin typeface="museo-sans"/>
              </a:rPr>
              <a:t>S</a:t>
            </a:r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e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pueden asignar varios privilegios a la vez y también varios posibles usuarios.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970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Control de Privilegios de </a:t>
            </a:r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Objetos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16021" y="1239295"/>
            <a:ext cx="61214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museo-sans"/>
              </a:rPr>
              <a:t>CREATE USER alumno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   IDENTIFIED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BY "</a:t>
            </a:r>
            <a:r>
              <a:rPr lang="es-ES" sz="2000" dirty="0" err="1">
                <a:solidFill>
                  <a:srgbClr val="000000"/>
                </a:solidFill>
                <a:latin typeface="museo-sans"/>
              </a:rPr>
              <a:t>Pa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$$w0rd_2021"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   ACCOUNT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UNLOCK;</a:t>
            </a:r>
          </a:p>
          <a:p>
            <a:endParaRPr lang="es-ES" sz="2000" dirty="0">
              <a:solidFill>
                <a:srgbClr val="000000"/>
              </a:solidFill>
              <a:latin typeface="museo-sans"/>
            </a:endParaRPr>
          </a:p>
          <a:p>
            <a:r>
              <a:rPr lang="es-ES" sz="2000" dirty="0">
                <a:solidFill>
                  <a:srgbClr val="000000"/>
                </a:solidFill>
                <a:latin typeface="museo-sans"/>
              </a:rPr>
              <a:t>GRANT CREATE SESSION TO alumno;</a:t>
            </a:r>
          </a:p>
          <a:p>
            <a:endParaRPr lang="es-ES" sz="2000" dirty="0" smtClean="0">
              <a:solidFill>
                <a:srgbClr val="000000"/>
              </a:solidFill>
              <a:latin typeface="museo-sans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GRANT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CREATE TABLE, </a:t>
            </a:r>
            <a:endParaRPr lang="es-ES" sz="2000" dirty="0" smtClean="0">
              <a:solidFill>
                <a:srgbClr val="000000"/>
              </a:solidFill>
              <a:latin typeface="museo-sans"/>
            </a:endParaRPr>
          </a:p>
          <a:p>
            <a:r>
              <a:rPr lang="es-ES" sz="2000" dirty="0">
                <a:solidFill>
                  <a:srgbClr val="000000"/>
                </a:solidFill>
                <a:latin typeface="museo-sans"/>
              </a:rPr>
              <a:t>	</a:t>
            </a:r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	 CREATE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VIEW, </a:t>
            </a:r>
            <a:endParaRPr lang="es-ES" sz="2000" dirty="0" smtClean="0">
              <a:solidFill>
                <a:srgbClr val="000000"/>
              </a:solidFill>
              <a:latin typeface="museo-sans"/>
            </a:endParaRPr>
          </a:p>
          <a:p>
            <a:r>
              <a:rPr lang="es-ES" sz="2000" dirty="0">
                <a:solidFill>
                  <a:srgbClr val="000000"/>
                </a:solidFill>
                <a:latin typeface="museo-sans"/>
              </a:rPr>
              <a:t>	</a:t>
            </a:r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	 CREATE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PROCEDURE TO alumno;</a:t>
            </a:r>
          </a:p>
          <a:p>
            <a:endParaRPr lang="es-ES" sz="2000" dirty="0" smtClean="0">
              <a:solidFill>
                <a:srgbClr val="000000"/>
              </a:solidFill>
              <a:latin typeface="museo-sans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GRANT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UNLIMITED TABLESPACE TO alumno;</a:t>
            </a:r>
          </a:p>
          <a:p>
            <a:endParaRPr lang="es-ES" sz="2000" dirty="0">
              <a:solidFill>
                <a:srgbClr val="000000"/>
              </a:solidFill>
              <a:latin typeface="museo-sans"/>
            </a:endParaRPr>
          </a:p>
          <a:p>
            <a:r>
              <a:rPr lang="es-ES" sz="2000" dirty="0">
                <a:solidFill>
                  <a:srgbClr val="000000"/>
                </a:solidFill>
                <a:latin typeface="museo-sans"/>
              </a:rPr>
              <a:t>GRANT </a:t>
            </a:r>
            <a:r>
              <a:rPr lang="es-ES" sz="2000" dirty="0" err="1">
                <a:solidFill>
                  <a:srgbClr val="000000"/>
                </a:solidFill>
                <a:latin typeface="museo-sans"/>
              </a:rPr>
              <a:t>Select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 ON </a:t>
            </a:r>
            <a:r>
              <a:rPr lang="es-ES" sz="2000" dirty="0" err="1">
                <a:solidFill>
                  <a:srgbClr val="000000"/>
                </a:solidFill>
                <a:latin typeface="museo-sans"/>
              </a:rPr>
              <a:t>hr.employees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 TO alumno;</a:t>
            </a:r>
          </a:p>
          <a:p>
            <a:r>
              <a:rPr lang="es-ES" sz="2000" dirty="0">
                <a:solidFill>
                  <a:srgbClr val="000000"/>
                </a:solidFill>
                <a:latin typeface="museo-sans"/>
              </a:rPr>
              <a:t>GRANT </a:t>
            </a:r>
            <a:r>
              <a:rPr lang="es-ES" sz="2000" dirty="0" err="1">
                <a:solidFill>
                  <a:srgbClr val="000000"/>
                </a:solidFill>
                <a:latin typeface="museo-sans"/>
              </a:rPr>
              <a:t>Select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 ON </a:t>
            </a:r>
            <a:r>
              <a:rPr lang="es-ES" sz="2000" dirty="0" err="1">
                <a:solidFill>
                  <a:srgbClr val="000000"/>
                </a:solidFill>
                <a:latin typeface="museo-sans"/>
              </a:rPr>
              <a:t>hr.departments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 TO alumno, </a:t>
            </a:r>
            <a:r>
              <a:rPr lang="es-ES" sz="2000" dirty="0" err="1">
                <a:solidFill>
                  <a:srgbClr val="000000"/>
                </a:solidFill>
                <a:latin typeface="museo-sans"/>
              </a:rPr>
              <a:t>sh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;</a:t>
            </a:r>
          </a:p>
          <a:p>
            <a:r>
              <a:rPr lang="es-ES" sz="2000" dirty="0">
                <a:solidFill>
                  <a:srgbClr val="000000"/>
                </a:solidFill>
                <a:latin typeface="museo-sans"/>
              </a:rPr>
              <a:t>GRANT </a:t>
            </a:r>
            <a:r>
              <a:rPr lang="es-ES" sz="2000" dirty="0" err="1">
                <a:solidFill>
                  <a:srgbClr val="000000"/>
                </a:solidFill>
                <a:latin typeface="museo-sans"/>
              </a:rPr>
              <a:t>Select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museo-sans"/>
              </a:rPr>
              <a:t>Update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 ON </a:t>
            </a:r>
            <a:r>
              <a:rPr lang="es-ES" sz="2000" dirty="0" err="1">
                <a:solidFill>
                  <a:srgbClr val="000000"/>
                </a:solidFill>
                <a:latin typeface="museo-sans"/>
              </a:rPr>
              <a:t>hr.regions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 TO alumno;</a:t>
            </a:r>
            <a:endParaRPr lang="es-CL" sz="2000" dirty="0"/>
          </a:p>
        </p:txBody>
      </p:sp>
      <p:sp>
        <p:nvSpPr>
          <p:cNvPr id="4" name="Rectángulo 3"/>
          <p:cNvSpPr/>
          <p:nvPr/>
        </p:nvSpPr>
        <p:spPr>
          <a:xfrm>
            <a:off x="5486400" y="1201195"/>
            <a:ext cx="305624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Crea al usuario “alumno” con contraseña “</a:t>
            </a:r>
            <a:r>
              <a:rPr lang="es-CL" dirty="0" err="1" smtClean="0">
                <a:solidFill>
                  <a:srgbClr val="FF0000"/>
                </a:solidFill>
              </a:rPr>
              <a:t>Pa</a:t>
            </a:r>
            <a:r>
              <a:rPr lang="es-CL" dirty="0" smtClean="0">
                <a:solidFill>
                  <a:srgbClr val="FF0000"/>
                </a:solidFill>
              </a:rPr>
              <a:t>$$w0rd_2021”, con la cuenta desbloqueada.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735244" y="2344637"/>
            <a:ext cx="2807401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El usuario puede conectarse a la Base de Datos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64222" y="3261342"/>
            <a:ext cx="4678423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El usuario crear Tablas, Vistas y Procedimientos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540500" y="4154409"/>
            <a:ext cx="200214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No hay limite en tamaños de tablas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289800" y="5151503"/>
            <a:ext cx="125284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Privilegios a objetos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4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8012802" cy="92223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Administración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de </a:t>
            </a:r>
            <a:r>
              <a:rPr lang="es-ES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Roles </a:t>
            </a:r>
            <a:r>
              <a:rPr lang="es-ES" sz="2400" b="1" dirty="0">
                <a:solidFill>
                  <a:srgbClr val="D40202"/>
                </a:solidFill>
                <a:latin typeface="Myriad Pro"/>
                <a:cs typeface="Myriad Pro"/>
              </a:rPr>
              <a:t>en Oracle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61186" y="955028"/>
            <a:ext cx="7624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Los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roles son privilegios </a:t>
            </a:r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que se juntan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sobre un mismo </a:t>
            </a:r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nombre.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El propósito es facilitar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la asignación de privilegios a los usuarios. </a:t>
            </a:r>
            <a:endParaRPr lang="es-ES" sz="2000" dirty="0" smtClean="0">
              <a:solidFill>
                <a:srgbClr val="000000"/>
              </a:solidFill>
              <a:latin typeface="museo-sans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Un </a:t>
            </a:r>
            <a:r>
              <a:rPr lang="es-ES" sz="2000" dirty="0">
                <a:solidFill>
                  <a:srgbClr val="000000"/>
                </a:solidFill>
                <a:latin typeface="museo-sans"/>
              </a:rPr>
              <a:t>usuario puede tener asignados varios roles y viceversa.</a:t>
            </a:r>
            <a:endParaRPr lang="es-CL" sz="2000" dirty="0"/>
          </a:p>
        </p:txBody>
      </p:sp>
      <p:sp>
        <p:nvSpPr>
          <p:cNvPr id="4" name="Rectángulo 3"/>
          <p:cNvSpPr/>
          <p:nvPr/>
        </p:nvSpPr>
        <p:spPr>
          <a:xfrm>
            <a:off x="1325940" y="2113897"/>
            <a:ext cx="669531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sz="2000" dirty="0"/>
              <a:t>CREATE ROLE </a:t>
            </a:r>
            <a:r>
              <a:rPr lang="es-CL" sz="2000" i="1" dirty="0"/>
              <a:t>rol</a:t>
            </a:r>
            <a:r>
              <a:rPr lang="es-CL" sz="2000" dirty="0"/>
              <a:t>  [NOT IDENTIFIED | </a:t>
            </a:r>
            <a:r>
              <a:rPr lang="es-CL" sz="2000" dirty="0" smtClean="0"/>
              <a:t>IDENTIFIED BY </a:t>
            </a:r>
            <a:r>
              <a:rPr lang="es-CL" sz="2000" i="1" dirty="0" err="1" smtClean="0"/>
              <a:t>password</a:t>
            </a:r>
            <a:r>
              <a:rPr lang="es-CL" sz="2000" dirty="0" smtClean="0"/>
              <a:t>];</a:t>
            </a:r>
            <a:endParaRPr lang="es-CL" sz="2000" dirty="0"/>
          </a:p>
        </p:txBody>
      </p:sp>
      <p:sp>
        <p:nvSpPr>
          <p:cNvPr id="5" name="Rectángulo 4"/>
          <p:cNvSpPr/>
          <p:nvPr/>
        </p:nvSpPr>
        <p:spPr>
          <a:xfrm>
            <a:off x="538108" y="2699659"/>
            <a:ext cx="1907712" cy="378565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rgbClr val="000000"/>
                </a:solidFill>
                <a:latin typeface="museo-sans"/>
              </a:rPr>
              <a:t>La opción IDENTIFIED hace que el rol sólo pueda utilizarse si el usuario se identifica con la contraseña </a:t>
            </a:r>
            <a:r>
              <a:rPr lang="es-ES" sz="2000" dirty="0" smtClean="0">
                <a:solidFill>
                  <a:srgbClr val="000000"/>
                </a:solidFill>
                <a:latin typeface="museo-sans"/>
              </a:rPr>
              <a:t>establecida.</a:t>
            </a:r>
          </a:p>
          <a:p>
            <a:pPr algn="ctr"/>
            <a:r>
              <a:rPr lang="es-ES" sz="2000" dirty="0">
                <a:solidFill>
                  <a:srgbClr val="000000"/>
                </a:solidFill>
                <a:latin typeface="museo-sans"/>
              </a:rPr>
              <a:t>Por defecto un rol no requiere identificación.</a:t>
            </a:r>
            <a:endParaRPr lang="es-CL" sz="2000" dirty="0">
              <a:solidFill>
                <a:srgbClr val="000000"/>
              </a:solidFill>
              <a:latin typeface="museo-san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34714" y="3149833"/>
            <a:ext cx="137318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s-CL" altLang="es-CL" sz="18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endParaRPr lang="es-CL" altLang="es-CL" sz="18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46338" y="5264238"/>
            <a:ext cx="17319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s-CL" altLang="es-CL" sz="18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Privilegios</a:t>
            </a:r>
            <a:endParaRPr lang="es-CL" altLang="es-CL" sz="18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846338" y="4119602"/>
            <a:ext cx="10953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Roles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6526651" y="4116478"/>
            <a:ext cx="1816927" cy="354012"/>
          </a:xfrm>
          <a:prstGeom prst="rect">
            <a:avLst/>
          </a:prstGeom>
          <a:solidFill>
            <a:srgbClr val="CC99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sym typeface="Times New Roman" panose="02020603050405020304" pitchFamily="18" charset="0"/>
              </a:rPr>
              <a:t>Ejecutivos</a:t>
            </a:r>
            <a:endParaRPr lang="es-CL" altLang="es-CL" sz="1800" dirty="0">
              <a:solidFill>
                <a:srgbClr val="000000"/>
              </a:solidFill>
              <a:latin typeface="Courier New" panose="02070309020205020404" pitchFamily="49" charset="0"/>
              <a:sym typeface="Times New Roman" panose="020206030504050203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390801" y="4096230"/>
            <a:ext cx="1739900" cy="354012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s-CL" altLang="es-CL" sz="1800" dirty="0" smtClean="0">
                <a:solidFill>
                  <a:srgbClr val="000000"/>
                </a:solidFill>
                <a:latin typeface="Courier New" panose="02070309020205020404" pitchFamily="49" charset="0"/>
                <a:sym typeface="Times New Roman" panose="02020603050405020304" pitchFamily="18" charset="0"/>
              </a:rPr>
              <a:t>Directores</a:t>
            </a:r>
            <a:endParaRPr lang="es-CL" altLang="es-CL" sz="1800" dirty="0">
              <a:solidFill>
                <a:srgbClr val="000000"/>
              </a:solidFill>
              <a:latin typeface="Courier New" panose="02070309020205020404" pitchFamily="49" charset="0"/>
              <a:sym typeface="Times New Roman" panose="02020603050405020304" pitchFamily="18" charset="0"/>
            </a:endParaRPr>
          </a:p>
        </p:txBody>
      </p:sp>
      <p:pic>
        <p:nvPicPr>
          <p:cNvPr id="15" name="Picture 10" descr="People: Person, User, 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700203" y="2674836"/>
            <a:ext cx="1023192" cy="101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People: Person, User, Yel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69432" y="2675436"/>
            <a:ext cx="1059674" cy="105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People: Person, User, Yel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08488" y="2745145"/>
            <a:ext cx="977523" cy="9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4640299" y="3273431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Juan</a:t>
            </a: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272232" y="3302328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Alicia</a:t>
            </a: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408893" y="3294559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Mario</a:t>
            </a: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6140967" y="4287421"/>
            <a:ext cx="37541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blackWhite">
          <a:xfrm>
            <a:off x="4152643" y="5591868"/>
            <a:ext cx="1060603" cy="9144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Borrar</a:t>
            </a:r>
          </a:p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clientes.</a:t>
            </a:r>
            <a:endParaRPr lang="es-CL" altLang="es-CL" sz="16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blackWhite">
          <a:xfrm>
            <a:off x="6719511" y="5635107"/>
            <a:ext cx="1295400" cy="914400"/>
          </a:xfrm>
          <a:prstGeom prst="ellipse">
            <a:avLst/>
          </a:prstGeom>
          <a:solidFill>
            <a:srgbClr val="CC99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Seleccionar</a:t>
            </a:r>
          </a:p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clientes.</a:t>
            </a:r>
            <a:endParaRPr lang="es-CL" altLang="es-CL" sz="16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blackWhite">
          <a:xfrm>
            <a:off x="7478036" y="4816564"/>
            <a:ext cx="1348205" cy="914400"/>
          </a:xfrm>
          <a:prstGeom prst="ellipse">
            <a:avLst/>
          </a:prstGeom>
          <a:solidFill>
            <a:srgbClr val="CC99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Actualizar</a:t>
            </a:r>
          </a:p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clientes.</a:t>
            </a:r>
            <a:endParaRPr lang="es-CL" altLang="es-CL" sz="16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780606" y="4470489"/>
            <a:ext cx="1353620" cy="1150937"/>
            <a:chOff x="6780606" y="4470489"/>
            <a:chExt cx="1353620" cy="1150937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 flipV="1">
              <a:off x="6780606" y="4483190"/>
              <a:ext cx="0" cy="29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 flipH="1" flipV="1">
              <a:off x="7413654" y="4470489"/>
              <a:ext cx="4763" cy="11509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V="1">
              <a:off x="8132638" y="4489112"/>
              <a:ext cx="1588" cy="302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5137667" y="3684016"/>
            <a:ext cx="2859582" cy="386251"/>
            <a:chOff x="5137667" y="3684016"/>
            <a:chExt cx="2859582" cy="386251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5137667" y="3690498"/>
              <a:ext cx="1587" cy="3796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V="1">
              <a:off x="7995662" y="3684016"/>
              <a:ext cx="1587" cy="386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6799269" y="3725409"/>
              <a:ext cx="1587" cy="3448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1" name="Oval 25"/>
          <p:cNvSpPr>
            <a:spLocks noChangeArrowheads="1"/>
          </p:cNvSpPr>
          <p:nvPr/>
        </p:nvSpPr>
        <p:spPr bwMode="blackWhite">
          <a:xfrm>
            <a:off x="5336949" y="5612686"/>
            <a:ext cx="1003300" cy="9144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Crear</a:t>
            </a:r>
          </a:p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clientes.</a:t>
            </a:r>
            <a:endParaRPr lang="es-CL" altLang="es-CL" sz="16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4812727" y="4468606"/>
            <a:ext cx="801037" cy="1184865"/>
            <a:chOff x="4812727" y="4468606"/>
            <a:chExt cx="801037" cy="1184865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4812727" y="4476788"/>
              <a:ext cx="0" cy="11150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5613764" y="4468606"/>
              <a:ext cx="0" cy="11848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</p:grpSp>
      <p:sp>
        <p:nvSpPr>
          <p:cNvPr id="33" name="Oval 27"/>
          <p:cNvSpPr>
            <a:spLocks noChangeArrowheads="1"/>
          </p:cNvSpPr>
          <p:nvPr/>
        </p:nvSpPr>
        <p:spPr bwMode="blackWhite">
          <a:xfrm>
            <a:off x="5965782" y="4791260"/>
            <a:ext cx="1368488" cy="925417"/>
          </a:xfrm>
          <a:prstGeom prst="ellipse">
            <a:avLst/>
          </a:prstGeom>
          <a:solidFill>
            <a:srgbClr val="FF99CC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Crear</a:t>
            </a:r>
          </a:p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s-CL" altLang="es-CL" sz="1600" dirty="0" smtClean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O. Compra.</a:t>
            </a:r>
            <a:endParaRPr lang="es-CL" altLang="es-CL" sz="1600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0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1379</Words>
  <Application>Microsoft Office PowerPoint</Application>
  <PresentationFormat>Presentación en pantalla (4:3)</PresentationFormat>
  <Paragraphs>200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museo-sans</vt:lpstr>
      <vt:lpstr>museo-slab</vt:lpstr>
      <vt:lpstr>Myriad Pro</vt:lpstr>
      <vt:lpstr>Myriad Pro Light</vt:lpstr>
      <vt:lpstr>Times New Roman</vt:lpstr>
      <vt:lpstr>Tema de Office</vt:lpstr>
      <vt:lpstr>Bases de Datos Relacionales</vt:lpstr>
      <vt:lpstr>DESCRIPCIÓN DE LA ASIGNATURA - Unidad</vt:lpstr>
      <vt:lpstr>Gestión de Usuarios en Base de Datos</vt:lpstr>
      <vt:lpstr>Gestión de Usuarios en Base de Datos</vt:lpstr>
      <vt:lpstr>Control de privilegios del usuario</vt:lpstr>
      <vt:lpstr>Control de Privilegios de Sistemas</vt:lpstr>
      <vt:lpstr>Control de Privilegios de Objetos</vt:lpstr>
      <vt:lpstr>Control de Privilegios de Objetos</vt:lpstr>
      <vt:lpstr>Administración de Roles en Oracle</vt:lpstr>
      <vt:lpstr>Administración de Roles en Oracle</vt:lpstr>
      <vt:lpstr>Administración de Roles en Oracle</vt:lpstr>
      <vt:lpstr>Administración de Roles en Oracle</vt:lpstr>
      <vt:lpstr>Administración de Roles en Oracle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francisco</dc:creator>
  <cp:lastModifiedBy>Francisco Prieto Rossi</cp:lastModifiedBy>
  <cp:revision>169</cp:revision>
  <dcterms:created xsi:type="dcterms:W3CDTF">2015-06-26T15:52:47Z</dcterms:created>
  <dcterms:modified xsi:type="dcterms:W3CDTF">2021-09-01T19:42:03Z</dcterms:modified>
</cp:coreProperties>
</file>