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67" r:id="rId13"/>
    <p:sldId id="268" r:id="rId14"/>
    <p:sldId id="269" r:id="rId15"/>
    <p:sldId id="275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84" r:id="rId27"/>
    <p:sldId id="285" r:id="rId28"/>
    <p:sldId id="289" r:id="rId29"/>
    <p:sldId id="286" r:id="rId30"/>
    <p:sldId id="287" r:id="rId31"/>
    <p:sldId id="288" r:id="rId32"/>
    <p:sldId id="291" r:id="rId33"/>
    <p:sldId id="290" r:id="rId34"/>
    <p:sldId id="292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202"/>
    <a:srgbClr val="D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83971" autoAdjust="0"/>
  </p:normalViewPr>
  <p:slideViewPr>
    <p:cSldViewPr snapToGrid="0" snapToObjects="1">
      <p:cViewPr varScale="1">
        <p:scale>
          <a:sx n="87" d="100"/>
          <a:sy n="87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A04B-D51F-4F88-A405-EF652518DA02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BD23-A312-4170-BCCB-F9DD0002A5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2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68447" y="2291662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Bases de Datos Relacionales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Tecnologías </a:t>
            </a:r>
            <a:r>
              <a:rPr lang="es-ES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de Información y Ciberseguridad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403485" y="3024335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 smtClean="0">
                <a:latin typeface="Myriad Pro"/>
                <a:cs typeface="Myriad Pro"/>
              </a:rPr>
              <a:t>TI2022 – Primavera 2021</a:t>
            </a:r>
            <a:endParaRPr lang="es-CL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625898" y="3812280"/>
            <a:ext cx="54543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Funciones de una sola fila en </a:t>
            </a:r>
            <a:r>
              <a:rPr lang="es-ES" sz="2400" b="1" dirty="0" smtClean="0"/>
              <a:t>SQL</a:t>
            </a:r>
          </a:p>
          <a:p>
            <a:pPr algn="ctr"/>
            <a:r>
              <a:rPr lang="es-ES" sz="2000" dirty="0" smtClean="0"/>
              <a:t>Aplicar </a:t>
            </a:r>
            <a:r>
              <a:rPr lang="es-ES" sz="2000" dirty="0"/>
              <a:t>funciones de una sola fila en </a:t>
            </a:r>
            <a:r>
              <a:rPr lang="es-ES" sz="2000" dirty="0" err="1"/>
              <a:t>Sql</a:t>
            </a:r>
            <a:r>
              <a:rPr lang="es-ES" sz="2000" dirty="0"/>
              <a:t> para cumplir con el formato de datos requerido.</a:t>
            </a:r>
            <a:endParaRPr lang="es-CL" sz="20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07821" y="315982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Substr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09110" y="1917976"/>
            <a:ext cx="45961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SUBSTR(</a:t>
            </a:r>
            <a:r>
              <a:rPr lang="es-CL" i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columna|expresión</a:t>
            </a:r>
            <a:r>
              <a:rPr lang="es-CL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, m[,n]</a:t>
            </a:r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1615028" y="2472622"/>
            <a:ext cx="3784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SELECT </a:t>
            </a:r>
            <a:r>
              <a:rPr lang="es-CL" b="1" dirty="0" err="1"/>
              <a:t>first_name</a:t>
            </a:r>
            <a:r>
              <a:rPr lang="es-CL" b="1" dirty="0"/>
              <a:t>, </a:t>
            </a:r>
            <a:r>
              <a:rPr lang="es-CL" b="1" dirty="0" err="1"/>
              <a:t>last_name</a:t>
            </a:r>
            <a:r>
              <a:rPr lang="es-CL" b="1" dirty="0"/>
              <a:t>, </a:t>
            </a:r>
            <a:r>
              <a:rPr lang="es-CL" b="1" dirty="0" err="1"/>
              <a:t>job_id</a:t>
            </a:r>
            <a:endParaRPr lang="es-CL" b="1" dirty="0"/>
          </a:p>
          <a:p>
            <a:r>
              <a:rPr lang="es-CL" b="1" dirty="0"/>
              <a:t>FROM </a:t>
            </a:r>
            <a:r>
              <a:rPr lang="es-CL" b="1" dirty="0" err="1" smtClean="0"/>
              <a:t>employees</a:t>
            </a:r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b="1" dirty="0" smtClean="0"/>
              <a:t>WHERE </a:t>
            </a:r>
            <a:r>
              <a:rPr lang="es-CL" b="1" dirty="0">
                <a:solidFill>
                  <a:srgbClr val="FF0000"/>
                </a:solidFill>
              </a:rPr>
              <a:t>SUBSTR(</a:t>
            </a:r>
            <a:r>
              <a:rPr lang="es-CL" b="1" dirty="0" err="1">
                <a:solidFill>
                  <a:srgbClr val="FF0000"/>
                </a:solidFill>
              </a:rPr>
              <a:t>job_id</a:t>
            </a:r>
            <a:r>
              <a:rPr lang="es-CL" b="1" dirty="0" smtClean="0">
                <a:solidFill>
                  <a:srgbClr val="FF0000"/>
                </a:solidFill>
              </a:rPr>
              <a:t>, 4) </a:t>
            </a:r>
            <a:r>
              <a:rPr lang="es-CL" b="1" dirty="0" smtClean="0"/>
              <a:t>= 'REP</a:t>
            </a:r>
            <a:r>
              <a:rPr lang="es-CL" b="1" dirty="0"/>
              <a:t>';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53" y="3786673"/>
            <a:ext cx="3268586" cy="27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Substr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09110" y="1917976"/>
            <a:ext cx="45961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SUBSTR(</a:t>
            </a:r>
            <a:r>
              <a:rPr lang="es-CL" i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columna|expresión</a:t>
            </a:r>
            <a:r>
              <a:rPr lang="es-CL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, m[,n]</a:t>
            </a:r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0" y="30108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SELECT SUBSTR('ABCDEFG</a:t>
            </a:r>
            <a:r>
              <a:rPr lang="es-CL" dirty="0" smtClean="0"/>
              <a:t>', 1, 4</a:t>
            </a:r>
            <a:r>
              <a:rPr lang="es-CL" dirty="0"/>
              <a:t>) "</a:t>
            </a:r>
            <a:r>
              <a:rPr lang="es-CL" dirty="0" err="1"/>
              <a:t>Substring</a:t>
            </a:r>
            <a:r>
              <a:rPr lang="es-CL" dirty="0"/>
              <a:t>"</a:t>
            </a:r>
          </a:p>
          <a:p>
            <a:r>
              <a:rPr lang="es-CL" dirty="0" smtClean="0"/>
              <a:t>FROM </a:t>
            </a:r>
            <a:r>
              <a:rPr lang="es-CL" dirty="0"/>
              <a:t>DUAL;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05770" y="46413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SELECT SUBSTR('ABCDEFG</a:t>
            </a:r>
            <a:r>
              <a:rPr lang="es-CL" dirty="0" smtClean="0"/>
              <a:t>', -</a:t>
            </a:r>
            <a:r>
              <a:rPr lang="es-CL" dirty="0"/>
              <a:t>4</a:t>
            </a:r>
            <a:r>
              <a:rPr lang="es-CL" dirty="0" smtClean="0"/>
              <a:t>, 4</a:t>
            </a:r>
            <a:r>
              <a:rPr lang="es-CL" dirty="0"/>
              <a:t>) "</a:t>
            </a:r>
            <a:r>
              <a:rPr lang="es-CL" dirty="0" err="1"/>
              <a:t>Substring</a:t>
            </a:r>
            <a:r>
              <a:rPr lang="es-CL" dirty="0"/>
              <a:t>"</a:t>
            </a:r>
          </a:p>
          <a:p>
            <a:r>
              <a:rPr lang="es-CL" dirty="0" smtClean="0"/>
              <a:t>FROM </a:t>
            </a:r>
            <a:r>
              <a:rPr lang="es-CL" dirty="0"/>
              <a:t>DUAL;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31995" y="3688655"/>
            <a:ext cx="708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/>
              <a:t>ABCD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531995" y="5407823"/>
            <a:ext cx="6891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/>
              <a:t>DEFG</a:t>
            </a:r>
          </a:p>
        </p:txBody>
      </p:sp>
    </p:spTree>
    <p:extLst>
      <p:ext uri="{BB962C8B-B14F-4D97-AF65-F5344CB8AC3E}">
        <p14:creationId xmlns:p14="http://schemas.microsoft.com/office/powerpoint/2010/main" val="838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Length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61604" y="2088809"/>
            <a:ext cx="29590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 smtClean="0"/>
              <a:t>LENGTH(</a:t>
            </a:r>
            <a:r>
              <a:rPr lang="es-CL" b="1" dirty="0" err="1" smtClean="0"/>
              <a:t>columna|expresión</a:t>
            </a:r>
            <a:r>
              <a:rPr lang="es-CL" b="1" dirty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79210" y="2956355"/>
            <a:ext cx="2763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Devuelve </a:t>
            </a:r>
            <a:r>
              <a:rPr lang="es-ES" dirty="0"/>
              <a:t>el número de caracteres en la </a:t>
            </a:r>
            <a:r>
              <a:rPr lang="es-ES" dirty="0" smtClean="0"/>
              <a:t>expresión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771247" y="4497337"/>
            <a:ext cx="3910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SELECT </a:t>
            </a:r>
            <a:r>
              <a:rPr lang="es-CL" b="1" dirty="0" err="1"/>
              <a:t>last_name</a:t>
            </a:r>
            <a:r>
              <a:rPr lang="es-CL" b="1" dirty="0"/>
              <a:t>, </a:t>
            </a:r>
            <a:endParaRPr lang="es-CL" b="1" dirty="0" smtClean="0"/>
          </a:p>
          <a:p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smtClean="0">
                <a:solidFill>
                  <a:srgbClr val="FF0000"/>
                </a:solidFill>
              </a:rPr>
              <a:t>            LENGTH (</a:t>
            </a:r>
            <a:r>
              <a:rPr lang="es-CL" b="1" dirty="0" err="1" smtClean="0"/>
              <a:t>last_name</a:t>
            </a:r>
            <a:r>
              <a:rPr lang="es-CL" b="1" dirty="0">
                <a:solidFill>
                  <a:srgbClr val="FF0000"/>
                </a:solidFill>
              </a:rPr>
              <a:t>)</a:t>
            </a:r>
          </a:p>
          <a:p>
            <a:r>
              <a:rPr lang="es-CL" b="1" dirty="0" err="1"/>
              <a:t>from</a:t>
            </a:r>
            <a:r>
              <a:rPr lang="es-CL" b="1" dirty="0"/>
              <a:t> </a:t>
            </a:r>
            <a:r>
              <a:rPr lang="es-CL" b="1" dirty="0" err="1"/>
              <a:t>employees</a:t>
            </a:r>
            <a:endParaRPr lang="es-CL" b="1" dirty="0"/>
          </a:p>
          <a:p>
            <a:r>
              <a:rPr lang="es-CL" b="1" dirty="0" err="1"/>
              <a:t>where</a:t>
            </a:r>
            <a:r>
              <a:rPr lang="es-CL" b="1" dirty="0"/>
              <a:t> </a:t>
            </a:r>
            <a:r>
              <a:rPr lang="es-CL" b="1" dirty="0" err="1">
                <a:solidFill>
                  <a:srgbClr val="FF0000"/>
                </a:solidFill>
              </a:rPr>
              <a:t>length</a:t>
            </a:r>
            <a:r>
              <a:rPr lang="es-CL" b="1" dirty="0">
                <a:solidFill>
                  <a:srgbClr val="FF0000"/>
                </a:solidFill>
              </a:rPr>
              <a:t>(</a:t>
            </a:r>
            <a:r>
              <a:rPr lang="es-CL" b="1" dirty="0" err="1"/>
              <a:t>last_name</a:t>
            </a:r>
            <a:r>
              <a:rPr lang="es-CL" b="1" dirty="0">
                <a:solidFill>
                  <a:srgbClr val="FF0000"/>
                </a:solidFill>
              </a:rPr>
              <a:t>)</a:t>
            </a:r>
            <a:r>
              <a:rPr lang="es-CL" b="1" dirty="0"/>
              <a:t> &gt; 5;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21" y="1750238"/>
            <a:ext cx="1888513" cy="499900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879222" y="4497337"/>
            <a:ext cx="482794" cy="2644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1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Instr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8528" y="1917976"/>
            <a:ext cx="62394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INSTR(</a:t>
            </a:r>
            <a:r>
              <a:rPr lang="en-US" i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columna|expresión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’</a:t>
            </a:r>
            <a:r>
              <a:rPr lang="en-US" i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texto</a:t>
            </a:r>
            <a:r>
              <a:rPr lang="en-US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’, 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</a:rPr>
              <a:t>[,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</a:rPr>
              <a:t>], [</a:t>
            </a:r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416858" y="2538433"/>
            <a:ext cx="6141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Devuelve </a:t>
            </a:r>
            <a:r>
              <a:rPr lang="es-ES" dirty="0"/>
              <a:t>la posición numérica de </a:t>
            </a:r>
            <a:r>
              <a:rPr lang="es-ES" dirty="0" smtClean="0"/>
              <a:t>un </a:t>
            </a:r>
            <a:r>
              <a:rPr lang="es-ES" b="1" dirty="0" smtClean="0"/>
              <a:t>texto</a:t>
            </a:r>
            <a:r>
              <a:rPr lang="es-ES" dirty="0" smtClean="0"/>
              <a:t> en una expresión.</a:t>
            </a:r>
          </a:p>
          <a:p>
            <a:endParaRPr lang="es-ES" dirty="0"/>
          </a:p>
          <a:p>
            <a:r>
              <a:rPr lang="es-ES" dirty="0"/>
              <a:t>Opcionalmente</a:t>
            </a:r>
            <a:r>
              <a:rPr lang="es-ES" dirty="0" smtClean="0"/>
              <a:t>, se </a:t>
            </a:r>
            <a:r>
              <a:rPr lang="es-ES" dirty="0"/>
              <a:t>puede proporcionar una posición </a:t>
            </a:r>
            <a:r>
              <a:rPr lang="es-ES" b="1" i="1" dirty="0"/>
              <a:t>m</a:t>
            </a:r>
            <a:r>
              <a:rPr lang="es-ES" dirty="0"/>
              <a:t> para iniciar la búsqueda y el </a:t>
            </a:r>
            <a:r>
              <a:rPr lang="es-ES" dirty="0" smtClean="0"/>
              <a:t>número </a:t>
            </a:r>
            <a:r>
              <a:rPr lang="es-ES" b="1" i="1" dirty="0" smtClean="0"/>
              <a:t>n</a:t>
            </a:r>
            <a:r>
              <a:rPr lang="es-ES" dirty="0" smtClean="0"/>
              <a:t> </a:t>
            </a:r>
            <a:r>
              <a:rPr lang="es-ES" dirty="0"/>
              <a:t>de incidencias de la cadena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m </a:t>
            </a:r>
            <a:r>
              <a:rPr lang="es-ES" dirty="0"/>
              <a:t>y n tienen un valor por defecto de 1, lo cual significa que se inicia la búsqueda al principio y se informa de la primera incidencia.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6735" y="4913216"/>
            <a:ext cx="7518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SELECT INSTR('Inacap Sede Valparaíso</a:t>
            </a:r>
            <a:r>
              <a:rPr lang="es-CL" b="1" dirty="0" smtClean="0"/>
              <a:t>', 'a' , </a:t>
            </a:r>
            <a:r>
              <a:rPr lang="es-CL" b="1" dirty="0">
                <a:solidFill>
                  <a:srgbClr val="FF0000"/>
                </a:solidFill>
              </a:rPr>
              <a:t>4</a:t>
            </a:r>
            <a:r>
              <a:rPr lang="es-CL" b="1" dirty="0"/>
              <a:t>, </a:t>
            </a:r>
            <a:r>
              <a:rPr lang="es-CL" b="1" dirty="0">
                <a:solidFill>
                  <a:srgbClr val="7030A0"/>
                </a:solidFill>
              </a:rPr>
              <a:t>2</a:t>
            </a:r>
            <a:r>
              <a:rPr lang="es-CL" b="1" dirty="0"/>
              <a:t>) "</a:t>
            </a:r>
            <a:r>
              <a:rPr lang="es-CL" b="1" dirty="0" err="1" smtClean="0"/>
              <a:t>Instring</a:t>
            </a:r>
            <a:r>
              <a:rPr lang="es-CL" b="1" dirty="0" smtClean="0"/>
              <a:t>“ FROM </a:t>
            </a:r>
            <a:r>
              <a:rPr lang="es-CL" b="1" dirty="0"/>
              <a:t>DUAL;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58019"/>
              </p:ext>
            </p:extLst>
          </p:nvPr>
        </p:nvGraphicFramePr>
        <p:xfrm>
          <a:off x="833880" y="5560270"/>
          <a:ext cx="5724092" cy="78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86">
                  <a:extLst>
                    <a:ext uri="{9D8B030D-6E8A-4147-A177-3AD203B41FA5}">
                      <a16:colId xmlns:a16="http://schemas.microsoft.com/office/drawing/2014/main" val="3298916526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576902167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674733526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4039791482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919415159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4093876664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360582305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51975614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2416058792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288254638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35162353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4181092477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99643240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600514340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2648272865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96839180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54322055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4081440814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177167726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52893024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3923245953"/>
                    </a:ext>
                  </a:extLst>
                </a:gridCol>
                <a:gridCol w="260186">
                  <a:extLst>
                    <a:ext uri="{9D8B030D-6E8A-4147-A177-3AD203B41FA5}">
                      <a16:colId xmlns:a16="http://schemas.microsoft.com/office/drawing/2014/main" val="4292735327"/>
                    </a:ext>
                  </a:extLst>
                </a:gridCol>
              </a:tblGrid>
              <a:tr h="39163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I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n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a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c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a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p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 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S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e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d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e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 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V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a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l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p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a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r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a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í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s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o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550927"/>
                  </a:ext>
                </a:extLst>
              </a:tr>
              <a:tr h="39163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2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3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4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5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6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7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8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9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10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12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13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14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15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16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17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18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19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20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>
                          <a:effectLst/>
                        </a:rPr>
                        <a:t>21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u="none" strike="noStrike" dirty="0">
                          <a:effectLst/>
                        </a:rPr>
                        <a:t>22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947209"/>
                  </a:ext>
                </a:extLst>
              </a:tr>
            </a:tbl>
          </a:graphicData>
        </a:graphic>
      </p:graphicFrame>
      <p:sp>
        <p:nvSpPr>
          <p:cNvPr id="8" name="Rectángulo redondeado 7"/>
          <p:cNvSpPr/>
          <p:nvPr/>
        </p:nvSpPr>
        <p:spPr>
          <a:xfrm>
            <a:off x="1597446" y="5560270"/>
            <a:ext cx="5045725" cy="939329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/>
          <p:cNvSpPr/>
          <p:nvPr/>
        </p:nvSpPr>
        <p:spPr>
          <a:xfrm>
            <a:off x="1850834" y="5651653"/>
            <a:ext cx="319489" cy="35254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/>
          <p:cNvSpPr/>
          <p:nvPr/>
        </p:nvSpPr>
        <p:spPr>
          <a:xfrm>
            <a:off x="4167936" y="5651653"/>
            <a:ext cx="319489" cy="35254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 12"/>
          <p:cNvSpPr/>
          <p:nvPr/>
        </p:nvSpPr>
        <p:spPr>
          <a:xfrm>
            <a:off x="1597446" y="5177928"/>
            <a:ext cx="3677075" cy="382342"/>
          </a:xfrm>
          <a:custGeom>
            <a:avLst/>
            <a:gdLst>
              <a:gd name="connsiteX0" fmla="*/ 3216867 w 3390578"/>
              <a:gd name="connsiteY0" fmla="*/ 0 h 319489"/>
              <a:gd name="connsiteX1" fmla="*/ 3084664 w 3390578"/>
              <a:gd name="connsiteY1" fmla="*/ 165253 h 319489"/>
              <a:gd name="connsiteX2" fmla="*/ 396549 w 3390578"/>
              <a:gd name="connsiteY2" fmla="*/ 198303 h 319489"/>
              <a:gd name="connsiteX3" fmla="*/ 66043 w 3390578"/>
              <a:gd name="connsiteY3" fmla="*/ 319489 h 3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578" h="319489">
                <a:moveTo>
                  <a:pt x="3216867" y="0"/>
                </a:moveTo>
                <a:cubicBezTo>
                  <a:pt x="3385792" y="66101"/>
                  <a:pt x="3554717" y="132203"/>
                  <a:pt x="3084664" y="165253"/>
                </a:cubicBezTo>
                <a:cubicBezTo>
                  <a:pt x="2614611" y="198303"/>
                  <a:pt x="899652" y="172597"/>
                  <a:pt x="396549" y="198303"/>
                </a:cubicBezTo>
                <a:cubicBezTo>
                  <a:pt x="-106554" y="224009"/>
                  <a:pt x="-20256" y="271749"/>
                  <a:pt x="66043" y="31948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orma libre 13"/>
          <p:cNvSpPr/>
          <p:nvPr/>
        </p:nvSpPr>
        <p:spPr>
          <a:xfrm>
            <a:off x="4549966" y="5177928"/>
            <a:ext cx="1095449" cy="506776"/>
          </a:xfrm>
          <a:custGeom>
            <a:avLst/>
            <a:gdLst>
              <a:gd name="connsiteX0" fmla="*/ 826265 w 1095449"/>
              <a:gd name="connsiteY0" fmla="*/ 0 h 506776"/>
              <a:gd name="connsiteX1" fmla="*/ 1046603 w 1095449"/>
              <a:gd name="connsiteY1" fmla="*/ 154236 h 506776"/>
              <a:gd name="connsiteX2" fmla="*/ 0 w 1095449"/>
              <a:gd name="connsiteY2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449" h="506776">
                <a:moveTo>
                  <a:pt x="826265" y="0"/>
                </a:moveTo>
                <a:cubicBezTo>
                  <a:pt x="1005289" y="34886"/>
                  <a:pt x="1184314" y="69773"/>
                  <a:pt x="1046603" y="154236"/>
                </a:cubicBezTo>
                <a:cubicBezTo>
                  <a:pt x="908892" y="238699"/>
                  <a:pt x="454446" y="372737"/>
                  <a:pt x="0" y="506776"/>
                </a:cubicBezTo>
              </a:path>
            </a:pathLst>
          </a:custGeom>
          <a:noFill/>
          <a:ln w="317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650" y="5365106"/>
            <a:ext cx="997935" cy="890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10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Lpad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Rpad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94617" y="2036609"/>
            <a:ext cx="414686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 smtClean="0"/>
              <a:t>LPAD (</a:t>
            </a:r>
            <a:r>
              <a:rPr lang="es-CL" b="1" dirty="0" err="1" smtClean="0"/>
              <a:t>columna|expresión</a:t>
            </a:r>
            <a:r>
              <a:rPr lang="es-CL" b="1" dirty="0" smtClean="0"/>
              <a:t>, n, 'carácter')</a:t>
            </a:r>
          </a:p>
          <a:p>
            <a:r>
              <a:rPr lang="es-CL" b="1" dirty="0" smtClean="0"/>
              <a:t>RPAD (</a:t>
            </a:r>
            <a:r>
              <a:rPr lang="es-CL" b="1" dirty="0" err="1" smtClean="0"/>
              <a:t>columna|expresión</a:t>
            </a:r>
            <a:r>
              <a:rPr lang="es-CL" b="1" dirty="0" smtClean="0"/>
              <a:t>, n, </a:t>
            </a:r>
            <a:r>
              <a:rPr lang="es-CL" b="1" dirty="0"/>
              <a:t>'carácter'</a:t>
            </a:r>
            <a:r>
              <a:rPr lang="es-CL" b="1" dirty="0" smtClean="0"/>
              <a:t>)</a:t>
            </a:r>
            <a:endParaRPr lang="es-CL" b="1" dirty="0"/>
          </a:p>
        </p:txBody>
      </p:sp>
      <p:sp>
        <p:nvSpPr>
          <p:cNvPr id="3" name="Rectángulo 2"/>
          <p:cNvSpPr/>
          <p:nvPr/>
        </p:nvSpPr>
        <p:spPr>
          <a:xfrm>
            <a:off x="705770" y="3088342"/>
            <a:ext cx="5827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Devuelve </a:t>
            </a:r>
            <a:r>
              <a:rPr lang="es-ES" dirty="0"/>
              <a:t>una expresión con relleno a la </a:t>
            </a:r>
            <a:r>
              <a:rPr lang="es-ES" dirty="0" smtClean="0"/>
              <a:t>izquierda (</a:t>
            </a:r>
            <a:r>
              <a:rPr lang="es-ES" b="1" dirty="0" err="1" smtClean="0">
                <a:solidFill>
                  <a:srgbClr val="FF0000"/>
                </a:solidFill>
              </a:rPr>
              <a:t>L</a:t>
            </a:r>
            <a:r>
              <a:rPr lang="es-ES" dirty="0" err="1" smtClean="0"/>
              <a:t>eft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PAD</a:t>
            </a:r>
            <a:r>
              <a:rPr lang="es-ES" dirty="0" smtClean="0"/>
              <a:t>) o a la derecha (</a:t>
            </a:r>
            <a:r>
              <a:rPr lang="es-ES" b="1" dirty="0" err="1" smtClean="0">
                <a:solidFill>
                  <a:srgbClr val="FF0000"/>
                </a:solidFill>
              </a:rPr>
              <a:t>R</a:t>
            </a:r>
            <a:r>
              <a:rPr lang="es-ES" dirty="0" err="1" smtClean="0"/>
              <a:t>ight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PAD</a:t>
            </a:r>
            <a:r>
              <a:rPr lang="es-ES" dirty="0" smtClean="0"/>
              <a:t>) de </a:t>
            </a:r>
            <a:r>
              <a:rPr lang="es-ES" dirty="0"/>
              <a:t>n caracteres con una expresión de caracteres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69484" y="4344932"/>
            <a:ext cx="5067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SELECT LPAD('Página 1</a:t>
            </a:r>
            <a:r>
              <a:rPr lang="es-ES" b="1" dirty="0" smtClean="0"/>
              <a:t>', 15, '._') </a:t>
            </a:r>
            <a:r>
              <a:rPr lang="es-ES" b="1" dirty="0"/>
              <a:t>"ejemplo de LPAD"</a:t>
            </a:r>
          </a:p>
          <a:p>
            <a:r>
              <a:rPr lang="es-ES" b="1" dirty="0" smtClean="0"/>
              <a:t>FROM </a:t>
            </a:r>
            <a:r>
              <a:rPr lang="es-ES" b="1" dirty="0"/>
              <a:t>DUAL;</a:t>
            </a:r>
            <a:endParaRPr lang="es-CL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5189690"/>
            <a:ext cx="3183000" cy="968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64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Lpad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Rpad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99706" y="1902722"/>
            <a:ext cx="5116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</a:p>
          <a:p>
            <a:r>
              <a:rPr lang="en-US" dirty="0"/>
              <a:t>    	     RPAD('$', salary/1000 + 1, '*') "SALARIO"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= 80</a:t>
            </a:r>
          </a:p>
          <a:p>
            <a:r>
              <a:rPr lang="en-US" dirty="0"/>
              <a:t>ORDER BY </a:t>
            </a:r>
            <a:r>
              <a:rPr lang="en-US" dirty="0" err="1"/>
              <a:t>last_name</a:t>
            </a:r>
            <a:r>
              <a:rPr lang="en-US" dirty="0"/>
              <a:t>;</a:t>
            </a:r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88" y="3163849"/>
            <a:ext cx="3666696" cy="32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Replace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43271" y="1957263"/>
            <a:ext cx="49899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 smtClean="0"/>
              <a:t>REPLACE(texto, </a:t>
            </a:r>
            <a:r>
              <a:rPr lang="es-CL" b="1" dirty="0" err="1" smtClean="0"/>
              <a:t>string_buscado</a:t>
            </a:r>
            <a:r>
              <a:rPr lang="es-CL" b="1" dirty="0" smtClean="0"/>
              <a:t>, </a:t>
            </a:r>
            <a:r>
              <a:rPr lang="es-CL" b="1" dirty="0" err="1" smtClean="0"/>
              <a:t>string_reemplazo</a:t>
            </a:r>
            <a:r>
              <a:rPr lang="es-CL" b="1" dirty="0" smtClean="0"/>
              <a:t>)</a:t>
            </a:r>
            <a:endParaRPr lang="es-CL" b="1" dirty="0"/>
          </a:p>
        </p:txBody>
      </p:sp>
      <p:sp>
        <p:nvSpPr>
          <p:cNvPr id="3" name="Rectángulo 2"/>
          <p:cNvSpPr/>
          <p:nvPr/>
        </p:nvSpPr>
        <p:spPr>
          <a:xfrm>
            <a:off x="857545" y="2626677"/>
            <a:ext cx="5161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Busca una expresión de texto para una cadena de caracteres y, si la encuentra, </a:t>
            </a:r>
            <a:r>
              <a:rPr lang="es-ES" dirty="0" smtClean="0"/>
              <a:t>la sustituye </a:t>
            </a:r>
            <a:r>
              <a:rPr lang="es-ES" dirty="0"/>
              <a:t>por una cadena de </a:t>
            </a:r>
            <a:r>
              <a:rPr lang="es-ES" dirty="0" smtClean="0"/>
              <a:t>texto </a:t>
            </a:r>
            <a:r>
              <a:rPr lang="es-ES" dirty="0"/>
              <a:t>especificada.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705769" y="3794930"/>
            <a:ext cx="5595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SELECT REPLACE('Estimado Vecino</a:t>
            </a:r>
            <a:r>
              <a:rPr lang="es-CL" b="1" dirty="0" smtClean="0"/>
              <a:t>', 'o', 'a</a:t>
            </a:r>
            <a:r>
              <a:rPr lang="es-CL" b="1" dirty="0"/>
              <a:t>') "Cambios"</a:t>
            </a:r>
          </a:p>
          <a:p>
            <a:r>
              <a:rPr lang="es-CL" b="1" dirty="0" smtClean="0"/>
              <a:t>FROM </a:t>
            </a:r>
            <a:r>
              <a:rPr lang="es-CL" b="1" dirty="0"/>
              <a:t>DUAL;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05769" y="5188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/>
              <a:t>SELECT REPLACE('Sede </a:t>
            </a:r>
            <a:r>
              <a:rPr lang="es-CL" b="1" dirty="0" err="1"/>
              <a:t>Valpo</a:t>
            </a:r>
            <a:r>
              <a:rPr lang="es-CL" b="1" dirty="0" smtClean="0"/>
              <a:t>', 'o', '</a:t>
            </a:r>
            <a:r>
              <a:rPr lang="es-CL" b="1" dirty="0" err="1" smtClean="0"/>
              <a:t>araíso</a:t>
            </a:r>
            <a:r>
              <a:rPr lang="es-CL" b="1" dirty="0"/>
              <a:t>')</a:t>
            </a:r>
          </a:p>
          <a:p>
            <a:r>
              <a:rPr lang="es-CL" b="1" dirty="0" smtClean="0"/>
              <a:t>FROM </a:t>
            </a:r>
            <a:r>
              <a:rPr lang="es-CL" b="1" dirty="0"/>
              <a:t>DUAL;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68" y="5534766"/>
            <a:ext cx="2037431" cy="861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669" y="4027216"/>
            <a:ext cx="1633059" cy="6162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851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Trim</a:t>
            </a: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864823" y="1917976"/>
            <a:ext cx="473174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/>
              <a:t>TRIM(</a:t>
            </a:r>
            <a:r>
              <a:rPr lang="es-CL" b="1" dirty="0" err="1"/>
              <a:t>leading|trailing|both</a:t>
            </a:r>
            <a:r>
              <a:rPr lang="es-CL" b="1" dirty="0"/>
              <a:t>, </a:t>
            </a:r>
            <a:r>
              <a:rPr lang="es-CL" dirty="0" err="1" smtClean="0"/>
              <a:t>carácter_a_cortar</a:t>
            </a:r>
            <a:r>
              <a:rPr lang="es-CL" b="1" dirty="0" smtClean="0"/>
              <a:t> </a:t>
            </a:r>
            <a:r>
              <a:rPr lang="es-CL" b="1" dirty="0"/>
              <a:t>FROM </a:t>
            </a:r>
            <a:r>
              <a:rPr lang="es-CL" dirty="0" err="1" smtClean="0"/>
              <a:t>texto_a_cortar</a:t>
            </a:r>
            <a:r>
              <a:rPr lang="es-CL" b="1" dirty="0" smtClean="0"/>
              <a:t>)</a:t>
            </a:r>
            <a:endParaRPr lang="es-CL" b="1" dirty="0"/>
          </a:p>
        </p:txBody>
      </p:sp>
      <p:sp>
        <p:nvSpPr>
          <p:cNvPr id="3" name="Rectángulo 2"/>
          <p:cNvSpPr/>
          <p:nvPr/>
        </p:nvSpPr>
        <p:spPr>
          <a:xfrm>
            <a:off x="846143" y="2939111"/>
            <a:ext cx="79829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TRIM </a:t>
            </a:r>
            <a:r>
              <a:rPr lang="es-ES" dirty="0"/>
              <a:t>permite recortar los caracteres </a:t>
            </a:r>
            <a:r>
              <a:rPr lang="es-ES" dirty="0" smtClean="0"/>
              <a:t>iniciales, finales o </a:t>
            </a:r>
            <a:br>
              <a:rPr lang="es-ES" dirty="0" smtClean="0"/>
            </a:br>
            <a:r>
              <a:rPr lang="es-ES" dirty="0" smtClean="0"/>
              <a:t>ambos </a:t>
            </a:r>
            <a:r>
              <a:rPr lang="es-ES" dirty="0"/>
              <a:t>de una cadena de caracteres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especifica </a:t>
            </a:r>
            <a:r>
              <a:rPr lang="es-ES" dirty="0"/>
              <a:t>LEADING, </a:t>
            </a:r>
            <a:r>
              <a:rPr lang="es-ES" dirty="0" smtClean="0"/>
              <a:t>se </a:t>
            </a:r>
            <a:r>
              <a:rPr lang="es-ES" dirty="0"/>
              <a:t>elimina cualquier carácter inicial igual a </a:t>
            </a:r>
            <a:r>
              <a:rPr lang="es-ES" dirty="0" err="1" smtClean="0"/>
              <a:t>carácter_a_cortar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</a:t>
            </a:r>
            <a:r>
              <a:rPr lang="es-ES" dirty="0" smtClean="0"/>
              <a:t>especifica </a:t>
            </a:r>
            <a:r>
              <a:rPr lang="es-ES" dirty="0"/>
              <a:t>TRAILING, </a:t>
            </a:r>
            <a:r>
              <a:rPr lang="es-ES" dirty="0" smtClean="0"/>
              <a:t>se </a:t>
            </a:r>
            <a:r>
              <a:rPr lang="es-ES" dirty="0"/>
              <a:t>elimina cualquier carácter final igual a </a:t>
            </a:r>
            <a:r>
              <a:rPr lang="es-ES" dirty="0" err="1"/>
              <a:t>carácter_a_cortar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especifica </a:t>
            </a:r>
            <a:r>
              <a:rPr lang="es-ES" dirty="0" smtClean="0"/>
              <a:t>BOTH (ninguno </a:t>
            </a:r>
            <a:r>
              <a:rPr lang="es-ES" dirty="0"/>
              <a:t>de los </a:t>
            </a:r>
            <a:r>
              <a:rPr lang="es-ES" dirty="0" smtClean="0"/>
              <a:t>tres), se </a:t>
            </a:r>
            <a:r>
              <a:rPr lang="es-ES" dirty="0"/>
              <a:t>elimina los caracteres iniciales y finales iguales a </a:t>
            </a:r>
            <a:r>
              <a:rPr lang="es-ES" dirty="0" err="1"/>
              <a:t>carácter_a_cortar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no lo especifica </a:t>
            </a:r>
            <a:r>
              <a:rPr lang="es-ES" dirty="0" err="1"/>
              <a:t>carácter_a_cortar</a:t>
            </a:r>
            <a:r>
              <a:rPr lang="es-ES" dirty="0" smtClean="0"/>
              <a:t>, </a:t>
            </a:r>
            <a:r>
              <a:rPr lang="es-ES" dirty="0"/>
              <a:t>el valor predeterminado es un espacio en blanco.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solo especifica </a:t>
            </a:r>
            <a:r>
              <a:rPr lang="es-ES" dirty="0" err="1" smtClean="0"/>
              <a:t>texto_a_cortar</a:t>
            </a:r>
            <a:r>
              <a:rPr lang="es-ES" dirty="0" smtClean="0"/>
              <a:t>, se </a:t>
            </a:r>
            <a:r>
              <a:rPr lang="es-ES" dirty="0"/>
              <a:t>elimina los espacios en blanco iniciales y finales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Trim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754763" y="1917976"/>
            <a:ext cx="4417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employee_id</a:t>
            </a:r>
            <a:r>
              <a:rPr lang="es-CL" dirty="0"/>
              <a:t>,</a:t>
            </a:r>
          </a:p>
          <a:p>
            <a:r>
              <a:rPr lang="es-CL" dirty="0"/>
              <a:t>      </a:t>
            </a:r>
            <a:r>
              <a:rPr lang="es-CL" dirty="0" smtClean="0">
                <a:solidFill>
                  <a:srgbClr val="FF0000"/>
                </a:solidFill>
              </a:rPr>
              <a:t>TRIM</a:t>
            </a:r>
            <a:r>
              <a:rPr lang="es-CL" dirty="0" smtClean="0"/>
              <a:t>(LEADING </a:t>
            </a:r>
            <a:r>
              <a:rPr lang="es-CL" dirty="0"/>
              <a:t>0 FROM </a:t>
            </a:r>
            <a:r>
              <a:rPr lang="es-CL" dirty="0" err="1"/>
              <a:t>hire_date</a:t>
            </a:r>
            <a:r>
              <a:rPr lang="es-CL" dirty="0" smtClean="0"/>
              <a:t>) </a:t>
            </a:r>
            <a:r>
              <a:rPr lang="es-CL" dirty="0"/>
              <a:t>fecha</a:t>
            </a:r>
          </a:p>
          <a:p>
            <a:r>
              <a:rPr lang="es-CL" dirty="0" smtClean="0"/>
              <a:t>FROM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 smtClean="0"/>
              <a:t>WHERE </a:t>
            </a:r>
            <a:r>
              <a:rPr lang="es-CL" dirty="0" err="1"/>
              <a:t>department_id</a:t>
            </a:r>
            <a:r>
              <a:rPr lang="es-CL" dirty="0"/>
              <a:t> = 60</a:t>
            </a:r>
          </a:p>
          <a:p>
            <a:r>
              <a:rPr lang="es-CL" dirty="0" smtClean="0"/>
              <a:t>ORDER </a:t>
            </a:r>
            <a:r>
              <a:rPr lang="es-CL" dirty="0"/>
              <a:t>BY </a:t>
            </a:r>
            <a:r>
              <a:rPr lang="es-CL" dirty="0" err="1"/>
              <a:t>employee_id</a:t>
            </a:r>
            <a:r>
              <a:rPr lang="es-CL" dirty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98" y="2701840"/>
            <a:ext cx="2043337" cy="13869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4" name="Grupo 13"/>
          <p:cNvGrpSpPr/>
          <p:nvPr/>
        </p:nvGrpSpPr>
        <p:grpSpPr>
          <a:xfrm>
            <a:off x="2710149" y="2434728"/>
            <a:ext cx="2313543" cy="1502445"/>
            <a:chOff x="2710149" y="2434728"/>
            <a:chExt cx="2313543" cy="1502445"/>
          </a:xfrm>
        </p:grpSpPr>
        <p:cxnSp>
          <p:nvCxnSpPr>
            <p:cNvPr id="9" name="Conector recto de flecha 8"/>
            <p:cNvCxnSpPr/>
            <p:nvPr/>
          </p:nvCxnSpPr>
          <p:spPr>
            <a:xfrm>
              <a:off x="2710149" y="2434728"/>
              <a:ext cx="2313543" cy="55084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710149" y="2434728"/>
              <a:ext cx="2313543" cy="122768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2710149" y="2434728"/>
              <a:ext cx="2313543" cy="1502445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ectángulo 15"/>
          <p:cNvSpPr/>
          <p:nvPr/>
        </p:nvSpPr>
        <p:spPr>
          <a:xfrm>
            <a:off x="754763" y="4888775"/>
            <a:ext cx="278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</a:p>
          <a:p>
            <a:r>
              <a:rPr lang="en-US" dirty="0"/>
              <a:t>   trim('A' from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r>
              <a:rPr lang="en-US" dirty="0"/>
              <a:t>FROM employees;</a:t>
            </a:r>
            <a:endParaRPr lang="es-CL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67" y="4614018"/>
            <a:ext cx="2867526" cy="1794940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3765176" y="5069541"/>
            <a:ext cx="914400" cy="295835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8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552935" y="1150424"/>
            <a:ext cx="394691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Numéricas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/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Mod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35880" y="1805499"/>
            <a:ext cx="31583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 smtClean="0"/>
              <a:t>ROUND(</a:t>
            </a:r>
            <a:r>
              <a:rPr lang="es-CL" b="1" dirty="0" err="1" smtClean="0"/>
              <a:t>columna|expresión</a:t>
            </a:r>
            <a:r>
              <a:rPr lang="es-CL" b="1" dirty="0"/>
              <a:t>, n)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0272" y="2376405"/>
            <a:ext cx="7486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Redondear la columna, expresión o valor a n </a:t>
            </a:r>
            <a:r>
              <a:rPr lang="es-ES" dirty="0" smtClean="0"/>
              <a:t>decimales </a:t>
            </a:r>
          </a:p>
          <a:p>
            <a:r>
              <a:rPr lang="es-ES" dirty="0" smtClean="0"/>
              <a:t>Si </a:t>
            </a:r>
            <a:r>
              <a:rPr lang="es-ES" dirty="0"/>
              <a:t>se omite n, o tiene un valor de 0, el valor se redondea a cero </a:t>
            </a:r>
            <a:r>
              <a:rPr lang="es-ES" dirty="0" smtClean="0"/>
              <a:t>decimales.</a:t>
            </a:r>
          </a:p>
          <a:p>
            <a:r>
              <a:rPr lang="es-ES" dirty="0" smtClean="0"/>
              <a:t>(</a:t>
            </a:r>
            <a:r>
              <a:rPr lang="es-ES" dirty="0"/>
              <a:t>Si n es negativo, </a:t>
            </a:r>
            <a:r>
              <a:rPr lang="es-ES" dirty="0" smtClean="0"/>
              <a:t>se </a:t>
            </a:r>
            <a:r>
              <a:rPr lang="es-ES" dirty="0"/>
              <a:t>redondearán los números a la izquierda del decimal.)</a:t>
            </a:r>
          </a:p>
        </p:txBody>
      </p:sp>
      <p:pic>
        <p:nvPicPr>
          <p:cNvPr id="22" name="Picture 29" descr="C:\salome_official\projects\11gR2\screenshots\les3_17s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89" y="5356243"/>
            <a:ext cx="4800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/>
        </p:nvSpPr>
        <p:spPr bwMode="blackGray">
          <a:xfrm>
            <a:off x="1557617" y="4046400"/>
            <a:ext cx="5673338" cy="10874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SELECT ROUND(45.923,2), ROUND(45.923,0),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ROUND(45.923,-1)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FROM   DUAL;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497416" y="4452800"/>
            <a:ext cx="3540372" cy="631030"/>
            <a:chOff x="2497416" y="4452800"/>
            <a:chExt cx="3540372" cy="631030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2497416" y="4452800"/>
              <a:ext cx="2400300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blackWhite">
            <a:xfrm>
              <a:off x="5544075" y="4590118"/>
              <a:ext cx="493713" cy="493712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 dirty="0">
                  <a:solidFill>
                    <a:srgbClr val="000000"/>
                  </a:solidFill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gray">
            <a:xfrm flipH="1" flipV="1">
              <a:off x="4905654" y="4582974"/>
              <a:ext cx="638421" cy="1238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499004" y="3417750"/>
            <a:ext cx="2154237" cy="1031875"/>
            <a:chOff x="2499004" y="3417750"/>
            <a:chExt cx="2154237" cy="10318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gray">
            <a:xfrm>
              <a:off x="2499004" y="4195625"/>
              <a:ext cx="2154237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gray">
            <a:xfrm>
              <a:off x="3443566" y="3860662"/>
              <a:ext cx="1588" cy="3444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blackWhite">
            <a:xfrm>
              <a:off x="3203854" y="3417750"/>
              <a:ext cx="493712" cy="493712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 dirty="0">
                  <a:solidFill>
                    <a:srgbClr val="000000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789766" y="3417750"/>
            <a:ext cx="2154238" cy="1031875"/>
            <a:chOff x="4789766" y="3417750"/>
            <a:chExt cx="2154238" cy="1031875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gray">
            <a:xfrm>
              <a:off x="4789766" y="4195625"/>
              <a:ext cx="2154238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gray">
            <a:xfrm>
              <a:off x="5958166" y="3860662"/>
              <a:ext cx="1588" cy="3444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blackWhite">
            <a:xfrm>
              <a:off x="5715279" y="3417750"/>
              <a:ext cx="504825" cy="503237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497789" y="5356243"/>
            <a:ext cx="1371600" cy="1182688"/>
            <a:chOff x="2497789" y="5356243"/>
            <a:chExt cx="1371600" cy="1182688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gray">
            <a:xfrm rot="10798585">
              <a:off x="3128027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blackWhite">
            <a:xfrm>
              <a:off x="2878789" y="6045218"/>
              <a:ext cx="493713" cy="493713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gray">
            <a:xfrm>
              <a:off x="2497789" y="5356243"/>
              <a:ext cx="13716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869389" y="5356243"/>
            <a:ext cx="1447800" cy="1189038"/>
            <a:chOff x="3869389" y="5356243"/>
            <a:chExt cx="1447800" cy="1189038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gray">
            <a:xfrm rot="10798585">
              <a:off x="4555189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blackWhite">
            <a:xfrm>
              <a:off x="4326589" y="6042043"/>
              <a:ext cx="504825" cy="503238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gray">
            <a:xfrm>
              <a:off x="3869389" y="5356243"/>
              <a:ext cx="14478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317189" y="5356243"/>
            <a:ext cx="1447800" cy="1179513"/>
            <a:chOff x="5317189" y="5356243"/>
            <a:chExt cx="1447800" cy="1179513"/>
          </a:xfrm>
        </p:grpSpPr>
        <p:sp>
          <p:nvSpPr>
            <p:cNvPr id="23" name="Line 17"/>
            <p:cNvSpPr>
              <a:spLocks noChangeShapeType="1"/>
            </p:cNvSpPr>
            <p:nvPr/>
          </p:nvSpPr>
          <p:spPr bwMode="gray">
            <a:xfrm rot="10798585">
              <a:off x="6042677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blackWhite">
            <a:xfrm>
              <a:off x="5814077" y="6042043"/>
              <a:ext cx="493712" cy="493713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gray">
            <a:xfrm>
              <a:off x="5317189" y="5356243"/>
              <a:ext cx="14478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</p:spTree>
    <p:extLst>
      <p:ext uri="{BB962C8B-B14F-4D97-AF65-F5344CB8AC3E}">
        <p14:creationId xmlns:p14="http://schemas.microsoft.com/office/powerpoint/2010/main" val="15086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36399" y="770388"/>
            <a:ext cx="72438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Las funciones son una característica muy potente de SQL. 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Se </a:t>
            </a:r>
            <a:r>
              <a:rPr lang="es-ES" sz="2000" dirty="0"/>
              <a:t>puede utilizar para realizar las siguientes acciones: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Realizar cálculos en los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Modificar elementos de datos individuales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Manipular la salida para grupos de filas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Formatear fechas y números para su visualización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Convertir tipos de dato de </a:t>
            </a:r>
            <a:r>
              <a:rPr lang="es-ES" sz="2000" dirty="0" smtClean="0"/>
              <a:t>columna</a:t>
            </a:r>
          </a:p>
          <a:p>
            <a:endParaRPr lang="es-ES" sz="2000" dirty="0"/>
          </a:p>
          <a:p>
            <a:pPr algn="ctr"/>
            <a:r>
              <a:rPr lang="es-ES" sz="2000" dirty="0"/>
              <a:t>Algunas veces, las funciones SQL toman argumentos </a:t>
            </a:r>
            <a:r>
              <a:rPr lang="es-ES" sz="2000" dirty="0" smtClean="0"/>
              <a:t>y</a:t>
            </a:r>
            <a:br>
              <a:rPr lang="es-ES" sz="2000" dirty="0" smtClean="0"/>
            </a:br>
            <a:r>
              <a:rPr lang="es-ES" sz="2000" dirty="0" smtClean="0"/>
              <a:t> </a:t>
            </a:r>
            <a:r>
              <a:rPr lang="es-ES" sz="2000" b="1" dirty="0"/>
              <a:t>siempre</a:t>
            </a:r>
            <a:r>
              <a:rPr lang="es-ES" sz="2000" dirty="0"/>
              <a:t> devuelven un valor.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458310" y="4989246"/>
            <a:ext cx="1221920" cy="914400"/>
          </a:xfrm>
          <a:prstGeom prst="rect">
            <a:avLst/>
          </a:prstGeom>
          <a:solidFill>
            <a:srgbClr val="FF66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Función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8199473">
            <a:off x="823953" y="4989246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sym typeface="Arial" panose="020B0604020202020204" pitchFamily="34" charset="0"/>
              </a:rPr>
              <a:t>Entrada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2400075" y="4394434"/>
            <a:ext cx="890587" cy="527050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22238" tIns="61913" rIns="122238" bIns="61913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 dirty="0" err="1">
                <a:solidFill>
                  <a:srgbClr val="000000"/>
                </a:solidFill>
                <a:sym typeface="Arial" panose="020B0604020202020204" pitchFamily="34" charset="0"/>
              </a:rPr>
              <a:t>arg</a:t>
            </a:r>
            <a:r>
              <a:rPr lang="en-US" altLang="es-CL" dirty="0">
                <a:solidFill>
                  <a:srgbClr val="000000"/>
                </a:solidFill>
                <a:sym typeface="Arial" panose="020B0604020202020204" pitchFamily="34" charset="0"/>
              </a:rPr>
              <a:t> 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2007962" y="5071251"/>
            <a:ext cx="889000" cy="52546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22238" tIns="61913" rIns="122238" bIns="61913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arg 2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blackWhite">
          <a:xfrm>
            <a:off x="1180874" y="6050014"/>
            <a:ext cx="890588" cy="52546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22238" tIns="61913" rIns="122238" bIns="61913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arg n</a:t>
            </a: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 rot="5400000">
            <a:off x="2025617" y="5624393"/>
            <a:ext cx="356801" cy="392113"/>
            <a:chOff x="1323" y="2642"/>
            <a:chExt cx="254" cy="267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blackWhite">
            <a:xfrm>
              <a:off x="1323" y="2642"/>
              <a:ext cx="62" cy="74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blackWhite">
            <a:xfrm>
              <a:off x="1417" y="2737"/>
              <a:ext cx="63" cy="75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blackWhite">
            <a:xfrm>
              <a:off x="1514" y="2834"/>
              <a:ext cx="63" cy="75"/>
            </a:xfrm>
            <a:prstGeom prst="rect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066695" y="5992070"/>
            <a:ext cx="20051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La función realiza la acción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214477" y="4538403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Salida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blackWhite">
          <a:xfrm>
            <a:off x="6847878" y="5000348"/>
            <a:ext cx="1590448" cy="9144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Valor </a:t>
            </a:r>
            <a:b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Resultante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071462" y="4483456"/>
            <a:ext cx="2386848" cy="1654787"/>
            <a:chOff x="2071462" y="4657959"/>
            <a:chExt cx="2386848" cy="1654787"/>
          </a:xfrm>
        </p:grpSpPr>
        <p:cxnSp>
          <p:nvCxnSpPr>
            <p:cNvPr id="5" name="Conector angular 4"/>
            <p:cNvCxnSpPr>
              <a:stCxn id="12" idx="3"/>
            </p:cNvCxnSpPr>
            <p:nvPr/>
          </p:nvCxnSpPr>
          <p:spPr>
            <a:xfrm>
              <a:off x="3290662" y="4657959"/>
              <a:ext cx="1167648" cy="54715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14" idx="3"/>
            </p:cNvCxnSpPr>
            <p:nvPr/>
          </p:nvCxnSpPr>
          <p:spPr>
            <a:xfrm flipV="1">
              <a:off x="2071462" y="5668175"/>
              <a:ext cx="2386848" cy="6445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r 28"/>
            <p:cNvCxnSpPr>
              <a:stCxn id="13" idx="3"/>
              <a:endCxn id="7" idx="1"/>
            </p:cNvCxnSpPr>
            <p:nvPr/>
          </p:nvCxnSpPr>
          <p:spPr>
            <a:xfrm>
              <a:off x="2896962" y="5333983"/>
              <a:ext cx="1561348" cy="11246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lecha derecha 31"/>
          <p:cNvSpPr/>
          <p:nvPr/>
        </p:nvSpPr>
        <p:spPr>
          <a:xfrm>
            <a:off x="5799909" y="5333983"/>
            <a:ext cx="914400" cy="2627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30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7" descr="C:\salome_official\projects\11gR2\screenshots\les3_18s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7" y="5367258"/>
            <a:ext cx="46180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552935" y="1150424"/>
            <a:ext cx="394691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Numéricas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Trunc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Mod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35880" y="1805499"/>
            <a:ext cx="30948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 smtClean="0"/>
              <a:t>TRUNC(</a:t>
            </a:r>
            <a:r>
              <a:rPr lang="es-CL" b="1" dirty="0" err="1" smtClean="0"/>
              <a:t>columna|expresión</a:t>
            </a:r>
            <a:r>
              <a:rPr lang="es-CL" b="1" dirty="0"/>
              <a:t>, 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20272" y="2376405"/>
            <a:ext cx="7486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Trunca </a:t>
            </a:r>
            <a:r>
              <a:rPr lang="es-ES" dirty="0"/>
              <a:t>la columna, expresión o valor a n </a:t>
            </a:r>
            <a:r>
              <a:rPr lang="es-ES" dirty="0" smtClean="0"/>
              <a:t>decimales (sin aproximar)</a:t>
            </a:r>
          </a:p>
          <a:p>
            <a:r>
              <a:rPr lang="es-ES" dirty="0" smtClean="0"/>
              <a:t>Si </a:t>
            </a:r>
            <a:r>
              <a:rPr lang="es-ES" dirty="0"/>
              <a:t>se omite n, o tiene un valor de 0, el valor se redondea a cero </a:t>
            </a:r>
            <a:r>
              <a:rPr lang="es-ES" dirty="0" smtClean="0"/>
              <a:t>decimales.</a:t>
            </a:r>
          </a:p>
          <a:p>
            <a:r>
              <a:rPr lang="es-ES" dirty="0" smtClean="0"/>
              <a:t>(</a:t>
            </a:r>
            <a:r>
              <a:rPr lang="es-ES" dirty="0"/>
              <a:t>Si n es negativo, </a:t>
            </a:r>
            <a:r>
              <a:rPr lang="es-ES" dirty="0" smtClean="0"/>
              <a:t>se </a:t>
            </a:r>
            <a:r>
              <a:rPr lang="es-ES" dirty="0"/>
              <a:t>redondearán los números a la izquierda del decimal.)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Gray">
          <a:xfrm>
            <a:off x="1557617" y="4046400"/>
            <a:ext cx="5673338" cy="10874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SELECT 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TRUNC(45.923,2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), 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TRUNC(45.923,0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),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      </a:t>
            </a:r>
            <a:r>
              <a: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TRUNC(45.923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,-1)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FROM   DUAL;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497416" y="4452800"/>
            <a:ext cx="3540372" cy="631030"/>
            <a:chOff x="2497416" y="4452800"/>
            <a:chExt cx="3540372" cy="63103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gray">
            <a:xfrm>
              <a:off x="2497416" y="4452800"/>
              <a:ext cx="2400300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blackWhite">
            <a:xfrm>
              <a:off x="5544075" y="4590118"/>
              <a:ext cx="493713" cy="493712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 dirty="0">
                  <a:solidFill>
                    <a:srgbClr val="000000"/>
                  </a:solidFill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gray">
            <a:xfrm flipH="1" flipV="1">
              <a:off x="4905654" y="4582974"/>
              <a:ext cx="638421" cy="1238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499004" y="3417750"/>
            <a:ext cx="2154237" cy="1031875"/>
            <a:chOff x="2499004" y="3417750"/>
            <a:chExt cx="2154237" cy="1031875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gray">
            <a:xfrm>
              <a:off x="2499004" y="4195625"/>
              <a:ext cx="2154237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gray">
            <a:xfrm>
              <a:off x="3443566" y="3860662"/>
              <a:ext cx="1588" cy="3444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blackWhite">
            <a:xfrm>
              <a:off x="3203854" y="3417750"/>
              <a:ext cx="493712" cy="493712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 dirty="0">
                  <a:solidFill>
                    <a:srgbClr val="000000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89766" y="3417750"/>
            <a:ext cx="2154238" cy="1031875"/>
            <a:chOff x="4789766" y="3417750"/>
            <a:chExt cx="2154238" cy="1031875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gray">
            <a:xfrm>
              <a:off x="4789766" y="4195625"/>
              <a:ext cx="2154238" cy="254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gray">
            <a:xfrm>
              <a:off x="5958166" y="3860662"/>
              <a:ext cx="1588" cy="3444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blackWhite">
            <a:xfrm>
              <a:off x="5715279" y="3417750"/>
              <a:ext cx="504825" cy="503237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2705802" y="5356243"/>
            <a:ext cx="1371600" cy="1182688"/>
            <a:chOff x="2497789" y="5356243"/>
            <a:chExt cx="1371600" cy="1182688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gray">
            <a:xfrm rot="10798585">
              <a:off x="3128027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blackWhite">
            <a:xfrm>
              <a:off x="2878789" y="6045218"/>
              <a:ext cx="493713" cy="493713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497789" y="5356243"/>
              <a:ext cx="13716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065233" y="5356243"/>
            <a:ext cx="1275544" cy="1189038"/>
            <a:chOff x="3869389" y="5356243"/>
            <a:chExt cx="1447800" cy="1189038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gray">
            <a:xfrm rot="10798585">
              <a:off x="4555189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blackWhite">
            <a:xfrm>
              <a:off x="4326589" y="6042043"/>
              <a:ext cx="504825" cy="503238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gray">
            <a:xfrm>
              <a:off x="3869389" y="5356243"/>
              <a:ext cx="14478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347728" y="5356243"/>
            <a:ext cx="1447800" cy="1179513"/>
            <a:chOff x="5317189" y="5356243"/>
            <a:chExt cx="1447800" cy="1179513"/>
          </a:xfrm>
        </p:grpSpPr>
        <p:sp>
          <p:nvSpPr>
            <p:cNvPr id="35" name="Line 17"/>
            <p:cNvSpPr>
              <a:spLocks noChangeShapeType="1"/>
            </p:cNvSpPr>
            <p:nvPr/>
          </p:nvSpPr>
          <p:spPr bwMode="gray">
            <a:xfrm rot="10798585">
              <a:off x="6042677" y="5813443"/>
              <a:ext cx="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blackWhite">
            <a:xfrm>
              <a:off x="5814077" y="6042043"/>
              <a:ext cx="493712" cy="493713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101600" tIns="50800" rIns="101600" bIns="50800" anchor="ctr"/>
            <a:lstStyle>
              <a:lvl1pPr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1112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1112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</a:pPr>
              <a:r>
                <a:rPr lang="en-US" altLang="es-CL" sz="2400">
                  <a:solidFill>
                    <a:srgbClr val="000000"/>
                  </a:solidFill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gray">
            <a:xfrm>
              <a:off x="5317189" y="5356243"/>
              <a:ext cx="14478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</p:spTree>
    <p:extLst>
      <p:ext uri="{BB962C8B-B14F-4D97-AF65-F5344CB8AC3E}">
        <p14:creationId xmlns:p14="http://schemas.microsoft.com/office/powerpoint/2010/main" val="194238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552935" y="1150424"/>
            <a:ext cx="394691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Numéricas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Mod</a:t>
            </a: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951648" y="2010445"/>
            <a:ext cx="12554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/>
              <a:t>MOD(m</a:t>
            </a:r>
            <a:r>
              <a:rPr lang="es-CL" b="1" dirty="0" smtClean="0"/>
              <a:t>, n</a:t>
            </a:r>
            <a:r>
              <a:rPr lang="es-CL" b="1" dirty="0"/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57469" y="2026837"/>
            <a:ext cx="394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Devuelve </a:t>
            </a:r>
            <a:r>
              <a:rPr lang="es-CL" dirty="0"/>
              <a:t>el resto de m dividido entre 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05770" y="5179040"/>
            <a:ext cx="8136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Obtiene </a:t>
            </a:r>
            <a:r>
              <a:rPr lang="es-ES" dirty="0"/>
              <a:t>el resto del primer </a:t>
            </a:r>
            <a:r>
              <a:rPr lang="es-ES" dirty="0" smtClean="0"/>
              <a:t>argumento (m) </a:t>
            </a:r>
            <a:r>
              <a:rPr lang="es-ES" dirty="0"/>
              <a:t>dividido entre el segundo </a:t>
            </a:r>
            <a:r>
              <a:rPr lang="es-ES" dirty="0" smtClean="0"/>
              <a:t>argumento (n).</a:t>
            </a:r>
          </a:p>
          <a:p>
            <a:endParaRPr lang="es-ES" dirty="0"/>
          </a:p>
          <a:p>
            <a:r>
              <a:rPr lang="es-ES" dirty="0"/>
              <a:t>Nota: la función MOD se suele utilizar para determinar si un valor es par o impar. </a:t>
            </a:r>
            <a:endParaRPr lang="es-CL" dirty="0"/>
          </a:p>
        </p:txBody>
      </p:sp>
      <p:pic>
        <p:nvPicPr>
          <p:cNvPr id="9" name="Picture 11" descr="C:\salome_official\projects\11gR2\screenshots\les3_19s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2" y="3881532"/>
            <a:ext cx="3875088" cy="90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blackGray">
          <a:xfrm>
            <a:off x="857250" y="2598311"/>
            <a:ext cx="7364413" cy="8874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SELECT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last_name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salary, MOD(salary, 5000)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WHERE 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job_id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= 'SA_REP';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4410075" y="2631649"/>
            <a:ext cx="2439988" cy="3254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4716182" y="3868832"/>
            <a:ext cx="1524000" cy="914400"/>
          </a:xfrm>
          <a:prstGeom prst="rect">
            <a:avLst/>
          </a:prstGeom>
          <a:noFill/>
          <a:ln w="28575">
            <a:solidFill>
              <a:srgbClr val="F402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</p:spTree>
    <p:extLst>
      <p:ext uri="{BB962C8B-B14F-4D97-AF65-F5344CB8AC3E}">
        <p14:creationId xmlns:p14="http://schemas.microsoft.com/office/powerpoint/2010/main" val="13426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TRABAJO CON FECHAS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5770" y="1422644"/>
            <a:ext cx="7806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Oracle almacena las fechas </a:t>
            </a:r>
            <a:r>
              <a:rPr lang="es-ES" dirty="0"/>
              <a:t>en un formato numérico interno que representa el siglo, el año, el mes, las horas, los minutos y los segundos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visualización por defecto y el formato de entrada de cualquier fecha es DD-MON-RR.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</a:t>
            </a:r>
            <a:r>
              <a:rPr lang="es-ES" dirty="0"/>
              <a:t>fechas de Oracle válidas son del 1 de enero de 4712 A.C. y el 31 de diciembre de 9999 D.C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4" name="Picture 11" descr="C:\salome_official\projects\11gR2\screenshots\les3_21s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42" y="5595516"/>
            <a:ext cx="2536825" cy="674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blackGray">
          <a:xfrm>
            <a:off x="1005681" y="4388643"/>
            <a:ext cx="7364413" cy="887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buFont typeface="Arial" charset="0"/>
              <a:buNone/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hire_date</a:t>
            </a:r>
            <a:endParaRPr lang="en-US" b="1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buFont typeface="Arial" charset="0"/>
              <a:buNone/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employees         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buFont typeface="Arial" charset="0"/>
              <a:buNone/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hire_date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&lt;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Arial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01-FEB-88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Arial" charset="0"/>
              </a:rPr>
              <a:t>';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>
            <a:off x="3471069" y="4421981"/>
            <a:ext cx="1365250" cy="288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3244242" y="5595516"/>
            <a:ext cx="990600" cy="685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</p:spTree>
    <p:extLst>
      <p:ext uri="{BB962C8B-B14F-4D97-AF65-F5344CB8AC3E}">
        <p14:creationId xmlns:p14="http://schemas.microsoft.com/office/powerpoint/2010/main" val="3463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TRABAJO CON FECHAS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63613" y="1361947"/>
            <a:ext cx="2051050" cy="1628775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 err="1">
                <a:solidFill>
                  <a:srgbClr val="000000"/>
                </a:solidFill>
                <a:sym typeface="Arial" panose="020B0604020202020204" pitchFamily="34" charset="0"/>
              </a:rPr>
              <a:t>Año</a:t>
            </a:r>
            <a:r>
              <a:rPr lang="en-US" altLang="es-CL" dirty="0">
                <a:solidFill>
                  <a:srgbClr val="000000"/>
                </a:solidFill>
                <a:sym typeface="Arial" panose="020B0604020202020204" pitchFamily="34" charset="0"/>
              </a:rPr>
              <a:t> Actual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sym typeface="Arial" panose="020B0604020202020204" pitchFamily="34" charset="0"/>
              </a:rPr>
              <a:t>1995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sym typeface="Arial" panose="020B0604020202020204" pitchFamily="34" charset="0"/>
              </a:rPr>
              <a:t>1995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2021</a:t>
            </a:r>
            <a:endParaRPr lang="en-US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2021</a:t>
            </a:r>
            <a:endParaRPr lang="en-US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blackWhite">
          <a:xfrm>
            <a:off x="3008313" y="1361947"/>
            <a:ext cx="2265362" cy="1628775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27-OCT-95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27-OCT-17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27-OCT-17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27-OCT-95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White">
          <a:xfrm>
            <a:off x="5270500" y="1361947"/>
            <a:ext cx="1462088" cy="1628775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1995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2017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2017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1995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blackWhite">
          <a:xfrm>
            <a:off x="6723063" y="1361947"/>
            <a:ext cx="1592262" cy="1628775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1995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1917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2017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2095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blackWhite">
          <a:xfrm>
            <a:off x="963613" y="1725484"/>
            <a:ext cx="7364412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760413" y="3419024"/>
            <a:ext cx="7829550" cy="266065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167063" y="4366761"/>
            <a:ext cx="5422900" cy="17002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749300" y="4369936"/>
            <a:ext cx="7370763" cy="1588"/>
          </a:xfrm>
          <a:custGeom>
            <a:avLst/>
            <a:gdLst>
              <a:gd name="T0" fmla="*/ 2147483647 w 4643"/>
              <a:gd name="T1" fmla="*/ 0 h 1"/>
              <a:gd name="T2" fmla="*/ 0 w 4643"/>
              <a:gd name="T3" fmla="*/ 2147483647 h 1"/>
              <a:gd name="T4" fmla="*/ 0 60000 65536"/>
              <a:gd name="T5" fmla="*/ 0 60000 65536"/>
              <a:gd name="T6" fmla="*/ 0 w 4643"/>
              <a:gd name="T7" fmla="*/ 0 h 1"/>
              <a:gd name="T8" fmla="*/ 4643 w 464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3" h="1">
                <a:moveTo>
                  <a:pt x="4643" y="0"/>
                </a:moveTo>
                <a:lnTo>
                  <a:pt x="0" y="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327275" y="4365174"/>
            <a:ext cx="0" cy="17287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922963" y="3822249"/>
            <a:ext cx="1587" cy="2270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65188" y="4347711"/>
            <a:ext cx="15636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Si dos de los dígitos del año </a:t>
            </a:r>
            <a:b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actual son: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428875" y="4596949"/>
            <a:ext cx="95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0–49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005263" y="4015924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0–49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751638" y="4015924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50–99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65375" y="5466899"/>
            <a:ext cx="1157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50–99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228975" y="4385811"/>
            <a:ext cx="24558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La fecha de devolución está en el siglo actual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233738" y="5208136"/>
            <a:ext cx="27654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La fecha de devolución está en el siglo posterior al actual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6042025" y="4366761"/>
            <a:ext cx="26146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La fecha de devolución está en el siglo anterior al actual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042025" y="5217661"/>
            <a:ext cx="24558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La fecha de devolución está en el siglo actual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blackWhite">
          <a:xfrm>
            <a:off x="3186113" y="3419024"/>
            <a:ext cx="5403850" cy="534987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 sz="12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3179763" y="3472999"/>
            <a:ext cx="4891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000000"/>
                </a:solidFill>
                <a:sym typeface="Arial" panose="020B0604020202020204" pitchFamily="34" charset="0"/>
              </a:rPr>
              <a:t>Si el año de dos dígitos especificado es: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blackWhite">
          <a:xfrm>
            <a:off x="963613" y="1334959"/>
            <a:ext cx="7350125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s-CL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3186113" y="3822249"/>
            <a:ext cx="1587" cy="2270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2305050" y="5236711"/>
            <a:ext cx="62849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3179763" y="3960361"/>
            <a:ext cx="541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>
            <a:off x="3179763" y="4366761"/>
            <a:ext cx="541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0" name="Line 29"/>
          <p:cNvSpPr>
            <a:spLocks noChangeShapeType="1"/>
          </p:cNvSpPr>
          <p:nvPr/>
        </p:nvSpPr>
        <p:spPr bwMode="auto">
          <a:xfrm>
            <a:off x="2328863" y="4379461"/>
            <a:ext cx="0" cy="1719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3179763" y="4379461"/>
            <a:ext cx="0" cy="16875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blackWhite">
          <a:xfrm>
            <a:off x="6786563" y="1347659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00000"/>
            </a:pPr>
            <a:r>
              <a:rPr lang="en-US" altLang="es-CL">
                <a:solidFill>
                  <a:srgbClr val="FFFFFF"/>
                </a:solidFill>
                <a:sym typeface="Arial" panose="020B0604020202020204" pitchFamily="34" charset="0"/>
              </a:rPr>
              <a:t>Formato YY</a:t>
            </a: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blackWhite">
          <a:xfrm>
            <a:off x="5218113" y="1334959"/>
            <a:ext cx="14922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FFFFFF"/>
                </a:solidFill>
                <a:sym typeface="Arial" panose="020B0604020202020204" pitchFamily="34" charset="0"/>
              </a:rPr>
              <a:t>Formato RR</a:t>
            </a: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blackWhite">
          <a:xfrm>
            <a:off x="2925763" y="1334959"/>
            <a:ext cx="2362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FFFFFF"/>
                </a:solidFill>
                <a:sym typeface="Arial" panose="020B0604020202020204" pitchFamily="34" charset="0"/>
              </a:rPr>
              <a:t>Fecha Especificada</a:t>
            </a: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blackWhite">
          <a:xfrm>
            <a:off x="3011488" y="133495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blackWhite">
          <a:xfrm>
            <a:off x="5268913" y="133495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blackWhite">
          <a:xfrm>
            <a:off x="6726238" y="133495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1071563" y="1360359"/>
            <a:ext cx="13906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Pct val="100000"/>
            </a:pPr>
            <a:r>
              <a:rPr lang="en-US" altLang="es-CL">
                <a:solidFill>
                  <a:srgbClr val="FFFFFF"/>
                </a:solidFill>
                <a:sym typeface="Arial" panose="020B0604020202020204" pitchFamily="34" charset="0"/>
              </a:rPr>
              <a:t>Año Actual</a:t>
            </a:r>
          </a:p>
        </p:txBody>
      </p:sp>
    </p:spTree>
    <p:extLst>
      <p:ext uri="{BB962C8B-B14F-4D97-AF65-F5344CB8AC3E}">
        <p14:creationId xmlns:p14="http://schemas.microsoft.com/office/powerpoint/2010/main" val="16974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TRABAJO CON FECHAS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05769" y="1262863"/>
            <a:ext cx="7374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Debido a que la base de datos almacena fechas como números, puede realizar cálculos utilizando operadores aritméticos como la suma y la resta. Puede agregar y restar constantes numéricas y fechas.</a:t>
            </a:r>
          </a:p>
          <a:p>
            <a:pPr marL="0" lvl="1">
              <a:buFont typeface="Arial" panose="020B0604020202020204" pitchFamily="34" charset="0"/>
              <a:buNone/>
            </a:pPr>
            <a:r>
              <a:rPr lang="es-CL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Puede realizar las siguientes operaciones:</a:t>
            </a:r>
            <a:endParaRPr lang="es-CL" altLang="es-CL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1908"/>
              </p:ext>
            </p:extLst>
          </p:nvPr>
        </p:nvGraphicFramePr>
        <p:xfrm>
          <a:off x="798723" y="2622871"/>
          <a:ext cx="7326216" cy="165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6273">
                  <a:extLst>
                    <a:ext uri="{9D8B030D-6E8A-4147-A177-3AD203B41FA5}">
                      <a16:colId xmlns:a16="http://schemas.microsoft.com/office/drawing/2014/main" val="2485310426"/>
                    </a:ext>
                  </a:extLst>
                </a:gridCol>
                <a:gridCol w="1661453">
                  <a:extLst>
                    <a:ext uri="{9D8B030D-6E8A-4147-A177-3AD203B41FA5}">
                      <a16:colId xmlns:a16="http://schemas.microsoft.com/office/drawing/2014/main" val="2690568904"/>
                    </a:ext>
                  </a:extLst>
                </a:gridCol>
                <a:gridCol w="3718490">
                  <a:extLst>
                    <a:ext uri="{9D8B030D-6E8A-4147-A177-3AD203B41FA5}">
                      <a16:colId xmlns:a16="http://schemas.microsoft.com/office/drawing/2014/main" val="2076994156"/>
                    </a:ext>
                  </a:extLst>
                </a:gridCol>
              </a:tblGrid>
              <a:tr h="340643"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b="1" noProof="0" dirty="0" smtClean="0">
                          <a:effectLst/>
                        </a:rPr>
                        <a:t>Operación</a:t>
                      </a:r>
                      <a:endParaRPr lang="es-CL" sz="11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b="1" noProof="0" dirty="0" smtClean="0">
                          <a:effectLst/>
                        </a:rPr>
                        <a:t>Resultado</a:t>
                      </a:r>
                      <a:endParaRPr lang="es-CL" sz="11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b="1" noProof="0" dirty="0" smtClean="0">
                          <a:effectLst/>
                        </a:rPr>
                        <a:t>Descripción</a:t>
                      </a:r>
                      <a:endParaRPr lang="es-CL" sz="1100" b="1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860430"/>
                  </a:ext>
                </a:extLst>
              </a:tr>
              <a:tr h="327359"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 + número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Suma un número de días a una 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944178"/>
                  </a:ext>
                </a:extLst>
              </a:tr>
              <a:tr h="327359"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 – número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Resta un número de días de una 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51465"/>
                  </a:ext>
                </a:extLst>
              </a:tr>
              <a:tr h="327359"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 – 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Número de días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Resta una fecha de otra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430767"/>
                  </a:ext>
                </a:extLst>
              </a:tr>
              <a:tr h="327359"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 + número/24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30"/>
                        </a:spcAft>
                      </a:pPr>
                      <a:r>
                        <a:rPr lang="es-CL" sz="1600" noProof="0" dirty="0" smtClean="0">
                          <a:effectLst/>
                        </a:rPr>
                        <a:t>Suma un número de horas a una fecha</a:t>
                      </a:r>
                      <a:endParaRPr lang="es-CL" sz="11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762466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299344" y="4538267"/>
            <a:ext cx="5568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SELECT </a:t>
            </a:r>
            <a:r>
              <a:rPr lang="es-CL" b="1" dirty="0" err="1"/>
              <a:t>last_name</a:t>
            </a:r>
            <a:r>
              <a:rPr lang="es-CL" b="1" dirty="0"/>
              <a:t>, (SYSDATE-</a:t>
            </a:r>
            <a:r>
              <a:rPr lang="es-CL" b="1" dirty="0" err="1"/>
              <a:t>hire_date</a:t>
            </a:r>
            <a:r>
              <a:rPr lang="es-CL" b="1" dirty="0"/>
              <a:t>)/7 AS SEMANAS</a:t>
            </a:r>
          </a:p>
          <a:p>
            <a:r>
              <a:rPr lang="es-CL" b="1" dirty="0"/>
              <a:t>FROM   </a:t>
            </a:r>
            <a:r>
              <a:rPr lang="es-CL" b="1" dirty="0" err="1" smtClean="0"/>
              <a:t>employees</a:t>
            </a:r>
            <a:r>
              <a:rPr lang="es-CL" b="1" dirty="0" smtClean="0"/>
              <a:t> WHERE  </a:t>
            </a:r>
            <a:r>
              <a:rPr lang="es-CL" b="1" dirty="0" err="1"/>
              <a:t>department_id</a:t>
            </a:r>
            <a:r>
              <a:rPr lang="es-CL" b="1" dirty="0"/>
              <a:t> = 90;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44" y="5427679"/>
            <a:ext cx="6267579" cy="10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629619" y="525966"/>
            <a:ext cx="3045229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Months_between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8474" y="188128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funciones de fecha funcionan en fechas de Oracle. Todas las funciones de fecha devuelven un valor del tipo de dato DATE excepto MONTHS_BETWEEN, que devuelve un valor numérico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628474" y="3429000"/>
            <a:ext cx="8046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MONTHS_BETWEEN(fecha1</a:t>
            </a:r>
            <a:r>
              <a:rPr lang="es-ES" b="1" dirty="0"/>
              <a:t>, </a:t>
            </a:r>
            <a:r>
              <a:rPr lang="es-ES" b="1" dirty="0" smtClean="0"/>
              <a:t>fecha2</a:t>
            </a:r>
            <a:r>
              <a:rPr lang="es-ES" b="1" dirty="0"/>
              <a:t>): </a:t>
            </a:r>
            <a:r>
              <a:rPr lang="es-ES" dirty="0"/>
              <a:t>obtiene el número de meses entre </a:t>
            </a:r>
            <a:r>
              <a:rPr lang="es-ES" dirty="0" smtClean="0"/>
              <a:t>fecha1 </a:t>
            </a:r>
            <a:r>
              <a:rPr lang="es-ES" dirty="0"/>
              <a:t>y </a:t>
            </a:r>
            <a:r>
              <a:rPr lang="es-ES" dirty="0" smtClean="0"/>
              <a:t>fecha2</a:t>
            </a:r>
            <a:r>
              <a:rPr lang="es-ES" dirty="0"/>
              <a:t>. El resultado puede ser positivo o negativo. Si </a:t>
            </a:r>
            <a:r>
              <a:rPr lang="es-ES" dirty="0" smtClean="0"/>
              <a:t>fecha1 </a:t>
            </a:r>
            <a:r>
              <a:rPr lang="es-ES" dirty="0"/>
              <a:t>es posterior a </a:t>
            </a:r>
            <a:r>
              <a:rPr lang="es-ES" dirty="0" smtClean="0"/>
              <a:t>fecha2</a:t>
            </a:r>
            <a:r>
              <a:rPr lang="es-ES" dirty="0"/>
              <a:t>, el resultado es positivo; si </a:t>
            </a:r>
            <a:r>
              <a:rPr lang="es-ES" dirty="0" smtClean="0"/>
              <a:t>fecha1 </a:t>
            </a:r>
            <a:r>
              <a:rPr lang="es-ES" dirty="0"/>
              <a:t>es anterior a </a:t>
            </a:r>
            <a:r>
              <a:rPr lang="es-ES" dirty="0" smtClean="0"/>
              <a:t>fecha2</a:t>
            </a:r>
            <a:r>
              <a:rPr lang="es-ES" dirty="0"/>
              <a:t>, el resultado es negativo. La parte del resultado que no sea un entero representa una parte del mes.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51852" y="4944510"/>
            <a:ext cx="580038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/>
              <a:t>SELECT </a:t>
            </a:r>
            <a:r>
              <a:rPr lang="es-CL" b="1" dirty="0" err="1"/>
              <a:t>employee_id</a:t>
            </a:r>
            <a:r>
              <a:rPr lang="es-CL" b="1" dirty="0"/>
              <a:t>, </a:t>
            </a:r>
            <a:r>
              <a:rPr lang="es-CL" b="1" dirty="0" err="1"/>
              <a:t>hire_date</a:t>
            </a:r>
            <a:r>
              <a:rPr lang="es-CL" b="1" dirty="0"/>
              <a:t>, </a:t>
            </a:r>
          </a:p>
          <a:p>
            <a:r>
              <a:rPr lang="es-CL" b="1" dirty="0" err="1"/>
              <a:t>trunc</a:t>
            </a:r>
            <a:r>
              <a:rPr lang="es-CL" b="1" dirty="0"/>
              <a:t>(MONTHS_BETWEEN (SYSDATE, </a:t>
            </a:r>
            <a:r>
              <a:rPr lang="es-CL" b="1" dirty="0" err="1"/>
              <a:t>hire_date</a:t>
            </a:r>
            <a:r>
              <a:rPr lang="es-CL" b="1" dirty="0"/>
              <a:t>) ) meses</a:t>
            </a:r>
          </a:p>
          <a:p>
            <a:r>
              <a:rPr lang="es-CL" b="1" dirty="0"/>
              <a:t>FROM </a:t>
            </a:r>
            <a:r>
              <a:rPr lang="es-CL" b="1" dirty="0" err="1"/>
              <a:t>employees</a:t>
            </a:r>
            <a:r>
              <a:rPr lang="es-CL" b="1" dirty="0"/>
              <a:t> </a:t>
            </a:r>
          </a:p>
          <a:p>
            <a:r>
              <a:rPr lang="es-CL" b="1" dirty="0"/>
              <a:t>WHERE MONTHS_BETWEEN (SYSDATE, </a:t>
            </a:r>
            <a:r>
              <a:rPr lang="es-CL" b="1" dirty="0" err="1"/>
              <a:t>hire_date</a:t>
            </a:r>
            <a:r>
              <a:rPr lang="es-CL" b="1" dirty="0"/>
              <a:t>) &gt; 150;</a:t>
            </a:r>
          </a:p>
        </p:txBody>
      </p:sp>
    </p:spTree>
    <p:extLst>
      <p:ext uri="{BB962C8B-B14F-4D97-AF65-F5344CB8AC3E}">
        <p14:creationId xmlns:p14="http://schemas.microsoft.com/office/powerpoint/2010/main" val="32495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Add_months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8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xtract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726239" y="3681033"/>
            <a:ext cx="397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ADD_MONTHS(date, n): </a:t>
            </a:r>
            <a:r>
              <a:rPr lang="es-ES" dirty="0"/>
              <a:t>agrega el número n de los meses de calendario a date. El valor de n debe ser un entero y puede ser negativo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5035740" y="5166371"/>
            <a:ext cx="3409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employee_id</a:t>
            </a:r>
            <a:r>
              <a:rPr lang="en-US" b="1" dirty="0"/>
              <a:t>, </a:t>
            </a:r>
            <a:r>
              <a:rPr lang="en-US" b="1" dirty="0" err="1"/>
              <a:t>hire_date</a:t>
            </a:r>
            <a:r>
              <a:rPr lang="en-US" b="1" dirty="0"/>
              <a:t>, ADD_MONTHS (</a:t>
            </a:r>
            <a:r>
              <a:rPr lang="en-US" b="1" dirty="0" err="1"/>
              <a:t>hire_date</a:t>
            </a:r>
            <a:r>
              <a:rPr lang="en-US" b="1" dirty="0"/>
              <a:t>, 6) </a:t>
            </a:r>
          </a:p>
          <a:p>
            <a:r>
              <a:rPr lang="en-US" b="1" dirty="0"/>
              <a:t>FROM   employees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1" y="1958674"/>
            <a:ext cx="3457575" cy="46482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1120843">
            <a:off x="4351663" y="5188945"/>
            <a:ext cx="495760" cy="2423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Next_day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1" y="1986318"/>
            <a:ext cx="4461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NEXT_DAY(fecha, 'texto'): </a:t>
            </a:r>
            <a:r>
              <a:rPr lang="es-ES" dirty="0"/>
              <a:t>obtiene la fecha del siguiente día de la semana especificado </a:t>
            </a:r>
            <a:r>
              <a:rPr lang="es-ES" dirty="0" smtClean="0"/>
              <a:t>('texto') </a:t>
            </a:r>
            <a:r>
              <a:rPr lang="es-ES" dirty="0"/>
              <a:t>que le sigue a </a:t>
            </a:r>
            <a:r>
              <a:rPr lang="es-ES" dirty="0" smtClean="0"/>
              <a:t>fecha.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5771" y="3179388"/>
            <a:ext cx="766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valor de texto puede ser un número que representa un día o una cadena de caracteres, debe ser un día de la semana en el idioma de la fecha de su sesión, ya sea el nombre completo o la abreviatura.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48597"/>
              </p:ext>
            </p:extLst>
          </p:nvPr>
        </p:nvGraphicFramePr>
        <p:xfrm>
          <a:off x="1487885" y="4284084"/>
          <a:ext cx="6102820" cy="2215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871">
                  <a:extLst>
                    <a:ext uri="{9D8B030D-6E8A-4147-A177-3AD203B41FA5}">
                      <a16:colId xmlns:a16="http://schemas.microsoft.com/office/drawing/2014/main" val="4242478372"/>
                    </a:ext>
                  </a:extLst>
                </a:gridCol>
                <a:gridCol w="819023">
                  <a:extLst>
                    <a:ext uri="{9D8B030D-6E8A-4147-A177-3AD203B41FA5}">
                      <a16:colId xmlns:a16="http://schemas.microsoft.com/office/drawing/2014/main" val="2783466911"/>
                    </a:ext>
                  </a:extLst>
                </a:gridCol>
                <a:gridCol w="849948">
                  <a:extLst>
                    <a:ext uri="{9D8B030D-6E8A-4147-A177-3AD203B41FA5}">
                      <a16:colId xmlns:a16="http://schemas.microsoft.com/office/drawing/2014/main" val="1732462142"/>
                    </a:ext>
                  </a:extLst>
                </a:gridCol>
                <a:gridCol w="819023">
                  <a:extLst>
                    <a:ext uri="{9D8B030D-6E8A-4147-A177-3AD203B41FA5}">
                      <a16:colId xmlns:a16="http://schemas.microsoft.com/office/drawing/2014/main" val="2639053595"/>
                    </a:ext>
                  </a:extLst>
                </a:gridCol>
                <a:gridCol w="2652955">
                  <a:extLst>
                    <a:ext uri="{9D8B030D-6E8A-4147-A177-3AD203B41FA5}">
                      <a16:colId xmlns:a16="http://schemas.microsoft.com/office/drawing/2014/main" val="31525090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INGLÉS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ESPAÑOL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806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b="1" u="none" strike="noStrike">
                          <a:effectLst/>
                        </a:rPr>
                        <a:t>Valor largo</a:t>
                      </a:r>
                      <a:endParaRPr lang="es-CL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b="1" u="none" strike="noStrike" dirty="0">
                          <a:effectLst/>
                        </a:rPr>
                        <a:t>Valor corto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b="1" u="none" strike="noStrike" dirty="0">
                          <a:effectLst/>
                        </a:rPr>
                        <a:t>Valor </a:t>
                      </a:r>
                      <a:r>
                        <a:rPr lang="es-CL" sz="1200" b="1" u="none" strike="noStrike" dirty="0" smtClean="0">
                          <a:effectLst/>
                        </a:rPr>
                        <a:t>largo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b="1" u="none" strike="noStrike" dirty="0">
                          <a:effectLst/>
                        </a:rPr>
                        <a:t>Valor </a:t>
                      </a:r>
                      <a:r>
                        <a:rPr lang="es-CL" sz="1200" b="1" u="none" strike="noStrike" dirty="0" smtClean="0">
                          <a:effectLst/>
                        </a:rPr>
                        <a:t>corto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b="1" u="none" strike="noStrike" dirty="0">
                          <a:effectLst/>
                        </a:rPr>
                        <a:t>Descripción</a:t>
                      </a:r>
                      <a:endParaRPr lang="es-CL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6605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MONDAY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MON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LUNES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LUN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lunes posterior a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8379284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TUESDAY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TUE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MARTES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MAR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martes mayor que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9196906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WEDNESDAY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WED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MIÉRCOLES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MIE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miércoles posterior a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740118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THURSDAY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THU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JUEVES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JUE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jueves posterior a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89862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FRIDAY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FRI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VIERNES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VIE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viernes posterior a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61965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SATURDAY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SAT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SÁBADO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SÁB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Primer sábado posterior a la fecha</a:t>
                      </a:r>
                      <a:endParaRPr lang="es-ES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252277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SUNDAY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SUN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>
                          <a:effectLst/>
                        </a:rPr>
                        <a:t>DOMINGO</a:t>
                      </a:r>
                      <a:endParaRPr lang="es-CL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DOM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200" u="none" strike="noStrike" dirty="0">
                          <a:effectLst/>
                        </a:rPr>
                        <a:t>Primer domingo posterior a la fecha</a:t>
                      </a:r>
                      <a:endParaRPr lang="es-CL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03391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Next_day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1" y="1986318"/>
            <a:ext cx="4461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NEXT_DAY(fecha, 'texto'): </a:t>
            </a:r>
            <a:r>
              <a:rPr lang="es-ES" dirty="0"/>
              <a:t>obtiene la fecha del siguiente día de la semana especificado </a:t>
            </a:r>
            <a:r>
              <a:rPr lang="es-ES" dirty="0" smtClean="0"/>
              <a:t>('texto') </a:t>
            </a:r>
            <a:r>
              <a:rPr lang="es-ES" dirty="0"/>
              <a:t>que le sigue a </a:t>
            </a:r>
            <a:r>
              <a:rPr lang="es-ES" dirty="0" smtClean="0"/>
              <a:t>fecha. 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82041" y="3656291"/>
            <a:ext cx="507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NEXT_DAY(</a:t>
            </a:r>
            <a:r>
              <a:rPr lang="en-US" b="1" dirty="0" err="1"/>
              <a:t>sysdate</a:t>
            </a:r>
            <a:r>
              <a:rPr lang="en-US" b="1" dirty="0"/>
              <a:t>, '</a:t>
            </a:r>
            <a:r>
              <a:rPr lang="en-US" b="1" dirty="0" err="1"/>
              <a:t>sáb</a:t>
            </a:r>
            <a:r>
              <a:rPr lang="en-US" b="1" dirty="0"/>
              <a:t>') FECHA from dual;</a:t>
            </a:r>
            <a:endParaRPr lang="es-C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36" y="3789039"/>
            <a:ext cx="1386438" cy="647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ángulo 8"/>
          <p:cNvSpPr/>
          <p:nvPr/>
        </p:nvSpPr>
        <p:spPr>
          <a:xfrm>
            <a:off x="882040" y="4968092"/>
            <a:ext cx="5565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NEXT_DAY('15-OCT-21', 'LUN') FECHA from dual;</a:t>
            </a:r>
            <a:endParaRPr lang="es-CL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191" y="5152758"/>
            <a:ext cx="1387414" cy="5896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49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Last_day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1" y="2258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LAST_DAY(fecha): </a:t>
            </a:r>
            <a:r>
              <a:rPr lang="es-ES" dirty="0"/>
              <a:t>obtiene la fecha del último día del mes que contiene </a:t>
            </a:r>
            <a:r>
              <a:rPr lang="es-ES" dirty="0" smtClean="0"/>
              <a:t>fecha.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981193" y="3536551"/>
            <a:ext cx="4659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SYSDATE "hoy",</a:t>
            </a:r>
          </a:p>
          <a:p>
            <a:r>
              <a:rPr lang="en-US" dirty="0" smtClean="0"/>
              <a:t>LAST_DAY(SYSDATE</a:t>
            </a:r>
            <a:r>
              <a:rPr lang="en-US" dirty="0"/>
              <a:t>) "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día</a:t>
            </a:r>
            <a:r>
              <a:rPr lang="en-US" dirty="0"/>
              <a:t> del </a:t>
            </a:r>
            <a:r>
              <a:rPr lang="en-US" dirty="0" err="1"/>
              <a:t>mes</a:t>
            </a:r>
            <a:r>
              <a:rPr lang="en-US" dirty="0"/>
              <a:t>",</a:t>
            </a:r>
          </a:p>
          <a:p>
            <a:r>
              <a:rPr lang="en-US" dirty="0" smtClean="0"/>
              <a:t>LAST_DAY(SYSDATE</a:t>
            </a:r>
            <a:r>
              <a:rPr lang="en-US" dirty="0"/>
              <a:t>) - SYSDATE "</a:t>
            </a:r>
            <a:r>
              <a:rPr lang="en-US" dirty="0" err="1"/>
              <a:t>días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"</a:t>
            </a:r>
          </a:p>
          <a:p>
            <a:r>
              <a:rPr lang="en-US" dirty="0" smtClean="0"/>
              <a:t>FROM </a:t>
            </a:r>
            <a:r>
              <a:rPr lang="en-US" dirty="0"/>
              <a:t>DUAL;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93" y="5004698"/>
            <a:ext cx="3803155" cy="5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177363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4629150" y="604267"/>
            <a:ext cx="0" cy="796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6" name="Freeform 3"/>
          <p:cNvSpPr>
            <a:spLocks/>
          </p:cNvSpPr>
          <p:nvPr/>
        </p:nvSpPr>
        <p:spPr bwMode="auto">
          <a:xfrm>
            <a:off x="2409825" y="1396429"/>
            <a:ext cx="4392613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s-CL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blackWhite">
          <a:xfrm>
            <a:off x="1421992" y="1528311"/>
            <a:ext cx="1700031" cy="920750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Funciones de</a:t>
            </a:r>
            <a:b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una sola fila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blackWhite">
          <a:xfrm>
            <a:off x="5860914" y="1519979"/>
            <a:ext cx="1757499" cy="95091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Funciones</a:t>
            </a:r>
            <a:b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 de varias filas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11826" y="1987099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174275" y="194550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7696791" y="1987099"/>
            <a:ext cx="33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5485992" y="1765193"/>
            <a:ext cx="323850" cy="552450"/>
            <a:chOff x="3132" y="2663"/>
            <a:chExt cx="384" cy="348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3132" y="285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132" y="26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132" y="301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9" name="Rectangle 14"/>
          <p:cNvSpPr>
            <a:spLocks noChangeArrowheads="1"/>
          </p:cNvSpPr>
          <p:nvPr/>
        </p:nvSpPr>
        <p:spPr bwMode="blackWhite">
          <a:xfrm>
            <a:off x="1283312" y="2627510"/>
            <a:ext cx="197739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Devuelve un </a:t>
            </a:r>
            <a:b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</a:b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resultado por fila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blackWhite">
          <a:xfrm>
            <a:off x="5434625" y="2627510"/>
            <a:ext cx="27356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6208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6208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Devuelve un resultado </a:t>
            </a:r>
          </a:p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por juego de filas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blackWhite">
          <a:xfrm>
            <a:off x="3866220" y="471547"/>
            <a:ext cx="1479822" cy="742559"/>
          </a:xfrm>
          <a:prstGeom prst="rect">
            <a:avLst/>
          </a:prstGeom>
          <a:solidFill>
            <a:srgbClr val="FF66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Pct val="100000"/>
            </a:pPr>
            <a:r>
              <a:rPr lang="es-CL" altLang="es-CL" dirty="0" smtClean="0">
                <a:solidFill>
                  <a:srgbClr val="000000"/>
                </a:solidFill>
                <a:sym typeface="Arial" panose="020B0604020202020204" pitchFamily="34" charset="0"/>
              </a:rPr>
              <a:t>Funciones</a:t>
            </a:r>
            <a:endParaRPr lang="es-CL" altLang="es-CL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819775" y="3913703"/>
            <a:ext cx="230063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Funciones </a:t>
            </a:r>
            <a:r>
              <a:rPr lang="es-CL" sz="2000" dirty="0"/>
              <a:t>de </a:t>
            </a:r>
            <a:r>
              <a:rPr lang="es-CL" sz="2000" dirty="0" smtClean="0"/>
              <a:t>grupo: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/>
              <a:t>Count</a:t>
            </a:r>
            <a:r>
              <a:rPr lang="es-E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Sum()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/>
              <a:t>Avg</a:t>
            </a:r>
            <a:r>
              <a:rPr lang="es-ES" sz="20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…..</a:t>
            </a:r>
            <a:endParaRPr lang="es-CL" sz="2000" dirty="0"/>
          </a:p>
        </p:txBody>
      </p:sp>
      <p:sp>
        <p:nvSpPr>
          <p:cNvPr id="4" name="Rectángulo 3"/>
          <p:cNvSpPr/>
          <p:nvPr/>
        </p:nvSpPr>
        <p:spPr>
          <a:xfrm>
            <a:off x="561703" y="3602312"/>
            <a:ext cx="4362994" cy="2862322"/>
          </a:xfrm>
          <a:prstGeom prst="rect">
            <a:avLst/>
          </a:prstGeom>
          <a:scene3d>
            <a:camera prst="obliqueTopLef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000" dirty="0"/>
              <a:t>Estas funciones funcionan sólo en filas únicas y devuelven un resultado por fila. 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Existen </a:t>
            </a:r>
            <a:r>
              <a:rPr lang="es-ES" sz="2000" dirty="0"/>
              <a:t>distintos tipos de funciones de una sola </a:t>
            </a:r>
            <a:r>
              <a:rPr lang="es-ES" sz="2000" dirty="0" smtClean="0"/>
              <a:t>fila :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Carácter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Número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Fecha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Conversión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472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/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Trunc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1" y="19705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ROUND (fecha [,</a:t>
            </a:r>
            <a:r>
              <a:rPr lang="es-ES" b="1" dirty="0"/>
              <a:t>'</a:t>
            </a:r>
            <a:r>
              <a:rPr lang="es-ES" b="1" dirty="0" err="1"/>
              <a:t>fmt</a:t>
            </a:r>
            <a:r>
              <a:rPr lang="es-ES" b="1" dirty="0"/>
              <a:t>']): </a:t>
            </a:r>
            <a:r>
              <a:rPr lang="es-ES" dirty="0"/>
              <a:t>devuelve </a:t>
            </a:r>
            <a:r>
              <a:rPr lang="es-ES" dirty="0" smtClean="0"/>
              <a:t>fecha </a:t>
            </a:r>
            <a:r>
              <a:rPr lang="es-ES" dirty="0"/>
              <a:t>redondeado a la unidad especificada por el modelo de formato </a:t>
            </a:r>
            <a:r>
              <a:rPr lang="es-ES" dirty="0" err="1"/>
              <a:t>fmt</a:t>
            </a:r>
            <a:r>
              <a:rPr lang="es-ES" dirty="0"/>
              <a:t>. Si se omite el modelo de formato </a:t>
            </a:r>
            <a:r>
              <a:rPr lang="es-ES" dirty="0" err="1"/>
              <a:t>fmt</a:t>
            </a:r>
            <a:r>
              <a:rPr lang="es-ES" dirty="0"/>
              <a:t> , </a:t>
            </a:r>
            <a:r>
              <a:rPr lang="es-ES" dirty="0" smtClean="0"/>
              <a:t>fecha </a:t>
            </a:r>
            <a:r>
              <a:rPr lang="es-ES" dirty="0"/>
              <a:t>se redondea a la fecha más cercana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1" y="3571430"/>
            <a:ext cx="7567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TRUNC(fecha[, </a:t>
            </a:r>
            <a:r>
              <a:rPr lang="es-ES" b="1" dirty="0"/>
              <a:t>'</a:t>
            </a:r>
            <a:r>
              <a:rPr lang="es-ES" b="1" dirty="0" err="1"/>
              <a:t>fmt</a:t>
            </a:r>
            <a:r>
              <a:rPr lang="es-ES" b="1" dirty="0"/>
              <a:t>']): </a:t>
            </a:r>
            <a:r>
              <a:rPr lang="es-ES" dirty="0"/>
              <a:t>devuelve </a:t>
            </a:r>
            <a:r>
              <a:rPr lang="es-ES" dirty="0" smtClean="0"/>
              <a:t>fecha </a:t>
            </a:r>
            <a:r>
              <a:rPr lang="es-ES" dirty="0"/>
              <a:t>con la parte de la hora del día truncada a la unidad especificada por el modelo de formato </a:t>
            </a:r>
            <a:r>
              <a:rPr lang="es-ES" dirty="0" err="1" smtClean="0"/>
              <a:t>fmt</a:t>
            </a:r>
            <a:r>
              <a:rPr lang="es-ES" dirty="0" smtClean="0"/>
              <a:t> (sin redondear). </a:t>
            </a:r>
            <a:r>
              <a:rPr lang="es-ES" dirty="0"/>
              <a:t>Si se omite el modelo de formato </a:t>
            </a:r>
            <a:r>
              <a:rPr lang="es-ES" dirty="0" err="1"/>
              <a:t>fmt</a:t>
            </a:r>
            <a:r>
              <a:rPr lang="es-ES" dirty="0" smtClean="0"/>
              <a:t>, fecha </a:t>
            </a:r>
            <a:r>
              <a:rPr lang="es-ES" dirty="0"/>
              <a:t>se redondea a la fecha más cercana.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05771" y="4735361"/>
            <a:ext cx="783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/>
              <a:t>Si el modelo de formato </a:t>
            </a:r>
            <a:r>
              <a:rPr lang="es-ES" i="1" dirty="0" err="1" smtClean="0"/>
              <a:t>fmt</a:t>
            </a:r>
            <a:r>
              <a:rPr lang="es-ES" i="1" dirty="0" smtClean="0"/>
              <a:t> es </a:t>
            </a:r>
            <a:r>
              <a:rPr lang="es-ES" i="1" dirty="0"/>
              <a:t>mes, el resultado de las fechas 1-15 es el primer día del mes actual. El resultado de las fechas 16-31 es el primer día del siguiente mes. Si el modelo de formato es </a:t>
            </a:r>
            <a:r>
              <a:rPr lang="es-ES" i="1" dirty="0" smtClean="0"/>
              <a:t>año, </a:t>
            </a:r>
            <a:r>
              <a:rPr lang="es-ES" i="1" dirty="0"/>
              <a:t>el resultado de las </a:t>
            </a:r>
            <a:r>
              <a:rPr lang="es-ES" i="1" dirty="0" smtClean="0"/>
              <a:t>meses </a:t>
            </a:r>
            <a:r>
              <a:rPr lang="es-ES" i="1" dirty="0"/>
              <a:t>1-6 es el 1 de enero del año actual. El resultado de los meses 7-12 es el 1 de enero del siguiente año.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840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08491" y="1998210"/>
            <a:ext cx="4956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sysdate</a:t>
            </a:r>
            <a:r>
              <a:rPr lang="es-CL" dirty="0"/>
              <a:t> "fecha actual",</a:t>
            </a:r>
          </a:p>
          <a:p>
            <a:r>
              <a:rPr lang="es-CL" dirty="0" err="1" smtClean="0"/>
              <a:t>Trunc</a:t>
            </a:r>
            <a:r>
              <a:rPr lang="es-CL" dirty="0" smtClean="0"/>
              <a:t> (</a:t>
            </a:r>
            <a:r>
              <a:rPr lang="es-CL" dirty="0" err="1"/>
              <a:t>sysdate</a:t>
            </a:r>
            <a:r>
              <a:rPr lang="es-CL" dirty="0" smtClean="0"/>
              <a:t>, 'cc</a:t>
            </a:r>
            <a:r>
              <a:rPr lang="es-CL" dirty="0"/>
              <a:t>') "primera fecha del siglo",</a:t>
            </a:r>
          </a:p>
          <a:p>
            <a:r>
              <a:rPr lang="es-CL" dirty="0" err="1" smtClean="0"/>
              <a:t>Trunc</a:t>
            </a:r>
            <a:r>
              <a:rPr lang="es-CL" dirty="0" smtClean="0"/>
              <a:t> (</a:t>
            </a:r>
            <a:r>
              <a:rPr lang="es-CL" dirty="0" err="1"/>
              <a:t>sysdate</a:t>
            </a:r>
            <a:r>
              <a:rPr lang="es-CL" dirty="0" smtClean="0"/>
              <a:t>, '</a:t>
            </a:r>
            <a:r>
              <a:rPr lang="es-CL" dirty="0" err="1" smtClean="0"/>
              <a:t>year</a:t>
            </a:r>
            <a:r>
              <a:rPr lang="es-CL" dirty="0"/>
              <a:t>') "primera fecha del año",</a:t>
            </a:r>
          </a:p>
          <a:p>
            <a:r>
              <a:rPr lang="es-CL" dirty="0" err="1" smtClean="0"/>
              <a:t>Trunc</a:t>
            </a:r>
            <a:r>
              <a:rPr lang="es-CL" dirty="0" smtClean="0"/>
              <a:t> (</a:t>
            </a:r>
            <a:r>
              <a:rPr lang="es-CL" dirty="0" err="1"/>
              <a:t>sysdate</a:t>
            </a:r>
            <a:r>
              <a:rPr lang="es-CL" dirty="0" smtClean="0"/>
              <a:t>, 'q</a:t>
            </a:r>
            <a:r>
              <a:rPr lang="es-CL" dirty="0"/>
              <a:t>') "primera fecha del trimestre",</a:t>
            </a:r>
          </a:p>
          <a:p>
            <a:r>
              <a:rPr lang="es-CL" dirty="0" err="1" smtClean="0"/>
              <a:t>Trunc</a:t>
            </a:r>
            <a:r>
              <a:rPr lang="es-CL" dirty="0" smtClean="0"/>
              <a:t> (</a:t>
            </a:r>
            <a:r>
              <a:rPr lang="es-CL" dirty="0" err="1"/>
              <a:t>sysdate</a:t>
            </a:r>
            <a:r>
              <a:rPr lang="es-CL" dirty="0" smtClean="0"/>
              <a:t>, '</a:t>
            </a:r>
            <a:r>
              <a:rPr lang="es-CL" dirty="0" err="1" smtClean="0"/>
              <a:t>month</a:t>
            </a:r>
            <a:r>
              <a:rPr lang="es-CL" dirty="0"/>
              <a:t>') "primera fecha del mes",</a:t>
            </a:r>
          </a:p>
          <a:p>
            <a:r>
              <a:rPr lang="es-CL" dirty="0" err="1" smtClean="0"/>
              <a:t>Trunc</a:t>
            </a:r>
            <a:r>
              <a:rPr lang="es-CL" dirty="0" smtClean="0"/>
              <a:t> (</a:t>
            </a:r>
            <a:r>
              <a:rPr lang="es-CL" dirty="0" err="1"/>
              <a:t>sysdate</a:t>
            </a:r>
            <a:r>
              <a:rPr lang="es-CL" dirty="0" smtClean="0"/>
              <a:t>, '</a:t>
            </a:r>
            <a:r>
              <a:rPr lang="es-CL" dirty="0" err="1" smtClean="0"/>
              <a:t>day</a:t>
            </a:r>
            <a:r>
              <a:rPr lang="es-CL" dirty="0"/>
              <a:t>') "primera fecha de la semana"</a:t>
            </a:r>
          </a:p>
          <a:p>
            <a:r>
              <a:rPr lang="es-CL" dirty="0"/>
              <a:t>FROM DUAL;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1" y="4288562"/>
            <a:ext cx="7918314" cy="53431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08491" y="1994252"/>
            <a:ext cx="498376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sysdate</a:t>
            </a:r>
            <a:r>
              <a:rPr lang="es-CL" dirty="0"/>
              <a:t> "fecha actual",</a:t>
            </a:r>
          </a:p>
          <a:p>
            <a:r>
              <a:rPr lang="es-CL" dirty="0"/>
              <a:t>round (</a:t>
            </a:r>
            <a:r>
              <a:rPr lang="es-CL" dirty="0" err="1"/>
              <a:t>sysdate</a:t>
            </a:r>
            <a:r>
              <a:rPr lang="es-CL" dirty="0"/>
              <a:t>,'cc') "primera fecha del siglo",</a:t>
            </a:r>
          </a:p>
          <a:p>
            <a:r>
              <a:rPr lang="es-CL" dirty="0"/>
              <a:t>round (</a:t>
            </a:r>
            <a:r>
              <a:rPr lang="es-CL" dirty="0" err="1"/>
              <a:t>sysdate</a:t>
            </a:r>
            <a:r>
              <a:rPr lang="es-CL" dirty="0"/>
              <a:t>,'</a:t>
            </a:r>
            <a:r>
              <a:rPr lang="es-CL" dirty="0" err="1"/>
              <a:t>year</a:t>
            </a:r>
            <a:r>
              <a:rPr lang="es-CL" dirty="0"/>
              <a:t>') "primera fecha del año",</a:t>
            </a:r>
          </a:p>
          <a:p>
            <a:r>
              <a:rPr lang="es-CL" dirty="0"/>
              <a:t>round (</a:t>
            </a:r>
            <a:r>
              <a:rPr lang="es-CL" dirty="0" err="1"/>
              <a:t>sysdate</a:t>
            </a:r>
            <a:r>
              <a:rPr lang="es-CL" dirty="0"/>
              <a:t>,'q') "primera fecha del trimestre",</a:t>
            </a:r>
          </a:p>
          <a:p>
            <a:r>
              <a:rPr lang="es-CL" dirty="0"/>
              <a:t>round (</a:t>
            </a:r>
            <a:r>
              <a:rPr lang="es-CL" dirty="0" err="1"/>
              <a:t>sysdate</a:t>
            </a:r>
            <a:r>
              <a:rPr lang="es-CL" dirty="0"/>
              <a:t>,'</a:t>
            </a:r>
            <a:r>
              <a:rPr lang="es-CL" dirty="0" err="1"/>
              <a:t>month</a:t>
            </a:r>
            <a:r>
              <a:rPr lang="es-CL" dirty="0"/>
              <a:t>') "primera fecha del mes",</a:t>
            </a:r>
          </a:p>
          <a:p>
            <a:r>
              <a:rPr lang="es-CL" dirty="0"/>
              <a:t>round (</a:t>
            </a:r>
            <a:r>
              <a:rPr lang="es-CL" dirty="0" err="1"/>
              <a:t>sysdate</a:t>
            </a:r>
            <a:r>
              <a:rPr lang="es-CL" dirty="0"/>
              <a:t>,'</a:t>
            </a:r>
            <a:r>
              <a:rPr lang="es-CL" dirty="0" err="1"/>
              <a:t>day</a:t>
            </a:r>
            <a:r>
              <a:rPr lang="es-CL" dirty="0"/>
              <a:t>') "primera fecha de la semana"</a:t>
            </a:r>
          </a:p>
          <a:p>
            <a:r>
              <a:rPr lang="es-CL" dirty="0"/>
              <a:t>FROM DUAL;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tx1"/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Trunc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1" y="5607585"/>
            <a:ext cx="7918314" cy="459891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6180463" y="4810282"/>
            <a:ext cx="253388" cy="7973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5062778" y="4990796"/>
            <a:ext cx="2488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Sobrepasa mitad de mes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01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/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Trunc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Extract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1457"/>
              </p:ext>
            </p:extLst>
          </p:nvPr>
        </p:nvGraphicFramePr>
        <p:xfrm>
          <a:off x="431930" y="1828592"/>
          <a:ext cx="4845150" cy="4559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556">
                  <a:extLst>
                    <a:ext uri="{9D8B030D-6E8A-4147-A177-3AD203B41FA5}">
                      <a16:colId xmlns:a16="http://schemas.microsoft.com/office/drawing/2014/main" val="2182534594"/>
                    </a:ext>
                  </a:extLst>
                </a:gridCol>
                <a:gridCol w="857940">
                  <a:extLst>
                    <a:ext uri="{9D8B030D-6E8A-4147-A177-3AD203B41FA5}">
                      <a16:colId xmlns:a16="http://schemas.microsoft.com/office/drawing/2014/main" val="944473965"/>
                    </a:ext>
                  </a:extLst>
                </a:gridCol>
                <a:gridCol w="3163654">
                  <a:extLst>
                    <a:ext uri="{9D8B030D-6E8A-4147-A177-3AD203B41FA5}">
                      <a16:colId xmlns:a16="http://schemas.microsoft.com/office/drawing/2014/main" val="4234243832"/>
                    </a:ext>
                  </a:extLst>
                </a:gridCol>
              </a:tblGrid>
              <a:tr h="455961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Unidad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u="none" strike="noStrike" dirty="0">
                          <a:effectLst/>
                        </a:rPr>
                        <a:t>Parámetros de formato válidos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u="none" strike="noStrike" dirty="0">
                          <a:effectLst/>
                        </a:rPr>
                        <a:t>Regla de redondeo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81208"/>
                  </a:ext>
                </a:extLst>
              </a:tr>
              <a:tr h="16542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Siglo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CC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el 1 de enero del X500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6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30159"/>
                  </a:ext>
                </a:extLst>
              </a:tr>
              <a:tr h="79612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Año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YYYY</a:t>
                      </a:r>
                      <a:r>
                        <a:rPr lang="es-ES" sz="1200" u="none" strike="noStrike" dirty="0" smtClean="0">
                          <a:effectLst/>
                        </a:rPr>
                        <a:t>,</a:t>
                      </a:r>
                      <a:br>
                        <a:rPr lang="es-ES" sz="1200" u="none" strike="noStrike" dirty="0" smtClean="0">
                          <a:effectLst/>
                        </a:rPr>
                      </a:br>
                      <a:r>
                        <a:rPr lang="es-ES" sz="1200" u="none" strike="noStrike" dirty="0" smtClean="0">
                          <a:effectLst/>
                        </a:rPr>
                        <a:t>YEAR,</a:t>
                      </a:r>
                      <a:br>
                        <a:rPr lang="es-ES" sz="1200" u="none" strike="noStrike" dirty="0" smtClean="0">
                          <a:effectLst/>
                        </a:rPr>
                      </a:br>
                      <a:r>
                        <a:rPr lang="es-ES" sz="1200" u="none" strike="noStrike" dirty="0" smtClean="0">
                          <a:effectLst/>
                        </a:rPr>
                        <a:t>YYY,</a:t>
                      </a:r>
                      <a:br>
                        <a:rPr lang="es-ES" sz="1200" u="none" strike="noStrike" dirty="0" smtClean="0">
                          <a:effectLst/>
                        </a:rPr>
                      </a:br>
                      <a:r>
                        <a:rPr lang="es-ES" sz="1200" u="none" strike="noStrike" dirty="0" smtClean="0">
                          <a:effectLst/>
                        </a:rPr>
                        <a:t>YY,</a:t>
                      </a:r>
                      <a:br>
                        <a:rPr lang="es-ES" sz="1200" u="none" strike="noStrike" dirty="0" smtClean="0">
                          <a:effectLst/>
                        </a:rPr>
                      </a:br>
                      <a:r>
                        <a:rPr lang="es-ES" sz="1200" u="none" strike="noStrike" dirty="0" smtClean="0">
                          <a:effectLst/>
                        </a:rPr>
                        <a:t>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el 1 de julio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157699"/>
                  </a:ext>
                </a:extLst>
              </a:tr>
              <a:tr h="2510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Trimestre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Q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al alza el día 16 del segundo mes del trimestre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19881"/>
                  </a:ext>
                </a:extLst>
              </a:tr>
              <a:tr h="49596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Mes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MONTH</a:t>
                      </a:r>
                      <a:r>
                        <a:rPr lang="es-CL" sz="1200" u="none" strike="noStrike" dirty="0" smtClean="0">
                          <a:effectLst/>
                        </a:rPr>
                        <a:t>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MON,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MM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al día 16 del mes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92807"/>
                  </a:ext>
                </a:extLst>
              </a:tr>
              <a:tr h="22229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Semana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WW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El mismo día de la semana que el primer día del año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298019"/>
                  </a:ext>
                </a:extLst>
              </a:tr>
              <a:tr h="23239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W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El mismo día de la semana que el primer día del mes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97722"/>
                  </a:ext>
                </a:extLst>
              </a:tr>
              <a:tr h="345881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Día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DDD</a:t>
                      </a:r>
                      <a:r>
                        <a:rPr lang="es-CL" sz="1200" u="none" strike="noStrike" dirty="0" smtClean="0">
                          <a:effectLst/>
                        </a:rPr>
                        <a:t>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DD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a partir de las 12:00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79961"/>
                  </a:ext>
                </a:extLst>
              </a:tr>
              <a:tr h="49596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Día de inicio de la semana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DAY</a:t>
                      </a:r>
                      <a:r>
                        <a:rPr lang="es-CL" sz="1200" u="none" strike="noStrike" dirty="0" smtClean="0">
                          <a:effectLst/>
                        </a:rPr>
                        <a:t>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DY,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D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Domingo o lunes según configuración de fecha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34344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51342"/>
              </p:ext>
            </p:extLst>
          </p:nvPr>
        </p:nvGraphicFramePr>
        <p:xfrm>
          <a:off x="5630956" y="5376338"/>
          <a:ext cx="2911689" cy="1011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3608246765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4135538770"/>
                    </a:ext>
                  </a:extLst>
                </a:gridCol>
                <a:gridCol w="1811339">
                  <a:extLst>
                    <a:ext uri="{9D8B030D-6E8A-4147-A177-3AD203B41FA5}">
                      <a16:colId xmlns:a16="http://schemas.microsoft.com/office/drawing/2014/main" val="103937777"/>
                    </a:ext>
                  </a:extLst>
                </a:gridCol>
              </a:tblGrid>
              <a:tr h="48728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Hora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HH</a:t>
                      </a:r>
                      <a:r>
                        <a:rPr lang="es-CL" sz="1200" u="none" strike="noStrike" dirty="0" smtClean="0">
                          <a:effectLst/>
                        </a:rPr>
                        <a:t>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HH12,</a:t>
                      </a:r>
                      <a:br>
                        <a:rPr lang="es-CL" sz="1200" u="none" strike="noStrike" dirty="0" smtClean="0">
                          <a:effectLst/>
                        </a:rPr>
                      </a:br>
                      <a:r>
                        <a:rPr lang="es-CL" sz="1200" u="none" strike="noStrike" dirty="0" smtClean="0">
                          <a:effectLst/>
                        </a:rPr>
                        <a:t>HH24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Redondea a partir del minuto 30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84442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Minuto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MI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Redondea a partir del segundo 30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3" marR="6093" marT="24372" marB="2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7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Extract</a:t>
            </a: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2053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La función </a:t>
            </a:r>
            <a:r>
              <a:rPr lang="es-ES" b="1" dirty="0" smtClean="0"/>
              <a:t>EXTRACT</a:t>
            </a:r>
            <a:r>
              <a:rPr lang="es-ES" dirty="0" smtClean="0"/>
              <a:t> obtiene </a:t>
            </a:r>
            <a:r>
              <a:rPr lang="es-ES" dirty="0"/>
              <a:t>un valor </a:t>
            </a:r>
            <a:r>
              <a:rPr lang="es-ES" dirty="0" smtClean="0"/>
              <a:t>según el parámetro que se necesite de una </a:t>
            </a:r>
            <a:r>
              <a:rPr lang="es-ES" dirty="0"/>
              <a:t>fecha 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1" y="2983283"/>
            <a:ext cx="5408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EXTRACT (</a:t>
            </a:r>
          </a:p>
          <a:p>
            <a:r>
              <a:rPr lang="es-CL" b="1" dirty="0"/>
              <a:t>{ YEAR | MONTH | DAY | HOUR | MINUTE | SECOND }</a:t>
            </a:r>
          </a:p>
          <a:p>
            <a:r>
              <a:rPr lang="es-CL" b="1" dirty="0" smtClean="0"/>
              <a:t>FROM  fecha </a:t>
            </a:r>
            <a:r>
              <a:rPr lang="es-CL" b="1" dirty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05771" y="4163661"/>
            <a:ext cx="498961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EXTRACT(YEAR FROM DATE '2021-09-29')</a:t>
            </a:r>
          </a:p>
          <a:p>
            <a:r>
              <a:rPr lang="en-US" dirty="0"/>
              <a:t>FROM DUAL;</a:t>
            </a:r>
            <a:endParaRPr lang="es-CL" dirty="0"/>
          </a:p>
        </p:txBody>
      </p:sp>
      <p:sp>
        <p:nvSpPr>
          <p:cNvPr id="5" name="Flecha derecha 4"/>
          <p:cNvSpPr/>
          <p:nvPr/>
        </p:nvSpPr>
        <p:spPr>
          <a:xfrm>
            <a:off x="5938092" y="4360132"/>
            <a:ext cx="440674" cy="253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7013289" y="4225216"/>
            <a:ext cx="1020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2021</a:t>
            </a:r>
            <a:endParaRPr lang="es-CL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5771" y="4981878"/>
            <a:ext cx="498961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EXTRACT(MONTH </a:t>
            </a:r>
            <a:r>
              <a:rPr lang="en-US" dirty="0"/>
              <a:t>FROM DATE '2021-09-29')</a:t>
            </a:r>
          </a:p>
          <a:p>
            <a:r>
              <a:rPr lang="en-US" dirty="0"/>
              <a:t>FROM DUAL;</a:t>
            </a:r>
            <a:endParaRPr lang="es-CL" dirty="0"/>
          </a:p>
        </p:txBody>
      </p:sp>
      <p:sp>
        <p:nvSpPr>
          <p:cNvPr id="12" name="Flecha derecha 11"/>
          <p:cNvSpPr/>
          <p:nvPr/>
        </p:nvSpPr>
        <p:spPr>
          <a:xfrm>
            <a:off x="5938092" y="5178349"/>
            <a:ext cx="440674" cy="253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7299728" y="5043433"/>
            <a:ext cx="447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9</a:t>
            </a:r>
            <a:endParaRPr lang="es-CL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05771" y="5770030"/>
            <a:ext cx="498961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EXTRACT(DAY </a:t>
            </a:r>
            <a:r>
              <a:rPr lang="en-US" dirty="0"/>
              <a:t>FROM DATE '2021-09-29')</a:t>
            </a:r>
          </a:p>
          <a:p>
            <a:r>
              <a:rPr lang="en-US" dirty="0"/>
              <a:t>FROM DUAL;</a:t>
            </a:r>
            <a:endParaRPr lang="es-CL" dirty="0"/>
          </a:p>
        </p:txBody>
      </p:sp>
      <p:sp>
        <p:nvSpPr>
          <p:cNvPr id="15" name="Flecha derecha 14"/>
          <p:cNvSpPr/>
          <p:nvPr/>
        </p:nvSpPr>
        <p:spPr>
          <a:xfrm>
            <a:off x="5938092" y="5966501"/>
            <a:ext cx="440674" cy="253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7207297" y="5831585"/>
            <a:ext cx="632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29</a:t>
            </a:r>
            <a:endParaRPr lang="es-CL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453519"/>
            <a:ext cx="3888264" cy="714269"/>
          </a:xfrm>
        </p:spPr>
        <p:txBody>
          <a:bodyPr>
            <a:normAutofit fontScale="90000"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</a:t>
            </a:r>
            <a:b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</a:b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1" y="1378462"/>
            <a:ext cx="4141652" cy="43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Fechas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53524" y="525966"/>
            <a:ext cx="298912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Months_between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Add_months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Next_day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Last_day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Round</a:t>
            </a: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Trunc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Extract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705771" y="4295928"/>
            <a:ext cx="4901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last_name</a:t>
            </a:r>
            <a:r>
              <a:rPr lang="es-CL" dirty="0"/>
              <a:t>,  </a:t>
            </a:r>
            <a:r>
              <a:rPr lang="es-CL" dirty="0" err="1"/>
              <a:t>hire_date</a:t>
            </a:r>
            <a:endParaRPr lang="es-CL" dirty="0"/>
          </a:p>
          <a:p>
            <a:r>
              <a:rPr lang="es-CL" dirty="0" smtClean="0"/>
              <a:t>FROM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 smtClean="0"/>
              <a:t>WHERE </a:t>
            </a:r>
            <a:r>
              <a:rPr lang="es-CL" dirty="0"/>
              <a:t>EXTRACT(YEAR FROM </a:t>
            </a:r>
            <a:r>
              <a:rPr lang="es-CL" dirty="0" err="1"/>
              <a:t>hire_date</a:t>
            </a:r>
            <a:r>
              <a:rPr lang="es-CL" dirty="0"/>
              <a:t>) &gt; 2007</a:t>
            </a:r>
          </a:p>
          <a:p>
            <a:r>
              <a:rPr lang="es-CL" dirty="0" smtClean="0"/>
              <a:t>ORDER </a:t>
            </a:r>
            <a:r>
              <a:rPr lang="es-CL" dirty="0"/>
              <a:t>BY </a:t>
            </a:r>
            <a:r>
              <a:rPr lang="es-CL" dirty="0" err="1"/>
              <a:t>hire_date</a:t>
            </a:r>
            <a:r>
              <a:rPr lang="es-CL" dirty="0"/>
              <a:t>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90" y="3665748"/>
            <a:ext cx="2047875" cy="237172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28474" y="2036378"/>
            <a:ext cx="4681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SELECT </a:t>
            </a:r>
            <a:r>
              <a:rPr lang="es-CL" dirty="0" err="1"/>
              <a:t>count</a:t>
            </a:r>
            <a:r>
              <a:rPr lang="es-CL" dirty="0"/>
              <a:t>(*) FROM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/>
              <a:t>WHERE EXTRACT(MONTH FROM </a:t>
            </a:r>
            <a:r>
              <a:rPr lang="es-CL" dirty="0" err="1"/>
              <a:t>hire_date</a:t>
            </a:r>
            <a:r>
              <a:rPr lang="es-CL" dirty="0"/>
              <a:t>) = 9;</a:t>
            </a:r>
          </a:p>
        </p:txBody>
      </p:sp>
      <p:sp>
        <p:nvSpPr>
          <p:cNvPr id="19" name="Flecha abajo 18"/>
          <p:cNvSpPr/>
          <p:nvPr/>
        </p:nvSpPr>
        <p:spPr>
          <a:xfrm>
            <a:off x="2170323" y="2682709"/>
            <a:ext cx="231354" cy="269811"/>
          </a:xfrm>
          <a:prstGeom prst="down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/>
          <p:cNvSpPr/>
          <p:nvPr/>
        </p:nvSpPr>
        <p:spPr>
          <a:xfrm>
            <a:off x="2116272" y="2966098"/>
            <a:ext cx="339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5</a:t>
            </a:r>
            <a:endParaRPr lang="es-CL" sz="2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2" name="Flecha abajo 21"/>
          <p:cNvSpPr/>
          <p:nvPr/>
        </p:nvSpPr>
        <p:spPr>
          <a:xfrm rot="-5400000">
            <a:off x="5691104" y="4761186"/>
            <a:ext cx="231354" cy="269811"/>
          </a:xfrm>
          <a:prstGeom prst="down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7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290860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940525"/>
            <a:ext cx="2978331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altLang="es-CL" dirty="0" smtClean="0">
                <a:solidFill>
                  <a:srgbClr val="FF0000"/>
                </a:solidFill>
                <a:sym typeface="Arial" panose="020B0604020202020204" pitchFamily="34" charset="0"/>
              </a:rPr>
              <a:t>Funciones de Carácter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05770" y="1371600"/>
            <a:ext cx="7954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Las funciones de carácter de una sola fila aceptan los datos de caracteres como entrada y pueden devolver valores numéricos y de carácter. </a:t>
            </a:r>
            <a:endParaRPr lang="es-ES" sz="2400" dirty="0" smtClean="0"/>
          </a:p>
          <a:p>
            <a:r>
              <a:rPr lang="es-ES" sz="2400" dirty="0" smtClean="0"/>
              <a:t>Las </a:t>
            </a:r>
            <a:r>
              <a:rPr lang="es-ES" sz="2400" dirty="0"/>
              <a:t>funciones de carácter se pueden dividir en</a:t>
            </a:r>
            <a:r>
              <a:rPr lang="es-ES" sz="2400" dirty="0" smtClean="0"/>
              <a:t>:</a:t>
            </a:r>
            <a:endParaRPr lang="es-ES" sz="2400" dirty="0"/>
          </a:p>
        </p:txBody>
      </p:sp>
      <p:sp>
        <p:nvSpPr>
          <p:cNvPr id="22" name="Rectángulo 21"/>
          <p:cNvSpPr/>
          <p:nvPr/>
        </p:nvSpPr>
        <p:spPr>
          <a:xfrm>
            <a:off x="657393" y="3751574"/>
            <a:ext cx="367028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 </a:t>
            </a:r>
            <a:r>
              <a:rPr lang="es-ES" sz="2400" dirty="0"/>
              <a:t>de conversión de </a:t>
            </a:r>
            <a:r>
              <a:rPr lang="es-ES" sz="2400" dirty="0" smtClean="0"/>
              <a:t>caracteres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Lower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Upper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Initcap</a:t>
            </a:r>
            <a:endParaRPr lang="es-ES" sz="2400" dirty="0"/>
          </a:p>
        </p:txBody>
      </p:sp>
      <p:sp>
        <p:nvSpPr>
          <p:cNvPr id="23" name="Rectángulo 22"/>
          <p:cNvSpPr/>
          <p:nvPr/>
        </p:nvSpPr>
        <p:spPr>
          <a:xfrm>
            <a:off x="4515363" y="3012910"/>
            <a:ext cx="4258116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 </a:t>
            </a:r>
            <a:r>
              <a:rPr lang="es-ES" sz="2400" dirty="0"/>
              <a:t>de manipulación de caracteres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Concat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Substr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Length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Instr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Lpad</a:t>
            </a:r>
            <a:r>
              <a:rPr lang="es-ES" sz="2400" dirty="0" smtClean="0"/>
              <a:t> | </a:t>
            </a:r>
            <a:r>
              <a:rPr lang="es-ES" sz="2400" dirty="0" err="1" smtClean="0"/>
              <a:t>Rpad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Trim</a:t>
            </a:r>
            <a:endParaRPr lang="es-E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Replace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70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081816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dirty="0" smtClean="0">
                <a:solidFill>
                  <a:srgbClr val="FF0000"/>
                </a:solidFill>
                <a:sym typeface="Arial" panose="020B0604020202020204" pitchFamily="34" charset="0"/>
              </a:rPr>
              <a:t>Funciones de conversión de Carácter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09553" y="503019"/>
            <a:ext cx="216200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Lower</a:t>
            </a:r>
            <a:endParaRPr lang="es-ES" sz="2400" dirty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Upper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Initcap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5770" y="2225595"/>
            <a:ext cx="304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ES" dirty="0" smtClean="0"/>
              <a:t>LOWER (columna | expresión )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70645" y="2087096"/>
            <a:ext cx="367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ES" dirty="0"/>
              <a:t>Convertir valores de carácter alfabético a minúsculas.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5770" y="2924576"/>
            <a:ext cx="514756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LOWER('BASES de Datos Relacionales')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24179" y="3444632"/>
            <a:ext cx="3956042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b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bases de datos relacionales</a:t>
            </a:r>
            <a:endParaRPr lang="es-CL" altLang="es-CL" b="1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2824541" y="338005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blackGray">
          <a:xfrm>
            <a:off x="1245528" y="4362578"/>
            <a:ext cx="6428642" cy="104451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SELECT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employee_id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last_name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department_id</a:t>
            </a:r>
            <a:endParaRPr lang="en-US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WHERE 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last_name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= '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higgins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';</a:t>
            </a:r>
          </a:p>
        </p:txBody>
      </p:sp>
      <p:pic>
        <p:nvPicPr>
          <p:cNvPr id="13" name="Picture 12" descr="C:\project-SQLFund1\images\img09-0row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01508" y="5261292"/>
            <a:ext cx="1303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435572" y="4501078"/>
            <a:ext cx="6514021" cy="1143000"/>
            <a:chOff x="1435572" y="4501078"/>
            <a:chExt cx="6514021" cy="1143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blackGray">
            <a:xfrm>
              <a:off x="1435572" y="4501078"/>
              <a:ext cx="6514021" cy="1143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SELECT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employee_id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,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last_name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,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department_id</a:t>
              </a:r>
              <a:endPara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FROM   employees</a:t>
              </a: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WHERE  LOWER(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last_name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) = '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higgins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';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2384581" y="5220784"/>
              <a:ext cx="3886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pic>
        <p:nvPicPr>
          <p:cNvPr id="17" name="Picture 13" descr="C:\salome_official\projects\11gR2\screenshots\les3_12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64" y="5890728"/>
            <a:ext cx="401161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081816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dirty="0" smtClean="0">
                <a:solidFill>
                  <a:srgbClr val="FF0000"/>
                </a:solidFill>
                <a:sym typeface="Arial" panose="020B0604020202020204" pitchFamily="34" charset="0"/>
              </a:rPr>
              <a:t>Funciones de conversión de Carácter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09553" y="503019"/>
            <a:ext cx="216200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Lower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Upper</a:t>
            </a:r>
            <a:endParaRPr lang="es-ES" sz="2400" dirty="0" smtClean="0"/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Initcap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0" y="2258724"/>
            <a:ext cx="2986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CL" dirty="0" smtClean="0"/>
              <a:t>UPPER( column</a:t>
            </a:r>
            <a:r>
              <a:rPr lang="es-CL" dirty="0"/>
              <a:t>a</a:t>
            </a:r>
            <a:r>
              <a:rPr lang="es-CL" dirty="0" smtClean="0"/>
              <a:t> | expresión </a:t>
            </a:r>
            <a:r>
              <a:rPr lang="en-US" dirty="0" smtClean="0"/>
              <a:t>)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70645" y="2120224"/>
            <a:ext cx="3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ES" dirty="0"/>
              <a:t>Convertir valores de carácter alfabético a mayúsculas.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5770" y="2924576"/>
            <a:ext cx="514756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UPPER('BASES de Datos Relacionales')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24179" y="3444632"/>
            <a:ext cx="3956042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b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BASES DE DATOS RELACIONALES</a:t>
            </a:r>
            <a:endParaRPr lang="es-CL" altLang="es-CL" b="1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2824541" y="338005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245528" y="4362578"/>
            <a:ext cx="6428642" cy="104451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SELECT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employee_id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last_name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department_id</a:t>
            </a:r>
            <a:endParaRPr lang="en-US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WHERE  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last_name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= '</a:t>
            </a:r>
            <a:r>
              <a:rPr lang="en-US" altLang="es-CL" dirty="0" err="1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higgins</a:t>
            </a:r>
            <a:r>
              <a: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';</a:t>
            </a:r>
          </a:p>
        </p:txBody>
      </p:sp>
      <p:pic>
        <p:nvPicPr>
          <p:cNvPr id="12" name="Picture 12" descr="C:\project-SQLFund1\images\img09-0row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01508" y="5261292"/>
            <a:ext cx="1303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1435572" y="4501078"/>
            <a:ext cx="6514021" cy="1143000"/>
            <a:chOff x="1435572" y="4501078"/>
            <a:chExt cx="6514021" cy="11430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blackGray">
            <a:xfrm>
              <a:off x="1435572" y="4501078"/>
              <a:ext cx="6514021" cy="1143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SELECT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employee_id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,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last_name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, </a:t>
              </a:r>
              <a:r>
                <a:rPr lang="en-US" altLang="es-CL" dirty="0" err="1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department_id</a:t>
              </a:r>
              <a:endPara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FROM   employees</a:t>
              </a: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WHERE  </a:t>
              </a: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UPPER(</a:t>
              </a:r>
              <a:r>
                <a:rPr lang="en-US" altLang="es-CL" dirty="0" err="1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last_name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) = </a:t>
              </a: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‘HIGGINS';</a:t>
              </a:r>
              <a:endPara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2384581" y="5220784"/>
              <a:ext cx="4124972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s-CL"/>
            </a:p>
          </p:txBody>
        </p:sp>
      </p:grpSp>
      <p:pic>
        <p:nvPicPr>
          <p:cNvPr id="16" name="Picture 13" descr="C:\salome_official\projects\11gR2\screenshots\les3_12s_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64" y="5890728"/>
            <a:ext cx="4011613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081816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dirty="0" smtClean="0">
                <a:solidFill>
                  <a:srgbClr val="FF0000"/>
                </a:solidFill>
                <a:sym typeface="Arial" panose="020B0604020202020204" pitchFamily="34" charset="0"/>
              </a:rPr>
              <a:t>Funciones de conversión de Carácter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509553" y="503019"/>
            <a:ext cx="216200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Lower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Upper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/>
              <a:t>Initcap</a:t>
            </a: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898363" y="2389729"/>
            <a:ext cx="3201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dirty="0"/>
              <a:t>INITCAP</a:t>
            </a:r>
            <a:r>
              <a:rPr lang="en-US" dirty="0" smtClean="0"/>
              <a:t>( </a:t>
            </a:r>
            <a:r>
              <a:rPr lang="es-CL" dirty="0" smtClean="0"/>
              <a:t>columna | expresión </a:t>
            </a:r>
            <a:r>
              <a:rPr lang="en-US" dirty="0" smtClean="0"/>
              <a:t>)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301674" y="2116314"/>
            <a:ext cx="4396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ES" dirty="0"/>
              <a:t>Convertir valores de carácter alfabético en mayúsculas; la primera letra de cada palabra y el resto en minúsculas.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55577" y="3125137"/>
            <a:ext cx="54232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INITCAP('BASES de Datos Relacionales')</a:t>
            </a:r>
            <a:endParaRPr lang="es-CL" altLang="es-CL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214680" y="3703952"/>
            <a:ext cx="3956042" cy="358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SzPct val="100000"/>
            </a:pPr>
            <a:r>
              <a:rPr lang="es-CL" altLang="es-CL" b="1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Bases De Datos Relacionales</a:t>
            </a:r>
            <a:endParaRPr lang="es-CL" altLang="es-CL" b="1" dirty="0">
              <a:solidFill>
                <a:srgbClr val="000000"/>
              </a:solidFill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1036276" y="358828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Grupo 4"/>
          <p:cNvGrpSpPr/>
          <p:nvPr/>
        </p:nvGrpSpPr>
        <p:grpSpPr>
          <a:xfrm>
            <a:off x="2214680" y="3205111"/>
            <a:ext cx="6421573" cy="3076575"/>
            <a:chOff x="2214680" y="3205111"/>
            <a:chExt cx="6421573" cy="30765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blackGray">
            <a:xfrm>
              <a:off x="2214680" y="4633555"/>
              <a:ext cx="3219884" cy="10158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/>
            <a:lstStyle>
              <a:lvl1pPr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tabLst>
                  <a:tab pos="1200150" algn="l"/>
                </a:tabLs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SELECT </a:t>
              </a:r>
              <a:r>
                <a:rPr lang="en-US" altLang="es-CL" dirty="0" err="1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job_id</a:t>
              </a: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, </a:t>
              </a:r>
              <a:endParaRPr lang="en-US" altLang="es-CL" dirty="0" smtClean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 </a:t>
              </a: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      </a:t>
              </a:r>
              <a:r>
                <a:rPr lang="en-US" altLang="es-CL" dirty="0" err="1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initcap</a:t>
              </a: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(</a:t>
              </a:r>
              <a:r>
                <a:rPr lang="en-US" altLang="es-CL" dirty="0" err="1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job_id</a:t>
              </a: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)</a:t>
              </a: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es-CL" dirty="0" smtClean="0">
                  <a:solidFill>
                    <a:srgbClr val="000000"/>
                  </a:solidFill>
                  <a:latin typeface="Courier New" panose="02070309020205020404" pitchFamily="49" charset="0"/>
                  <a:sym typeface="Arial" panose="020B0604020202020204" pitchFamily="34" charset="0"/>
                </a:rPr>
                <a:t>FROM   employees;</a:t>
              </a:r>
              <a:endParaRPr lang="en-US" altLang="es-CL" dirty="0">
                <a:solidFill>
                  <a:srgbClr val="000000"/>
                </a:solidFill>
                <a:latin typeface="Courier New" panose="02070309020205020404" pitchFamily="49" charset="0"/>
                <a:sym typeface="Arial" panose="020B0604020202020204" pitchFamily="34" charset="0"/>
              </a:endParaRP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853" y="3205111"/>
              <a:ext cx="2057400" cy="30765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815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Concat</a:t>
            </a:r>
            <a:endParaRPr lang="es-ES" sz="2400" dirty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24494" y="2633511"/>
            <a:ext cx="522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ES" dirty="0"/>
              <a:t>Concatenar el primer valor de carácter con el segundo valor de </a:t>
            </a:r>
            <a:r>
              <a:rPr lang="es-ES" dirty="0" smtClean="0"/>
              <a:t>carácter. </a:t>
            </a:r>
            <a:br>
              <a:rPr lang="es-ES" dirty="0" smtClean="0"/>
            </a:br>
            <a:r>
              <a:rPr lang="es-ES" dirty="0" smtClean="0"/>
              <a:t>Es equivalente </a:t>
            </a:r>
            <a:r>
              <a:rPr lang="es-ES" dirty="0"/>
              <a:t>al operador de concatenación (||).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98721" y="2007208"/>
            <a:ext cx="5502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s-CL" dirty="0" smtClean="0"/>
              <a:t>CONCAT(columna1|expresión1,  columna2|expresión2)</a:t>
            </a:r>
            <a:endParaRPr lang="es-C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77743" y="4772425"/>
            <a:ext cx="455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CONCAT(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  CONCAT</a:t>
            </a:r>
            <a:r>
              <a:rPr lang="en-US" b="1" dirty="0"/>
              <a:t>( </a:t>
            </a:r>
            <a:r>
              <a:rPr lang="en-US" b="1" dirty="0" err="1"/>
              <a:t>last_name</a:t>
            </a:r>
            <a:r>
              <a:rPr lang="en-US" b="1" dirty="0"/>
              <a:t>, ' </a:t>
            </a:r>
            <a:r>
              <a:rPr lang="en-US" b="1" dirty="0" err="1"/>
              <a:t>trabaja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' </a:t>
            </a:r>
            <a:r>
              <a:rPr lang="en-US" b="1" dirty="0" smtClean="0"/>
              <a:t>),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</a:t>
            </a:r>
            <a:r>
              <a:rPr lang="en-US" b="1" dirty="0" err="1"/>
              <a:t>job_id</a:t>
            </a:r>
            <a:r>
              <a:rPr lang="en-US" b="1" dirty="0"/>
              <a:t>) "</a:t>
            </a:r>
            <a:r>
              <a:rPr lang="en-US" b="1" dirty="0" err="1"/>
              <a:t>Trabajos</a:t>
            </a:r>
            <a:r>
              <a:rPr lang="en-US" b="1" dirty="0"/>
              <a:t>"</a:t>
            </a:r>
          </a:p>
          <a:p>
            <a:r>
              <a:rPr lang="en-US" b="1" dirty="0"/>
              <a:t>FROM employees;</a:t>
            </a:r>
            <a:endParaRPr lang="es-CL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57" y="3898509"/>
            <a:ext cx="2971800" cy="241935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571277" y="3563517"/>
            <a:ext cx="3365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SzTx/>
            </a:pPr>
            <a:r>
              <a:rPr lang="en-US" altLang="es-CL" dirty="0" smtClean="0">
                <a:cs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en-US" altLang="es-CL" dirty="0" err="1">
                <a:cs typeface="Arial" panose="020B0604020202020204" pitchFamily="34" charset="0"/>
                <a:sym typeface="Arial" panose="020B0604020202020204" pitchFamily="34" charset="0"/>
              </a:rPr>
              <a:t>Sólo</a:t>
            </a:r>
            <a:r>
              <a:rPr lang="en-US" altLang="es-CL" dirty="0">
                <a:cs typeface="Arial" panose="020B0604020202020204" pitchFamily="34" charset="0"/>
                <a:sym typeface="Arial" panose="020B0604020202020204" pitchFamily="34" charset="0"/>
              </a:rPr>
              <a:t> se </a:t>
            </a:r>
            <a:r>
              <a:rPr lang="en-US" altLang="es-CL" dirty="0" err="1">
                <a:cs typeface="Arial" panose="020B0604020202020204" pitchFamily="34" charset="0"/>
                <a:sym typeface="Arial" panose="020B0604020202020204" pitchFamily="34" charset="0"/>
              </a:rPr>
              <a:t>pueden</a:t>
            </a:r>
            <a:r>
              <a:rPr lang="en-US" altLang="es-CL" dirty="0"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s-CL" dirty="0" err="1">
                <a:cs typeface="Arial" panose="020B0604020202020204" pitchFamily="34" charset="0"/>
                <a:sym typeface="Arial" panose="020B0604020202020204" pitchFamily="34" charset="0"/>
              </a:rPr>
              <a:t>utilizar</a:t>
            </a:r>
            <a:r>
              <a:rPr lang="en-US" altLang="es-CL" dirty="0">
                <a:cs typeface="Arial" panose="020B0604020202020204" pitchFamily="34" charset="0"/>
                <a:sym typeface="Arial" panose="020B0604020202020204" pitchFamily="34" charset="0"/>
              </a:rPr>
              <a:t> dos </a:t>
            </a:r>
            <a:r>
              <a:rPr lang="en-US" altLang="es-CL" dirty="0" err="1">
                <a:cs typeface="Arial" panose="020B0604020202020204" pitchFamily="34" charset="0"/>
                <a:sym typeface="Arial" panose="020B0604020202020204" pitchFamily="34" charset="0"/>
              </a:rPr>
              <a:t>parámetros</a:t>
            </a:r>
            <a:r>
              <a:rPr lang="en-US" altLang="es-CL" dirty="0">
                <a:cs typeface="Arial" panose="020B0604020202020204" pitchFamily="34" charset="0"/>
                <a:sym typeface="Arial" panose="020B0604020202020204" pitchFamily="34" charset="0"/>
              </a:rPr>
              <a:t> con </a:t>
            </a:r>
            <a:r>
              <a:rPr lang="en-US" altLang="es-CL" dirty="0"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CONCAT</a:t>
            </a:r>
            <a:r>
              <a:rPr lang="en-US" altLang="es-CL" dirty="0">
                <a:cs typeface="Arial" panose="020B0604020202020204" pitchFamily="34" charset="0"/>
                <a:sym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67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0" y="453519"/>
            <a:ext cx="7243823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FUNCIONES SQL DE UNA SOLA FILA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05770" y="1270922"/>
            <a:ext cx="5464952" cy="47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altLang="es-CL" b="1" dirty="0" smtClean="0">
                <a:solidFill>
                  <a:schemeClr val="accent4">
                    <a:lumMod val="75000"/>
                  </a:schemeClr>
                </a:solidFill>
                <a:sym typeface="Arial" panose="020B0604020202020204" pitchFamily="34" charset="0"/>
              </a:rPr>
              <a:t>Funciones de Manipulación de Caracteres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777318" y="503019"/>
            <a:ext cx="1852439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tx1"/>
                </a:solidFill>
              </a:rPr>
              <a:t>Substr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Length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Instr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Lpad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Rpad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  <a:endParaRPr lang="es-E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lvl="1" indent="-342900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bg1">
                    <a:lumMod val="85000"/>
                  </a:schemeClr>
                </a:solidFill>
              </a:rPr>
              <a:t>Trim</a:t>
            </a:r>
            <a:endParaRPr lang="es-E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09110" y="1917976"/>
            <a:ext cx="45961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SUBSTR(</a:t>
            </a:r>
            <a:r>
              <a:rPr lang="es-CL" i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columna|expresión</a:t>
            </a:r>
            <a:r>
              <a:rPr lang="es-CL" i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, m[,n]</a:t>
            </a:r>
            <a:r>
              <a:rPr lang="es-CL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838851" y="2626725"/>
            <a:ext cx="5006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Devuelve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 caracteres especificados de un valor de carácter que empieza por la posición de carácter </a:t>
            </a:r>
            <a:r>
              <a:rPr lang="es-E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de una longitud de </a:t>
            </a:r>
            <a:r>
              <a:rPr lang="es-E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caracteres.</a:t>
            </a:r>
          </a:p>
          <a:p>
            <a:endParaRPr lang="es-E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851" y="3870665"/>
            <a:ext cx="7910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m es 0, entonces se trata como 1.</a:t>
            </a:r>
          </a:p>
          <a:p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m es positivo, se cuenta desde el principio para encontrar el primer carácter.</a:t>
            </a:r>
          </a:p>
          <a:p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m es negativo, se cuenta hacia atrás desde el final del texto.</a:t>
            </a:r>
          </a:p>
          <a:p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n se omite, se devuelven todos los caracteres hasta el final del texto. </a:t>
            </a:r>
          </a:p>
          <a:p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 n menor que 1, se devuelve nulo.</a:t>
            </a:r>
            <a:endParaRPr lang="es-C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2947</Words>
  <Application>Microsoft Office PowerPoint</Application>
  <PresentationFormat>Presentación en pantalla (4:3)</PresentationFormat>
  <Paragraphs>665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Myriad Pro</vt:lpstr>
      <vt:lpstr>Myriad Pro Light</vt:lpstr>
      <vt:lpstr>Times New Roman</vt:lpstr>
      <vt:lpstr>Wingdings</vt:lpstr>
      <vt:lpstr>Tema de Office</vt:lpstr>
      <vt:lpstr>Bases de Datos Relacionales</vt:lpstr>
      <vt:lpstr>FUNCIONES SQL</vt:lpstr>
      <vt:lpstr>FUNCIONES SQL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TRABAJO CON FECHAS</vt:lpstr>
      <vt:lpstr>TRABAJO CON FECHAS</vt:lpstr>
      <vt:lpstr>TRABAJO CON FECHAS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  <vt:lpstr>FUNCIONES SQL DE UNA SOLA FILA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Francisco Prieto Rossi</cp:lastModifiedBy>
  <cp:revision>94</cp:revision>
  <dcterms:created xsi:type="dcterms:W3CDTF">2015-06-26T15:52:47Z</dcterms:created>
  <dcterms:modified xsi:type="dcterms:W3CDTF">2021-09-21T16:00:46Z</dcterms:modified>
</cp:coreProperties>
</file>