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6" r:id="rId29"/>
    <p:sldId id="287" r:id="rId30"/>
    <p:sldId id="285" r:id="rId31"/>
    <p:sldId id="288" r:id="rId32"/>
    <p:sldId id="289" r:id="rId33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0202"/>
    <a:srgbClr val="F4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83971" autoAdjust="0"/>
  </p:normalViewPr>
  <p:slideViewPr>
    <p:cSldViewPr snapToGrid="0" snapToObjects="1">
      <p:cViewPr varScale="1">
        <p:scale>
          <a:sx n="100" d="100"/>
          <a:sy n="100" d="100"/>
        </p:scale>
        <p:origin x="37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36981D-103D-4951-A7DE-0E0641D1DFC9}" type="doc">
      <dgm:prSet loTypeId="urn:microsoft.com/office/officeart/2005/8/layout/process1" loCatId="process" qsTypeId="urn:microsoft.com/office/officeart/2005/8/quickstyle/3d9" qsCatId="3D" csTypeId="urn:microsoft.com/office/officeart/2005/8/colors/accent1_2" csCatId="accent1" phldr="1"/>
      <dgm:spPr/>
    </dgm:pt>
    <dgm:pt modelId="{8DE1B4C2-07AC-455A-AF66-111832518AAA}">
      <dgm:prSet phldrT="[Texto]"/>
      <dgm:spPr/>
      <dgm:t>
        <a:bodyPr/>
        <a:lstStyle/>
        <a:p>
          <a:r>
            <a:rPr lang="es-ES" dirty="0" smtClean="0"/>
            <a:t>NUMBER</a:t>
          </a:r>
          <a:endParaRPr lang="es-ES" dirty="0"/>
        </a:p>
      </dgm:t>
    </dgm:pt>
    <dgm:pt modelId="{0C19DBD7-DA0D-4C12-A54E-8F82CBB8CD98}" type="parTrans" cxnId="{7A12F10D-1E3E-4BD0-B928-7ADFA3059740}">
      <dgm:prSet/>
      <dgm:spPr/>
      <dgm:t>
        <a:bodyPr/>
        <a:lstStyle/>
        <a:p>
          <a:endParaRPr lang="es-ES"/>
        </a:p>
      </dgm:t>
    </dgm:pt>
    <dgm:pt modelId="{5B028799-E043-4137-8A4C-E14A5FED4D70}" type="sibTrans" cxnId="{7A12F10D-1E3E-4BD0-B928-7ADFA3059740}">
      <dgm:prSet/>
      <dgm:spPr/>
      <dgm:t>
        <a:bodyPr/>
        <a:lstStyle/>
        <a:p>
          <a:endParaRPr lang="es-ES"/>
        </a:p>
      </dgm:t>
    </dgm:pt>
    <dgm:pt modelId="{380D04A4-5CEB-4437-B9C7-09E3D7815E90}">
      <dgm:prSet phldrT="[Texto]"/>
      <dgm:spPr>
        <a:solidFill>
          <a:schemeClr val="accent3"/>
        </a:solidFill>
      </dgm:spPr>
      <dgm:t>
        <a:bodyPr/>
        <a:lstStyle/>
        <a:p>
          <a:r>
            <a:rPr lang="es-ES" dirty="0" smtClean="0"/>
            <a:t>VARCHAR2 o CHAR</a:t>
          </a:r>
          <a:endParaRPr lang="es-ES" dirty="0"/>
        </a:p>
      </dgm:t>
    </dgm:pt>
    <dgm:pt modelId="{C7D414F2-75E2-4B92-BD29-81FBC6FE760F}" type="parTrans" cxnId="{C2F61AE2-9191-4C48-9C1B-819E8BF77625}">
      <dgm:prSet/>
      <dgm:spPr/>
      <dgm:t>
        <a:bodyPr/>
        <a:lstStyle/>
        <a:p>
          <a:endParaRPr lang="es-ES"/>
        </a:p>
      </dgm:t>
    </dgm:pt>
    <dgm:pt modelId="{B7AC9A9F-97AA-4527-B7C4-C3122113EEFE}" type="sibTrans" cxnId="{C2F61AE2-9191-4C48-9C1B-819E8BF77625}">
      <dgm:prSet/>
      <dgm:spPr/>
      <dgm:t>
        <a:bodyPr/>
        <a:lstStyle/>
        <a:p>
          <a:endParaRPr lang="es-ES"/>
        </a:p>
      </dgm:t>
    </dgm:pt>
    <dgm:pt modelId="{EC845D4A-D614-488C-9EE6-7BED8AC1EC10}" type="pres">
      <dgm:prSet presAssocID="{1F36981D-103D-4951-A7DE-0E0641D1DFC9}" presName="Name0" presStyleCnt="0">
        <dgm:presLayoutVars>
          <dgm:dir/>
          <dgm:resizeHandles val="exact"/>
        </dgm:presLayoutVars>
      </dgm:prSet>
      <dgm:spPr/>
    </dgm:pt>
    <dgm:pt modelId="{9DB8A938-8D28-410A-B8F2-AF4C308C0B7E}" type="pres">
      <dgm:prSet presAssocID="{8DE1B4C2-07AC-455A-AF66-111832518AAA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21FFB73-2030-4519-AC29-7C8EBF9D57F4}" type="pres">
      <dgm:prSet presAssocID="{5B028799-E043-4137-8A4C-E14A5FED4D70}" presName="sibTrans" presStyleLbl="sibTrans2D1" presStyleIdx="0" presStyleCnt="1"/>
      <dgm:spPr/>
      <dgm:t>
        <a:bodyPr/>
        <a:lstStyle/>
        <a:p>
          <a:endParaRPr lang="es-ES"/>
        </a:p>
      </dgm:t>
    </dgm:pt>
    <dgm:pt modelId="{E3E5AD3B-4DC8-4F2E-8040-E08E8894CDF9}" type="pres">
      <dgm:prSet presAssocID="{5B028799-E043-4137-8A4C-E14A5FED4D70}" presName="connectorText" presStyleLbl="sibTrans2D1" presStyleIdx="0" presStyleCnt="1"/>
      <dgm:spPr/>
      <dgm:t>
        <a:bodyPr/>
        <a:lstStyle/>
        <a:p>
          <a:endParaRPr lang="es-ES"/>
        </a:p>
      </dgm:t>
    </dgm:pt>
    <dgm:pt modelId="{604465F3-3013-442D-9CE4-425DC58E24E1}" type="pres">
      <dgm:prSet presAssocID="{380D04A4-5CEB-4437-B9C7-09E3D7815E90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96342E7A-BBD9-4CFD-8468-AD17916FA242}" type="presOf" srcId="{1F36981D-103D-4951-A7DE-0E0641D1DFC9}" destId="{EC845D4A-D614-488C-9EE6-7BED8AC1EC10}" srcOrd="0" destOrd="0" presId="urn:microsoft.com/office/officeart/2005/8/layout/process1"/>
    <dgm:cxn modelId="{47CDE175-16F5-4460-982E-C82CCFBB17B2}" type="presOf" srcId="{8DE1B4C2-07AC-455A-AF66-111832518AAA}" destId="{9DB8A938-8D28-410A-B8F2-AF4C308C0B7E}" srcOrd="0" destOrd="0" presId="urn:microsoft.com/office/officeart/2005/8/layout/process1"/>
    <dgm:cxn modelId="{C2F61AE2-9191-4C48-9C1B-819E8BF77625}" srcId="{1F36981D-103D-4951-A7DE-0E0641D1DFC9}" destId="{380D04A4-5CEB-4437-B9C7-09E3D7815E90}" srcOrd="1" destOrd="0" parTransId="{C7D414F2-75E2-4B92-BD29-81FBC6FE760F}" sibTransId="{B7AC9A9F-97AA-4527-B7C4-C3122113EEFE}"/>
    <dgm:cxn modelId="{7A12F10D-1E3E-4BD0-B928-7ADFA3059740}" srcId="{1F36981D-103D-4951-A7DE-0E0641D1DFC9}" destId="{8DE1B4C2-07AC-455A-AF66-111832518AAA}" srcOrd="0" destOrd="0" parTransId="{0C19DBD7-DA0D-4C12-A54E-8F82CBB8CD98}" sibTransId="{5B028799-E043-4137-8A4C-E14A5FED4D70}"/>
    <dgm:cxn modelId="{963C331A-C0DA-41FE-A52B-9FB8D6ED8DCF}" type="presOf" srcId="{5B028799-E043-4137-8A4C-E14A5FED4D70}" destId="{B21FFB73-2030-4519-AC29-7C8EBF9D57F4}" srcOrd="0" destOrd="0" presId="urn:microsoft.com/office/officeart/2005/8/layout/process1"/>
    <dgm:cxn modelId="{21C3E484-6C22-411A-91FA-25A13E6AAFD3}" type="presOf" srcId="{380D04A4-5CEB-4437-B9C7-09E3D7815E90}" destId="{604465F3-3013-442D-9CE4-425DC58E24E1}" srcOrd="0" destOrd="0" presId="urn:microsoft.com/office/officeart/2005/8/layout/process1"/>
    <dgm:cxn modelId="{22407B42-AC21-473E-A7E6-03D6210403F5}" type="presOf" srcId="{5B028799-E043-4137-8A4C-E14A5FED4D70}" destId="{E3E5AD3B-4DC8-4F2E-8040-E08E8894CDF9}" srcOrd="1" destOrd="0" presId="urn:microsoft.com/office/officeart/2005/8/layout/process1"/>
    <dgm:cxn modelId="{EB04ABD1-FE85-457D-AAF4-11617348719C}" type="presParOf" srcId="{EC845D4A-D614-488C-9EE6-7BED8AC1EC10}" destId="{9DB8A938-8D28-410A-B8F2-AF4C308C0B7E}" srcOrd="0" destOrd="0" presId="urn:microsoft.com/office/officeart/2005/8/layout/process1"/>
    <dgm:cxn modelId="{B212EFC3-BA7F-4B8D-8C1D-99AB7CA6E562}" type="presParOf" srcId="{EC845D4A-D614-488C-9EE6-7BED8AC1EC10}" destId="{B21FFB73-2030-4519-AC29-7C8EBF9D57F4}" srcOrd="1" destOrd="0" presId="urn:microsoft.com/office/officeart/2005/8/layout/process1"/>
    <dgm:cxn modelId="{F020403D-8D07-4177-B8A2-8E658FCE652D}" type="presParOf" srcId="{B21FFB73-2030-4519-AC29-7C8EBF9D57F4}" destId="{E3E5AD3B-4DC8-4F2E-8040-E08E8894CDF9}" srcOrd="0" destOrd="0" presId="urn:microsoft.com/office/officeart/2005/8/layout/process1"/>
    <dgm:cxn modelId="{C281B774-C44A-4117-8E7C-07B6E651A0BA}" type="presParOf" srcId="{EC845D4A-D614-488C-9EE6-7BED8AC1EC10}" destId="{604465F3-3013-442D-9CE4-425DC58E24E1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36981D-103D-4951-A7DE-0E0641D1DFC9}" type="doc">
      <dgm:prSet loTypeId="urn:microsoft.com/office/officeart/2005/8/layout/process1" loCatId="process" qsTypeId="urn:microsoft.com/office/officeart/2005/8/quickstyle/3d9" qsCatId="3D" csTypeId="urn:microsoft.com/office/officeart/2005/8/colors/accent4_2" csCatId="accent4" phldr="1"/>
      <dgm:spPr/>
    </dgm:pt>
    <dgm:pt modelId="{8DE1B4C2-07AC-455A-AF66-111832518AAA}">
      <dgm:prSet phldrT="[Texto]"/>
      <dgm:spPr/>
      <dgm:t>
        <a:bodyPr/>
        <a:lstStyle/>
        <a:p>
          <a:r>
            <a:rPr lang="es-ES" dirty="0" smtClean="0"/>
            <a:t>DATE</a:t>
          </a:r>
          <a:endParaRPr lang="es-ES" dirty="0"/>
        </a:p>
      </dgm:t>
    </dgm:pt>
    <dgm:pt modelId="{0C19DBD7-DA0D-4C12-A54E-8F82CBB8CD98}" type="parTrans" cxnId="{7A12F10D-1E3E-4BD0-B928-7ADFA3059740}">
      <dgm:prSet/>
      <dgm:spPr/>
      <dgm:t>
        <a:bodyPr/>
        <a:lstStyle/>
        <a:p>
          <a:endParaRPr lang="es-ES"/>
        </a:p>
      </dgm:t>
    </dgm:pt>
    <dgm:pt modelId="{5B028799-E043-4137-8A4C-E14A5FED4D70}" type="sibTrans" cxnId="{7A12F10D-1E3E-4BD0-B928-7ADFA3059740}">
      <dgm:prSet/>
      <dgm:spPr/>
      <dgm:t>
        <a:bodyPr/>
        <a:lstStyle/>
        <a:p>
          <a:endParaRPr lang="es-ES"/>
        </a:p>
      </dgm:t>
    </dgm:pt>
    <dgm:pt modelId="{0596D3B1-E48E-475B-BAA9-F61D71846057}">
      <dgm:prSet phldrT="[Texto]"/>
      <dgm:spPr>
        <a:solidFill>
          <a:schemeClr val="accent3"/>
        </a:solidFill>
      </dgm:spPr>
      <dgm:t>
        <a:bodyPr/>
        <a:lstStyle/>
        <a:p>
          <a:r>
            <a:rPr lang="es-ES" dirty="0" smtClean="0"/>
            <a:t>VARCHAR2 o CHAR</a:t>
          </a:r>
          <a:endParaRPr lang="es-ES" dirty="0"/>
        </a:p>
      </dgm:t>
    </dgm:pt>
    <dgm:pt modelId="{29BB2339-6F0A-4EB4-AB62-7F96631ECCC0}" type="parTrans" cxnId="{A4F476B6-221F-48F9-AB95-6991384FC503}">
      <dgm:prSet/>
      <dgm:spPr/>
      <dgm:t>
        <a:bodyPr/>
        <a:lstStyle/>
        <a:p>
          <a:endParaRPr lang="es-ES"/>
        </a:p>
      </dgm:t>
    </dgm:pt>
    <dgm:pt modelId="{152B7199-7021-4E17-9CA6-A93E7C555628}" type="sibTrans" cxnId="{A4F476B6-221F-48F9-AB95-6991384FC503}">
      <dgm:prSet/>
      <dgm:spPr/>
      <dgm:t>
        <a:bodyPr/>
        <a:lstStyle/>
        <a:p>
          <a:endParaRPr lang="es-ES"/>
        </a:p>
      </dgm:t>
    </dgm:pt>
    <dgm:pt modelId="{EC845D4A-D614-488C-9EE6-7BED8AC1EC10}" type="pres">
      <dgm:prSet presAssocID="{1F36981D-103D-4951-A7DE-0E0641D1DFC9}" presName="Name0" presStyleCnt="0">
        <dgm:presLayoutVars>
          <dgm:dir/>
          <dgm:resizeHandles val="exact"/>
        </dgm:presLayoutVars>
      </dgm:prSet>
      <dgm:spPr/>
    </dgm:pt>
    <dgm:pt modelId="{9DB8A938-8D28-410A-B8F2-AF4C308C0B7E}" type="pres">
      <dgm:prSet presAssocID="{8DE1B4C2-07AC-455A-AF66-111832518AAA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21FFB73-2030-4519-AC29-7C8EBF9D57F4}" type="pres">
      <dgm:prSet presAssocID="{5B028799-E043-4137-8A4C-E14A5FED4D70}" presName="sibTrans" presStyleLbl="sibTrans2D1" presStyleIdx="0" presStyleCnt="1"/>
      <dgm:spPr/>
      <dgm:t>
        <a:bodyPr/>
        <a:lstStyle/>
        <a:p>
          <a:endParaRPr lang="es-ES"/>
        </a:p>
      </dgm:t>
    </dgm:pt>
    <dgm:pt modelId="{E3E5AD3B-4DC8-4F2E-8040-E08E8894CDF9}" type="pres">
      <dgm:prSet presAssocID="{5B028799-E043-4137-8A4C-E14A5FED4D70}" presName="connectorText" presStyleLbl="sibTrans2D1" presStyleIdx="0" presStyleCnt="1"/>
      <dgm:spPr/>
      <dgm:t>
        <a:bodyPr/>
        <a:lstStyle/>
        <a:p>
          <a:endParaRPr lang="es-ES"/>
        </a:p>
      </dgm:t>
    </dgm:pt>
    <dgm:pt modelId="{449AB3D1-0C17-4469-80D0-5214901F7776}" type="pres">
      <dgm:prSet presAssocID="{0596D3B1-E48E-475B-BAA9-F61D71846057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47CDE175-16F5-4460-982E-C82CCFBB17B2}" type="presOf" srcId="{8DE1B4C2-07AC-455A-AF66-111832518AAA}" destId="{9DB8A938-8D28-410A-B8F2-AF4C308C0B7E}" srcOrd="0" destOrd="0" presId="urn:microsoft.com/office/officeart/2005/8/layout/process1"/>
    <dgm:cxn modelId="{D088050B-674F-4813-98BB-7D69AAD3B8A8}" type="presOf" srcId="{5B028799-E043-4137-8A4C-E14A5FED4D70}" destId="{B21FFB73-2030-4519-AC29-7C8EBF9D57F4}" srcOrd="0" destOrd="0" presId="urn:microsoft.com/office/officeart/2005/8/layout/process1"/>
    <dgm:cxn modelId="{96342E7A-BBD9-4CFD-8468-AD17916FA242}" type="presOf" srcId="{1F36981D-103D-4951-A7DE-0E0641D1DFC9}" destId="{EC845D4A-D614-488C-9EE6-7BED8AC1EC10}" srcOrd="0" destOrd="0" presId="urn:microsoft.com/office/officeart/2005/8/layout/process1"/>
    <dgm:cxn modelId="{7A12F10D-1E3E-4BD0-B928-7ADFA3059740}" srcId="{1F36981D-103D-4951-A7DE-0E0641D1DFC9}" destId="{8DE1B4C2-07AC-455A-AF66-111832518AAA}" srcOrd="0" destOrd="0" parTransId="{0C19DBD7-DA0D-4C12-A54E-8F82CBB8CD98}" sibTransId="{5B028799-E043-4137-8A4C-E14A5FED4D70}"/>
    <dgm:cxn modelId="{AB777B35-27EA-409B-8C8B-6EBFE645F569}" type="presOf" srcId="{5B028799-E043-4137-8A4C-E14A5FED4D70}" destId="{E3E5AD3B-4DC8-4F2E-8040-E08E8894CDF9}" srcOrd="1" destOrd="0" presId="urn:microsoft.com/office/officeart/2005/8/layout/process1"/>
    <dgm:cxn modelId="{DF32802B-DE5B-45AB-AE5E-2DFAC5A59DD9}" type="presOf" srcId="{0596D3B1-E48E-475B-BAA9-F61D71846057}" destId="{449AB3D1-0C17-4469-80D0-5214901F7776}" srcOrd="0" destOrd="0" presId="urn:microsoft.com/office/officeart/2005/8/layout/process1"/>
    <dgm:cxn modelId="{A4F476B6-221F-48F9-AB95-6991384FC503}" srcId="{1F36981D-103D-4951-A7DE-0E0641D1DFC9}" destId="{0596D3B1-E48E-475B-BAA9-F61D71846057}" srcOrd="1" destOrd="0" parTransId="{29BB2339-6F0A-4EB4-AB62-7F96631ECCC0}" sibTransId="{152B7199-7021-4E17-9CA6-A93E7C555628}"/>
    <dgm:cxn modelId="{EB04ABD1-FE85-457D-AAF4-11617348719C}" type="presParOf" srcId="{EC845D4A-D614-488C-9EE6-7BED8AC1EC10}" destId="{9DB8A938-8D28-410A-B8F2-AF4C308C0B7E}" srcOrd="0" destOrd="0" presId="urn:microsoft.com/office/officeart/2005/8/layout/process1"/>
    <dgm:cxn modelId="{E0F1F25A-ADD2-4865-A009-8ABDD62C8B17}" type="presParOf" srcId="{EC845D4A-D614-488C-9EE6-7BED8AC1EC10}" destId="{B21FFB73-2030-4519-AC29-7C8EBF9D57F4}" srcOrd="1" destOrd="0" presId="urn:microsoft.com/office/officeart/2005/8/layout/process1"/>
    <dgm:cxn modelId="{1DEB1E88-7E16-408D-AF92-3B4B8365352B}" type="presParOf" srcId="{B21FFB73-2030-4519-AC29-7C8EBF9D57F4}" destId="{E3E5AD3B-4DC8-4F2E-8040-E08E8894CDF9}" srcOrd="0" destOrd="0" presId="urn:microsoft.com/office/officeart/2005/8/layout/process1"/>
    <dgm:cxn modelId="{A3B8B08E-169A-41E8-8FC4-254ACC051767}" type="presParOf" srcId="{EC845D4A-D614-488C-9EE6-7BED8AC1EC10}" destId="{449AB3D1-0C17-4469-80D0-5214901F7776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36981D-103D-4951-A7DE-0E0641D1DFC9}" type="doc">
      <dgm:prSet loTypeId="urn:microsoft.com/office/officeart/2005/8/layout/process1" loCatId="process" qsTypeId="urn:microsoft.com/office/officeart/2005/8/quickstyle/3d9" qsCatId="3D" csTypeId="urn:microsoft.com/office/officeart/2005/8/colors/accent1_2" csCatId="accent1" phldr="1"/>
      <dgm:spPr/>
    </dgm:pt>
    <dgm:pt modelId="{247B2B5B-34CB-4DF6-ACAF-8C22BDCEDBDD}">
      <dgm:prSet phldrT="[Texto]"/>
      <dgm:spPr>
        <a:solidFill>
          <a:schemeClr val="accent3"/>
        </a:solidFill>
      </dgm:spPr>
      <dgm:t>
        <a:bodyPr/>
        <a:lstStyle/>
        <a:p>
          <a:r>
            <a:rPr lang="es-ES" dirty="0" smtClean="0"/>
            <a:t>VARCHAR2 o CHAR</a:t>
          </a:r>
          <a:endParaRPr lang="es-ES" dirty="0"/>
        </a:p>
      </dgm:t>
    </dgm:pt>
    <dgm:pt modelId="{0993E43F-96D5-44FF-93CD-984A1BA73993}" type="parTrans" cxnId="{2D718BDF-D208-4747-9027-F0F01FFDA0A0}">
      <dgm:prSet/>
      <dgm:spPr/>
      <dgm:t>
        <a:bodyPr/>
        <a:lstStyle/>
        <a:p>
          <a:endParaRPr lang="es-ES"/>
        </a:p>
      </dgm:t>
    </dgm:pt>
    <dgm:pt modelId="{CCA2F106-12F9-4029-A393-5C47A22F1ADF}" type="sibTrans" cxnId="{2D718BDF-D208-4747-9027-F0F01FFDA0A0}">
      <dgm:prSet/>
      <dgm:spPr/>
      <dgm:t>
        <a:bodyPr/>
        <a:lstStyle/>
        <a:p>
          <a:endParaRPr lang="es-ES"/>
        </a:p>
      </dgm:t>
    </dgm:pt>
    <dgm:pt modelId="{8DE1B4C2-07AC-455A-AF66-111832518AAA}">
      <dgm:prSet phldrT="[Texto]"/>
      <dgm:spPr/>
      <dgm:t>
        <a:bodyPr/>
        <a:lstStyle/>
        <a:p>
          <a:r>
            <a:rPr lang="es-ES" dirty="0" smtClean="0"/>
            <a:t>NUMBER</a:t>
          </a:r>
          <a:endParaRPr lang="es-ES" dirty="0"/>
        </a:p>
      </dgm:t>
    </dgm:pt>
    <dgm:pt modelId="{0C19DBD7-DA0D-4C12-A54E-8F82CBB8CD98}" type="parTrans" cxnId="{7A12F10D-1E3E-4BD0-B928-7ADFA3059740}">
      <dgm:prSet/>
      <dgm:spPr/>
      <dgm:t>
        <a:bodyPr/>
        <a:lstStyle/>
        <a:p>
          <a:endParaRPr lang="es-ES"/>
        </a:p>
      </dgm:t>
    </dgm:pt>
    <dgm:pt modelId="{5B028799-E043-4137-8A4C-E14A5FED4D70}" type="sibTrans" cxnId="{7A12F10D-1E3E-4BD0-B928-7ADFA3059740}">
      <dgm:prSet/>
      <dgm:spPr/>
      <dgm:t>
        <a:bodyPr/>
        <a:lstStyle/>
        <a:p>
          <a:endParaRPr lang="es-ES"/>
        </a:p>
      </dgm:t>
    </dgm:pt>
    <dgm:pt modelId="{EC845D4A-D614-488C-9EE6-7BED8AC1EC10}" type="pres">
      <dgm:prSet presAssocID="{1F36981D-103D-4951-A7DE-0E0641D1DFC9}" presName="Name0" presStyleCnt="0">
        <dgm:presLayoutVars>
          <dgm:dir/>
          <dgm:resizeHandles val="exact"/>
        </dgm:presLayoutVars>
      </dgm:prSet>
      <dgm:spPr/>
    </dgm:pt>
    <dgm:pt modelId="{7FD4EB70-8D99-429B-A7AB-3641D4880EBD}" type="pres">
      <dgm:prSet presAssocID="{247B2B5B-34CB-4DF6-ACAF-8C22BDCEDBDD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5845223-501C-4A07-9E2B-67272CA9C492}" type="pres">
      <dgm:prSet presAssocID="{CCA2F106-12F9-4029-A393-5C47A22F1ADF}" presName="sibTrans" presStyleLbl="sibTrans2D1" presStyleIdx="0" presStyleCnt="1"/>
      <dgm:spPr/>
      <dgm:t>
        <a:bodyPr/>
        <a:lstStyle/>
        <a:p>
          <a:endParaRPr lang="es-ES"/>
        </a:p>
      </dgm:t>
    </dgm:pt>
    <dgm:pt modelId="{FEB5C8C7-D48B-4B6C-B6A0-77E605321A72}" type="pres">
      <dgm:prSet presAssocID="{CCA2F106-12F9-4029-A393-5C47A22F1ADF}" presName="connectorText" presStyleLbl="sibTrans2D1" presStyleIdx="0" presStyleCnt="1"/>
      <dgm:spPr/>
      <dgm:t>
        <a:bodyPr/>
        <a:lstStyle/>
        <a:p>
          <a:endParaRPr lang="es-ES"/>
        </a:p>
      </dgm:t>
    </dgm:pt>
    <dgm:pt modelId="{9DB8A938-8D28-410A-B8F2-AF4C308C0B7E}" type="pres">
      <dgm:prSet presAssocID="{8DE1B4C2-07AC-455A-AF66-111832518AAA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2D718BDF-D208-4747-9027-F0F01FFDA0A0}" srcId="{1F36981D-103D-4951-A7DE-0E0641D1DFC9}" destId="{247B2B5B-34CB-4DF6-ACAF-8C22BDCEDBDD}" srcOrd="0" destOrd="0" parTransId="{0993E43F-96D5-44FF-93CD-984A1BA73993}" sibTransId="{CCA2F106-12F9-4029-A393-5C47A22F1ADF}"/>
    <dgm:cxn modelId="{341DA0AF-DEF9-42B4-B36E-31918BB3342E}" type="presOf" srcId="{CCA2F106-12F9-4029-A393-5C47A22F1ADF}" destId="{FEB5C8C7-D48B-4B6C-B6A0-77E605321A72}" srcOrd="1" destOrd="0" presId="urn:microsoft.com/office/officeart/2005/8/layout/process1"/>
    <dgm:cxn modelId="{96342E7A-BBD9-4CFD-8468-AD17916FA242}" type="presOf" srcId="{1F36981D-103D-4951-A7DE-0E0641D1DFC9}" destId="{EC845D4A-D614-488C-9EE6-7BED8AC1EC10}" srcOrd="0" destOrd="0" presId="urn:microsoft.com/office/officeart/2005/8/layout/process1"/>
    <dgm:cxn modelId="{7A12F10D-1E3E-4BD0-B928-7ADFA3059740}" srcId="{1F36981D-103D-4951-A7DE-0E0641D1DFC9}" destId="{8DE1B4C2-07AC-455A-AF66-111832518AAA}" srcOrd="1" destOrd="0" parTransId="{0C19DBD7-DA0D-4C12-A54E-8F82CBB8CD98}" sibTransId="{5B028799-E043-4137-8A4C-E14A5FED4D70}"/>
    <dgm:cxn modelId="{DB1BEEB9-B587-44C6-894E-1307EE0CBF5F}" type="presOf" srcId="{CCA2F106-12F9-4029-A393-5C47A22F1ADF}" destId="{D5845223-501C-4A07-9E2B-67272CA9C492}" srcOrd="0" destOrd="0" presId="urn:microsoft.com/office/officeart/2005/8/layout/process1"/>
    <dgm:cxn modelId="{CFD08BFA-CCD0-4937-81FC-AC94A07C6F5F}" type="presOf" srcId="{247B2B5B-34CB-4DF6-ACAF-8C22BDCEDBDD}" destId="{7FD4EB70-8D99-429B-A7AB-3641D4880EBD}" srcOrd="0" destOrd="0" presId="urn:microsoft.com/office/officeart/2005/8/layout/process1"/>
    <dgm:cxn modelId="{47CDE175-16F5-4460-982E-C82CCFBB17B2}" type="presOf" srcId="{8DE1B4C2-07AC-455A-AF66-111832518AAA}" destId="{9DB8A938-8D28-410A-B8F2-AF4C308C0B7E}" srcOrd="0" destOrd="0" presId="urn:microsoft.com/office/officeart/2005/8/layout/process1"/>
    <dgm:cxn modelId="{7F3D073F-7390-4936-9B51-2C076D5EDA0E}" type="presParOf" srcId="{EC845D4A-D614-488C-9EE6-7BED8AC1EC10}" destId="{7FD4EB70-8D99-429B-A7AB-3641D4880EBD}" srcOrd="0" destOrd="0" presId="urn:microsoft.com/office/officeart/2005/8/layout/process1"/>
    <dgm:cxn modelId="{F316DC92-A297-4170-BCBF-B178C2247FA4}" type="presParOf" srcId="{EC845D4A-D614-488C-9EE6-7BED8AC1EC10}" destId="{D5845223-501C-4A07-9E2B-67272CA9C492}" srcOrd="1" destOrd="0" presId="urn:microsoft.com/office/officeart/2005/8/layout/process1"/>
    <dgm:cxn modelId="{311371B3-5D2F-4DD9-8D9D-9D3BDF7DC8FC}" type="presParOf" srcId="{D5845223-501C-4A07-9E2B-67272CA9C492}" destId="{FEB5C8C7-D48B-4B6C-B6A0-77E605321A72}" srcOrd="0" destOrd="0" presId="urn:microsoft.com/office/officeart/2005/8/layout/process1"/>
    <dgm:cxn modelId="{EB04ABD1-FE85-457D-AAF4-11617348719C}" type="presParOf" srcId="{EC845D4A-D614-488C-9EE6-7BED8AC1EC10}" destId="{9DB8A938-8D28-410A-B8F2-AF4C308C0B7E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36981D-103D-4951-A7DE-0E0641D1DFC9}" type="doc">
      <dgm:prSet loTypeId="urn:microsoft.com/office/officeart/2005/8/layout/process1" loCatId="process" qsTypeId="urn:microsoft.com/office/officeart/2005/8/quickstyle/3d9" qsCatId="3D" csTypeId="urn:microsoft.com/office/officeart/2005/8/colors/accent4_2" csCatId="accent4" phldr="1"/>
      <dgm:spPr/>
    </dgm:pt>
    <dgm:pt modelId="{247B2B5B-34CB-4DF6-ACAF-8C22BDCEDBDD}">
      <dgm:prSet phldrT="[Texto]"/>
      <dgm:spPr>
        <a:solidFill>
          <a:schemeClr val="accent3"/>
        </a:solidFill>
      </dgm:spPr>
      <dgm:t>
        <a:bodyPr/>
        <a:lstStyle/>
        <a:p>
          <a:r>
            <a:rPr lang="es-ES" dirty="0" smtClean="0"/>
            <a:t>VARCHAR2 o CHAR</a:t>
          </a:r>
          <a:endParaRPr lang="es-ES" dirty="0"/>
        </a:p>
      </dgm:t>
    </dgm:pt>
    <dgm:pt modelId="{0993E43F-96D5-44FF-93CD-984A1BA73993}" type="parTrans" cxnId="{2D718BDF-D208-4747-9027-F0F01FFDA0A0}">
      <dgm:prSet/>
      <dgm:spPr/>
      <dgm:t>
        <a:bodyPr/>
        <a:lstStyle/>
        <a:p>
          <a:endParaRPr lang="es-ES"/>
        </a:p>
      </dgm:t>
    </dgm:pt>
    <dgm:pt modelId="{CCA2F106-12F9-4029-A393-5C47A22F1ADF}" type="sibTrans" cxnId="{2D718BDF-D208-4747-9027-F0F01FFDA0A0}">
      <dgm:prSet/>
      <dgm:spPr/>
      <dgm:t>
        <a:bodyPr/>
        <a:lstStyle/>
        <a:p>
          <a:endParaRPr lang="es-ES"/>
        </a:p>
      </dgm:t>
    </dgm:pt>
    <dgm:pt modelId="{8DE1B4C2-07AC-455A-AF66-111832518AAA}">
      <dgm:prSet phldrT="[Texto]"/>
      <dgm:spPr/>
      <dgm:t>
        <a:bodyPr/>
        <a:lstStyle/>
        <a:p>
          <a:r>
            <a:rPr lang="es-ES" dirty="0" smtClean="0"/>
            <a:t>DATE</a:t>
          </a:r>
          <a:endParaRPr lang="es-ES" dirty="0"/>
        </a:p>
      </dgm:t>
    </dgm:pt>
    <dgm:pt modelId="{0C19DBD7-DA0D-4C12-A54E-8F82CBB8CD98}" type="parTrans" cxnId="{7A12F10D-1E3E-4BD0-B928-7ADFA3059740}">
      <dgm:prSet/>
      <dgm:spPr/>
      <dgm:t>
        <a:bodyPr/>
        <a:lstStyle/>
        <a:p>
          <a:endParaRPr lang="es-ES"/>
        </a:p>
      </dgm:t>
    </dgm:pt>
    <dgm:pt modelId="{5B028799-E043-4137-8A4C-E14A5FED4D70}" type="sibTrans" cxnId="{7A12F10D-1E3E-4BD0-B928-7ADFA3059740}">
      <dgm:prSet/>
      <dgm:spPr/>
      <dgm:t>
        <a:bodyPr/>
        <a:lstStyle/>
        <a:p>
          <a:endParaRPr lang="es-ES"/>
        </a:p>
      </dgm:t>
    </dgm:pt>
    <dgm:pt modelId="{EC845D4A-D614-488C-9EE6-7BED8AC1EC10}" type="pres">
      <dgm:prSet presAssocID="{1F36981D-103D-4951-A7DE-0E0641D1DFC9}" presName="Name0" presStyleCnt="0">
        <dgm:presLayoutVars>
          <dgm:dir/>
          <dgm:resizeHandles val="exact"/>
        </dgm:presLayoutVars>
      </dgm:prSet>
      <dgm:spPr/>
    </dgm:pt>
    <dgm:pt modelId="{7FD4EB70-8D99-429B-A7AB-3641D4880EBD}" type="pres">
      <dgm:prSet presAssocID="{247B2B5B-34CB-4DF6-ACAF-8C22BDCEDBDD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5845223-501C-4A07-9E2B-67272CA9C492}" type="pres">
      <dgm:prSet presAssocID="{CCA2F106-12F9-4029-A393-5C47A22F1ADF}" presName="sibTrans" presStyleLbl="sibTrans2D1" presStyleIdx="0" presStyleCnt="1"/>
      <dgm:spPr/>
      <dgm:t>
        <a:bodyPr/>
        <a:lstStyle/>
        <a:p>
          <a:endParaRPr lang="es-ES"/>
        </a:p>
      </dgm:t>
    </dgm:pt>
    <dgm:pt modelId="{FEB5C8C7-D48B-4B6C-B6A0-77E605321A72}" type="pres">
      <dgm:prSet presAssocID="{CCA2F106-12F9-4029-A393-5C47A22F1ADF}" presName="connectorText" presStyleLbl="sibTrans2D1" presStyleIdx="0" presStyleCnt="1"/>
      <dgm:spPr/>
      <dgm:t>
        <a:bodyPr/>
        <a:lstStyle/>
        <a:p>
          <a:endParaRPr lang="es-ES"/>
        </a:p>
      </dgm:t>
    </dgm:pt>
    <dgm:pt modelId="{9DB8A938-8D28-410A-B8F2-AF4C308C0B7E}" type="pres">
      <dgm:prSet presAssocID="{8DE1B4C2-07AC-455A-AF66-111832518AAA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2D718BDF-D208-4747-9027-F0F01FFDA0A0}" srcId="{1F36981D-103D-4951-A7DE-0E0641D1DFC9}" destId="{247B2B5B-34CB-4DF6-ACAF-8C22BDCEDBDD}" srcOrd="0" destOrd="0" parTransId="{0993E43F-96D5-44FF-93CD-984A1BA73993}" sibTransId="{CCA2F106-12F9-4029-A393-5C47A22F1ADF}"/>
    <dgm:cxn modelId="{341DA0AF-DEF9-42B4-B36E-31918BB3342E}" type="presOf" srcId="{CCA2F106-12F9-4029-A393-5C47A22F1ADF}" destId="{FEB5C8C7-D48B-4B6C-B6A0-77E605321A72}" srcOrd="1" destOrd="0" presId="urn:microsoft.com/office/officeart/2005/8/layout/process1"/>
    <dgm:cxn modelId="{96342E7A-BBD9-4CFD-8468-AD17916FA242}" type="presOf" srcId="{1F36981D-103D-4951-A7DE-0E0641D1DFC9}" destId="{EC845D4A-D614-488C-9EE6-7BED8AC1EC10}" srcOrd="0" destOrd="0" presId="urn:microsoft.com/office/officeart/2005/8/layout/process1"/>
    <dgm:cxn modelId="{7A12F10D-1E3E-4BD0-B928-7ADFA3059740}" srcId="{1F36981D-103D-4951-A7DE-0E0641D1DFC9}" destId="{8DE1B4C2-07AC-455A-AF66-111832518AAA}" srcOrd="1" destOrd="0" parTransId="{0C19DBD7-DA0D-4C12-A54E-8F82CBB8CD98}" sibTransId="{5B028799-E043-4137-8A4C-E14A5FED4D70}"/>
    <dgm:cxn modelId="{DB1BEEB9-B587-44C6-894E-1307EE0CBF5F}" type="presOf" srcId="{CCA2F106-12F9-4029-A393-5C47A22F1ADF}" destId="{D5845223-501C-4A07-9E2B-67272CA9C492}" srcOrd="0" destOrd="0" presId="urn:microsoft.com/office/officeart/2005/8/layout/process1"/>
    <dgm:cxn modelId="{CFD08BFA-CCD0-4937-81FC-AC94A07C6F5F}" type="presOf" srcId="{247B2B5B-34CB-4DF6-ACAF-8C22BDCEDBDD}" destId="{7FD4EB70-8D99-429B-A7AB-3641D4880EBD}" srcOrd="0" destOrd="0" presId="urn:microsoft.com/office/officeart/2005/8/layout/process1"/>
    <dgm:cxn modelId="{47CDE175-16F5-4460-982E-C82CCFBB17B2}" type="presOf" srcId="{8DE1B4C2-07AC-455A-AF66-111832518AAA}" destId="{9DB8A938-8D28-410A-B8F2-AF4C308C0B7E}" srcOrd="0" destOrd="0" presId="urn:microsoft.com/office/officeart/2005/8/layout/process1"/>
    <dgm:cxn modelId="{7F3D073F-7390-4936-9B51-2C076D5EDA0E}" type="presParOf" srcId="{EC845D4A-D614-488C-9EE6-7BED8AC1EC10}" destId="{7FD4EB70-8D99-429B-A7AB-3641D4880EBD}" srcOrd="0" destOrd="0" presId="urn:microsoft.com/office/officeart/2005/8/layout/process1"/>
    <dgm:cxn modelId="{F316DC92-A297-4170-BCBF-B178C2247FA4}" type="presParOf" srcId="{EC845D4A-D614-488C-9EE6-7BED8AC1EC10}" destId="{D5845223-501C-4A07-9E2B-67272CA9C492}" srcOrd="1" destOrd="0" presId="urn:microsoft.com/office/officeart/2005/8/layout/process1"/>
    <dgm:cxn modelId="{311371B3-5D2F-4DD9-8D9D-9D3BDF7DC8FC}" type="presParOf" srcId="{D5845223-501C-4A07-9E2B-67272CA9C492}" destId="{FEB5C8C7-D48B-4B6C-B6A0-77E605321A72}" srcOrd="0" destOrd="0" presId="urn:microsoft.com/office/officeart/2005/8/layout/process1"/>
    <dgm:cxn modelId="{EB04ABD1-FE85-457D-AAF4-11617348719C}" type="presParOf" srcId="{EC845D4A-D614-488C-9EE6-7BED8AC1EC10}" destId="{9DB8A938-8D28-410A-B8F2-AF4C308C0B7E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1F9F7C9-E937-4F0E-B5F1-3C2BA30F36BE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77D58AA7-DE6D-4C9F-B7BF-48D275EC98F8}">
      <dgm:prSet phldrT="[Texto]"/>
      <dgm:spPr/>
      <dgm:t>
        <a:bodyPr/>
        <a:lstStyle/>
        <a:p>
          <a:r>
            <a:rPr lang="es-ES" dirty="0" smtClean="0"/>
            <a:t>Número</a:t>
          </a:r>
          <a:endParaRPr lang="es-ES" dirty="0"/>
        </a:p>
      </dgm:t>
    </dgm:pt>
    <dgm:pt modelId="{9FF48A04-E755-40C7-B50B-334636B9FE48}" type="parTrans" cxnId="{B25E6D80-5D10-4317-B160-F250F94E0706}">
      <dgm:prSet/>
      <dgm:spPr/>
      <dgm:t>
        <a:bodyPr/>
        <a:lstStyle/>
        <a:p>
          <a:endParaRPr lang="es-ES"/>
        </a:p>
      </dgm:t>
    </dgm:pt>
    <dgm:pt modelId="{DB4AB7D5-CB28-4623-8354-738F11624CDE}" type="sibTrans" cxnId="{B25E6D80-5D10-4317-B160-F250F94E0706}">
      <dgm:prSet/>
      <dgm:spPr>
        <a:ln w="25400">
          <a:solidFill>
            <a:schemeClr val="tx2"/>
          </a:solidFill>
        </a:ln>
      </dgm:spPr>
      <dgm:t>
        <a:bodyPr/>
        <a:lstStyle/>
        <a:p>
          <a:endParaRPr lang="es-ES"/>
        </a:p>
      </dgm:t>
    </dgm:pt>
    <dgm:pt modelId="{2002F34A-BEB3-4DEA-A68F-7288196ABC4B}">
      <dgm:prSet phldrT="[Texto]"/>
      <dgm:spPr/>
      <dgm:t>
        <a:bodyPr/>
        <a:lstStyle/>
        <a:p>
          <a:r>
            <a:rPr lang="es-ES" dirty="0" smtClean="0"/>
            <a:t>Carácter</a:t>
          </a:r>
          <a:endParaRPr lang="es-ES" dirty="0"/>
        </a:p>
      </dgm:t>
    </dgm:pt>
    <dgm:pt modelId="{F5BB2648-CBD1-49BA-940B-0351766A58B8}" type="parTrans" cxnId="{0DBDD11E-E6BE-4640-84DE-0AEDBC7ED98B}">
      <dgm:prSet/>
      <dgm:spPr/>
      <dgm:t>
        <a:bodyPr/>
        <a:lstStyle/>
        <a:p>
          <a:endParaRPr lang="es-ES"/>
        </a:p>
      </dgm:t>
    </dgm:pt>
    <dgm:pt modelId="{04941564-7590-4CB4-BC8D-FC0975B14752}" type="sibTrans" cxnId="{0DBDD11E-E6BE-4640-84DE-0AEDBC7ED98B}">
      <dgm:prSet/>
      <dgm:spPr>
        <a:ln w="25400">
          <a:solidFill>
            <a:schemeClr val="tx2"/>
          </a:solidFill>
        </a:ln>
      </dgm:spPr>
      <dgm:t>
        <a:bodyPr/>
        <a:lstStyle/>
        <a:p>
          <a:endParaRPr lang="es-ES"/>
        </a:p>
      </dgm:t>
    </dgm:pt>
    <dgm:pt modelId="{EED16A09-C88B-4488-A586-D76001B8165C}" type="pres">
      <dgm:prSet presAssocID="{11F9F7C9-E937-4F0E-B5F1-3C2BA30F36B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045B1851-4755-4D68-96A1-48D2B1C0D8DD}" type="pres">
      <dgm:prSet presAssocID="{77D58AA7-DE6D-4C9F-B7BF-48D275EC98F8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EDCE2B0-2FBD-4758-8AEE-1558B7914A0D}" type="pres">
      <dgm:prSet presAssocID="{77D58AA7-DE6D-4C9F-B7BF-48D275EC98F8}" presName="spNode" presStyleCnt="0"/>
      <dgm:spPr/>
    </dgm:pt>
    <dgm:pt modelId="{9A32E312-C617-412B-BCAF-9B97952777E2}" type="pres">
      <dgm:prSet presAssocID="{DB4AB7D5-CB28-4623-8354-738F11624CDE}" presName="sibTrans" presStyleLbl="sibTrans1D1" presStyleIdx="0" presStyleCnt="2"/>
      <dgm:spPr/>
      <dgm:t>
        <a:bodyPr/>
        <a:lstStyle/>
        <a:p>
          <a:endParaRPr lang="es-ES"/>
        </a:p>
      </dgm:t>
    </dgm:pt>
    <dgm:pt modelId="{CEE19216-DAE8-4FEC-A7E1-F4997A6FDD79}" type="pres">
      <dgm:prSet presAssocID="{2002F34A-BEB3-4DEA-A68F-7288196ABC4B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B5FF5C8-F03B-469A-B87A-F401B0ECFB1C}" type="pres">
      <dgm:prSet presAssocID="{2002F34A-BEB3-4DEA-A68F-7288196ABC4B}" presName="spNode" presStyleCnt="0"/>
      <dgm:spPr/>
    </dgm:pt>
    <dgm:pt modelId="{5F00F7EF-0D71-4974-A7FF-A17FBAA92968}" type="pres">
      <dgm:prSet presAssocID="{04941564-7590-4CB4-BC8D-FC0975B14752}" presName="sibTrans" presStyleLbl="sibTrans1D1" presStyleIdx="1" presStyleCnt="2"/>
      <dgm:spPr/>
      <dgm:t>
        <a:bodyPr/>
        <a:lstStyle/>
        <a:p>
          <a:endParaRPr lang="es-ES"/>
        </a:p>
      </dgm:t>
    </dgm:pt>
  </dgm:ptLst>
  <dgm:cxnLst>
    <dgm:cxn modelId="{1DC405E8-F765-4200-8084-F3C5BDD84AD1}" type="presOf" srcId="{04941564-7590-4CB4-BC8D-FC0975B14752}" destId="{5F00F7EF-0D71-4974-A7FF-A17FBAA92968}" srcOrd="0" destOrd="0" presId="urn:microsoft.com/office/officeart/2005/8/layout/cycle5"/>
    <dgm:cxn modelId="{F1B987C3-D815-4FAB-B7CF-41ADDB27A14F}" type="presOf" srcId="{11F9F7C9-E937-4F0E-B5F1-3C2BA30F36BE}" destId="{EED16A09-C88B-4488-A586-D76001B8165C}" srcOrd="0" destOrd="0" presId="urn:microsoft.com/office/officeart/2005/8/layout/cycle5"/>
    <dgm:cxn modelId="{B25E6D80-5D10-4317-B160-F250F94E0706}" srcId="{11F9F7C9-E937-4F0E-B5F1-3C2BA30F36BE}" destId="{77D58AA7-DE6D-4C9F-B7BF-48D275EC98F8}" srcOrd="0" destOrd="0" parTransId="{9FF48A04-E755-40C7-B50B-334636B9FE48}" sibTransId="{DB4AB7D5-CB28-4623-8354-738F11624CDE}"/>
    <dgm:cxn modelId="{5092A620-002A-4E9F-91A4-C1F6452FD1A4}" type="presOf" srcId="{2002F34A-BEB3-4DEA-A68F-7288196ABC4B}" destId="{CEE19216-DAE8-4FEC-A7E1-F4997A6FDD79}" srcOrd="0" destOrd="0" presId="urn:microsoft.com/office/officeart/2005/8/layout/cycle5"/>
    <dgm:cxn modelId="{B2278939-949D-48EE-9266-C5C8C72A357E}" type="presOf" srcId="{DB4AB7D5-CB28-4623-8354-738F11624CDE}" destId="{9A32E312-C617-412B-BCAF-9B97952777E2}" srcOrd="0" destOrd="0" presId="urn:microsoft.com/office/officeart/2005/8/layout/cycle5"/>
    <dgm:cxn modelId="{1C57C3D0-1CB2-4A5E-8BED-BFF70384E963}" type="presOf" srcId="{77D58AA7-DE6D-4C9F-B7BF-48D275EC98F8}" destId="{045B1851-4755-4D68-96A1-48D2B1C0D8DD}" srcOrd="0" destOrd="0" presId="urn:microsoft.com/office/officeart/2005/8/layout/cycle5"/>
    <dgm:cxn modelId="{0DBDD11E-E6BE-4640-84DE-0AEDBC7ED98B}" srcId="{11F9F7C9-E937-4F0E-B5F1-3C2BA30F36BE}" destId="{2002F34A-BEB3-4DEA-A68F-7288196ABC4B}" srcOrd="1" destOrd="0" parTransId="{F5BB2648-CBD1-49BA-940B-0351766A58B8}" sibTransId="{04941564-7590-4CB4-BC8D-FC0975B14752}"/>
    <dgm:cxn modelId="{0EC805C3-CE7D-48D8-A981-2DA1C47FC707}" type="presParOf" srcId="{EED16A09-C88B-4488-A586-D76001B8165C}" destId="{045B1851-4755-4D68-96A1-48D2B1C0D8DD}" srcOrd="0" destOrd="0" presId="urn:microsoft.com/office/officeart/2005/8/layout/cycle5"/>
    <dgm:cxn modelId="{FB3295F9-8B9B-4A67-995B-4B5CF921D46F}" type="presParOf" srcId="{EED16A09-C88B-4488-A586-D76001B8165C}" destId="{DEDCE2B0-2FBD-4758-8AEE-1558B7914A0D}" srcOrd="1" destOrd="0" presId="urn:microsoft.com/office/officeart/2005/8/layout/cycle5"/>
    <dgm:cxn modelId="{5EE3D48B-737E-45F7-847D-F6A054FB9D51}" type="presParOf" srcId="{EED16A09-C88B-4488-A586-D76001B8165C}" destId="{9A32E312-C617-412B-BCAF-9B97952777E2}" srcOrd="2" destOrd="0" presId="urn:microsoft.com/office/officeart/2005/8/layout/cycle5"/>
    <dgm:cxn modelId="{EDD7DA82-E872-4A12-B1A4-C21A392CBE42}" type="presParOf" srcId="{EED16A09-C88B-4488-A586-D76001B8165C}" destId="{CEE19216-DAE8-4FEC-A7E1-F4997A6FDD79}" srcOrd="3" destOrd="0" presId="urn:microsoft.com/office/officeart/2005/8/layout/cycle5"/>
    <dgm:cxn modelId="{DD4B2D69-6B01-4782-AE8B-293DBE609871}" type="presParOf" srcId="{EED16A09-C88B-4488-A586-D76001B8165C}" destId="{EB5FF5C8-F03B-469A-B87A-F401B0ECFB1C}" srcOrd="4" destOrd="0" presId="urn:microsoft.com/office/officeart/2005/8/layout/cycle5"/>
    <dgm:cxn modelId="{7ADF3784-7A49-4E9D-8AD7-D571D8E3A9F0}" type="presParOf" srcId="{EED16A09-C88B-4488-A586-D76001B8165C}" destId="{5F00F7EF-0D71-4974-A7FF-A17FBAA92968}" srcOrd="5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1F9F7C9-E937-4F0E-B5F1-3C2BA30F36BE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77D58AA7-DE6D-4C9F-B7BF-48D275EC98F8}">
      <dgm:prSet phldrT="[Texto]"/>
      <dgm:spPr/>
      <dgm:t>
        <a:bodyPr/>
        <a:lstStyle/>
        <a:p>
          <a:r>
            <a:rPr lang="es-ES" smtClean="0"/>
            <a:t>Carácter</a:t>
          </a:r>
          <a:endParaRPr lang="es-ES" dirty="0"/>
        </a:p>
      </dgm:t>
    </dgm:pt>
    <dgm:pt modelId="{9FF48A04-E755-40C7-B50B-334636B9FE48}" type="parTrans" cxnId="{B25E6D80-5D10-4317-B160-F250F94E0706}">
      <dgm:prSet/>
      <dgm:spPr/>
      <dgm:t>
        <a:bodyPr/>
        <a:lstStyle/>
        <a:p>
          <a:endParaRPr lang="es-ES"/>
        </a:p>
      </dgm:t>
    </dgm:pt>
    <dgm:pt modelId="{DB4AB7D5-CB28-4623-8354-738F11624CDE}" type="sibTrans" cxnId="{B25E6D80-5D10-4317-B160-F250F94E0706}">
      <dgm:prSet/>
      <dgm:spPr>
        <a:ln w="25400">
          <a:solidFill>
            <a:srgbClr val="D40202"/>
          </a:solidFill>
        </a:ln>
      </dgm:spPr>
      <dgm:t>
        <a:bodyPr/>
        <a:lstStyle/>
        <a:p>
          <a:endParaRPr lang="es-ES"/>
        </a:p>
      </dgm:t>
    </dgm:pt>
    <dgm:pt modelId="{6109F2CB-CCC0-4BAF-9184-9ED06FE20632}">
      <dgm:prSet phldrT="[Texto]"/>
      <dgm:spPr/>
      <dgm:t>
        <a:bodyPr/>
        <a:lstStyle/>
        <a:p>
          <a:r>
            <a:rPr lang="es-ES" dirty="0" smtClean="0"/>
            <a:t>Fecha</a:t>
          </a:r>
          <a:endParaRPr lang="es-ES" dirty="0"/>
        </a:p>
      </dgm:t>
    </dgm:pt>
    <dgm:pt modelId="{3D795294-0611-4B13-BAF6-B11967323B59}" type="parTrans" cxnId="{DD47C65A-7599-4C9F-9ACE-EED0075F6EB8}">
      <dgm:prSet/>
      <dgm:spPr/>
      <dgm:t>
        <a:bodyPr/>
        <a:lstStyle/>
        <a:p>
          <a:endParaRPr lang="es-ES"/>
        </a:p>
      </dgm:t>
    </dgm:pt>
    <dgm:pt modelId="{F3C6A672-2700-468D-AF19-8FCAF5608599}" type="sibTrans" cxnId="{DD47C65A-7599-4C9F-9ACE-EED0075F6EB8}">
      <dgm:prSet/>
      <dgm:spPr>
        <a:ln w="25400">
          <a:solidFill>
            <a:srgbClr val="FF0000"/>
          </a:solidFill>
        </a:ln>
      </dgm:spPr>
      <dgm:t>
        <a:bodyPr/>
        <a:lstStyle/>
        <a:p>
          <a:endParaRPr lang="es-ES"/>
        </a:p>
      </dgm:t>
    </dgm:pt>
    <dgm:pt modelId="{EED16A09-C88B-4488-A586-D76001B8165C}" type="pres">
      <dgm:prSet presAssocID="{11F9F7C9-E937-4F0E-B5F1-3C2BA30F36B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045B1851-4755-4D68-96A1-48D2B1C0D8DD}" type="pres">
      <dgm:prSet presAssocID="{77D58AA7-DE6D-4C9F-B7BF-48D275EC98F8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EDCE2B0-2FBD-4758-8AEE-1558B7914A0D}" type="pres">
      <dgm:prSet presAssocID="{77D58AA7-DE6D-4C9F-B7BF-48D275EC98F8}" presName="spNode" presStyleCnt="0"/>
      <dgm:spPr/>
    </dgm:pt>
    <dgm:pt modelId="{9A32E312-C617-412B-BCAF-9B97952777E2}" type="pres">
      <dgm:prSet presAssocID="{DB4AB7D5-CB28-4623-8354-738F11624CDE}" presName="sibTrans" presStyleLbl="sibTrans1D1" presStyleIdx="0" presStyleCnt="2"/>
      <dgm:spPr/>
      <dgm:t>
        <a:bodyPr/>
        <a:lstStyle/>
        <a:p>
          <a:endParaRPr lang="es-ES"/>
        </a:p>
      </dgm:t>
    </dgm:pt>
    <dgm:pt modelId="{A5DB3E53-31A8-4C9E-871D-AB1D92A1F3E6}" type="pres">
      <dgm:prSet presAssocID="{6109F2CB-CCC0-4BAF-9184-9ED06FE20632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575D3DF-6944-46C8-BB64-BFD4B6EE8248}" type="pres">
      <dgm:prSet presAssocID="{6109F2CB-CCC0-4BAF-9184-9ED06FE20632}" presName="spNode" presStyleCnt="0"/>
      <dgm:spPr/>
    </dgm:pt>
    <dgm:pt modelId="{FED4292B-0715-4221-89DE-49A7EB50130F}" type="pres">
      <dgm:prSet presAssocID="{F3C6A672-2700-468D-AF19-8FCAF5608599}" presName="sibTrans" presStyleLbl="sibTrans1D1" presStyleIdx="1" presStyleCnt="2"/>
      <dgm:spPr/>
      <dgm:t>
        <a:bodyPr/>
        <a:lstStyle/>
        <a:p>
          <a:endParaRPr lang="es-ES"/>
        </a:p>
      </dgm:t>
    </dgm:pt>
  </dgm:ptLst>
  <dgm:cxnLst>
    <dgm:cxn modelId="{F1B987C3-D815-4FAB-B7CF-41ADDB27A14F}" type="presOf" srcId="{11F9F7C9-E937-4F0E-B5F1-3C2BA30F36BE}" destId="{EED16A09-C88B-4488-A586-D76001B8165C}" srcOrd="0" destOrd="0" presId="urn:microsoft.com/office/officeart/2005/8/layout/cycle5"/>
    <dgm:cxn modelId="{99054E8F-53D3-4CB3-B271-A6E3B323D797}" type="presOf" srcId="{F3C6A672-2700-468D-AF19-8FCAF5608599}" destId="{FED4292B-0715-4221-89DE-49A7EB50130F}" srcOrd="0" destOrd="0" presId="urn:microsoft.com/office/officeart/2005/8/layout/cycle5"/>
    <dgm:cxn modelId="{B25E6D80-5D10-4317-B160-F250F94E0706}" srcId="{11F9F7C9-E937-4F0E-B5F1-3C2BA30F36BE}" destId="{77D58AA7-DE6D-4C9F-B7BF-48D275EC98F8}" srcOrd="0" destOrd="0" parTransId="{9FF48A04-E755-40C7-B50B-334636B9FE48}" sibTransId="{DB4AB7D5-CB28-4623-8354-738F11624CDE}"/>
    <dgm:cxn modelId="{DD47C65A-7599-4C9F-9ACE-EED0075F6EB8}" srcId="{11F9F7C9-E937-4F0E-B5F1-3C2BA30F36BE}" destId="{6109F2CB-CCC0-4BAF-9184-9ED06FE20632}" srcOrd="1" destOrd="0" parTransId="{3D795294-0611-4B13-BAF6-B11967323B59}" sibTransId="{F3C6A672-2700-468D-AF19-8FCAF5608599}"/>
    <dgm:cxn modelId="{4EDAF4E9-41D1-470E-86ED-B8A5EC7D5B42}" type="presOf" srcId="{6109F2CB-CCC0-4BAF-9184-9ED06FE20632}" destId="{A5DB3E53-31A8-4C9E-871D-AB1D92A1F3E6}" srcOrd="0" destOrd="0" presId="urn:microsoft.com/office/officeart/2005/8/layout/cycle5"/>
    <dgm:cxn modelId="{B2278939-949D-48EE-9266-C5C8C72A357E}" type="presOf" srcId="{DB4AB7D5-CB28-4623-8354-738F11624CDE}" destId="{9A32E312-C617-412B-BCAF-9B97952777E2}" srcOrd="0" destOrd="0" presId="urn:microsoft.com/office/officeart/2005/8/layout/cycle5"/>
    <dgm:cxn modelId="{1C57C3D0-1CB2-4A5E-8BED-BFF70384E963}" type="presOf" srcId="{77D58AA7-DE6D-4C9F-B7BF-48D275EC98F8}" destId="{045B1851-4755-4D68-96A1-48D2B1C0D8DD}" srcOrd="0" destOrd="0" presId="urn:microsoft.com/office/officeart/2005/8/layout/cycle5"/>
    <dgm:cxn modelId="{0EC805C3-CE7D-48D8-A981-2DA1C47FC707}" type="presParOf" srcId="{EED16A09-C88B-4488-A586-D76001B8165C}" destId="{045B1851-4755-4D68-96A1-48D2B1C0D8DD}" srcOrd="0" destOrd="0" presId="urn:microsoft.com/office/officeart/2005/8/layout/cycle5"/>
    <dgm:cxn modelId="{FB3295F9-8B9B-4A67-995B-4B5CF921D46F}" type="presParOf" srcId="{EED16A09-C88B-4488-A586-D76001B8165C}" destId="{DEDCE2B0-2FBD-4758-8AEE-1558B7914A0D}" srcOrd="1" destOrd="0" presId="urn:microsoft.com/office/officeart/2005/8/layout/cycle5"/>
    <dgm:cxn modelId="{5EE3D48B-737E-45F7-847D-F6A054FB9D51}" type="presParOf" srcId="{EED16A09-C88B-4488-A586-D76001B8165C}" destId="{9A32E312-C617-412B-BCAF-9B97952777E2}" srcOrd="2" destOrd="0" presId="urn:microsoft.com/office/officeart/2005/8/layout/cycle5"/>
    <dgm:cxn modelId="{9E645017-3279-4BF1-932A-2F1E99E5AAF3}" type="presParOf" srcId="{EED16A09-C88B-4488-A586-D76001B8165C}" destId="{A5DB3E53-31A8-4C9E-871D-AB1D92A1F3E6}" srcOrd="3" destOrd="0" presId="urn:microsoft.com/office/officeart/2005/8/layout/cycle5"/>
    <dgm:cxn modelId="{99801863-6EFF-47F8-AB94-89A3F05E71D3}" type="presParOf" srcId="{EED16A09-C88B-4488-A586-D76001B8165C}" destId="{F575D3DF-6944-46C8-BB64-BFD4B6EE8248}" srcOrd="4" destOrd="0" presId="urn:microsoft.com/office/officeart/2005/8/layout/cycle5"/>
    <dgm:cxn modelId="{E3E249BE-1FB9-45D8-B9D5-7AD3D4B2935B}" type="presParOf" srcId="{EED16A09-C88B-4488-A586-D76001B8165C}" destId="{FED4292B-0715-4221-89DE-49A7EB50130F}" srcOrd="5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B8A938-8D28-410A-B8F2-AF4C308C0B7E}">
      <dsp:nvSpPr>
        <dsp:cNvPr id="0" name=""/>
        <dsp:cNvSpPr/>
      </dsp:nvSpPr>
      <dsp:spPr>
        <a:xfrm>
          <a:off x="1190" y="0"/>
          <a:ext cx="2539007" cy="4902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  <a:sp3d extrusionH="28000" prstMaterial="matte"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NUMBER</a:t>
          </a:r>
          <a:endParaRPr lang="es-ES" sz="2100" kern="1200" dirty="0"/>
        </a:p>
      </dsp:txBody>
      <dsp:txXfrm>
        <a:off x="15549" y="14359"/>
        <a:ext cx="2510289" cy="461531"/>
      </dsp:txXfrm>
    </dsp:sp>
    <dsp:sp modelId="{B21FFB73-2030-4519-AC29-7C8EBF9D57F4}">
      <dsp:nvSpPr>
        <dsp:cNvPr id="0" name=""/>
        <dsp:cNvSpPr/>
      </dsp:nvSpPr>
      <dsp:spPr>
        <a:xfrm>
          <a:off x="2794099" y="0"/>
          <a:ext cx="538269" cy="4902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700" kern="1200"/>
        </a:p>
      </dsp:txBody>
      <dsp:txXfrm>
        <a:off x="2794099" y="98050"/>
        <a:ext cx="391194" cy="294149"/>
      </dsp:txXfrm>
    </dsp:sp>
    <dsp:sp modelId="{604465F3-3013-442D-9CE4-425DC58E24E1}">
      <dsp:nvSpPr>
        <dsp:cNvPr id="0" name=""/>
        <dsp:cNvSpPr/>
      </dsp:nvSpPr>
      <dsp:spPr>
        <a:xfrm>
          <a:off x="3555801" y="0"/>
          <a:ext cx="2539007" cy="490249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  <a:sp3d extrusionH="28000" prstMaterial="matte"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VARCHAR2 o CHAR</a:t>
          </a:r>
          <a:endParaRPr lang="es-ES" sz="2100" kern="1200" dirty="0"/>
        </a:p>
      </dsp:txBody>
      <dsp:txXfrm>
        <a:off x="3570160" y="14359"/>
        <a:ext cx="2510289" cy="4615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B8A938-8D28-410A-B8F2-AF4C308C0B7E}">
      <dsp:nvSpPr>
        <dsp:cNvPr id="0" name=""/>
        <dsp:cNvSpPr/>
      </dsp:nvSpPr>
      <dsp:spPr>
        <a:xfrm>
          <a:off x="1190" y="0"/>
          <a:ext cx="2539007" cy="49024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  <a:sp3d extrusionH="28000" prstMaterial="matte"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DATE</a:t>
          </a:r>
          <a:endParaRPr lang="es-ES" sz="2100" kern="1200" dirty="0"/>
        </a:p>
      </dsp:txBody>
      <dsp:txXfrm>
        <a:off x="15549" y="14359"/>
        <a:ext cx="2510289" cy="461531"/>
      </dsp:txXfrm>
    </dsp:sp>
    <dsp:sp modelId="{B21FFB73-2030-4519-AC29-7C8EBF9D57F4}">
      <dsp:nvSpPr>
        <dsp:cNvPr id="0" name=""/>
        <dsp:cNvSpPr/>
      </dsp:nvSpPr>
      <dsp:spPr>
        <a:xfrm>
          <a:off x="2794099" y="0"/>
          <a:ext cx="538269" cy="4902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700" kern="1200"/>
        </a:p>
      </dsp:txBody>
      <dsp:txXfrm>
        <a:off x="2794099" y="98050"/>
        <a:ext cx="391194" cy="294149"/>
      </dsp:txXfrm>
    </dsp:sp>
    <dsp:sp modelId="{449AB3D1-0C17-4469-80D0-5214901F7776}">
      <dsp:nvSpPr>
        <dsp:cNvPr id="0" name=""/>
        <dsp:cNvSpPr/>
      </dsp:nvSpPr>
      <dsp:spPr>
        <a:xfrm>
          <a:off x="3555801" y="0"/>
          <a:ext cx="2539007" cy="490249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  <a:sp3d extrusionH="28000" prstMaterial="matte"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VARCHAR2 o CHAR</a:t>
          </a:r>
          <a:endParaRPr lang="es-ES" sz="2100" kern="1200" dirty="0"/>
        </a:p>
      </dsp:txBody>
      <dsp:txXfrm>
        <a:off x="3570160" y="14359"/>
        <a:ext cx="2510289" cy="4615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D4EB70-8D99-429B-A7AB-3641D4880EBD}">
      <dsp:nvSpPr>
        <dsp:cNvPr id="0" name=""/>
        <dsp:cNvSpPr/>
      </dsp:nvSpPr>
      <dsp:spPr>
        <a:xfrm>
          <a:off x="1190" y="0"/>
          <a:ext cx="2539007" cy="490249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  <a:sp3d extrusionH="28000" prstMaterial="matte"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VARCHAR2 o CHAR</a:t>
          </a:r>
          <a:endParaRPr lang="es-ES" sz="2100" kern="1200" dirty="0"/>
        </a:p>
      </dsp:txBody>
      <dsp:txXfrm>
        <a:off x="15549" y="14359"/>
        <a:ext cx="2510289" cy="461531"/>
      </dsp:txXfrm>
    </dsp:sp>
    <dsp:sp modelId="{D5845223-501C-4A07-9E2B-67272CA9C492}">
      <dsp:nvSpPr>
        <dsp:cNvPr id="0" name=""/>
        <dsp:cNvSpPr/>
      </dsp:nvSpPr>
      <dsp:spPr>
        <a:xfrm>
          <a:off x="2794099" y="0"/>
          <a:ext cx="538269" cy="4902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700" kern="1200"/>
        </a:p>
      </dsp:txBody>
      <dsp:txXfrm>
        <a:off x="2794099" y="98050"/>
        <a:ext cx="391194" cy="294149"/>
      </dsp:txXfrm>
    </dsp:sp>
    <dsp:sp modelId="{9DB8A938-8D28-410A-B8F2-AF4C308C0B7E}">
      <dsp:nvSpPr>
        <dsp:cNvPr id="0" name=""/>
        <dsp:cNvSpPr/>
      </dsp:nvSpPr>
      <dsp:spPr>
        <a:xfrm>
          <a:off x="3555801" y="0"/>
          <a:ext cx="2539007" cy="4902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  <a:sp3d extrusionH="28000" prstMaterial="matte"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NUMBER</a:t>
          </a:r>
          <a:endParaRPr lang="es-ES" sz="2100" kern="1200" dirty="0"/>
        </a:p>
      </dsp:txBody>
      <dsp:txXfrm>
        <a:off x="3570160" y="14359"/>
        <a:ext cx="2510289" cy="4615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D4EB70-8D99-429B-A7AB-3641D4880EBD}">
      <dsp:nvSpPr>
        <dsp:cNvPr id="0" name=""/>
        <dsp:cNvSpPr/>
      </dsp:nvSpPr>
      <dsp:spPr>
        <a:xfrm>
          <a:off x="1190" y="0"/>
          <a:ext cx="2539007" cy="490249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  <a:sp3d extrusionH="28000" prstMaterial="matte"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VARCHAR2 o CHAR</a:t>
          </a:r>
          <a:endParaRPr lang="es-ES" sz="2100" kern="1200" dirty="0"/>
        </a:p>
      </dsp:txBody>
      <dsp:txXfrm>
        <a:off x="15549" y="14359"/>
        <a:ext cx="2510289" cy="461531"/>
      </dsp:txXfrm>
    </dsp:sp>
    <dsp:sp modelId="{D5845223-501C-4A07-9E2B-67272CA9C492}">
      <dsp:nvSpPr>
        <dsp:cNvPr id="0" name=""/>
        <dsp:cNvSpPr/>
      </dsp:nvSpPr>
      <dsp:spPr>
        <a:xfrm>
          <a:off x="2794099" y="0"/>
          <a:ext cx="538269" cy="4902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700" kern="1200"/>
        </a:p>
      </dsp:txBody>
      <dsp:txXfrm>
        <a:off x="2794099" y="98050"/>
        <a:ext cx="391194" cy="294149"/>
      </dsp:txXfrm>
    </dsp:sp>
    <dsp:sp modelId="{9DB8A938-8D28-410A-B8F2-AF4C308C0B7E}">
      <dsp:nvSpPr>
        <dsp:cNvPr id="0" name=""/>
        <dsp:cNvSpPr/>
      </dsp:nvSpPr>
      <dsp:spPr>
        <a:xfrm>
          <a:off x="3555801" y="0"/>
          <a:ext cx="2539007" cy="49024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  <a:sp3d extrusionH="28000" prstMaterial="matte"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DATE</a:t>
          </a:r>
          <a:endParaRPr lang="es-ES" sz="2100" kern="1200" dirty="0"/>
        </a:p>
      </dsp:txBody>
      <dsp:txXfrm>
        <a:off x="3570160" y="14359"/>
        <a:ext cx="2510289" cy="4615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5B1851-4755-4D68-96A1-48D2B1C0D8DD}">
      <dsp:nvSpPr>
        <dsp:cNvPr id="0" name=""/>
        <dsp:cNvSpPr/>
      </dsp:nvSpPr>
      <dsp:spPr>
        <a:xfrm>
          <a:off x="236631" y="566480"/>
          <a:ext cx="1633135" cy="10615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000" kern="1200" dirty="0" smtClean="0"/>
            <a:t>Número</a:t>
          </a:r>
          <a:endParaRPr lang="es-ES" sz="3000" kern="1200" dirty="0"/>
        </a:p>
      </dsp:txBody>
      <dsp:txXfrm>
        <a:off x="288451" y="618300"/>
        <a:ext cx="1529495" cy="957898"/>
      </dsp:txXfrm>
    </dsp:sp>
    <dsp:sp modelId="{9A32E312-C617-412B-BCAF-9B97952777E2}">
      <dsp:nvSpPr>
        <dsp:cNvPr id="0" name=""/>
        <dsp:cNvSpPr/>
      </dsp:nvSpPr>
      <dsp:spPr>
        <a:xfrm>
          <a:off x="1053199" y="196790"/>
          <a:ext cx="1800917" cy="1800917"/>
        </a:xfrm>
        <a:custGeom>
          <a:avLst/>
          <a:gdLst/>
          <a:ahLst/>
          <a:cxnLst/>
          <a:rect l="0" t="0" r="0" b="0"/>
          <a:pathLst>
            <a:path>
              <a:moveTo>
                <a:pt x="379238" y="166186"/>
              </a:moveTo>
              <a:arcTo wR="900458" hR="900458" stAng="14077869" swAng="4244262"/>
            </a:path>
          </a:pathLst>
        </a:custGeom>
        <a:noFill/>
        <a:ln w="25400" cap="flat" cmpd="sng" algn="ctr">
          <a:solidFill>
            <a:schemeClr val="tx2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E19216-DAE8-4FEC-A7E1-F4997A6FDD79}">
      <dsp:nvSpPr>
        <dsp:cNvPr id="0" name=""/>
        <dsp:cNvSpPr/>
      </dsp:nvSpPr>
      <dsp:spPr>
        <a:xfrm>
          <a:off x="2037548" y="566480"/>
          <a:ext cx="1633135" cy="10615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000" kern="1200" dirty="0" smtClean="0"/>
            <a:t>Carácter</a:t>
          </a:r>
          <a:endParaRPr lang="es-ES" sz="3000" kern="1200" dirty="0"/>
        </a:p>
      </dsp:txBody>
      <dsp:txXfrm>
        <a:off x="2089368" y="618300"/>
        <a:ext cx="1529495" cy="957898"/>
      </dsp:txXfrm>
    </dsp:sp>
    <dsp:sp modelId="{5F00F7EF-0D71-4974-A7FF-A17FBAA92968}">
      <dsp:nvSpPr>
        <dsp:cNvPr id="0" name=""/>
        <dsp:cNvSpPr/>
      </dsp:nvSpPr>
      <dsp:spPr>
        <a:xfrm>
          <a:off x="1053199" y="196790"/>
          <a:ext cx="1800917" cy="1800917"/>
        </a:xfrm>
        <a:custGeom>
          <a:avLst/>
          <a:gdLst/>
          <a:ahLst/>
          <a:cxnLst/>
          <a:rect l="0" t="0" r="0" b="0"/>
          <a:pathLst>
            <a:path>
              <a:moveTo>
                <a:pt x="1421678" y="1634730"/>
              </a:moveTo>
              <a:arcTo wR="900458" hR="900458" stAng="3277869" swAng="4244262"/>
            </a:path>
          </a:pathLst>
        </a:custGeom>
        <a:noFill/>
        <a:ln w="25400" cap="flat" cmpd="sng" algn="ctr">
          <a:solidFill>
            <a:schemeClr val="tx2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5B1851-4755-4D68-96A1-48D2B1C0D8DD}">
      <dsp:nvSpPr>
        <dsp:cNvPr id="0" name=""/>
        <dsp:cNvSpPr/>
      </dsp:nvSpPr>
      <dsp:spPr>
        <a:xfrm>
          <a:off x="236631" y="566480"/>
          <a:ext cx="1633135" cy="10615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000" kern="1200" smtClean="0"/>
            <a:t>Carácter</a:t>
          </a:r>
          <a:endParaRPr lang="es-ES" sz="3000" kern="1200" dirty="0"/>
        </a:p>
      </dsp:txBody>
      <dsp:txXfrm>
        <a:off x="288451" y="618300"/>
        <a:ext cx="1529495" cy="957898"/>
      </dsp:txXfrm>
    </dsp:sp>
    <dsp:sp modelId="{9A32E312-C617-412B-BCAF-9B97952777E2}">
      <dsp:nvSpPr>
        <dsp:cNvPr id="0" name=""/>
        <dsp:cNvSpPr/>
      </dsp:nvSpPr>
      <dsp:spPr>
        <a:xfrm>
          <a:off x="1053199" y="196790"/>
          <a:ext cx="1800917" cy="1800917"/>
        </a:xfrm>
        <a:custGeom>
          <a:avLst/>
          <a:gdLst/>
          <a:ahLst/>
          <a:cxnLst/>
          <a:rect l="0" t="0" r="0" b="0"/>
          <a:pathLst>
            <a:path>
              <a:moveTo>
                <a:pt x="379238" y="166186"/>
              </a:moveTo>
              <a:arcTo wR="900458" hR="900458" stAng="14077869" swAng="4244262"/>
            </a:path>
          </a:pathLst>
        </a:custGeom>
        <a:noFill/>
        <a:ln w="25400" cap="flat" cmpd="sng" algn="ctr">
          <a:solidFill>
            <a:srgbClr val="D40202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DB3E53-31A8-4C9E-871D-AB1D92A1F3E6}">
      <dsp:nvSpPr>
        <dsp:cNvPr id="0" name=""/>
        <dsp:cNvSpPr/>
      </dsp:nvSpPr>
      <dsp:spPr>
        <a:xfrm>
          <a:off x="2037548" y="566480"/>
          <a:ext cx="1633135" cy="10615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000" kern="1200" dirty="0" smtClean="0"/>
            <a:t>Fecha</a:t>
          </a:r>
          <a:endParaRPr lang="es-ES" sz="3000" kern="1200" dirty="0"/>
        </a:p>
      </dsp:txBody>
      <dsp:txXfrm>
        <a:off x="2089368" y="618300"/>
        <a:ext cx="1529495" cy="957898"/>
      </dsp:txXfrm>
    </dsp:sp>
    <dsp:sp modelId="{FED4292B-0715-4221-89DE-49A7EB50130F}">
      <dsp:nvSpPr>
        <dsp:cNvPr id="0" name=""/>
        <dsp:cNvSpPr/>
      </dsp:nvSpPr>
      <dsp:spPr>
        <a:xfrm>
          <a:off x="1053199" y="196790"/>
          <a:ext cx="1800917" cy="1800917"/>
        </a:xfrm>
        <a:custGeom>
          <a:avLst/>
          <a:gdLst/>
          <a:ahLst/>
          <a:cxnLst/>
          <a:rect l="0" t="0" r="0" b="0"/>
          <a:pathLst>
            <a:path>
              <a:moveTo>
                <a:pt x="1421678" y="1634730"/>
              </a:moveTo>
              <a:arcTo wR="900458" hR="900458" stAng="3277869" swAng="4244262"/>
            </a:path>
          </a:pathLst>
        </a:custGeom>
        <a:noFill/>
        <a:ln w="25400" cap="flat" cmpd="sng" algn="ctr">
          <a:solidFill>
            <a:srgbClr val="FF0000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2A04B-D51F-4F88-A405-EF652518DA02}" type="datetimeFigureOut">
              <a:rPr lang="es-CL" smtClean="0"/>
              <a:t>27-09-2021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B2BD23-A312-4170-BCCB-F9DD0002A56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76201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27/09/2021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9009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27/09/2021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9421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27/09/2021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2463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27/09/2021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496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27/09/2021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0554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27/09/2021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568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27/09/2021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7575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27/09/2021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847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27/09/2021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372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27/09/2021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8048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27/09/2021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7530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FFDA3-703B-5A46-AEFC-E14C30159CAC}" type="datetimeFigureOut">
              <a:rPr lang="es-ES" smtClean="0"/>
              <a:t>27/09/2021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531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768447" y="2291662"/>
            <a:ext cx="7772400" cy="685347"/>
          </a:xfrm>
        </p:spPr>
        <p:txBody>
          <a:bodyPr/>
          <a:lstStyle/>
          <a:p>
            <a:r>
              <a:rPr lang="es-CL" sz="3600" b="1" dirty="0">
                <a:solidFill>
                  <a:srgbClr val="D40202"/>
                </a:solidFill>
                <a:latin typeface="Myriad Pro"/>
                <a:cs typeface="Myriad Pro"/>
              </a:rPr>
              <a:t>Bases de Datos Relacionales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469608" y="1"/>
            <a:ext cx="1867756" cy="1867756"/>
          </a:xfrm>
          <a:prstGeom prst="rect">
            <a:avLst/>
          </a:prstGeom>
          <a:solidFill>
            <a:srgbClr val="D402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469607" y="160081"/>
            <a:ext cx="1867757" cy="7577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400" kern="1400" dirty="0" smtClean="0">
                <a:solidFill>
                  <a:schemeClr val="bg1"/>
                </a:solidFill>
                <a:latin typeface="Myriad Pro Light"/>
                <a:cs typeface="Myriad Pro Light"/>
              </a:rPr>
              <a:t>Tecnologías </a:t>
            </a:r>
            <a:r>
              <a:rPr lang="es-ES" sz="1400" kern="1400" dirty="0">
                <a:solidFill>
                  <a:schemeClr val="bg1"/>
                </a:solidFill>
                <a:latin typeface="Myriad Pro Light"/>
                <a:cs typeface="Myriad Pro Light"/>
              </a:rPr>
              <a:t>de Información y Ciberseguridad</a:t>
            </a:r>
            <a:endParaRPr lang="es-CL" sz="1400" kern="1400" dirty="0">
              <a:solidFill>
                <a:schemeClr val="bg1"/>
              </a:solidFill>
              <a:latin typeface="Myriad Pro Light"/>
              <a:cs typeface="Myriad Pro Light"/>
            </a:endParaRPr>
          </a:p>
        </p:txBody>
      </p:sp>
      <p:pic>
        <p:nvPicPr>
          <p:cNvPr id="12" name="Imagen 11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47" y="1332361"/>
            <a:ext cx="1270076" cy="342346"/>
          </a:xfrm>
          <a:prstGeom prst="rect">
            <a:avLst/>
          </a:prstGeom>
        </p:spPr>
      </p:pic>
      <p:cxnSp>
        <p:nvCxnSpPr>
          <p:cNvPr id="14" name="Conector recto 13"/>
          <p:cNvCxnSpPr/>
          <p:nvPr/>
        </p:nvCxnSpPr>
        <p:spPr>
          <a:xfrm>
            <a:off x="615294" y="1077855"/>
            <a:ext cx="1576383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Subtítulo 2"/>
          <p:cNvSpPr>
            <a:spLocks noGrp="1"/>
          </p:cNvSpPr>
          <p:nvPr>
            <p:ph type="subTitle" idx="1"/>
          </p:nvPr>
        </p:nvSpPr>
        <p:spPr>
          <a:xfrm>
            <a:off x="1403485" y="3024335"/>
            <a:ext cx="6400800" cy="362194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s-CL" sz="2400" dirty="0" smtClean="0">
                <a:latin typeface="Myriad Pro"/>
                <a:cs typeface="Myriad Pro"/>
              </a:rPr>
              <a:t>TI2022 – Primavera 2021</a:t>
            </a:r>
            <a:endParaRPr lang="es-CL" dirty="0"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2625898" y="3812280"/>
            <a:ext cx="54543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 b="1" dirty="0"/>
              <a:t>Uso de Funciones de Conversión y </a:t>
            </a:r>
            <a:br>
              <a:rPr lang="es-ES" sz="2400" b="1" dirty="0"/>
            </a:br>
            <a:r>
              <a:rPr lang="es-ES" sz="2400" b="1" dirty="0"/>
              <a:t>Expresiones Condicionales </a:t>
            </a:r>
            <a:endParaRPr lang="es-CL" sz="2000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307821" y="3159825"/>
            <a:ext cx="322196" cy="467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1800" b="1" dirty="0" smtClean="0">
                <a:solidFill>
                  <a:schemeClr val="bg1"/>
                </a:solidFill>
                <a:latin typeface="Myriad Pro"/>
                <a:cs typeface="Myriad Pro"/>
              </a:rPr>
              <a:t>2</a:t>
            </a:r>
            <a:endParaRPr lang="es-CL" sz="1800" b="1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80889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941092" y="323062"/>
            <a:ext cx="7337148" cy="649665"/>
          </a:xfrm>
        </p:spPr>
        <p:txBody>
          <a:bodyPr>
            <a:normAutofit/>
          </a:bodyPr>
          <a:lstStyle/>
          <a:p>
            <a:pPr algn="l"/>
            <a:r>
              <a:rPr lang="es-ES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USO DE LA FUNCIÓN TO_CHAR CON NÚMEROS</a:t>
            </a:r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1037258" y="1250790"/>
            <a:ext cx="73371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Al trabajar con valores de número como cadenas de caracteres, debe convertir dichos números al tipo de dato de carácter utilizando la función TO_CHAR que traduce un valor del tipo de dato NUMBER a un tipo de dato VARCHAR2. 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Esta </a:t>
            </a:r>
            <a:r>
              <a:rPr lang="es-ES" dirty="0"/>
              <a:t>técnica es muy útil con la concatenación.</a:t>
            </a:r>
          </a:p>
        </p:txBody>
      </p:sp>
      <p:sp>
        <p:nvSpPr>
          <p:cNvPr id="8" name="Rectangle 32"/>
          <p:cNvSpPr>
            <a:spLocks noChangeArrowheads="1"/>
          </p:cNvSpPr>
          <p:nvPr/>
        </p:nvSpPr>
        <p:spPr bwMode="blackGray">
          <a:xfrm>
            <a:off x="2036194" y="3303600"/>
            <a:ext cx="5146944" cy="32861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Pct val="100000"/>
            </a:pPr>
            <a:r>
              <a:rPr lang="es-CL" altLang="es-CL" dirty="0" smtClean="0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TO_CHAR(</a:t>
            </a:r>
            <a:r>
              <a:rPr lang="es-CL" altLang="es-CL" i="1" dirty="0" smtClean="0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número, </a:t>
            </a:r>
            <a:r>
              <a:rPr lang="es-CL" altLang="es-CL" dirty="0" smtClean="0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'</a:t>
            </a:r>
            <a:r>
              <a:rPr lang="es-CL" altLang="es-CL" i="1" dirty="0" err="1" smtClean="0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modelo_de_formato</a:t>
            </a:r>
            <a:r>
              <a:rPr lang="es-CL" altLang="es-CL" dirty="0" smtClean="0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')</a:t>
            </a:r>
            <a:endParaRPr lang="es-CL" altLang="es-CL" dirty="0">
              <a:solidFill>
                <a:srgbClr val="000000"/>
              </a:solidFill>
              <a:latin typeface="Courier New" panose="02070309020205020404" pitchFamily="49" charset="0"/>
              <a:sym typeface="Arial" panose="020B0604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240983" y="4580260"/>
            <a:ext cx="4572000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SELECT TO_CHAR(salary, '</a:t>
            </a:r>
            <a:r>
              <a:rPr lang="en-US" dirty="0">
                <a:solidFill>
                  <a:srgbClr val="FF0000"/>
                </a:solidFill>
              </a:rPr>
              <a:t>$99,999.00</a:t>
            </a:r>
            <a:r>
              <a:rPr lang="en-US" dirty="0"/>
              <a:t>') SALARY</a:t>
            </a:r>
          </a:p>
          <a:p>
            <a:r>
              <a:rPr lang="en-US" dirty="0"/>
              <a:t>FROM   employees</a:t>
            </a:r>
          </a:p>
          <a:p>
            <a:r>
              <a:rPr lang="en-US" dirty="0"/>
              <a:t>WHERE  </a:t>
            </a:r>
            <a:r>
              <a:rPr lang="en-US" dirty="0" err="1"/>
              <a:t>last_name</a:t>
            </a:r>
            <a:r>
              <a:rPr lang="en-US" dirty="0"/>
              <a:t> = 'Ernst';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174" y="4744239"/>
            <a:ext cx="2074665" cy="67121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3151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941092" y="323062"/>
            <a:ext cx="7337148" cy="649665"/>
          </a:xfrm>
        </p:spPr>
        <p:txBody>
          <a:bodyPr>
            <a:normAutofit/>
          </a:bodyPr>
          <a:lstStyle/>
          <a:p>
            <a:pPr algn="l"/>
            <a:r>
              <a:rPr lang="es-ES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USO DE LA FUNCIÓN TO_CHAR CON NÚMEROS</a:t>
            </a:r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301961"/>
              </p:ext>
            </p:extLst>
          </p:nvPr>
        </p:nvGraphicFramePr>
        <p:xfrm>
          <a:off x="642302" y="999196"/>
          <a:ext cx="7819921" cy="53836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7738">
                  <a:extLst>
                    <a:ext uri="{9D8B030D-6E8A-4147-A177-3AD203B41FA5}">
                      <a16:colId xmlns:a16="http://schemas.microsoft.com/office/drawing/2014/main" val="413698629"/>
                    </a:ext>
                  </a:extLst>
                </a:gridCol>
                <a:gridCol w="4723359">
                  <a:extLst>
                    <a:ext uri="{9D8B030D-6E8A-4147-A177-3AD203B41FA5}">
                      <a16:colId xmlns:a16="http://schemas.microsoft.com/office/drawing/2014/main" val="336445090"/>
                    </a:ext>
                  </a:extLst>
                </a:gridCol>
                <a:gridCol w="1157902">
                  <a:extLst>
                    <a:ext uri="{9D8B030D-6E8A-4147-A177-3AD203B41FA5}">
                      <a16:colId xmlns:a16="http://schemas.microsoft.com/office/drawing/2014/main" val="809511383"/>
                    </a:ext>
                  </a:extLst>
                </a:gridCol>
                <a:gridCol w="1080922">
                  <a:extLst>
                    <a:ext uri="{9D8B030D-6E8A-4147-A177-3AD203B41FA5}">
                      <a16:colId xmlns:a16="http://schemas.microsoft.com/office/drawing/2014/main" val="2687642123"/>
                    </a:ext>
                  </a:extLst>
                </a:gridCol>
              </a:tblGrid>
              <a:tr h="173116">
                <a:tc>
                  <a:txBody>
                    <a:bodyPr/>
                    <a:lstStyle/>
                    <a:p>
                      <a:pPr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400" b="1" noProof="0" dirty="0" smtClean="0">
                          <a:effectLst/>
                        </a:rPr>
                        <a:t>Elemento</a:t>
                      </a:r>
                      <a:endParaRPr lang="es-CL" sz="1400" b="1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664" marR="6066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400" b="1" noProof="0" dirty="0" smtClean="0">
                          <a:effectLst/>
                        </a:rPr>
                        <a:t>Descripción</a:t>
                      </a:r>
                      <a:endParaRPr lang="es-CL" sz="1400" b="1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664" marR="6066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400" b="1" noProof="0" dirty="0" smtClean="0">
                          <a:effectLst/>
                        </a:rPr>
                        <a:t>Ejemplo</a:t>
                      </a:r>
                      <a:endParaRPr lang="es-CL" sz="1400" b="1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664" marR="6066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400" b="1" noProof="0" dirty="0" smtClean="0">
                          <a:effectLst/>
                        </a:rPr>
                        <a:t>Resultado</a:t>
                      </a:r>
                      <a:endParaRPr lang="es-CL" sz="1400" b="1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664" marR="6066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966171"/>
                  </a:ext>
                </a:extLst>
              </a:tr>
              <a:tr h="346233">
                <a:tc>
                  <a:txBody>
                    <a:bodyPr/>
                    <a:lstStyle/>
                    <a:p>
                      <a:pPr hangingPunct="0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es-CL" sz="1400" noProof="0" dirty="0" smtClean="0">
                          <a:effectLst/>
                        </a:rPr>
                        <a:t>9</a:t>
                      </a:r>
                      <a:endParaRPr lang="es-CL" sz="14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664" marR="6066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es-CL" sz="1400" noProof="0" dirty="0" smtClean="0">
                          <a:effectLst/>
                        </a:rPr>
                        <a:t>Posición numérica (número de 9 que determinan el ancho de la visualización)</a:t>
                      </a:r>
                      <a:endParaRPr lang="es-CL" sz="14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664" marR="6066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es-CL" sz="1400" noProof="0" dirty="0" smtClean="0">
                          <a:effectLst/>
                        </a:rPr>
                        <a:t>999999</a:t>
                      </a:r>
                      <a:endParaRPr lang="es-CL" sz="14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664" marR="6066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es-CL" sz="1400" noProof="0" dirty="0" smtClean="0">
                          <a:effectLst/>
                        </a:rPr>
                        <a:t>1234</a:t>
                      </a:r>
                      <a:endParaRPr lang="es-CL" sz="14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664" marR="6066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015333"/>
                  </a:ext>
                </a:extLst>
              </a:tr>
              <a:tr h="183676">
                <a:tc>
                  <a:txBody>
                    <a:bodyPr/>
                    <a:lstStyle/>
                    <a:p>
                      <a:pPr hangingPunct="0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es-CL" sz="1400" noProof="0" dirty="0" smtClean="0">
                          <a:effectLst/>
                        </a:rPr>
                        <a:t>0</a:t>
                      </a:r>
                      <a:endParaRPr lang="es-CL" sz="14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664" marR="6066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es-CL" sz="1400" noProof="0" dirty="0" smtClean="0">
                          <a:effectLst/>
                        </a:rPr>
                        <a:t>Muestra los ceros iniciales</a:t>
                      </a:r>
                      <a:endParaRPr lang="es-CL" sz="14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664" marR="6066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es-CL" sz="1400" noProof="0" dirty="0" smtClean="0">
                          <a:effectLst/>
                        </a:rPr>
                        <a:t>099999</a:t>
                      </a:r>
                      <a:endParaRPr lang="es-CL" sz="14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664" marR="6066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es-CL" sz="1400" noProof="0" dirty="0" smtClean="0">
                          <a:effectLst/>
                        </a:rPr>
                        <a:t>001234</a:t>
                      </a:r>
                      <a:endParaRPr lang="es-CL" sz="14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664" marR="6066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955853"/>
                  </a:ext>
                </a:extLst>
              </a:tr>
              <a:tr h="173116">
                <a:tc>
                  <a:txBody>
                    <a:bodyPr/>
                    <a:lstStyle/>
                    <a:p>
                      <a:pPr hangingPunct="0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es-CL" sz="1400" noProof="0" dirty="0" smtClean="0">
                          <a:effectLst/>
                        </a:rPr>
                        <a:t>$</a:t>
                      </a:r>
                      <a:endParaRPr lang="es-CL" sz="14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664" marR="6066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es-CL" sz="1400" noProof="0" dirty="0" smtClean="0">
                          <a:effectLst/>
                        </a:rPr>
                        <a:t>Signo de dólar flotante</a:t>
                      </a:r>
                      <a:endParaRPr lang="es-CL" sz="14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664" marR="6066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es-CL" sz="1400" noProof="0" dirty="0" smtClean="0">
                          <a:effectLst/>
                        </a:rPr>
                        <a:t>$999999</a:t>
                      </a:r>
                      <a:endParaRPr lang="es-CL" sz="14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664" marR="6066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es-CL" sz="1400" noProof="0" dirty="0" smtClean="0">
                          <a:effectLst/>
                        </a:rPr>
                        <a:t>$1234</a:t>
                      </a:r>
                      <a:endParaRPr lang="es-CL" sz="14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664" marR="6066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054825"/>
                  </a:ext>
                </a:extLst>
              </a:tr>
              <a:tr h="173116">
                <a:tc>
                  <a:txBody>
                    <a:bodyPr/>
                    <a:lstStyle/>
                    <a:p>
                      <a:pPr hangingPunct="0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es-CL" sz="1400" noProof="0" dirty="0" smtClean="0">
                          <a:effectLst/>
                        </a:rPr>
                        <a:t>L</a:t>
                      </a:r>
                      <a:endParaRPr lang="es-CL" sz="14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664" marR="6066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es-CL" sz="1400" noProof="0" dirty="0" smtClean="0">
                          <a:effectLst/>
                        </a:rPr>
                        <a:t>Símbolo de divisa local flotante</a:t>
                      </a:r>
                      <a:endParaRPr lang="es-CL" sz="14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664" marR="6066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es-CL" sz="1400" noProof="0" dirty="0" smtClean="0">
                          <a:effectLst/>
                        </a:rPr>
                        <a:t>L999999</a:t>
                      </a:r>
                      <a:endParaRPr lang="es-CL" sz="14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664" marR="6066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es-CL" sz="1400" noProof="0" dirty="0" smtClean="0">
                          <a:effectLst/>
                        </a:rPr>
                        <a:t>FF1234</a:t>
                      </a:r>
                      <a:endParaRPr lang="es-CL" sz="14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664" marR="6066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14092"/>
                  </a:ext>
                </a:extLst>
              </a:tr>
              <a:tr h="346233">
                <a:tc>
                  <a:txBody>
                    <a:bodyPr/>
                    <a:lstStyle/>
                    <a:p>
                      <a:pPr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400" kern="0" noProof="0" dirty="0" smtClean="0">
                          <a:effectLst/>
                        </a:rPr>
                        <a:t>D</a:t>
                      </a:r>
                      <a:endParaRPr lang="es-CL" sz="1400" b="1" kern="0" noProof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664" marR="6066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es-CL" sz="1400" noProof="0" dirty="0" smtClean="0">
                          <a:effectLst/>
                        </a:rPr>
                        <a:t>Devuelve el carácter decimal en la posición especificada. El valor por defecto es un punto (.)</a:t>
                      </a:r>
                      <a:endParaRPr lang="es-CL" sz="14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664" marR="6066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es-CL" sz="1400" noProof="0" dirty="0" smtClean="0">
                          <a:effectLst/>
                        </a:rPr>
                        <a:t>99D99</a:t>
                      </a:r>
                      <a:endParaRPr lang="es-CL" sz="14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664" marR="6066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s-CL" sz="1400" noProof="0" dirty="0" smtClean="0">
                          <a:effectLst/>
                        </a:rPr>
                        <a:t>99.99</a:t>
                      </a:r>
                      <a:endParaRPr lang="es-CL" sz="1400" noProof="0" dirty="0">
                        <a:effectLst/>
                        <a:latin typeface="Arial Unicode MS"/>
                        <a:ea typeface="Arial Unicode MS"/>
                        <a:cs typeface="Arial Unicode MS"/>
                      </a:endParaRPr>
                    </a:p>
                  </a:txBody>
                  <a:tcPr marL="60664" marR="6066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756427"/>
                  </a:ext>
                </a:extLst>
              </a:tr>
              <a:tr h="173116">
                <a:tc>
                  <a:txBody>
                    <a:bodyPr/>
                    <a:lstStyle/>
                    <a:p>
                      <a:pPr hangingPunct="0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es-CL" sz="1400" noProof="0" dirty="0" smtClean="0">
                          <a:effectLst/>
                        </a:rPr>
                        <a:t>.</a:t>
                      </a:r>
                      <a:endParaRPr lang="es-CL" sz="14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664" marR="6066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es-CL" sz="1400" noProof="0" dirty="0" smtClean="0">
                          <a:effectLst/>
                        </a:rPr>
                        <a:t>Punto decimal en la posición especificada</a:t>
                      </a:r>
                      <a:endParaRPr lang="es-CL" sz="14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664" marR="6066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es-CL" sz="1400" noProof="0" dirty="0" smtClean="0">
                          <a:effectLst/>
                        </a:rPr>
                        <a:t>999999.99</a:t>
                      </a:r>
                      <a:endParaRPr lang="es-CL" sz="14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664" marR="6066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es-CL" sz="1400" noProof="0" dirty="0" smtClean="0">
                          <a:effectLst/>
                        </a:rPr>
                        <a:t>1234.00</a:t>
                      </a:r>
                      <a:endParaRPr lang="es-CL" sz="14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664" marR="6066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661855"/>
                  </a:ext>
                </a:extLst>
              </a:tr>
              <a:tr h="692465">
                <a:tc>
                  <a:txBody>
                    <a:bodyPr/>
                    <a:lstStyle/>
                    <a:p>
                      <a:pPr hangingPunct="0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es-CL" sz="1400" noProof="0" dirty="0" smtClean="0">
                          <a:effectLst/>
                        </a:rPr>
                        <a:t>G</a:t>
                      </a:r>
                      <a:endParaRPr lang="es-CL" sz="14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664" marR="6066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s-CL" sz="1400" noProof="0" dirty="0" smtClean="0">
                          <a:effectLst/>
                        </a:rPr>
                        <a:t>Devuelve un separador de grupo en la posición especificada. Puede especificar varios separadores de grupo en un modelo de formato de número.</a:t>
                      </a:r>
                      <a:endParaRPr lang="es-CL" sz="1400" noProof="0" dirty="0">
                        <a:effectLst/>
                        <a:latin typeface="Arial Unicode MS"/>
                        <a:ea typeface="Arial Unicode MS"/>
                        <a:cs typeface="Arial Unicode MS"/>
                      </a:endParaRPr>
                    </a:p>
                  </a:txBody>
                  <a:tcPr marL="60664" marR="6066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es-CL" sz="1400" noProof="0" dirty="0" smtClean="0">
                          <a:effectLst/>
                        </a:rPr>
                        <a:t>9,999</a:t>
                      </a:r>
                      <a:endParaRPr lang="es-CL" sz="14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664" marR="6066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es-CL" sz="1400" noProof="0" dirty="0" smtClean="0">
                          <a:effectLst/>
                        </a:rPr>
                        <a:t>9G999</a:t>
                      </a:r>
                      <a:endParaRPr lang="es-CL" sz="14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664" marR="6066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400267"/>
                  </a:ext>
                </a:extLst>
              </a:tr>
              <a:tr h="173116">
                <a:tc>
                  <a:txBody>
                    <a:bodyPr/>
                    <a:lstStyle/>
                    <a:p>
                      <a:pPr hangingPunct="0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es-CL" sz="1400" noProof="0" dirty="0" smtClean="0">
                          <a:effectLst/>
                        </a:rPr>
                        <a:t>,</a:t>
                      </a:r>
                      <a:endParaRPr lang="es-CL" sz="14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664" marR="6066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es-CL" sz="1400" noProof="0" dirty="0" smtClean="0">
                          <a:effectLst/>
                        </a:rPr>
                        <a:t>Coma en la posición especificada</a:t>
                      </a:r>
                      <a:endParaRPr lang="es-CL" sz="14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664" marR="6066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es-CL" sz="1400" noProof="0" dirty="0" smtClean="0">
                          <a:effectLst/>
                        </a:rPr>
                        <a:t>999,999</a:t>
                      </a:r>
                      <a:endParaRPr lang="es-CL" sz="14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664" marR="6066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es-CL" sz="1400" noProof="0" dirty="0" smtClean="0">
                          <a:effectLst/>
                        </a:rPr>
                        <a:t>1,234</a:t>
                      </a:r>
                      <a:endParaRPr lang="es-CL" sz="14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664" marR="6066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317239"/>
                  </a:ext>
                </a:extLst>
              </a:tr>
              <a:tr h="173116">
                <a:tc>
                  <a:txBody>
                    <a:bodyPr/>
                    <a:lstStyle/>
                    <a:p>
                      <a:pPr hangingPunct="0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es-CL" sz="1400" noProof="0" dirty="0" smtClean="0">
                          <a:effectLst/>
                        </a:rPr>
                        <a:t>MI</a:t>
                      </a:r>
                      <a:endParaRPr lang="es-CL" sz="14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664" marR="6066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es-CL" sz="1400" noProof="0" dirty="0" smtClean="0">
                          <a:effectLst/>
                        </a:rPr>
                        <a:t>Signos menos a la derecha (valores negativos)</a:t>
                      </a:r>
                      <a:endParaRPr lang="es-CL" sz="14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664" marR="6066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es-CL" sz="1400" noProof="0" dirty="0" smtClean="0">
                          <a:effectLst/>
                        </a:rPr>
                        <a:t>999999MI</a:t>
                      </a:r>
                      <a:endParaRPr lang="es-CL" sz="14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664" marR="6066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es-CL" sz="1400" noProof="0" dirty="0" smtClean="0">
                          <a:effectLst/>
                        </a:rPr>
                        <a:t>1234-</a:t>
                      </a:r>
                      <a:endParaRPr lang="es-CL" sz="14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664" marR="6066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531130"/>
                  </a:ext>
                </a:extLst>
              </a:tr>
              <a:tr h="173116">
                <a:tc>
                  <a:txBody>
                    <a:bodyPr/>
                    <a:lstStyle/>
                    <a:p>
                      <a:pPr hangingPunct="0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es-CL" sz="1400" noProof="0" dirty="0" smtClean="0">
                          <a:effectLst/>
                        </a:rPr>
                        <a:t>PR</a:t>
                      </a:r>
                      <a:endParaRPr lang="es-CL" sz="14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664" marR="6066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es-CL" sz="1400" noProof="0" dirty="0" smtClean="0">
                          <a:effectLst/>
                        </a:rPr>
                        <a:t>Introduce entre paréntesis los números negativos</a:t>
                      </a:r>
                      <a:endParaRPr lang="es-CL" sz="14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664" marR="6066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es-CL" sz="1400" noProof="0" dirty="0" smtClean="0">
                          <a:effectLst/>
                        </a:rPr>
                        <a:t>999999PR</a:t>
                      </a:r>
                      <a:endParaRPr lang="es-CL" sz="14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664" marR="6066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es-CL" sz="1400" noProof="0" dirty="0" smtClean="0">
                          <a:effectLst/>
                        </a:rPr>
                        <a:t>&lt;1234&gt;</a:t>
                      </a:r>
                      <a:endParaRPr lang="es-CL" sz="14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664" marR="6066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097252"/>
                  </a:ext>
                </a:extLst>
              </a:tr>
              <a:tr h="346233">
                <a:tc>
                  <a:txBody>
                    <a:bodyPr/>
                    <a:lstStyle/>
                    <a:p>
                      <a:pPr hangingPunct="0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es-CL" sz="1400" noProof="0" dirty="0" smtClean="0">
                          <a:effectLst/>
                        </a:rPr>
                        <a:t>EEEE</a:t>
                      </a:r>
                      <a:endParaRPr lang="es-CL" sz="14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664" marR="6066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es-CL" sz="1400" noProof="0" dirty="0" smtClean="0">
                          <a:effectLst/>
                        </a:rPr>
                        <a:t>Notación científica (el formato debe especificar cuatro E)</a:t>
                      </a:r>
                      <a:endParaRPr lang="es-CL" sz="14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664" marR="6066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es-CL" sz="1400" noProof="0" dirty="0" smtClean="0">
                          <a:effectLst/>
                        </a:rPr>
                        <a:t>99.999EEEE</a:t>
                      </a:r>
                      <a:endParaRPr lang="es-CL" sz="14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664" marR="6066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es-CL" sz="1400" noProof="0" dirty="0" smtClean="0">
                          <a:effectLst/>
                        </a:rPr>
                        <a:t>1.234E+03</a:t>
                      </a:r>
                      <a:endParaRPr lang="es-CL" sz="14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664" marR="6066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315830"/>
                  </a:ext>
                </a:extLst>
              </a:tr>
              <a:tr h="360612">
                <a:tc>
                  <a:txBody>
                    <a:bodyPr/>
                    <a:lstStyle/>
                    <a:p>
                      <a:pPr hangingPunct="0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es-CL" sz="1400" noProof="0" dirty="0" smtClean="0">
                          <a:effectLst/>
                        </a:rPr>
                        <a:t>U</a:t>
                      </a:r>
                      <a:endParaRPr lang="es-CL" sz="14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664" marR="6066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s-CL" sz="1400" noProof="0" dirty="0" smtClean="0">
                          <a:effectLst/>
                        </a:rPr>
                        <a:t>Devuelve la divisa dual "Euro" (u otra) en la posición especificada</a:t>
                      </a:r>
                      <a:endParaRPr lang="es-CL" sz="1400" noProof="0" dirty="0">
                        <a:effectLst/>
                        <a:latin typeface="Arial Unicode MS"/>
                        <a:ea typeface="Arial Unicode MS"/>
                        <a:cs typeface="Arial Unicode MS"/>
                      </a:endParaRPr>
                    </a:p>
                  </a:txBody>
                  <a:tcPr marL="60664" marR="6066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s-CL" sz="1400" noProof="0" dirty="0" smtClean="0">
                          <a:effectLst/>
                        </a:rPr>
                        <a:t>U9999</a:t>
                      </a:r>
                      <a:endParaRPr lang="es-CL" sz="1400" noProof="0" dirty="0">
                        <a:effectLst/>
                        <a:latin typeface="Arial Unicode MS"/>
                        <a:ea typeface="Arial Unicode MS"/>
                        <a:cs typeface="Arial Unicode MS"/>
                      </a:endParaRPr>
                    </a:p>
                  </a:txBody>
                  <a:tcPr marL="60664" marR="6066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es-CL" sz="1400" noProof="0" dirty="0" smtClean="0">
                          <a:effectLst/>
                        </a:rPr>
                        <a:t>€1234</a:t>
                      </a:r>
                      <a:endParaRPr lang="es-CL" sz="14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664" marR="6066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062841"/>
                  </a:ext>
                </a:extLst>
              </a:tr>
              <a:tr h="346233">
                <a:tc>
                  <a:txBody>
                    <a:bodyPr/>
                    <a:lstStyle/>
                    <a:p>
                      <a:pPr hangingPunct="0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es-CL" sz="1400" noProof="0" dirty="0" smtClean="0">
                          <a:effectLst/>
                        </a:rPr>
                        <a:t>V</a:t>
                      </a:r>
                      <a:endParaRPr lang="es-CL" sz="14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664" marR="6066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es-CL" sz="1400" noProof="0" dirty="0" smtClean="0">
                          <a:effectLst/>
                        </a:rPr>
                        <a:t>Multiplica por 10 n veces (n = número de 9 después de V)</a:t>
                      </a:r>
                      <a:endParaRPr lang="es-CL" sz="14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664" marR="6066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es-CL" sz="1400" noProof="0" dirty="0" smtClean="0">
                          <a:effectLst/>
                        </a:rPr>
                        <a:t>9999V99</a:t>
                      </a:r>
                      <a:endParaRPr lang="es-CL" sz="14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664" marR="6066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es-CL" sz="1400" noProof="0" dirty="0" smtClean="0">
                          <a:effectLst/>
                        </a:rPr>
                        <a:t>123400</a:t>
                      </a:r>
                      <a:endParaRPr lang="es-CL" sz="14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664" marR="6066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277449"/>
                  </a:ext>
                </a:extLst>
              </a:tr>
              <a:tr h="346233">
                <a:tc>
                  <a:txBody>
                    <a:bodyPr/>
                    <a:lstStyle/>
                    <a:p>
                      <a:pPr hangingPunct="0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es-CL" sz="1400" noProof="0" dirty="0" smtClean="0">
                          <a:effectLst/>
                        </a:rPr>
                        <a:t>S</a:t>
                      </a:r>
                      <a:endParaRPr lang="es-CL" sz="14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664" marR="6066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es-CL" sz="1400" noProof="0" dirty="0" smtClean="0">
                          <a:effectLst/>
                        </a:rPr>
                        <a:t>Devuelve un valor negativo o positivo</a:t>
                      </a:r>
                      <a:endParaRPr lang="es-CL" sz="14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664" marR="6066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es-CL" sz="1400" noProof="0" dirty="0" smtClean="0">
                          <a:effectLst/>
                        </a:rPr>
                        <a:t>S9999</a:t>
                      </a:r>
                      <a:endParaRPr lang="es-CL" sz="14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664" marR="6066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es-CL" sz="1400" noProof="0" dirty="0" smtClean="0">
                          <a:effectLst/>
                        </a:rPr>
                        <a:t>-1234 o +1234</a:t>
                      </a:r>
                      <a:endParaRPr lang="es-CL" sz="14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664" marR="6066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676271"/>
                  </a:ext>
                </a:extLst>
              </a:tr>
              <a:tr h="346233">
                <a:tc>
                  <a:txBody>
                    <a:bodyPr/>
                    <a:lstStyle/>
                    <a:p>
                      <a:pPr hangingPunct="0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es-CL" sz="1400" noProof="0" dirty="0" smtClean="0">
                          <a:effectLst/>
                        </a:rPr>
                        <a:t>B</a:t>
                      </a:r>
                      <a:endParaRPr lang="es-CL" sz="14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664" marR="6066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es-CL" sz="1400" noProof="0" dirty="0" smtClean="0">
                          <a:effectLst/>
                        </a:rPr>
                        <a:t>Muestra los valores cero como espacios en blanco, no como 0</a:t>
                      </a:r>
                      <a:endParaRPr lang="es-CL" sz="14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664" marR="6066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es-CL" sz="1400" noProof="0" dirty="0" smtClean="0">
                          <a:effectLst/>
                        </a:rPr>
                        <a:t>B9999.99</a:t>
                      </a:r>
                      <a:endParaRPr lang="es-CL" sz="14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664" marR="6066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es-CL" sz="1400" noProof="0" dirty="0" smtClean="0">
                          <a:effectLst/>
                        </a:rPr>
                        <a:t>1234.00</a:t>
                      </a:r>
                      <a:endParaRPr lang="es-CL" sz="14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664" marR="6066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0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343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941092" y="323062"/>
            <a:ext cx="7337148" cy="649665"/>
          </a:xfrm>
        </p:spPr>
        <p:txBody>
          <a:bodyPr>
            <a:normAutofit fontScale="90000"/>
          </a:bodyPr>
          <a:lstStyle/>
          <a:p>
            <a:pPr algn="l"/>
            <a:r>
              <a:rPr lang="es-ES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USO DE LA FUNCIÓNES TO_NUMBER Y TO_CHAR</a:t>
            </a:r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647266" y="1200647"/>
            <a:ext cx="792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Puede </a:t>
            </a:r>
            <a:r>
              <a:rPr lang="es-ES" dirty="0" smtClean="0"/>
              <a:t>convertir </a:t>
            </a:r>
            <a:r>
              <a:rPr lang="es-ES" dirty="0"/>
              <a:t>una cadena de caracteres a un número o a una fecha. </a:t>
            </a:r>
            <a:endParaRPr lang="es-ES" dirty="0" smtClean="0"/>
          </a:p>
          <a:p>
            <a:r>
              <a:rPr lang="es-ES" dirty="0" smtClean="0"/>
              <a:t>Para </a:t>
            </a:r>
            <a:r>
              <a:rPr lang="es-ES" dirty="0"/>
              <a:t>realizar esta tarea, utilice las funcione TO_NUMBER o TO_DATE. </a:t>
            </a:r>
            <a:endParaRPr lang="es-ES" dirty="0" smtClean="0"/>
          </a:p>
          <a:p>
            <a:r>
              <a:rPr lang="es-ES" dirty="0" smtClean="0"/>
              <a:t>El </a:t>
            </a:r>
            <a:r>
              <a:rPr lang="es-ES" dirty="0"/>
              <a:t>modelo de formato que seleccione está basado en los elementos de formato demostrados anteriormente.</a:t>
            </a:r>
          </a:p>
        </p:txBody>
      </p:sp>
      <p:sp>
        <p:nvSpPr>
          <p:cNvPr id="3" name="Rectángulo 2"/>
          <p:cNvSpPr/>
          <p:nvPr/>
        </p:nvSpPr>
        <p:spPr>
          <a:xfrm>
            <a:off x="647266" y="2586837"/>
            <a:ext cx="812756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Convertir una cadena de caracteres a un formato de número que utiliza la función TO_NUMBER: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r>
              <a:rPr lang="es-ES" dirty="0"/>
              <a:t>Convertir una cadena de caracteres a un formato de fecha que utiliza la función TO_DATE:</a:t>
            </a:r>
          </a:p>
          <a:p>
            <a:endParaRPr lang="es-ES" dirty="0" smtClean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Estas funciones tienen un modificador </a:t>
            </a:r>
            <a:r>
              <a:rPr lang="es-ES" dirty="0" err="1"/>
              <a:t>fx</a:t>
            </a:r>
            <a:r>
              <a:rPr lang="es-ES" dirty="0"/>
              <a:t>. Este modificador especifica la coincidencia exacta para el argumento de carácter y el modelo de </a:t>
            </a:r>
            <a:r>
              <a:rPr lang="es-ES" dirty="0" smtClean="0"/>
              <a:t>formato.</a:t>
            </a:r>
            <a:endParaRPr lang="es-E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blackGray">
          <a:xfrm>
            <a:off x="2272294" y="3190891"/>
            <a:ext cx="6005946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60000"/>
              </a:lnSpc>
              <a:spcBef>
                <a:spcPct val="0"/>
              </a:spcBef>
              <a:buClrTx/>
              <a:buSzPct val="100000"/>
            </a:pPr>
            <a:r>
              <a:rPr lang="en-US" altLang="es-CL" dirty="0" smtClean="0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TO_NUMBER(</a:t>
            </a:r>
            <a:r>
              <a:rPr lang="en-US" altLang="es-CL" i="1" dirty="0" err="1" smtClean="0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carácter</a:t>
            </a:r>
            <a:r>
              <a:rPr lang="en-US" altLang="es-CL" i="1" dirty="0" smtClean="0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 </a:t>
            </a:r>
            <a:r>
              <a:rPr lang="en-US" altLang="es-CL" dirty="0" smtClean="0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[</a:t>
            </a:r>
            <a:r>
              <a:rPr lang="en-US" altLang="es-CL" i="1" dirty="0" smtClean="0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,</a:t>
            </a:r>
            <a:r>
              <a:rPr lang="en-US" altLang="es-CL" dirty="0" smtClean="0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'</a:t>
            </a:r>
            <a:r>
              <a:rPr lang="en-US" altLang="es-CL" i="1" dirty="0" err="1" smtClean="0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modelo_de_formato</a:t>
            </a:r>
            <a:r>
              <a:rPr lang="en-US" altLang="es-CL" dirty="0" smtClean="0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'])</a:t>
            </a:r>
            <a:endParaRPr lang="en-US" altLang="es-CL" dirty="0">
              <a:solidFill>
                <a:srgbClr val="000000"/>
              </a:solidFill>
              <a:latin typeface="Courier New" panose="02070309020205020404" pitchFamily="49" charset="0"/>
              <a:sym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blackGray">
          <a:xfrm>
            <a:off x="2272294" y="4527967"/>
            <a:ext cx="6005946" cy="53181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60000"/>
              </a:lnSpc>
              <a:spcBef>
                <a:spcPct val="0"/>
              </a:spcBef>
              <a:buSzPct val="100000"/>
            </a:pPr>
            <a:r>
              <a:rPr lang="en-US" altLang="es-CL" dirty="0" smtClean="0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TO_DATE(</a:t>
            </a:r>
            <a:r>
              <a:rPr lang="en-US" altLang="es-CL" i="1" dirty="0" err="1" smtClean="0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carácter</a:t>
            </a:r>
            <a:r>
              <a:rPr lang="en-US" altLang="es-CL" i="1" dirty="0" smtClean="0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 </a:t>
            </a:r>
            <a:r>
              <a:rPr lang="en-US" altLang="es-CL" dirty="0" smtClean="0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[,'</a:t>
            </a:r>
            <a:r>
              <a:rPr lang="en-US" altLang="es-CL" dirty="0" err="1" smtClean="0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modelo_de_formato</a:t>
            </a:r>
            <a:r>
              <a:rPr lang="en-US" altLang="es-CL" dirty="0" smtClean="0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'])</a:t>
            </a:r>
            <a:endParaRPr lang="en-US" altLang="es-CL" dirty="0">
              <a:solidFill>
                <a:srgbClr val="000000"/>
              </a:solidFill>
              <a:latin typeface="Courier New" panose="02070309020205020404" pitchFamily="49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93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941092" y="323062"/>
            <a:ext cx="7337148" cy="908838"/>
          </a:xfrm>
        </p:spPr>
        <p:txBody>
          <a:bodyPr>
            <a:normAutofit fontScale="90000"/>
          </a:bodyPr>
          <a:lstStyle/>
          <a:p>
            <a:r>
              <a:rPr lang="es-ES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USO DE LA FUNCIÓNES TO_NUMBER Y TO_CHAR</a:t>
            </a:r>
            <a:br>
              <a:rPr lang="es-ES" sz="2400" b="1" dirty="0" smtClean="0">
                <a:solidFill>
                  <a:srgbClr val="D40202"/>
                </a:solidFill>
                <a:latin typeface="Myriad Pro"/>
                <a:cs typeface="Myriad Pro"/>
              </a:rPr>
            </a:br>
            <a:r>
              <a:rPr lang="es-ES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CON EL FORMATO DE FECHA RR</a:t>
            </a:r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609600" y="1447800"/>
            <a:ext cx="7918450" cy="977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L" altLang="es-CL" dirty="0" smtClean="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Para buscar los empleados contratados antes de 2005, puede utilizar el formato de fecha </a:t>
            </a:r>
            <a:r>
              <a:rPr lang="es-CL" altLang="es-CL" dirty="0" smtClean="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RR</a:t>
            </a:r>
            <a:r>
              <a:rPr lang="es-CL" altLang="es-CL" dirty="0" smtClean="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, que produce los mismos resultados si se ejecutara el comando en 1999 o en 2021: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447800" y="2690336"/>
            <a:ext cx="563880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last_name</a:t>
            </a:r>
            <a:r>
              <a:rPr lang="en-US" dirty="0"/>
              <a:t>, TO_CHAR(</a:t>
            </a:r>
            <a:r>
              <a:rPr lang="en-US" dirty="0" err="1"/>
              <a:t>hire_date</a:t>
            </a:r>
            <a:r>
              <a:rPr lang="en-US" dirty="0"/>
              <a:t>, 'DD-Mon-YYYY')</a:t>
            </a:r>
          </a:p>
          <a:p>
            <a:r>
              <a:rPr lang="en-US" dirty="0"/>
              <a:t>FROM  employees</a:t>
            </a:r>
          </a:p>
          <a:p>
            <a:r>
              <a:rPr lang="en-US" dirty="0"/>
              <a:t>WHERE </a:t>
            </a:r>
            <a:r>
              <a:rPr lang="en-US" dirty="0" err="1"/>
              <a:t>hire_date</a:t>
            </a:r>
            <a:r>
              <a:rPr lang="en-US" dirty="0"/>
              <a:t> &lt; TO_DATE('01-Ene-05</a:t>
            </a:r>
            <a:r>
              <a:rPr lang="en-US" dirty="0" smtClean="0"/>
              <a:t>', 'DD-Mon-RR</a:t>
            </a:r>
            <a:r>
              <a:rPr lang="en-US" dirty="0"/>
              <a:t>');</a:t>
            </a:r>
            <a:endParaRPr lang="es-C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0" y="3878302"/>
            <a:ext cx="3348037" cy="219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3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941092" y="323062"/>
            <a:ext cx="7337148" cy="649665"/>
          </a:xfrm>
        </p:spPr>
        <p:txBody>
          <a:bodyPr>
            <a:normAutofit/>
          </a:bodyPr>
          <a:lstStyle/>
          <a:p>
            <a:r>
              <a:rPr lang="es-ES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FUNCIONES DE ANIDACIÓN</a:t>
            </a:r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941092" y="1500749"/>
            <a:ext cx="76835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Las funciones de una sola fila se pueden anidar en cualquier profundidad. 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Las </a:t>
            </a:r>
            <a:r>
              <a:rPr lang="es-ES" dirty="0"/>
              <a:t>funciones anidadas se evalúan desde el nivel más profundo hasta el nivel menos profundo. </a:t>
            </a:r>
            <a:r>
              <a:rPr lang="es-ES" dirty="0" smtClean="0"/>
              <a:t> (En este caso, primero se desarrolla F1, cuyo resultado se utiliza en F2. Posteriormente en resultado de F2 se utiliza como argumento en F3, entregando finalmente el resultado de F3</a:t>
            </a:r>
          </a:p>
        </p:txBody>
      </p:sp>
      <p:sp>
        <p:nvSpPr>
          <p:cNvPr id="10" name="Freeform 2"/>
          <p:cNvSpPr>
            <a:spLocks/>
          </p:cNvSpPr>
          <p:nvPr/>
        </p:nvSpPr>
        <p:spPr bwMode="gray">
          <a:xfrm>
            <a:off x="1781021" y="4325232"/>
            <a:ext cx="5442743" cy="1543050"/>
          </a:xfrm>
          <a:custGeom>
            <a:avLst/>
            <a:gdLst>
              <a:gd name="T0" fmla="*/ 0 w 3549"/>
              <a:gd name="T1" fmla="*/ 0 h 972"/>
              <a:gd name="T2" fmla="*/ 0 w 3549"/>
              <a:gd name="T3" fmla="*/ 2147483647 h 972"/>
              <a:gd name="T4" fmla="*/ 2147483647 w 3549"/>
              <a:gd name="T5" fmla="*/ 2147483647 h 972"/>
              <a:gd name="T6" fmla="*/ 2147483647 w 3549"/>
              <a:gd name="T7" fmla="*/ 0 h 972"/>
              <a:gd name="T8" fmla="*/ 0 60000 65536"/>
              <a:gd name="T9" fmla="*/ 0 60000 65536"/>
              <a:gd name="T10" fmla="*/ 0 60000 65536"/>
              <a:gd name="T11" fmla="*/ 0 60000 65536"/>
              <a:gd name="T12" fmla="*/ 0 w 3549"/>
              <a:gd name="T13" fmla="*/ 0 h 972"/>
              <a:gd name="T14" fmla="*/ 3549 w 3549"/>
              <a:gd name="T15" fmla="*/ 972 h 9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49" h="972">
                <a:moveTo>
                  <a:pt x="0" y="0"/>
                </a:moveTo>
                <a:lnTo>
                  <a:pt x="0" y="971"/>
                </a:lnTo>
                <a:lnTo>
                  <a:pt x="3548" y="971"/>
                </a:lnTo>
                <a:lnTo>
                  <a:pt x="3548" y="0"/>
                </a:lnTo>
              </a:path>
            </a:pathLst>
          </a:custGeom>
          <a:noFill/>
          <a:ln w="28575" cap="rnd">
            <a:solidFill>
              <a:schemeClr val="tx1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s-CL" sz="160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blackGray">
          <a:xfrm>
            <a:off x="1589727" y="3616531"/>
            <a:ext cx="6098896" cy="68103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s-CL" sz="1600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1781021" y="3772429"/>
            <a:ext cx="5716308" cy="37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ts val="2200"/>
              </a:lnSpc>
              <a:spcBef>
                <a:spcPct val="50000"/>
              </a:spcBef>
              <a:buClrTx/>
              <a:buSzPct val="100000"/>
            </a:pPr>
            <a:r>
              <a:rPr lang="en-US" altLang="es-CL" sz="2400" dirty="0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F3(</a:t>
            </a:r>
            <a:r>
              <a:rPr lang="en-US" altLang="es-CL" sz="2400" dirty="0">
                <a:solidFill>
                  <a:srgbClr val="FF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F2(</a:t>
            </a:r>
            <a:r>
              <a:rPr lang="en-US" altLang="es-CL" sz="2400" dirty="0">
                <a:solidFill>
                  <a:srgbClr val="999999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F1(col,arg1)</a:t>
            </a:r>
            <a:r>
              <a:rPr lang="en-US" altLang="es-CL" sz="2400" dirty="0">
                <a:solidFill>
                  <a:srgbClr val="FF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,arg2)</a:t>
            </a:r>
            <a:r>
              <a:rPr lang="en-US" altLang="es-CL" sz="2400" dirty="0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,arg3)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2921000" y="4379325"/>
            <a:ext cx="2244204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Pct val="100000"/>
            </a:pPr>
            <a:r>
              <a:rPr lang="en-US" altLang="es-CL" sz="1600" dirty="0">
                <a:solidFill>
                  <a:srgbClr val="000000"/>
                </a:solidFill>
                <a:latin typeface="Helvetica" panose="020B0604020202020204" pitchFamily="34" charset="0"/>
                <a:sym typeface="Arial" panose="020B0604020202020204" pitchFamily="34" charset="0"/>
              </a:rPr>
              <a:t>Paso 1 = </a:t>
            </a:r>
            <a:r>
              <a:rPr lang="en-US" altLang="es-CL" sz="1600" dirty="0" err="1">
                <a:solidFill>
                  <a:srgbClr val="000000"/>
                </a:solidFill>
                <a:latin typeface="Helvetica" panose="020B0604020202020204" pitchFamily="34" charset="0"/>
                <a:sym typeface="Arial" panose="020B0604020202020204" pitchFamily="34" charset="0"/>
              </a:rPr>
              <a:t>Resultado</a:t>
            </a:r>
            <a:r>
              <a:rPr lang="en-US" altLang="es-CL" sz="1600" dirty="0">
                <a:solidFill>
                  <a:srgbClr val="000000"/>
                </a:solidFill>
                <a:latin typeface="Helvetica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600" dirty="0">
                <a:solidFill>
                  <a:srgbClr val="999999"/>
                </a:solidFill>
                <a:latin typeface="Helvetica" panose="020B0604020202020204" pitchFamily="34" charset="0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921000" y="4974902"/>
            <a:ext cx="2244204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Pct val="100000"/>
            </a:pPr>
            <a:r>
              <a:rPr lang="en-US" altLang="es-CL" sz="1600" dirty="0">
                <a:solidFill>
                  <a:srgbClr val="000000"/>
                </a:solidFill>
                <a:latin typeface="Helvetica" panose="020B0604020202020204" pitchFamily="34" charset="0"/>
                <a:sym typeface="Arial" panose="020B0604020202020204" pitchFamily="34" charset="0"/>
              </a:rPr>
              <a:t>Paso 2 = </a:t>
            </a:r>
            <a:r>
              <a:rPr lang="en-US" altLang="es-CL" sz="1600" dirty="0" err="1">
                <a:solidFill>
                  <a:srgbClr val="000000"/>
                </a:solidFill>
                <a:latin typeface="Helvetica" panose="020B0604020202020204" pitchFamily="34" charset="0"/>
                <a:sym typeface="Arial" panose="020B0604020202020204" pitchFamily="34" charset="0"/>
              </a:rPr>
              <a:t>Resultado</a:t>
            </a:r>
            <a:r>
              <a:rPr lang="en-US" altLang="es-CL" sz="1600" dirty="0">
                <a:solidFill>
                  <a:srgbClr val="000000"/>
                </a:solidFill>
                <a:latin typeface="Helvetica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sz="1600" dirty="0">
                <a:solidFill>
                  <a:srgbClr val="FF0000"/>
                </a:solidFill>
                <a:latin typeface="Helvetica" panose="020B0604020202020204" pitchFamily="34" charset="0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2956505" y="5464514"/>
            <a:ext cx="2244204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Pct val="100000"/>
            </a:pPr>
            <a:r>
              <a:rPr lang="en-US" altLang="es-CL" sz="1600" dirty="0">
                <a:solidFill>
                  <a:srgbClr val="000000"/>
                </a:solidFill>
                <a:latin typeface="Helvetica" panose="020B0604020202020204" pitchFamily="34" charset="0"/>
                <a:sym typeface="Arial" panose="020B0604020202020204" pitchFamily="34" charset="0"/>
              </a:rPr>
              <a:t>Paso 3 = </a:t>
            </a:r>
            <a:r>
              <a:rPr lang="en-US" altLang="es-CL" sz="1600" dirty="0" err="1">
                <a:solidFill>
                  <a:srgbClr val="000000"/>
                </a:solidFill>
                <a:latin typeface="Helvetica" panose="020B0604020202020204" pitchFamily="34" charset="0"/>
                <a:sym typeface="Arial" panose="020B0604020202020204" pitchFamily="34" charset="0"/>
              </a:rPr>
              <a:t>Resultado</a:t>
            </a:r>
            <a:r>
              <a:rPr lang="en-US" altLang="es-CL" sz="1600" dirty="0">
                <a:solidFill>
                  <a:srgbClr val="000000"/>
                </a:solidFill>
                <a:latin typeface="Helvetica" panose="020B0604020202020204" pitchFamily="34" charset="0"/>
                <a:sym typeface="Arial" panose="020B0604020202020204" pitchFamily="34" charset="0"/>
              </a:rPr>
              <a:t> 3</a:t>
            </a:r>
          </a:p>
        </p:txBody>
      </p:sp>
      <p:sp>
        <p:nvSpPr>
          <p:cNvPr id="16" name="Freeform 10"/>
          <p:cNvSpPr>
            <a:spLocks/>
          </p:cNvSpPr>
          <p:nvPr/>
        </p:nvSpPr>
        <p:spPr bwMode="gray">
          <a:xfrm>
            <a:off x="2463799" y="4372975"/>
            <a:ext cx="3581401" cy="1055688"/>
          </a:xfrm>
          <a:custGeom>
            <a:avLst/>
            <a:gdLst>
              <a:gd name="T0" fmla="*/ 0 w 2400"/>
              <a:gd name="T1" fmla="*/ 0 h 665"/>
              <a:gd name="T2" fmla="*/ 0 w 2400"/>
              <a:gd name="T3" fmla="*/ 2147483647 h 665"/>
              <a:gd name="T4" fmla="*/ 2147483647 w 2400"/>
              <a:gd name="T5" fmla="*/ 2147483647 h 665"/>
              <a:gd name="T6" fmla="*/ 2147483647 w 2400"/>
              <a:gd name="T7" fmla="*/ 0 h 665"/>
              <a:gd name="T8" fmla="*/ 0 60000 65536"/>
              <a:gd name="T9" fmla="*/ 0 60000 65536"/>
              <a:gd name="T10" fmla="*/ 0 60000 65536"/>
              <a:gd name="T11" fmla="*/ 0 60000 65536"/>
              <a:gd name="T12" fmla="*/ 0 w 2400"/>
              <a:gd name="T13" fmla="*/ 0 h 665"/>
              <a:gd name="T14" fmla="*/ 2400 w 2400"/>
              <a:gd name="T15" fmla="*/ 665 h 66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0" h="665">
                <a:moveTo>
                  <a:pt x="0" y="0"/>
                </a:moveTo>
                <a:lnTo>
                  <a:pt x="0" y="664"/>
                </a:lnTo>
                <a:lnTo>
                  <a:pt x="2399" y="664"/>
                </a:lnTo>
                <a:lnTo>
                  <a:pt x="2399" y="0"/>
                </a:lnTo>
              </a:path>
            </a:pathLst>
          </a:custGeom>
          <a:noFill/>
          <a:ln w="28575" cap="rnd">
            <a:solidFill>
              <a:srgbClr val="FF0000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s-CL" sz="1600"/>
          </a:p>
        </p:txBody>
      </p:sp>
      <p:sp>
        <p:nvSpPr>
          <p:cNvPr id="17" name="Freeform 11"/>
          <p:cNvSpPr>
            <a:spLocks/>
          </p:cNvSpPr>
          <p:nvPr/>
        </p:nvSpPr>
        <p:spPr bwMode="gray">
          <a:xfrm>
            <a:off x="2921000" y="4351486"/>
            <a:ext cx="2315214" cy="569913"/>
          </a:xfrm>
          <a:custGeom>
            <a:avLst/>
            <a:gdLst>
              <a:gd name="T0" fmla="*/ 0 w 1558"/>
              <a:gd name="T1" fmla="*/ 0 h 359"/>
              <a:gd name="T2" fmla="*/ 0 w 1558"/>
              <a:gd name="T3" fmla="*/ 2147483647 h 359"/>
              <a:gd name="T4" fmla="*/ 2147483647 w 1558"/>
              <a:gd name="T5" fmla="*/ 2147483647 h 359"/>
              <a:gd name="T6" fmla="*/ 2147483647 w 1558"/>
              <a:gd name="T7" fmla="*/ 0 h 359"/>
              <a:gd name="T8" fmla="*/ 0 60000 65536"/>
              <a:gd name="T9" fmla="*/ 0 60000 65536"/>
              <a:gd name="T10" fmla="*/ 0 60000 65536"/>
              <a:gd name="T11" fmla="*/ 0 60000 65536"/>
              <a:gd name="T12" fmla="*/ 0 w 1558"/>
              <a:gd name="T13" fmla="*/ 0 h 359"/>
              <a:gd name="T14" fmla="*/ 1558 w 1558"/>
              <a:gd name="T15" fmla="*/ 359 h 3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58" h="359">
                <a:moveTo>
                  <a:pt x="0" y="0"/>
                </a:moveTo>
                <a:lnTo>
                  <a:pt x="0" y="358"/>
                </a:lnTo>
                <a:lnTo>
                  <a:pt x="1557" y="358"/>
                </a:lnTo>
                <a:lnTo>
                  <a:pt x="1557" y="0"/>
                </a:lnTo>
              </a:path>
            </a:pathLst>
          </a:custGeom>
          <a:noFill/>
          <a:ln w="28575" cap="rnd">
            <a:solidFill>
              <a:schemeClr val="bg1">
                <a:lumMod val="75000"/>
              </a:schemeClr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s-CL" sz="1400"/>
          </a:p>
        </p:txBody>
      </p:sp>
    </p:spTree>
    <p:extLst>
      <p:ext uri="{BB962C8B-B14F-4D97-AF65-F5344CB8AC3E}">
        <p14:creationId xmlns:p14="http://schemas.microsoft.com/office/powerpoint/2010/main" val="92926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redondeado 7"/>
          <p:cNvSpPr/>
          <p:nvPr/>
        </p:nvSpPr>
        <p:spPr>
          <a:xfrm>
            <a:off x="1740665" y="1619480"/>
            <a:ext cx="5122843" cy="31096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ángulo redondeado 6"/>
          <p:cNvSpPr/>
          <p:nvPr/>
        </p:nvSpPr>
        <p:spPr>
          <a:xfrm>
            <a:off x="2511846" y="1619480"/>
            <a:ext cx="4241494" cy="31096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Rectángulo redondeado 4"/>
          <p:cNvSpPr/>
          <p:nvPr/>
        </p:nvSpPr>
        <p:spPr>
          <a:xfrm>
            <a:off x="3362737" y="1619480"/>
            <a:ext cx="2685523" cy="31096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Rectángulo 1"/>
          <p:cNvSpPr/>
          <p:nvPr/>
        </p:nvSpPr>
        <p:spPr>
          <a:xfrm>
            <a:off x="1600199" y="1319039"/>
            <a:ext cx="5575301" cy="92333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last_name</a:t>
            </a:r>
            <a:r>
              <a:rPr lang="en-US" dirty="0"/>
              <a:t>,</a:t>
            </a:r>
          </a:p>
          <a:p>
            <a:r>
              <a:rPr lang="en-US" dirty="0"/>
              <a:t>  UPPER</a:t>
            </a:r>
            <a:r>
              <a:rPr lang="en-US" dirty="0" smtClean="0"/>
              <a:t>( CONCAT( SUBSTR ( LAST_NAME</a:t>
            </a:r>
            <a:r>
              <a:rPr lang="en-US" dirty="0"/>
              <a:t>, 1, </a:t>
            </a:r>
            <a:r>
              <a:rPr lang="en-US" dirty="0" smtClean="0"/>
              <a:t>8 ), </a:t>
            </a:r>
            <a:r>
              <a:rPr lang="en-US" dirty="0"/>
              <a:t>'_</a:t>
            </a:r>
            <a:r>
              <a:rPr lang="en-US" dirty="0" smtClean="0"/>
              <a:t>US‘ ) )</a:t>
            </a:r>
            <a:endParaRPr lang="en-US" dirty="0"/>
          </a:p>
          <a:p>
            <a:r>
              <a:rPr lang="en-US" dirty="0"/>
              <a:t>FROM   </a:t>
            </a:r>
            <a:r>
              <a:rPr lang="en-US" dirty="0" smtClean="0"/>
              <a:t>employees WHERE  </a:t>
            </a:r>
            <a:r>
              <a:rPr lang="en-US" dirty="0" err="1"/>
              <a:t>department_id</a:t>
            </a:r>
            <a:r>
              <a:rPr lang="en-US" dirty="0"/>
              <a:t> = 60;</a:t>
            </a:r>
            <a:endParaRPr lang="es-CL" dirty="0"/>
          </a:p>
        </p:txBody>
      </p:sp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941092" y="323062"/>
            <a:ext cx="7337148" cy="649665"/>
          </a:xfrm>
        </p:spPr>
        <p:txBody>
          <a:bodyPr>
            <a:normAutofit/>
          </a:bodyPr>
          <a:lstStyle/>
          <a:p>
            <a:r>
              <a:rPr lang="es-ES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FUNCIONES DE ANIDACIÓN</a:t>
            </a:r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077226" y="3605436"/>
            <a:ext cx="728457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1</a:t>
            </a:r>
            <a:r>
              <a:rPr lang="es-ES" dirty="0"/>
              <a:t>.	La función interna recupera los primeros ocho caracteres del apellido.</a:t>
            </a:r>
          </a:p>
          <a:p>
            <a:r>
              <a:rPr lang="es-ES" dirty="0" smtClean="0"/>
              <a:t>		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Resultado1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= SUBSTR (LAST_NAME, 1, 8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endParaRPr lang="es-ES" dirty="0"/>
          </a:p>
          <a:p>
            <a:r>
              <a:rPr lang="es-ES" dirty="0"/>
              <a:t>2.	La función externa concatena el resultado con _US.</a:t>
            </a:r>
          </a:p>
          <a:p>
            <a:r>
              <a:rPr lang="es-ES" dirty="0" smtClean="0"/>
              <a:t>		</a:t>
            </a:r>
            <a:r>
              <a:rPr lang="es-ES" dirty="0" smtClean="0">
                <a:solidFill>
                  <a:srgbClr val="7030A0"/>
                </a:solidFill>
              </a:rPr>
              <a:t>Resultado2 </a:t>
            </a:r>
            <a:r>
              <a:rPr lang="es-ES" dirty="0">
                <a:solidFill>
                  <a:srgbClr val="7030A0"/>
                </a:solidFill>
              </a:rPr>
              <a:t>= </a:t>
            </a:r>
            <a:r>
              <a:rPr lang="es-ES" dirty="0" smtClean="0">
                <a:solidFill>
                  <a:srgbClr val="7030A0"/>
                </a:solidFill>
              </a:rPr>
              <a:t>CONCAT( 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Resultado1</a:t>
            </a:r>
            <a:r>
              <a:rPr lang="es-ES" dirty="0"/>
              <a:t>, </a:t>
            </a:r>
            <a:r>
              <a:rPr lang="es-ES" dirty="0">
                <a:solidFill>
                  <a:srgbClr val="7030A0"/>
                </a:solidFill>
              </a:rPr>
              <a:t>'_</a:t>
            </a:r>
            <a:r>
              <a:rPr lang="es-ES" dirty="0" smtClean="0">
                <a:solidFill>
                  <a:srgbClr val="7030A0"/>
                </a:solidFill>
              </a:rPr>
              <a:t>US‘ )</a:t>
            </a:r>
          </a:p>
          <a:p>
            <a:endParaRPr lang="es-ES" dirty="0"/>
          </a:p>
          <a:p>
            <a:pPr marL="342900" indent="-342900">
              <a:buAutoNum type="arabicPeriod" startAt="3"/>
            </a:pPr>
            <a:r>
              <a:rPr lang="es-ES" dirty="0" smtClean="0"/>
              <a:t>La </a:t>
            </a:r>
            <a:r>
              <a:rPr lang="es-ES" dirty="0"/>
              <a:t>función más externa convierte los resultados a mayúsculas</a:t>
            </a:r>
            <a:r>
              <a:rPr lang="es-ES" dirty="0" smtClean="0"/>
              <a:t>.</a:t>
            </a:r>
          </a:p>
          <a:p>
            <a:r>
              <a:rPr lang="es-ES" dirty="0"/>
              <a:t>		</a:t>
            </a:r>
            <a:r>
              <a:rPr lang="es-ES" dirty="0" smtClean="0"/>
              <a:t>Resultado3 </a:t>
            </a:r>
            <a:r>
              <a:rPr lang="es-ES" dirty="0"/>
              <a:t>= </a:t>
            </a:r>
            <a:r>
              <a:rPr lang="es-ES" dirty="0" smtClean="0"/>
              <a:t>UPPER( </a:t>
            </a:r>
            <a:r>
              <a:rPr lang="es-ES" dirty="0" smtClean="0">
                <a:solidFill>
                  <a:srgbClr val="7030A0"/>
                </a:solidFill>
              </a:rPr>
              <a:t>Resultado2</a:t>
            </a:r>
            <a:r>
              <a:rPr lang="es-E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s-ES" dirty="0" smtClean="0"/>
              <a:t>)</a:t>
            </a:r>
            <a:endParaRPr lang="es-ES" dirty="0"/>
          </a:p>
          <a:p>
            <a:endParaRPr lang="es-CL" dirty="0"/>
          </a:p>
        </p:txBody>
      </p:sp>
      <p:sp>
        <p:nvSpPr>
          <p:cNvPr id="4" name="Rectángulo 3"/>
          <p:cNvSpPr/>
          <p:nvPr/>
        </p:nvSpPr>
        <p:spPr>
          <a:xfrm>
            <a:off x="941092" y="2793286"/>
            <a:ext cx="74207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El ejemplo de la diapositiva muestra los apellidos de los empleados en el departamento 60. La evaluación de la sentencia SQL implica tres pasos:</a:t>
            </a:r>
          </a:p>
        </p:txBody>
      </p:sp>
    </p:spTree>
    <p:extLst>
      <p:ext uri="{BB962C8B-B14F-4D97-AF65-F5344CB8AC3E}">
        <p14:creationId xmlns:p14="http://schemas.microsoft.com/office/powerpoint/2010/main" val="81000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7" grpId="1" animBg="1"/>
      <p:bldP spid="5" grpId="0" animBg="1"/>
      <p:bldP spid="5" grpId="1" animBg="1"/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941092" y="323062"/>
            <a:ext cx="7337148" cy="649665"/>
          </a:xfrm>
        </p:spPr>
        <p:txBody>
          <a:bodyPr>
            <a:normAutofit/>
          </a:bodyPr>
          <a:lstStyle/>
          <a:p>
            <a:r>
              <a:rPr lang="es-ES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FUNCIONES DE ANIDACIÓN</a:t>
            </a:r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394562" y="1040801"/>
            <a:ext cx="80172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Por ejemplo, si queremos mostrar </a:t>
            </a:r>
            <a:r>
              <a:rPr lang="es-ES" dirty="0"/>
              <a:t>la fecha del siguiente viernes seis meses después de la fecha de contratación. </a:t>
            </a:r>
            <a:endParaRPr lang="es-ES" dirty="0" smtClean="0"/>
          </a:p>
          <a:p>
            <a:r>
              <a:rPr lang="es-ES" dirty="0" smtClean="0"/>
              <a:t>La </a:t>
            </a:r>
            <a:r>
              <a:rPr lang="es-ES" dirty="0"/>
              <a:t>fecha resultante debe aparecer como </a:t>
            </a:r>
            <a:r>
              <a:rPr lang="es-ES" dirty="0" smtClean="0"/>
              <a:t>“texto del día”, “día” de “mes” de “año”, por ejemplo: “Viernes, </a:t>
            </a:r>
            <a:r>
              <a:rPr lang="es-ES" dirty="0"/>
              <a:t>13 de </a:t>
            </a:r>
            <a:r>
              <a:rPr lang="es-ES" dirty="0" smtClean="0"/>
              <a:t>Diciembre </a:t>
            </a:r>
            <a:r>
              <a:rPr lang="es-ES" dirty="0"/>
              <a:t>de </a:t>
            </a:r>
            <a:r>
              <a:rPr lang="es-ES" dirty="0" smtClean="0"/>
              <a:t>2003”. </a:t>
            </a:r>
          </a:p>
          <a:p>
            <a:r>
              <a:rPr lang="es-ES" dirty="0" smtClean="0"/>
              <a:t>Ordenaremos </a:t>
            </a:r>
            <a:r>
              <a:rPr lang="es-ES" dirty="0"/>
              <a:t>los resultados por fecha de contratación.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70109" y="2586203"/>
            <a:ext cx="7866169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CL" dirty="0" smtClean="0"/>
              <a:t>SELECT   </a:t>
            </a:r>
            <a:r>
              <a:rPr lang="es-CL" dirty="0" err="1" smtClean="0"/>
              <a:t>last_name</a:t>
            </a:r>
            <a:r>
              <a:rPr lang="es-CL" dirty="0" smtClean="0"/>
              <a:t>, </a:t>
            </a:r>
          </a:p>
          <a:p>
            <a:r>
              <a:rPr lang="es-CL" dirty="0" smtClean="0"/>
              <a:t>   TO_CHAR( NEXT_DAY( ADD_MONTHS (</a:t>
            </a:r>
            <a:r>
              <a:rPr lang="es-CL" dirty="0" err="1" smtClean="0"/>
              <a:t>hire_date</a:t>
            </a:r>
            <a:r>
              <a:rPr lang="es-CL" dirty="0" smtClean="0"/>
              <a:t>, 6), 'VIERNES'),</a:t>
            </a:r>
          </a:p>
          <a:p>
            <a:r>
              <a:rPr lang="es-CL" dirty="0" smtClean="0"/>
              <a:t>         '</a:t>
            </a:r>
            <a:r>
              <a:rPr lang="es-CL" dirty="0" err="1" smtClean="0"/>
              <a:t>fmDay</a:t>
            </a:r>
            <a:r>
              <a:rPr lang="es-CL" dirty="0" smtClean="0"/>
              <a:t>, </a:t>
            </a:r>
            <a:r>
              <a:rPr lang="es-CL" dirty="0" err="1" smtClean="0"/>
              <a:t>dd</a:t>
            </a:r>
            <a:r>
              <a:rPr lang="es-CL" dirty="0" smtClean="0"/>
              <a:t> "de" </a:t>
            </a:r>
            <a:r>
              <a:rPr lang="es-CL" dirty="0" err="1" smtClean="0"/>
              <a:t>Month</a:t>
            </a:r>
            <a:r>
              <a:rPr lang="es-CL" dirty="0" smtClean="0"/>
              <a:t> "de" YYYY')   "Revisión próximos 6 meses"</a:t>
            </a:r>
          </a:p>
          <a:p>
            <a:r>
              <a:rPr lang="es-CL" dirty="0" smtClean="0"/>
              <a:t>FROM      </a:t>
            </a:r>
            <a:r>
              <a:rPr lang="es-CL" dirty="0" err="1" smtClean="0"/>
              <a:t>employees</a:t>
            </a:r>
            <a:endParaRPr lang="es-CL" dirty="0" smtClean="0"/>
          </a:p>
          <a:p>
            <a:r>
              <a:rPr lang="es-CL" dirty="0" smtClean="0"/>
              <a:t>ORDER BY </a:t>
            </a:r>
            <a:r>
              <a:rPr lang="es-CL" dirty="0" err="1" smtClean="0"/>
              <a:t>hire_date</a:t>
            </a:r>
            <a:r>
              <a:rPr lang="es-CL" dirty="0" smtClean="0"/>
              <a:t> ;</a:t>
            </a:r>
            <a:endParaRPr lang="es-CL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762" y="4262221"/>
            <a:ext cx="4524375" cy="2362200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394562" y="4819900"/>
            <a:ext cx="2282537" cy="120032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ContrastingRightFacing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s-ES" dirty="0"/>
              <a:t>Para eliminar los espacios en blanco </a:t>
            </a:r>
            <a:r>
              <a:rPr lang="es-ES" dirty="0" smtClean="0"/>
              <a:t>se utilizó </a:t>
            </a:r>
            <a:r>
              <a:rPr lang="es-ES" dirty="0"/>
              <a:t>el elemento </a:t>
            </a:r>
            <a:r>
              <a:rPr lang="es-ES" i="1" dirty="0" err="1"/>
              <a:t>fm</a:t>
            </a:r>
            <a:r>
              <a:rPr lang="es-ES" dirty="0"/>
              <a:t> de modo de relleno</a:t>
            </a:r>
            <a:endParaRPr lang="es-CL" dirty="0"/>
          </a:p>
        </p:txBody>
      </p:sp>
      <p:cxnSp>
        <p:nvCxnSpPr>
          <p:cNvPr id="8" name="Conector recto de flecha 7"/>
          <p:cNvCxnSpPr/>
          <p:nvPr/>
        </p:nvCxnSpPr>
        <p:spPr>
          <a:xfrm flipH="1" flipV="1">
            <a:off x="1200839" y="3470313"/>
            <a:ext cx="198303" cy="1349587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72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941092" y="323062"/>
            <a:ext cx="7337148" cy="649665"/>
          </a:xfrm>
        </p:spPr>
        <p:txBody>
          <a:bodyPr>
            <a:normAutofit/>
          </a:bodyPr>
          <a:lstStyle/>
          <a:p>
            <a:r>
              <a:rPr lang="es-ES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FUNCIONES DE ANIDACIÓN</a:t>
            </a:r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882786" y="1209356"/>
            <a:ext cx="7453760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CL" dirty="0" smtClean="0"/>
              <a:t>SELECT TO_CHAR( </a:t>
            </a:r>
            <a:r>
              <a:rPr lang="es-CL" dirty="0" smtClean="0">
                <a:solidFill>
                  <a:srgbClr val="FF0000"/>
                </a:solidFill>
              </a:rPr>
              <a:t>ROUND( (</a:t>
            </a:r>
            <a:r>
              <a:rPr lang="es-CL" dirty="0" err="1" smtClean="0">
                <a:solidFill>
                  <a:srgbClr val="FF0000"/>
                </a:solidFill>
              </a:rPr>
              <a:t>salary</a:t>
            </a:r>
            <a:r>
              <a:rPr lang="es-CL" dirty="0" smtClean="0">
                <a:solidFill>
                  <a:srgbClr val="FF0000"/>
                </a:solidFill>
              </a:rPr>
              <a:t> / 7), 2)</a:t>
            </a:r>
            <a:r>
              <a:rPr lang="es-CL" dirty="0" smtClean="0"/>
              <a:t>, '99G999D99') “Sueldo formateado"</a:t>
            </a:r>
          </a:p>
          <a:p>
            <a:r>
              <a:rPr lang="es-CL" dirty="0" smtClean="0"/>
              <a:t>FROM </a:t>
            </a:r>
            <a:r>
              <a:rPr lang="es-CL" dirty="0" err="1" smtClean="0"/>
              <a:t>employees</a:t>
            </a:r>
            <a:r>
              <a:rPr lang="es-CL" dirty="0" smtClean="0"/>
              <a:t>;</a:t>
            </a:r>
            <a:endParaRPr lang="es-CL" dirty="0"/>
          </a:p>
        </p:txBody>
      </p:sp>
      <p:sp>
        <p:nvSpPr>
          <p:cNvPr id="2" name="Rectángulo 1"/>
          <p:cNvSpPr/>
          <p:nvPr/>
        </p:nvSpPr>
        <p:spPr>
          <a:xfrm>
            <a:off x="952391" y="2208229"/>
            <a:ext cx="73145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El ejemplo </a:t>
            </a:r>
            <a:r>
              <a:rPr lang="es-ES" dirty="0" smtClean="0"/>
              <a:t>muestra </a:t>
            </a:r>
            <a:r>
              <a:rPr lang="es-ES" dirty="0"/>
              <a:t>los salarios de los empleados dividido </a:t>
            </a:r>
            <a:r>
              <a:rPr lang="es-ES" dirty="0" smtClean="0"/>
              <a:t>entre 7 </a:t>
            </a:r>
            <a:r>
              <a:rPr lang="es-ES" dirty="0"/>
              <a:t>y redondeado a dos decimales. </a:t>
            </a:r>
            <a:endParaRPr lang="es-ES" dirty="0" smtClean="0"/>
          </a:p>
          <a:p>
            <a:r>
              <a:rPr lang="es-ES" dirty="0" smtClean="0"/>
              <a:t>El </a:t>
            </a:r>
            <a:r>
              <a:rPr lang="es-ES" dirty="0"/>
              <a:t>resultado se formatea para mostrar el salario con notación </a:t>
            </a:r>
            <a:r>
              <a:rPr lang="es-ES" dirty="0" smtClean="0"/>
              <a:t>usada en Chile. </a:t>
            </a:r>
          </a:p>
          <a:p>
            <a:r>
              <a:rPr lang="es-ES" dirty="0" smtClean="0"/>
              <a:t>Es </a:t>
            </a:r>
            <a:r>
              <a:rPr lang="es-ES" dirty="0"/>
              <a:t>decir, la coma se utilizar como decimal y el punto para los miles.</a:t>
            </a:r>
          </a:p>
          <a:p>
            <a:r>
              <a:rPr lang="es-ES" dirty="0"/>
              <a:t>En primer lugar, la función interna ROUND se ejecuta para redondear el valor del salario dividido entre 7 a dos decimales. </a:t>
            </a:r>
            <a:endParaRPr lang="es-ES" dirty="0" smtClean="0"/>
          </a:p>
          <a:p>
            <a:r>
              <a:rPr lang="es-ES" dirty="0" smtClean="0"/>
              <a:t>La </a:t>
            </a:r>
            <a:r>
              <a:rPr lang="es-ES" dirty="0"/>
              <a:t>función </a:t>
            </a:r>
            <a:r>
              <a:rPr lang="es-ES" dirty="0" smtClean="0"/>
              <a:t>TO_CHAR se </a:t>
            </a:r>
            <a:r>
              <a:rPr lang="es-ES" dirty="0"/>
              <a:t>utiliza entonces para aplicar formato al resultado de la función ROUND.</a:t>
            </a:r>
          </a:p>
        </p:txBody>
      </p:sp>
      <p:sp>
        <p:nvSpPr>
          <p:cNvPr id="4" name="Rectángulo 3"/>
          <p:cNvSpPr/>
          <p:nvPr/>
        </p:nvSpPr>
        <p:spPr>
          <a:xfrm>
            <a:off x="2191705" y="4853862"/>
            <a:ext cx="5888516" cy="120032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 marL="0" lvl="1">
              <a:buFont typeface="Arial" panose="020B0604020202020204" pitchFamily="34" charset="0"/>
              <a:buNone/>
            </a:pPr>
            <a:r>
              <a:rPr lang="es-CL" altLang="es-CL" b="1" dirty="0" smtClean="0">
                <a:cs typeface="Arial" panose="020B0604020202020204" pitchFamily="34" charset="0"/>
                <a:sym typeface="Arial" panose="020B0604020202020204" pitchFamily="34" charset="0"/>
              </a:rPr>
              <a:t>Nota:</a:t>
            </a:r>
            <a:r>
              <a:rPr lang="es-CL" altLang="es-CL" dirty="0" smtClean="0">
                <a:cs typeface="Arial" panose="020B0604020202020204" pitchFamily="34" charset="0"/>
                <a:sym typeface="Arial" panose="020B0604020202020204" pitchFamily="34" charset="0"/>
              </a:rPr>
              <a:t> los elementos D y G especificados en el parámetro de función </a:t>
            </a:r>
            <a:r>
              <a:rPr lang="es-CL" altLang="es-CL" dirty="0" smtClean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TO_CHAR</a:t>
            </a:r>
            <a:r>
              <a:rPr lang="es-CL" altLang="es-CL" dirty="0" smtClean="0">
                <a:cs typeface="Arial" panose="020B0604020202020204" pitchFamily="34" charset="0"/>
                <a:sym typeface="Arial" panose="020B0604020202020204" pitchFamily="34" charset="0"/>
              </a:rPr>
              <a:t> son elementos de formato de número. </a:t>
            </a:r>
          </a:p>
          <a:p>
            <a:pPr marL="0" lvl="1">
              <a:buFont typeface="Arial" panose="020B0604020202020204" pitchFamily="34" charset="0"/>
              <a:buNone/>
            </a:pPr>
            <a:r>
              <a:rPr lang="es-CL" altLang="es-CL" dirty="0" smtClean="0">
                <a:cs typeface="Arial" panose="020B0604020202020204" pitchFamily="34" charset="0"/>
                <a:sym typeface="Arial" panose="020B0604020202020204" pitchFamily="34" charset="0"/>
              </a:rPr>
              <a:t>D devuelve un carácter decimal en la posición especificada. </a:t>
            </a:r>
          </a:p>
          <a:p>
            <a:pPr marL="0" lvl="1">
              <a:buFont typeface="Arial" panose="020B0604020202020204" pitchFamily="34" charset="0"/>
              <a:buNone/>
            </a:pPr>
            <a:r>
              <a:rPr lang="es-CL" altLang="es-CL" dirty="0" smtClean="0">
                <a:cs typeface="Arial" panose="020B0604020202020204" pitchFamily="34" charset="0"/>
                <a:sym typeface="Arial" panose="020B0604020202020204" pitchFamily="34" charset="0"/>
              </a:rPr>
              <a:t>G se utiliza como un separador de grupo.</a:t>
            </a:r>
            <a:endParaRPr lang="es-CL" altLang="es-CL" dirty="0"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97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941092" y="323062"/>
            <a:ext cx="7337148" cy="649665"/>
          </a:xfrm>
        </p:spPr>
        <p:txBody>
          <a:bodyPr>
            <a:normAutofit/>
          </a:bodyPr>
          <a:lstStyle/>
          <a:p>
            <a:r>
              <a:rPr lang="es-ES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FUNCIONES GENERALES</a:t>
            </a:r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941092" y="1204636"/>
            <a:ext cx="73371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Estas funciones funcionan con cualquier tipo de dato y pertenecen al uso de valores nulos en la lista de expresiones.</a:t>
            </a: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594877"/>
              </p:ext>
            </p:extLst>
          </p:nvPr>
        </p:nvGraphicFramePr>
        <p:xfrm>
          <a:off x="787016" y="2194277"/>
          <a:ext cx="7740039" cy="36959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31596">
                  <a:extLst>
                    <a:ext uri="{9D8B030D-6E8A-4147-A177-3AD203B41FA5}">
                      <a16:colId xmlns:a16="http://schemas.microsoft.com/office/drawing/2014/main" val="528403506"/>
                    </a:ext>
                  </a:extLst>
                </a:gridCol>
                <a:gridCol w="4208443">
                  <a:extLst>
                    <a:ext uri="{9D8B030D-6E8A-4147-A177-3AD203B41FA5}">
                      <a16:colId xmlns:a16="http://schemas.microsoft.com/office/drawing/2014/main" val="3517120165"/>
                    </a:ext>
                  </a:extLst>
                </a:gridCol>
              </a:tblGrid>
              <a:tr h="596052">
                <a:tc>
                  <a:txBody>
                    <a:bodyPr/>
                    <a:lstStyle/>
                    <a:p>
                      <a:pPr algn="l" hangingPunct="0">
                        <a:spcAft>
                          <a:spcPts val="0"/>
                        </a:spcAft>
                      </a:pPr>
                      <a:r>
                        <a:rPr lang="es-CL" sz="1800" b="1" noProof="0" dirty="0" smtClean="0">
                          <a:effectLst/>
                        </a:rPr>
                        <a:t>Función</a:t>
                      </a:r>
                      <a:endParaRPr lang="es-CL" sz="1200" b="1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hangingPunct="0">
                        <a:spcAft>
                          <a:spcPts val="0"/>
                        </a:spcAft>
                      </a:pPr>
                      <a:r>
                        <a:rPr lang="es-CL" sz="1800" b="1" noProof="0" dirty="0" smtClean="0">
                          <a:effectLst/>
                        </a:rPr>
                        <a:t>Descripción</a:t>
                      </a:r>
                      <a:endParaRPr lang="es-CL" sz="1200" b="1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83876"/>
                  </a:ext>
                </a:extLst>
              </a:tr>
              <a:tr h="646334">
                <a:tc>
                  <a:txBody>
                    <a:bodyPr/>
                    <a:lstStyle/>
                    <a:p>
                      <a:pPr algn="l" hangingPunct="0">
                        <a:lnSpc>
                          <a:spcPts val="14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es-CL" sz="1800" noProof="0" dirty="0" smtClean="0">
                          <a:effectLst/>
                        </a:rPr>
                        <a:t>NVL (expr1, expr2)</a:t>
                      </a:r>
                      <a:endParaRPr lang="es-CL" sz="12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hangingPunct="0">
                        <a:lnSpc>
                          <a:spcPts val="14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es-CL" sz="1800" noProof="0" dirty="0" smtClean="0">
                          <a:effectLst/>
                        </a:rPr>
                        <a:t>Convierte un valor nulo en un valor real</a:t>
                      </a:r>
                      <a:endParaRPr lang="es-CL" sz="12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131686"/>
                  </a:ext>
                </a:extLst>
              </a:tr>
              <a:tr h="1037198">
                <a:tc>
                  <a:txBody>
                    <a:bodyPr/>
                    <a:lstStyle/>
                    <a:p>
                      <a:pPr algn="l" hangingPunct="0">
                        <a:lnSpc>
                          <a:spcPts val="14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es-CL" sz="1800" noProof="0" dirty="0" smtClean="0">
                          <a:effectLst/>
                        </a:rPr>
                        <a:t>NVL2 (exp1, expr2, exp3) </a:t>
                      </a:r>
                      <a:endParaRPr lang="es-CL" sz="12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hangingPunct="0">
                        <a:lnSpc>
                          <a:spcPts val="14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es-CL" sz="1800" noProof="0" dirty="0" smtClean="0">
                          <a:effectLst/>
                        </a:rPr>
                        <a:t>Si expr1 no es nulo, NVL2 devuelve expr2. </a:t>
                      </a:r>
                    </a:p>
                    <a:p>
                      <a:pPr algn="l" hangingPunct="0">
                        <a:lnSpc>
                          <a:spcPts val="14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es-CL" sz="1800" noProof="0" dirty="0" smtClean="0">
                          <a:effectLst/>
                        </a:rPr>
                        <a:t>Si expr1 es nulo, NVL2 devuelve expr3. </a:t>
                      </a:r>
                    </a:p>
                    <a:p>
                      <a:pPr algn="l" hangingPunct="0">
                        <a:lnSpc>
                          <a:spcPts val="14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es-CL" sz="1800" noProof="0" dirty="0" smtClean="0">
                          <a:effectLst/>
                        </a:rPr>
                        <a:t>El argumento expr1 puede tener cualquier tipo de dato.</a:t>
                      </a:r>
                      <a:endParaRPr lang="es-CL" sz="12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928497"/>
                  </a:ext>
                </a:extLst>
              </a:tr>
              <a:tr h="782837">
                <a:tc>
                  <a:txBody>
                    <a:bodyPr/>
                    <a:lstStyle/>
                    <a:p>
                      <a:pPr algn="l" hangingPunct="0">
                        <a:lnSpc>
                          <a:spcPts val="14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es-CL" sz="1800" noProof="0" dirty="0" smtClean="0">
                          <a:effectLst/>
                        </a:rPr>
                        <a:t>NULLIF (expr1, expr2)</a:t>
                      </a:r>
                      <a:endParaRPr lang="es-CL" sz="12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hangingPunct="0">
                        <a:lnSpc>
                          <a:spcPts val="14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es-CL" sz="1800" noProof="0" dirty="0" smtClean="0">
                          <a:effectLst/>
                        </a:rPr>
                        <a:t>Compara dos expresiones y devuelve un valor nulo si son iguales; si no son iguales, devuelve la primera expresión</a:t>
                      </a:r>
                      <a:endParaRPr lang="es-CL" sz="12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287486"/>
                  </a:ext>
                </a:extLst>
              </a:tr>
              <a:tr h="633562">
                <a:tc>
                  <a:txBody>
                    <a:bodyPr/>
                    <a:lstStyle/>
                    <a:p>
                      <a:pPr algn="l" hangingPunct="0">
                        <a:lnSpc>
                          <a:spcPts val="14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es-CL" sz="1800" noProof="0" dirty="0" smtClean="0">
                          <a:effectLst/>
                        </a:rPr>
                        <a:t>COALESCE (expr1,</a:t>
                      </a:r>
                      <a:r>
                        <a:rPr lang="es-CL" sz="1800" baseline="0" noProof="0" dirty="0" smtClean="0">
                          <a:effectLst/>
                        </a:rPr>
                        <a:t> expr2, …., </a:t>
                      </a:r>
                      <a:r>
                        <a:rPr lang="es-CL" sz="1800" baseline="0" noProof="0" dirty="0" err="1" smtClean="0">
                          <a:effectLst/>
                        </a:rPr>
                        <a:t>exprN</a:t>
                      </a:r>
                      <a:r>
                        <a:rPr lang="es-CL" sz="1800" baseline="0" noProof="0" dirty="0" smtClean="0">
                          <a:effectLst/>
                        </a:rPr>
                        <a:t> )</a:t>
                      </a:r>
                      <a:endParaRPr lang="es-CL" sz="12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hangingPunct="0">
                        <a:lnSpc>
                          <a:spcPts val="14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es-CL" sz="1800" noProof="0" dirty="0" smtClean="0">
                          <a:effectLst/>
                        </a:rPr>
                        <a:t>Devuelve la primera expresión no nula en la lista de expresiones</a:t>
                      </a:r>
                      <a:endParaRPr lang="es-CL" sz="12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046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149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941092" y="323062"/>
            <a:ext cx="7337148" cy="649665"/>
          </a:xfrm>
        </p:spPr>
        <p:txBody>
          <a:bodyPr>
            <a:normAutofit/>
          </a:bodyPr>
          <a:lstStyle/>
          <a:p>
            <a:r>
              <a:rPr lang="es-ES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FUNCIÓN NVL</a:t>
            </a:r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941092" y="1204636"/>
            <a:ext cx="73371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Estas funciones funcionan con cualquier tipo de dato y pertenecen al uso de valores nulos en la lista de expresiones.</a:t>
            </a:r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>
          <a:xfrm>
            <a:off x="941092" y="2524901"/>
            <a:ext cx="7508875" cy="2066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L" altLang="es-CL" sz="1800" dirty="0" smtClean="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Convierte un valor nulo a un valor real:</a:t>
            </a:r>
          </a:p>
          <a:p>
            <a:pPr marL="361950" lvl="1"/>
            <a:r>
              <a:rPr lang="es-CL" altLang="es-CL" sz="1800" dirty="0" smtClean="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Los tipos de dato que se pueden utilizar son fecha, carácter y número.</a:t>
            </a:r>
          </a:p>
          <a:p>
            <a:pPr marL="361950" lvl="1"/>
            <a:r>
              <a:rPr lang="es-CL" altLang="es-CL" sz="1800" dirty="0" smtClean="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Los tipos de dato deben coincidir con el valor de la primera expresión:</a:t>
            </a:r>
          </a:p>
          <a:p>
            <a:pPr marL="542925" lvl="2"/>
            <a:r>
              <a:rPr lang="es-CL" altLang="es-CL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NVL(</a:t>
            </a:r>
            <a:r>
              <a:rPr lang="es-CL" altLang="es-CL" sz="1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commission_pct</a:t>
            </a:r>
            <a:r>
              <a:rPr lang="es-CL" altLang="es-CL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, </a:t>
            </a:r>
            <a:r>
              <a:rPr lang="es-CL" altLang="es-CL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  <a:r>
              <a:rPr lang="es-CL" altLang="es-CL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)</a:t>
            </a:r>
          </a:p>
          <a:p>
            <a:pPr marL="542925" lvl="2"/>
            <a:r>
              <a:rPr lang="es-CL" altLang="es-CL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NVL(</a:t>
            </a:r>
            <a:r>
              <a:rPr lang="es-CL" altLang="es-CL" sz="1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hire_date</a:t>
            </a:r>
            <a:r>
              <a:rPr lang="es-CL" altLang="es-CL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, '</a:t>
            </a:r>
            <a:r>
              <a:rPr lang="es-CL" altLang="es-CL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27-SEP-21</a:t>
            </a:r>
            <a:r>
              <a:rPr lang="es-CL" altLang="es-CL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')</a:t>
            </a:r>
          </a:p>
          <a:p>
            <a:pPr marL="542925" lvl="2"/>
            <a:r>
              <a:rPr lang="es-CL" altLang="es-CL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NVL(</a:t>
            </a:r>
            <a:r>
              <a:rPr lang="es-CL" altLang="es-CL" sz="1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job_id</a:t>
            </a:r>
            <a:r>
              <a:rPr lang="es-CL" altLang="es-CL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, </a:t>
            </a:r>
            <a:r>
              <a:rPr lang="es-CL" altLang="es-CL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'Sin </a:t>
            </a:r>
            <a:r>
              <a:rPr lang="es-CL" altLang="es-CL" sz="1800" dirty="0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trabajo </a:t>
            </a:r>
            <a:r>
              <a:rPr lang="es-CL" altLang="es-CL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todavía</a:t>
            </a:r>
            <a:r>
              <a:rPr lang="es-CL" altLang="es-CL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')</a:t>
            </a:r>
          </a:p>
        </p:txBody>
      </p:sp>
      <p:sp>
        <p:nvSpPr>
          <p:cNvPr id="2" name="Rectángulo 1"/>
          <p:cNvSpPr/>
          <p:nvPr/>
        </p:nvSpPr>
        <p:spPr>
          <a:xfrm>
            <a:off x="2889462" y="1925898"/>
            <a:ext cx="344040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CL" dirty="0" smtClean="0"/>
              <a:t>Sintaxis:		</a:t>
            </a:r>
            <a:r>
              <a:rPr lang="es-CL" b="1" dirty="0" smtClean="0"/>
              <a:t>NVL </a:t>
            </a:r>
            <a:r>
              <a:rPr lang="es-CL" b="1" dirty="0"/>
              <a:t>(expr1, expr2)</a:t>
            </a:r>
          </a:p>
        </p:txBody>
      </p:sp>
      <p:grpSp>
        <p:nvGrpSpPr>
          <p:cNvPr id="17" name="Grupo 16"/>
          <p:cNvGrpSpPr/>
          <p:nvPr/>
        </p:nvGrpSpPr>
        <p:grpSpPr>
          <a:xfrm>
            <a:off x="3672076" y="4505325"/>
            <a:ext cx="2390398" cy="759659"/>
            <a:chOff x="3672076" y="4505325"/>
            <a:chExt cx="2390398" cy="759659"/>
          </a:xfrm>
        </p:grpSpPr>
        <p:sp>
          <p:nvSpPr>
            <p:cNvPr id="3" name="Rectángulo 2"/>
            <p:cNvSpPr/>
            <p:nvPr/>
          </p:nvSpPr>
          <p:spPr>
            <a:xfrm>
              <a:off x="3672076" y="4895652"/>
              <a:ext cx="23903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ea typeface="Times New Roman" panose="02020603050405020304" pitchFamily="18" charset="0"/>
                </a:rPr>
                <a:t>CHAR or VARCHAR2</a:t>
              </a:r>
              <a:endParaRPr lang="es-CL" b="1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Conector recto de flecha 10"/>
            <p:cNvCxnSpPr>
              <a:stCxn id="3" idx="0"/>
            </p:cNvCxnSpPr>
            <p:nvPr/>
          </p:nvCxnSpPr>
          <p:spPr>
            <a:xfrm flipV="1">
              <a:off x="4867275" y="4505325"/>
              <a:ext cx="0" cy="3903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9" name="Grupo 18"/>
          <p:cNvGrpSpPr/>
          <p:nvPr/>
        </p:nvGrpSpPr>
        <p:grpSpPr>
          <a:xfrm>
            <a:off x="5324475" y="4000500"/>
            <a:ext cx="1759848" cy="1633816"/>
            <a:chOff x="5324475" y="4000500"/>
            <a:chExt cx="1759848" cy="1633816"/>
          </a:xfrm>
        </p:grpSpPr>
        <p:sp>
          <p:nvSpPr>
            <p:cNvPr id="4" name="Rectángulo 3"/>
            <p:cNvSpPr/>
            <p:nvPr/>
          </p:nvSpPr>
          <p:spPr>
            <a:xfrm>
              <a:off x="6348224" y="5264984"/>
              <a:ext cx="7360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ea typeface="Times New Roman" panose="02020603050405020304" pitchFamily="18" charset="0"/>
                </a:rPr>
                <a:t>DATE</a:t>
              </a:r>
              <a:endParaRPr lang="es-CL" b="1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Conector angular 12"/>
            <p:cNvCxnSpPr>
              <a:stCxn id="4" idx="0"/>
            </p:cNvCxnSpPr>
            <p:nvPr/>
          </p:nvCxnSpPr>
          <p:spPr>
            <a:xfrm rot="16200000" flipV="1">
              <a:off x="5388133" y="3936842"/>
              <a:ext cx="1264484" cy="1391799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0" name="Grupo 19"/>
          <p:cNvGrpSpPr/>
          <p:nvPr/>
        </p:nvGrpSpPr>
        <p:grpSpPr>
          <a:xfrm>
            <a:off x="4695530" y="3676650"/>
            <a:ext cx="3686358" cy="2302511"/>
            <a:chOff x="4695530" y="3676650"/>
            <a:chExt cx="3686358" cy="2302511"/>
          </a:xfrm>
        </p:grpSpPr>
        <p:sp>
          <p:nvSpPr>
            <p:cNvPr id="9" name="Rectángulo 8"/>
            <p:cNvSpPr/>
            <p:nvPr/>
          </p:nvSpPr>
          <p:spPr>
            <a:xfrm>
              <a:off x="7370073" y="5609829"/>
              <a:ext cx="10118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ea typeface="Times New Roman" panose="02020603050405020304" pitchFamily="18" charset="0"/>
                </a:rPr>
                <a:t>NUMBER</a:t>
              </a:r>
              <a:endParaRPr lang="es-CL" b="1" dirty="0">
                <a:solidFill>
                  <a:srgbClr val="FF0000"/>
                </a:solidFill>
              </a:endParaRPr>
            </a:p>
          </p:txBody>
        </p:sp>
        <p:cxnSp>
          <p:nvCxnSpPr>
            <p:cNvPr id="16" name="Conector angular 15"/>
            <p:cNvCxnSpPr>
              <a:stCxn id="9" idx="0"/>
            </p:cNvCxnSpPr>
            <p:nvPr/>
          </p:nvCxnSpPr>
          <p:spPr>
            <a:xfrm rot="16200000" flipV="1">
              <a:off x="5319166" y="3053014"/>
              <a:ext cx="1933179" cy="3180452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42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705770" y="177363"/>
            <a:ext cx="7243823" cy="649665"/>
          </a:xfrm>
        </p:spPr>
        <p:txBody>
          <a:bodyPr>
            <a:normAutofit/>
          </a:bodyPr>
          <a:lstStyle/>
          <a:p>
            <a:pPr algn="l"/>
            <a:r>
              <a:rPr lang="es-CL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FUNCIONES DE CONVERSIÓN</a:t>
            </a:r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705770" y="1159898"/>
            <a:ext cx="758993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En algunos casos, </a:t>
            </a:r>
            <a:r>
              <a:rPr lang="es-ES" dirty="0" smtClean="0"/>
              <a:t>se reciben </a:t>
            </a:r>
            <a:r>
              <a:rPr lang="es-ES" dirty="0"/>
              <a:t>datos de un tipo de dato cuando espera datos de un tipo de dato diferente. Cuando esto ocurre, el servidor de </a:t>
            </a:r>
            <a:r>
              <a:rPr lang="es-ES" dirty="0" smtClean="0"/>
              <a:t>base de datos </a:t>
            </a:r>
            <a:r>
              <a:rPr lang="es-ES" dirty="0"/>
              <a:t>puede convertir automáticamente los datos al tipo de dato esperado. Esta conversión de tipo de dato puede realizarla el servidor </a:t>
            </a:r>
            <a:r>
              <a:rPr lang="es-ES" dirty="0" smtClean="0">
                <a:solidFill>
                  <a:srgbClr val="FF0000"/>
                </a:solidFill>
              </a:rPr>
              <a:t>implícitamente</a:t>
            </a:r>
            <a:r>
              <a:rPr lang="es-ES" dirty="0" smtClean="0"/>
              <a:t> </a:t>
            </a:r>
            <a:r>
              <a:rPr lang="es-ES" dirty="0"/>
              <a:t>o el usuario </a:t>
            </a:r>
            <a:r>
              <a:rPr lang="es-ES" dirty="0">
                <a:solidFill>
                  <a:srgbClr val="FF0000"/>
                </a:solidFill>
              </a:rPr>
              <a:t>explícitamente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dirty="0" smtClean="0"/>
              <a:t>Las </a:t>
            </a:r>
            <a:r>
              <a:rPr lang="es-ES" dirty="0"/>
              <a:t>conversiones de tipo de dato explícitas se realizan utilizando las funciones de conversión. Las funciones de conversión sirven para convertir los valores de un tipo de dato a otro. 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Generalmente</a:t>
            </a:r>
            <a:r>
              <a:rPr lang="es-ES" dirty="0"/>
              <a:t>, el formato de los nombres de funciones sigue la convención </a:t>
            </a:r>
            <a:r>
              <a:rPr lang="es-ES" dirty="0" err="1" smtClean="0"/>
              <a:t>tipo_de_dato</a:t>
            </a:r>
            <a:r>
              <a:rPr lang="es-ES" dirty="0" smtClean="0"/>
              <a:t> </a:t>
            </a:r>
            <a:r>
              <a:rPr lang="es-ES" dirty="0"/>
              <a:t>TO </a:t>
            </a:r>
            <a:r>
              <a:rPr lang="es-ES" dirty="0" err="1" smtClean="0"/>
              <a:t>tipo_de_dato</a:t>
            </a:r>
            <a:r>
              <a:rPr lang="es-ES" dirty="0" smtClean="0"/>
              <a:t>. </a:t>
            </a:r>
            <a:r>
              <a:rPr lang="es-ES" dirty="0"/>
              <a:t>El primer tipo de dato es el tipo de dato de entrada; el segundo tipo de dato es la salida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b="1" dirty="0"/>
              <a:t>Nota: </a:t>
            </a:r>
            <a:r>
              <a:rPr lang="es-ES" dirty="0"/>
              <a:t>aunque la conversión de tipo de dato implícita está disponible, se recomienda que realice una conversión de tipo de dato explícita para asegurar la fiabilidad de las sentencias SQL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3302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941092" y="323062"/>
            <a:ext cx="7337148" cy="649665"/>
          </a:xfrm>
        </p:spPr>
        <p:txBody>
          <a:bodyPr>
            <a:normAutofit/>
          </a:bodyPr>
          <a:lstStyle/>
          <a:p>
            <a:r>
              <a:rPr lang="es-ES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USO DE LA FUNCIÓN NVL</a:t>
            </a:r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695324" y="1076236"/>
            <a:ext cx="77438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Por ejemplo, para </a:t>
            </a:r>
            <a:r>
              <a:rPr lang="es-ES" dirty="0"/>
              <a:t>calcular la compensación anual de los empleados, necesita multiplicar el salario mensual por 12 </a:t>
            </a:r>
            <a:r>
              <a:rPr lang="es-ES" dirty="0" smtClean="0"/>
              <a:t>y </a:t>
            </a:r>
            <a:r>
              <a:rPr lang="es-ES" dirty="0"/>
              <a:t>a continuación, </a:t>
            </a:r>
            <a:r>
              <a:rPr lang="es-ES" dirty="0" smtClean="0"/>
              <a:t>agregar </a:t>
            </a:r>
            <a:r>
              <a:rPr lang="es-ES" dirty="0"/>
              <a:t>el porcentaje de comisión al resultado: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314322" y="2385126"/>
            <a:ext cx="4629152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CL" dirty="0"/>
              <a:t>SELECT </a:t>
            </a:r>
            <a:r>
              <a:rPr lang="es-CL" dirty="0" err="1"/>
              <a:t>last_name</a:t>
            </a:r>
            <a:r>
              <a:rPr lang="es-CL" dirty="0"/>
              <a:t>,  </a:t>
            </a:r>
            <a:r>
              <a:rPr lang="es-CL" dirty="0" err="1"/>
              <a:t>salary</a:t>
            </a:r>
            <a:r>
              <a:rPr lang="es-CL" dirty="0"/>
              <a:t>, </a:t>
            </a:r>
            <a:r>
              <a:rPr lang="es-CL" dirty="0" err="1"/>
              <a:t>commission_pct</a:t>
            </a:r>
            <a:r>
              <a:rPr lang="es-CL" dirty="0"/>
              <a:t>,</a:t>
            </a:r>
          </a:p>
          <a:p>
            <a:r>
              <a:rPr lang="es-CL" dirty="0"/>
              <a:t>	(</a:t>
            </a:r>
            <a:r>
              <a:rPr lang="es-CL" dirty="0" err="1"/>
              <a:t>salary</a:t>
            </a:r>
            <a:r>
              <a:rPr lang="es-CL" dirty="0"/>
              <a:t>*12) + (</a:t>
            </a:r>
            <a:r>
              <a:rPr lang="es-CL" dirty="0" err="1"/>
              <a:t>salary</a:t>
            </a:r>
            <a:r>
              <a:rPr lang="es-CL" dirty="0"/>
              <a:t>*12*</a:t>
            </a:r>
            <a:r>
              <a:rPr lang="es-CL" dirty="0" err="1"/>
              <a:t>commission_pct</a:t>
            </a:r>
            <a:r>
              <a:rPr lang="es-CL" dirty="0"/>
              <a:t>) </a:t>
            </a:r>
            <a:endParaRPr lang="es-CL" dirty="0" smtClean="0"/>
          </a:p>
          <a:p>
            <a:r>
              <a:rPr lang="es-CL" dirty="0"/>
              <a:t>	</a:t>
            </a:r>
            <a:r>
              <a:rPr lang="es-CL" dirty="0" smtClean="0"/>
              <a:t>SUELDO_ANUAL</a:t>
            </a:r>
            <a:endParaRPr lang="es-CL" dirty="0"/>
          </a:p>
          <a:p>
            <a:r>
              <a:rPr lang="es-CL" dirty="0"/>
              <a:t>FROM   </a:t>
            </a:r>
            <a:r>
              <a:rPr lang="es-CL" dirty="0" err="1"/>
              <a:t>employees</a:t>
            </a:r>
            <a:r>
              <a:rPr lang="es-CL" dirty="0"/>
              <a:t>;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774" y="1999566"/>
            <a:ext cx="3790950" cy="3848100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561974" y="4294060"/>
            <a:ext cx="3895726" cy="14080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 algn="ctr">
              <a:lnSpc>
                <a:spcPct val="95000"/>
              </a:lnSpc>
              <a:buFont typeface="Arial" panose="020B0604020202020204" pitchFamily="34" charset="0"/>
              <a:buNone/>
            </a:pPr>
            <a:r>
              <a:rPr lang="es-CL" altLang="es-CL" dirty="0" smtClean="0">
                <a:cs typeface="Arial" panose="020B0604020202020204" pitchFamily="34" charset="0"/>
                <a:sym typeface="Arial" panose="020B0604020202020204" pitchFamily="34" charset="0"/>
              </a:rPr>
              <a:t>Tenga en cuenta que la compensación anual se calcula sólo para los empleados que obtienen una comisión. </a:t>
            </a:r>
          </a:p>
          <a:p>
            <a:pPr marL="0" lvl="1" algn="ctr">
              <a:lnSpc>
                <a:spcPct val="95000"/>
              </a:lnSpc>
              <a:buFont typeface="Arial" panose="020B0604020202020204" pitchFamily="34" charset="0"/>
              <a:buNone/>
            </a:pPr>
            <a:r>
              <a:rPr lang="es-CL" altLang="es-CL" dirty="0" smtClean="0">
                <a:cs typeface="Arial" panose="020B0604020202020204" pitchFamily="34" charset="0"/>
                <a:sym typeface="Arial" panose="020B0604020202020204" pitchFamily="34" charset="0"/>
              </a:rPr>
              <a:t>Si cualquier valor de columna de una expresión es nulo, el resultado es nulo. </a:t>
            </a:r>
            <a:endParaRPr lang="es-CL" altLang="es-CL" dirty="0"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92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941092" y="323062"/>
            <a:ext cx="7337148" cy="649665"/>
          </a:xfrm>
        </p:spPr>
        <p:txBody>
          <a:bodyPr>
            <a:normAutofit/>
          </a:bodyPr>
          <a:lstStyle/>
          <a:p>
            <a:r>
              <a:rPr lang="es-ES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USO DE LA FUNCIÓN NVL</a:t>
            </a:r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941092" y="1103811"/>
            <a:ext cx="5334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dirty="0"/>
              <a:t>SELECT </a:t>
            </a:r>
            <a:r>
              <a:rPr lang="es-CL" dirty="0" smtClean="0"/>
              <a:t>	</a:t>
            </a:r>
            <a:r>
              <a:rPr lang="es-CL" dirty="0" err="1" smtClean="0"/>
              <a:t>last_name</a:t>
            </a:r>
            <a:r>
              <a:rPr lang="es-CL" dirty="0"/>
              <a:t>, </a:t>
            </a:r>
            <a:r>
              <a:rPr lang="es-CL" dirty="0" err="1"/>
              <a:t>salary</a:t>
            </a:r>
            <a:r>
              <a:rPr lang="es-CL" dirty="0"/>
              <a:t>, </a:t>
            </a:r>
            <a:endParaRPr lang="es-CL" dirty="0" smtClean="0"/>
          </a:p>
          <a:p>
            <a:r>
              <a:rPr lang="es-CL" dirty="0"/>
              <a:t>	</a:t>
            </a:r>
            <a:r>
              <a:rPr lang="es-CL" dirty="0" smtClean="0"/>
              <a:t>NVL(</a:t>
            </a:r>
            <a:r>
              <a:rPr lang="es-CL" dirty="0" err="1" smtClean="0"/>
              <a:t>commission_pct</a:t>
            </a:r>
            <a:r>
              <a:rPr lang="es-CL" dirty="0"/>
              <a:t>, 0),</a:t>
            </a:r>
          </a:p>
          <a:p>
            <a:r>
              <a:rPr lang="es-CL" dirty="0"/>
              <a:t>   </a:t>
            </a:r>
            <a:r>
              <a:rPr lang="es-CL" dirty="0" smtClean="0"/>
              <a:t>	(</a:t>
            </a:r>
            <a:r>
              <a:rPr lang="es-CL" dirty="0" err="1"/>
              <a:t>salary</a:t>
            </a:r>
            <a:r>
              <a:rPr lang="es-CL" dirty="0"/>
              <a:t>*12) + (</a:t>
            </a:r>
            <a:r>
              <a:rPr lang="es-CL" dirty="0" err="1"/>
              <a:t>salary</a:t>
            </a:r>
            <a:r>
              <a:rPr lang="es-CL" dirty="0"/>
              <a:t>*12*NVL(</a:t>
            </a:r>
            <a:r>
              <a:rPr lang="es-CL" dirty="0" err="1"/>
              <a:t>commission_pct</a:t>
            </a:r>
            <a:r>
              <a:rPr lang="es-CL" dirty="0"/>
              <a:t>, 0</a:t>
            </a:r>
            <a:r>
              <a:rPr lang="es-CL" dirty="0" smtClean="0"/>
              <a:t>))</a:t>
            </a:r>
          </a:p>
          <a:p>
            <a:r>
              <a:rPr lang="es-CL" dirty="0"/>
              <a:t>	</a:t>
            </a:r>
            <a:r>
              <a:rPr lang="es-CL" dirty="0" smtClean="0"/>
              <a:t>	SUELDO_ANUAL</a:t>
            </a:r>
            <a:endParaRPr lang="es-CL" dirty="0"/>
          </a:p>
          <a:p>
            <a:r>
              <a:rPr lang="es-CL" dirty="0"/>
              <a:t>FROM </a:t>
            </a:r>
            <a:r>
              <a:rPr lang="es-CL" dirty="0" err="1"/>
              <a:t>employees</a:t>
            </a:r>
            <a:r>
              <a:rPr lang="es-CL" dirty="0"/>
              <a:t>;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656" y="2164250"/>
            <a:ext cx="4489385" cy="4159131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818707" y="3203842"/>
            <a:ext cx="2828260" cy="25853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Para calcular los valores para todos los empleados, puede convertir los valores nulos a un número antes de aplicar el operador aritmético. </a:t>
            </a:r>
            <a:endParaRPr lang="es-ES" dirty="0" smtClean="0"/>
          </a:p>
          <a:p>
            <a:pPr algn="ctr"/>
            <a:r>
              <a:rPr lang="es-ES" dirty="0" smtClean="0"/>
              <a:t>En </a:t>
            </a:r>
            <a:r>
              <a:rPr lang="es-ES" dirty="0"/>
              <a:t>el </a:t>
            </a:r>
            <a:r>
              <a:rPr lang="es-ES" dirty="0" smtClean="0"/>
              <a:t>ejemplo, </a:t>
            </a:r>
            <a:r>
              <a:rPr lang="es-ES" dirty="0"/>
              <a:t>la función NVL se utiliza para convertir valores nulos a cero.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209879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941092" y="323062"/>
            <a:ext cx="7337148" cy="649665"/>
          </a:xfrm>
        </p:spPr>
        <p:txBody>
          <a:bodyPr>
            <a:normAutofit/>
          </a:bodyPr>
          <a:lstStyle/>
          <a:p>
            <a:r>
              <a:rPr lang="es-ES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USO DE LA FUNCIÓN NVL2</a:t>
            </a:r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829339" y="1459183"/>
            <a:ext cx="795315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La función NVL2 examina la primera expresión.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Si </a:t>
            </a:r>
            <a:r>
              <a:rPr lang="es-ES" dirty="0"/>
              <a:t>la primera expresión no es nula, la función NVL2 devuelve la segunda expresión.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Si </a:t>
            </a:r>
            <a:r>
              <a:rPr lang="es-ES" dirty="0"/>
              <a:t>la primera expresión es nula, se devolverá la tercera expresión. </a:t>
            </a:r>
          </a:p>
          <a:p>
            <a:endParaRPr lang="es-ES" dirty="0" smtClean="0"/>
          </a:p>
          <a:p>
            <a:r>
              <a:rPr lang="es-ES" dirty="0" smtClean="0"/>
              <a:t>	Sintaxis	NVL2 ( </a:t>
            </a:r>
            <a:r>
              <a:rPr lang="es-ES" dirty="0" smtClean="0">
                <a:solidFill>
                  <a:srgbClr val="FF0000"/>
                </a:solidFill>
              </a:rPr>
              <a:t>expr1</a:t>
            </a:r>
            <a:r>
              <a:rPr lang="es-ES" dirty="0"/>
              <a:t>, expr2, </a:t>
            </a:r>
            <a:r>
              <a:rPr lang="es-ES" dirty="0" smtClean="0"/>
              <a:t>expr3 )</a:t>
            </a:r>
          </a:p>
          <a:p>
            <a:endParaRPr lang="es-ES" dirty="0"/>
          </a:p>
          <a:p>
            <a:r>
              <a:rPr lang="es-ES" dirty="0" smtClean="0">
                <a:solidFill>
                  <a:srgbClr val="FF0000"/>
                </a:solidFill>
              </a:rPr>
              <a:t>expr1</a:t>
            </a:r>
            <a:r>
              <a:rPr lang="es-ES" dirty="0" smtClean="0"/>
              <a:t> </a:t>
            </a:r>
            <a:r>
              <a:rPr lang="es-ES" dirty="0"/>
              <a:t>es el valor de origen o expresión que puede contener un valor nulo</a:t>
            </a:r>
          </a:p>
          <a:p>
            <a:r>
              <a:rPr lang="es-ES" dirty="0"/>
              <a:t>expr2 es el valor que se devuelve si expr1 no es nulo</a:t>
            </a:r>
          </a:p>
          <a:p>
            <a:r>
              <a:rPr lang="es-ES" dirty="0"/>
              <a:t>expr3 es el valor que se devuelve si expr1 es nulo</a:t>
            </a:r>
          </a:p>
        </p:txBody>
      </p:sp>
      <p:sp>
        <p:nvSpPr>
          <p:cNvPr id="7" name="Rectángulo 6"/>
          <p:cNvSpPr/>
          <p:nvPr/>
        </p:nvSpPr>
        <p:spPr>
          <a:xfrm>
            <a:off x="633089" y="4888727"/>
            <a:ext cx="79531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/>
              <a:t>Nota: </a:t>
            </a:r>
            <a:r>
              <a:rPr lang="es-ES" dirty="0"/>
              <a:t>el argumento expr1 puede tener cualquier tipo de dato. </a:t>
            </a:r>
            <a:endParaRPr lang="es-ES" dirty="0" smtClean="0"/>
          </a:p>
          <a:p>
            <a:r>
              <a:rPr lang="es-ES" dirty="0" smtClean="0"/>
              <a:t>Los </a:t>
            </a:r>
            <a:r>
              <a:rPr lang="es-ES" dirty="0"/>
              <a:t>argumentos expr2 y expr3 pueden tener cualquier tipo de dato excepto LONG. </a:t>
            </a:r>
          </a:p>
        </p:txBody>
      </p:sp>
    </p:spTree>
    <p:extLst>
      <p:ext uri="{BB962C8B-B14F-4D97-AF65-F5344CB8AC3E}">
        <p14:creationId xmlns:p14="http://schemas.microsoft.com/office/powerpoint/2010/main" val="345724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941092" y="323062"/>
            <a:ext cx="7337148" cy="649665"/>
          </a:xfrm>
        </p:spPr>
        <p:txBody>
          <a:bodyPr>
            <a:normAutofit/>
          </a:bodyPr>
          <a:lstStyle/>
          <a:p>
            <a:r>
              <a:rPr lang="es-ES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USO DE LA FUNCIÓN NVL2</a:t>
            </a:r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1276359" y="1223043"/>
            <a:ext cx="6666614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last_name</a:t>
            </a:r>
            <a:r>
              <a:rPr lang="en-US" dirty="0"/>
              <a:t>,  salary, </a:t>
            </a:r>
            <a:r>
              <a:rPr lang="en-US" dirty="0" err="1"/>
              <a:t>commission_pct</a:t>
            </a:r>
            <a:r>
              <a:rPr lang="en-US" dirty="0"/>
              <a:t>,</a:t>
            </a:r>
          </a:p>
          <a:p>
            <a:r>
              <a:rPr lang="en-US" dirty="0"/>
              <a:t>       NVL2(</a:t>
            </a:r>
            <a:r>
              <a:rPr lang="en-US" dirty="0" err="1"/>
              <a:t>commission_pct</a:t>
            </a:r>
            <a:r>
              <a:rPr lang="en-US" dirty="0"/>
              <a:t>, </a:t>
            </a:r>
            <a:r>
              <a:rPr lang="en-US" dirty="0" smtClean="0"/>
              <a:t>'SUELDO+COMISION</a:t>
            </a:r>
            <a:r>
              <a:rPr lang="en-US" dirty="0"/>
              <a:t>', 'SUELDO') </a:t>
            </a:r>
            <a:r>
              <a:rPr lang="en-US" dirty="0" err="1"/>
              <a:t>ingreso</a:t>
            </a:r>
            <a:endParaRPr lang="en-US" dirty="0"/>
          </a:p>
          <a:p>
            <a:r>
              <a:rPr lang="en-US" dirty="0"/>
              <a:t>FROM   employees WHERE </a:t>
            </a:r>
            <a:r>
              <a:rPr lang="en-US" dirty="0" err="1"/>
              <a:t>department_id</a:t>
            </a:r>
            <a:r>
              <a:rPr lang="en-US" dirty="0"/>
              <a:t> IN (50, 80);</a:t>
            </a:r>
            <a:endParaRPr lang="es-CL" dirty="0"/>
          </a:p>
        </p:txBody>
      </p:sp>
      <p:sp>
        <p:nvSpPr>
          <p:cNvPr id="3" name="Rectángulo 2"/>
          <p:cNvSpPr/>
          <p:nvPr/>
        </p:nvSpPr>
        <p:spPr>
          <a:xfrm>
            <a:off x="616689" y="2631629"/>
            <a:ext cx="3147237" cy="34163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 algn="ctr">
              <a:buFont typeface="Arial" panose="020B0604020202020204" pitchFamily="34" charset="0"/>
              <a:buNone/>
            </a:pPr>
            <a:r>
              <a:rPr lang="es-CL" altLang="es-CL" dirty="0" smtClean="0">
                <a:cs typeface="Arial" panose="020B0604020202020204" pitchFamily="34" charset="0"/>
                <a:sym typeface="Arial" panose="020B0604020202020204" pitchFamily="34" charset="0"/>
              </a:rPr>
              <a:t>En el ejemplo de la diapositiva se examina la columna </a:t>
            </a:r>
            <a:r>
              <a:rPr lang="es-CL" altLang="es-CL" dirty="0" smtClean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COMMISSION_PCT</a:t>
            </a:r>
            <a:r>
              <a:rPr lang="es-CL" altLang="es-CL" dirty="0" smtClean="0">
                <a:cs typeface="Arial" panose="020B0604020202020204" pitchFamily="34" charset="0"/>
                <a:sym typeface="Arial" panose="020B0604020202020204" pitchFamily="34" charset="0"/>
              </a:rPr>
              <a:t>. </a:t>
            </a:r>
          </a:p>
          <a:p>
            <a:pPr marL="0" lvl="1" algn="ctr">
              <a:buFont typeface="Arial" panose="020B0604020202020204" pitchFamily="34" charset="0"/>
              <a:buNone/>
            </a:pPr>
            <a:endParaRPr lang="es-CL" altLang="es-CL" dirty="0" smtClean="0"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0" lvl="1" algn="ctr">
              <a:buFont typeface="Arial" panose="020B0604020202020204" pitchFamily="34" charset="0"/>
              <a:buNone/>
            </a:pPr>
            <a:r>
              <a:rPr lang="es-CL" altLang="es-CL" dirty="0" smtClean="0">
                <a:cs typeface="Arial" panose="020B0604020202020204" pitchFamily="34" charset="0"/>
                <a:sym typeface="Arial" panose="020B0604020202020204" pitchFamily="34" charset="0"/>
              </a:rPr>
              <a:t>Si se detecta un valor, se devolverá el valor literal de texto de </a:t>
            </a:r>
            <a:r>
              <a:rPr lang="es-CL" altLang="es-CL" dirty="0" smtClean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SUELDO+COMISION</a:t>
            </a:r>
            <a:r>
              <a:rPr lang="es-CL" altLang="es-CL" dirty="0" smtClean="0">
                <a:cs typeface="Arial" panose="020B0604020202020204" pitchFamily="34" charset="0"/>
                <a:sym typeface="Arial" panose="020B0604020202020204" pitchFamily="34" charset="0"/>
              </a:rPr>
              <a:t>. </a:t>
            </a:r>
          </a:p>
          <a:p>
            <a:pPr marL="0" lvl="1" algn="ctr">
              <a:buFont typeface="Arial" panose="020B0604020202020204" pitchFamily="34" charset="0"/>
              <a:buNone/>
            </a:pPr>
            <a:endParaRPr lang="es-CL" altLang="es-CL" dirty="0" smtClean="0"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0" lvl="1" algn="ctr">
              <a:buFont typeface="Arial" panose="020B0604020202020204" pitchFamily="34" charset="0"/>
              <a:buNone/>
            </a:pPr>
            <a:r>
              <a:rPr lang="es-CL" altLang="es-CL" dirty="0" smtClean="0">
                <a:cs typeface="Arial" panose="020B0604020202020204" pitchFamily="34" charset="0"/>
                <a:sym typeface="Arial" panose="020B0604020202020204" pitchFamily="34" charset="0"/>
              </a:rPr>
              <a:t>Si la columna </a:t>
            </a:r>
            <a:r>
              <a:rPr lang="es-CL" altLang="es-CL" dirty="0" smtClean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COMMISSION_PCT</a:t>
            </a:r>
            <a:r>
              <a:rPr lang="es-CL" altLang="es-CL" dirty="0" smtClean="0">
                <a:cs typeface="Arial" panose="020B0604020202020204" pitchFamily="34" charset="0"/>
                <a:sym typeface="Arial" panose="020B0604020202020204" pitchFamily="34" charset="0"/>
              </a:rPr>
              <a:t> contiene un valor nulo, se devolverá el valor literal de texto </a:t>
            </a:r>
            <a:r>
              <a:rPr lang="es-CL" altLang="es-CL" dirty="0" smtClean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SUELDO</a:t>
            </a:r>
            <a:r>
              <a:rPr lang="es-CL" altLang="es-CL" dirty="0" smtClean="0">
                <a:cs typeface="Arial" panose="020B0604020202020204" pitchFamily="34" charset="0"/>
                <a:sym typeface="Arial" panose="020B0604020202020204" pitchFamily="34" charset="0"/>
              </a:rPr>
              <a:t>.</a:t>
            </a:r>
            <a:endParaRPr lang="es-CL" altLang="es-CL" dirty="0"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555" y="2406214"/>
            <a:ext cx="446722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261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941092" y="323062"/>
            <a:ext cx="7337148" cy="649665"/>
          </a:xfrm>
        </p:spPr>
        <p:txBody>
          <a:bodyPr>
            <a:normAutofit/>
          </a:bodyPr>
          <a:lstStyle/>
          <a:p>
            <a:r>
              <a:rPr lang="es-ES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USO DE LA FUNCIÓN NULLIF</a:t>
            </a:r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850605" y="981718"/>
            <a:ext cx="7427635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	Sintaxis		</a:t>
            </a:r>
            <a:r>
              <a:rPr lang="es-ES" b="1" dirty="0" smtClean="0"/>
              <a:t>NULLIF </a:t>
            </a:r>
            <a:r>
              <a:rPr lang="es-ES" b="1" dirty="0"/>
              <a:t>(expr1, expr2</a:t>
            </a:r>
            <a:r>
              <a:rPr lang="es-ES" b="1" dirty="0" smtClean="0"/>
              <a:t>)</a:t>
            </a:r>
          </a:p>
          <a:p>
            <a:endParaRPr lang="es-ES" sz="700" dirty="0"/>
          </a:p>
          <a:p>
            <a:r>
              <a:rPr lang="es-ES" dirty="0" smtClean="0"/>
              <a:t>NULLIF </a:t>
            </a:r>
            <a:r>
              <a:rPr lang="es-ES" dirty="0"/>
              <a:t>compara expr1 y expr2. </a:t>
            </a:r>
            <a:endParaRPr lang="es-ES" dirty="0" smtClean="0"/>
          </a:p>
          <a:p>
            <a:r>
              <a:rPr lang="es-ES" dirty="0" smtClean="0"/>
              <a:t>Si </a:t>
            </a:r>
            <a:r>
              <a:rPr lang="es-ES" dirty="0"/>
              <a:t>son iguales, la función devuelve un valor nulo. </a:t>
            </a:r>
            <a:r>
              <a:rPr lang="es-ES" dirty="0" smtClean="0"/>
              <a:t> </a:t>
            </a:r>
            <a:r>
              <a:rPr lang="es-ES" dirty="0"/>
              <a:t>s</a:t>
            </a:r>
            <a:r>
              <a:rPr lang="es-ES" dirty="0" smtClean="0"/>
              <a:t>i no devuelve </a:t>
            </a:r>
            <a:r>
              <a:rPr lang="es-ES" dirty="0"/>
              <a:t>expr1. </a:t>
            </a:r>
            <a:endParaRPr lang="es-ES" dirty="0" smtClean="0"/>
          </a:p>
          <a:p>
            <a:r>
              <a:rPr lang="es-ES" dirty="0" smtClean="0"/>
              <a:t>Sin </a:t>
            </a:r>
            <a:r>
              <a:rPr lang="es-ES" dirty="0"/>
              <a:t>embargo, no puede especificar el literal NULL para expr1.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561264" y="2586485"/>
            <a:ext cx="4276550" cy="2031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LENGTH(</a:t>
            </a:r>
            <a:r>
              <a:rPr lang="en-US" dirty="0" err="1" smtClean="0"/>
              <a:t>first_name</a:t>
            </a:r>
            <a:r>
              <a:rPr lang="en-US" dirty="0"/>
              <a:t>) expr1, </a:t>
            </a:r>
          </a:p>
          <a:p>
            <a:r>
              <a:rPr lang="en-US" dirty="0"/>
              <a:t>       </a:t>
            </a:r>
            <a:r>
              <a:rPr lang="en-US" dirty="0" smtClean="0"/>
              <a:t>	</a:t>
            </a:r>
            <a:r>
              <a:rPr lang="en-US" dirty="0" err="1" smtClean="0"/>
              <a:t>last_name</a:t>
            </a:r>
            <a:r>
              <a:rPr lang="en-US" dirty="0"/>
              <a:t>, 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LENGTH(</a:t>
            </a:r>
            <a:r>
              <a:rPr lang="en-US" dirty="0" err="1" smtClean="0"/>
              <a:t>last_name</a:t>
            </a:r>
            <a:r>
              <a:rPr lang="en-US" dirty="0"/>
              <a:t>)  expr2,</a:t>
            </a:r>
          </a:p>
          <a:p>
            <a:r>
              <a:rPr lang="en-US" dirty="0"/>
              <a:t>       </a:t>
            </a:r>
            <a:r>
              <a:rPr lang="en-US" dirty="0" smtClean="0"/>
              <a:t>	NULLIF(LENGTH(</a:t>
            </a:r>
            <a:r>
              <a:rPr lang="en-US" dirty="0" err="1" smtClean="0"/>
              <a:t>first_name</a:t>
            </a:r>
            <a:r>
              <a:rPr lang="en-US" dirty="0"/>
              <a:t>),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     LENGTH(</a:t>
            </a:r>
            <a:r>
              <a:rPr lang="en-US" dirty="0" err="1" smtClean="0"/>
              <a:t>last_name</a:t>
            </a:r>
            <a:r>
              <a:rPr lang="en-US" dirty="0"/>
              <a:t>)) </a:t>
            </a:r>
            <a:r>
              <a:rPr lang="en-US" dirty="0" err="1"/>
              <a:t>resultado</a:t>
            </a:r>
            <a:endParaRPr lang="en-US" dirty="0"/>
          </a:p>
          <a:p>
            <a:r>
              <a:rPr lang="en-US" dirty="0"/>
              <a:t>FROM   employees;</a:t>
            </a:r>
            <a:endParaRPr lang="es-CL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795" y="2577289"/>
            <a:ext cx="3810000" cy="363855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800949" y="4745249"/>
            <a:ext cx="3808717" cy="17543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 smtClean="0"/>
              <a:t>La </a:t>
            </a:r>
            <a:r>
              <a:rPr lang="es-ES" dirty="0"/>
              <a:t>longitud del nombre </a:t>
            </a:r>
            <a:r>
              <a:rPr lang="es-ES" dirty="0" smtClean="0"/>
              <a:t>se </a:t>
            </a:r>
            <a:r>
              <a:rPr lang="es-ES" dirty="0"/>
              <a:t>compara con la longitud del </a:t>
            </a:r>
            <a:r>
              <a:rPr lang="es-ES" dirty="0" smtClean="0"/>
              <a:t>apellido. </a:t>
            </a:r>
          </a:p>
          <a:p>
            <a:pPr algn="ctr"/>
            <a:r>
              <a:rPr lang="es-ES" dirty="0" smtClean="0"/>
              <a:t>Cuando </a:t>
            </a:r>
            <a:r>
              <a:rPr lang="es-ES" dirty="0"/>
              <a:t>las longitudes de ambos son iguales, se mostrará un valor nulo</a:t>
            </a:r>
            <a:r>
              <a:rPr lang="es-ES" dirty="0" smtClean="0"/>
              <a:t>.</a:t>
            </a:r>
          </a:p>
          <a:p>
            <a:pPr algn="ctr"/>
            <a:r>
              <a:rPr lang="es-ES" dirty="0" smtClean="0"/>
              <a:t>Cuando </a:t>
            </a:r>
            <a:r>
              <a:rPr lang="es-ES" dirty="0"/>
              <a:t>las longitudes no son iguales, se mostrará la longitud del nombre.</a:t>
            </a:r>
          </a:p>
        </p:txBody>
      </p:sp>
    </p:spTree>
    <p:extLst>
      <p:ext uri="{BB962C8B-B14F-4D97-AF65-F5344CB8AC3E}">
        <p14:creationId xmlns:p14="http://schemas.microsoft.com/office/powerpoint/2010/main" val="280219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941092" y="323062"/>
            <a:ext cx="7337148" cy="649665"/>
          </a:xfrm>
        </p:spPr>
        <p:txBody>
          <a:bodyPr>
            <a:normAutofit/>
          </a:bodyPr>
          <a:lstStyle/>
          <a:p>
            <a:r>
              <a:rPr lang="es-ES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USO DE LA FUNCIÓN COALESCE</a:t>
            </a:r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8" name="Rectangle 5"/>
          <p:cNvSpPr txBox="1">
            <a:spLocks noChangeArrowheads="1"/>
          </p:cNvSpPr>
          <p:nvPr/>
        </p:nvSpPr>
        <p:spPr>
          <a:xfrm>
            <a:off x="609600" y="1128823"/>
            <a:ext cx="7918450" cy="16781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s-CL" altLang="es-CL" sz="2000" dirty="0" smtClean="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La ventaja de la función </a:t>
            </a:r>
            <a:r>
              <a:rPr lang="es-CL" altLang="es-CL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COALESCE</a:t>
            </a:r>
            <a:r>
              <a:rPr lang="es-CL" altLang="es-CL" sz="2000" dirty="0" smtClean="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 con respecto a la función </a:t>
            </a:r>
            <a:r>
              <a:rPr lang="es-CL" altLang="es-CL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NVL</a:t>
            </a:r>
            <a:r>
              <a:rPr lang="es-CL" altLang="es-CL" sz="2000" dirty="0" smtClean="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 es que la función </a:t>
            </a:r>
            <a:r>
              <a:rPr lang="es-CL" altLang="es-CL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COALESCE</a:t>
            </a:r>
            <a:r>
              <a:rPr lang="es-CL" altLang="es-CL" sz="2000" dirty="0" smtClean="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 puede obtener múltiples valores alternativos.</a:t>
            </a:r>
          </a:p>
          <a:p>
            <a:pPr marL="0" lvl="1" indent="0">
              <a:buNone/>
            </a:pPr>
            <a:r>
              <a:rPr lang="es-CL" altLang="es-CL" sz="2000" dirty="0" smtClean="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Si la primera expresión no es nula, la función </a:t>
            </a:r>
            <a:r>
              <a:rPr lang="es-CL" altLang="es-CL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COALESCE</a:t>
            </a:r>
            <a:r>
              <a:rPr lang="es-CL" altLang="es-CL" sz="2000" dirty="0" smtClean="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 devuelve esa expresión; de lo contrario, aplica la función </a:t>
            </a:r>
            <a:r>
              <a:rPr lang="es-CL" altLang="es-CL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COALESCE</a:t>
            </a:r>
            <a:r>
              <a:rPr lang="es-CL" altLang="es-CL" sz="2000" dirty="0" smtClean="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 de las expresiones restantes.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009554" y="2853736"/>
            <a:ext cx="46995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000" dirty="0" smtClean="0"/>
              <a:t>Sintaxis	COALESCE </a:t>
            </a:r>
            <a:r>
              <a:rPr lang="es-CL" sz="2000" dirty="0"/>
              <a:t>(expr1, expr2, ... </a:t>
            </a:r>
            <a:r>
              <a:rPr lang="es-CL" sz="2000" dirty="0" err="1"/>
              <a:t>exprn</a:t>
            </a:r>
            <a:r>
              <a:rPr lang="es-CL" sz="2000" dirty="0"/>
              <a:t>)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4609666" y="4081448"/>
            <a:ext cx="3987210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last_name</a:t>
            </a:r>
            <a:r>
              <a:rPr lang="en-US" dirty="0"/>
              <a:t>, </a:t>
            </a:r>
            <a:r>
              <a:rPr lang="en-US" dirty="0" err="1"/>
              <a:t>employee_id</a:t>
            </a:r>
            <a:r>
              <a:rPr lang="en-US" dirty="0"/>
              <a:t>,</a:t>
            </a:r>
          </a:p>
          <a:p>
            <a:r>
              <a:rPr lang="en-US" dirty="0"/>
              <a:t>COALESCE</a:t>
            </a:r>
            <a:r>
              <a:rPr lang="en-US" dirty="0" smtClean="0"/>
              <a:t>( TO_CHAR(</a:t>
            </a:r>
            <a:r>
              <a:rPr lang="en-US" dirty="0" err="1" smtClean="0"/>
              <a:t>commission_pct</a:t>
            </a:r>
            <a:r>
              <a:rPr lang="en-US" dirty="0"/>
              <a:t>),</a:t>
            </a:r>
          </a:p>
          <a:p>
            <a:r>
              <a:rPr lang="en-US" dirty="0"/>
              <a:t>         </a:t>
            </a:r>
            <a:r>
              <a:rPr lang="en-US" dirty="0" smtClean="0"/>
              <a:t>	   TO_CHAR(</a:t>
            </a:r>
            <a:r>
              <a:rPr lang="en-US" dirty="0" err="1" smtClean="0"/>
              <a:t>manager_id</a:t>
            </a:r>
            <a:r>
              <a:rPr lang="en-US" dirty="0"/>
              <a:t>),</a:t>
            </a:r>
          </a:p>
          <a:p>
            <a:r>
              <a:rPr lang="en-US" dirty="0"/>
              <a:t>        </a:t>
            </a:r>
            <a:r>
              <a:rPr lang="en-US" dirty="0" smtClean="0"/>
              <a:t>		   'Sin </a:t>
            </a:r>
            <a:r>
              <a:rPr lang="en-US" dirty="0" err="1"/>
              <a:t>comisión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 smtClean="0"/>
              <a:t>gerente</a:t>
            </a:r>
            <a:r>
              <a:rPr lang="en-US" dirty="0" smtClean="0"/>
              <a:t>' ) </a:t>
            </a:r>
            <a:endParaRPr lang="en-US" dirty="0"/>
          </a:p>
          <a:p>
            <a:r>
              <a:rPr lang="en-US" dirty="0"/>
              <a:t>FROM employees;</a:t>
            </a:r>
            <a:endParaRPr lang="es-CL" dirty="0"/>
          </a:p>
        </p:txBody>
      </p:sp>
      <p:sp>
        <p:nvSpPr>
          <p:cNvPr id="11" name="Rectángulo 10"/>
          <p:cNvSpPr/>
          <p:nvPr/>
        </p:nvSpPr>
        <p:spPr>
          <a:xfrm>
            <a:off x="609600" y="3400087"/>
            <a:ext cx="3508744" cy="31393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dirty="0"/>
              <a:t>En el ejemplo </a:t>
            </a:r>
            <a:r>
              <a:rPr lang="es-ES" dirty="0" smtClean="0"/>
              <a:t>se </a:t>
            </a:r>
            <a:r>
              <a:rPr lang="es-ES" dirty="0"/>
              <a:t>muestra el valor </a:t>
            </a:r>
            <a:r>
              <a:rPr lang="es-ES" dirty="0" err="1"/>
              <a:t>manager_id</a:t>
            </a:r>
            <a:r>
              <a:rPr lang="es-ES" dirty="0"/>
              <a:t> si éste no es nulo. </a:t>
            </a:r>
            <a:endParaRPr lang="es-ES" dirty="0" smtClean="0"/>
          </a:p>
          <a:p>
            <a:r>
              <a:rPr lang="es-ES" dirty="0" smtClean="0"/>
              <a:t>Si </a:t>
            </a:r>
            <a:r>
              <a:rPr lang="es-ES" dirty="0"/>
              <a:t>el valor </a:t>
            </a:r>
            <a:r>
              <a:rPr lang="es-ES" dirty="0" err="1"/>
              <a:t>manager_id</a:t>
            </a:r>
            <a:r>
              <a:rPr lang="es-ES" dirty="0"/>
              <a:t> es nulo, se mostrará </a:t>
            </a:r>
            <a:r>
              <a:rPr lang="es-ES" dirty="0" err="1"/>
              <a:t>commission_pct</a:t>
            </a:r>
            <a:r>
              <a:rPr lang="es-ES" dirty="0"/>
              <a:t>. </a:t>
            </a:r>
            <a:endParaRPr lang="es-ES" dirty="0" smtClean="0"/>
          </a:p>
          <a:p>
            <a:endParaRPr lang="es-ES" sz="600" dirty="0" smtClean="0"/>
          </a:p>
          <a:p>
            <a:r>
              <a:rPr lang="es-ES" dirty="0" smtClean="0"/>
              <a:t>Si </a:t>
            </a:r>
            <a:r>
              <a:rPr lang="es-ES" dirty="0"/>
              <a:t>los valores </a:t>
            </a:r>
            <a:r>
              <a:rPr lang="es-ES" dirty="0" err="1"/>
              <a:t>manager_id</a:t>
            </a:r>
            <a:r>
              <a:rPr lang="es-ES" dirty="0"/>
              <a:t> y </a:t>
            </a:r>
            <a:r>
              <a:rPr lang="es-ES" dirty="0" err="1"/>
              <a:t>commission_pct</a:t>
            </a:r>
            <a:r>
              <a:rPr lang="es-ES" dirty="0"/>
              <a:t> son nulos, se muestra </a:t>
            </a:r>
            <a:r>
              <a:rPr lang="es-ES" dirty="0" smtClean="0"/>
              <a:t>“Sin comisión ni gerente”.</a:t>
            </a:r>
          </a:p>
          <a:p>
            <a:r>
              <a:rPr lang="es-ES" sz="600" dirty="0" smtClean="0"/>
              <a:t> </a:t>
            </a:r>
          </a:p>
          <a:p>
            <a:r>
              <a:rPr lang="es-ES" dirty="0"/>
              <a:t>(</a:t>
            </a:r>
            <a:r>
              <a:rPr lang="es-ES" dirty="0" smtClean="0"/>
              <a:t>La </a:t>
            </a:r>
            <a:r>
              <a:rPr lang="es-ES" dirty="0"/>
              <a:t>función TO_CHAR se aplica de modo que todas las expresiones sean del mismo </a:t>
            </a:r>
            <a:r>
              <a:rPr lang="es-ES" dirty="0" smtClean="0"/>
              <a:t>tipo)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8329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941092" y="323062"/>
            <a:ext cx="7337148" cy="649665"/>
          </a:xfrm>
        </p:spPr>
        <p:txBody>
          <a:bodyPr>
            <a:normAutofit/>
          </a:bodyPr>
          <a:lstStyle/>
          <a:p>
            <a:r>
              <a:rPr lang="es-ES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USO DE LA FUNCIÓN COALESCE</a:t>
            </a:r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691116" y="1610105"/>
            <a:ext cx="341305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/>
              <a:t>Ejemplo:</a:t>
            </a:r>
          </a:p>
          <a:p>
            <a:r>
              <a:rPr lang="es-ES" dirty="0"/>
              <a:t>Para los empleados que no perciben ninguna comisión, la organización desea proporcionar un aumento de </a:t>
            </a:r>
            <a:r>
              <a:rPr lang="es-ES" dirty="0" smtClean="0"/>
              <a:t>sueldo </a:t>
            </a:r>
            <a:r>
              <a:rPr lang="es-ES" dirty="0"/>
              <a:t>de 2.000 dólares y para los empleados que perciben comisión, la consulta debe calcular el nuevo salario que es igual al salario existente sumado a la comisión.</a:t>
            </a:r>
          </a:p>
        </p:txBody>
      </p:sp>
      <p:sp>
        <p:nvSpPr>
          <p:cNvPr id="4" name="Rectángulo 3"/>
          <p:cNvSpPr/>
          <p:nvPr/>
        </p:nvSpPr>
        <p:spPr>
          <a:xfrm>
            <a:off x="589492" y="5293941"/>
            <a:ext cx="7953153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CL" dirty="0"/>
              <a:t>SELECT </a:t>
            </a:r>
            <a:r>
              <a:rPr lang="es-CL" dirty="0" err="1"/>
              <a:t>last_name</a:t>
            </a:r>
            <a:r>
              <a:rPr lang="es-CL" dirty="0"/>
              <a:t>,  </a:t>
            </a:r>
            <a:r>
              <a:rPr lang="es-CL" dirty="0" err="1"/>
              <a:t>salary</a:t>
            </a:r>
            <a:r>
              <a:rPr lang="es-CL" dirty="0"/>
              <a:t>, </a:t>
            </a:r>
            <a:r>
              <a:rPr lang="es-CL" dirty="0" err="1"/>
              <a:t>commission_pct</a:t>
            </a:r>
            <a:r>
              <a:rPr lang="es-CL" dirty="0"/>
              <a:t>,</a:t>
            </a:r>
          </a:p>
          <a:p>
            <a:r>
              <a:rPr lang="es-CL" dirty="0"/>
              <a:t> COALESCE((</a:t>
            </a:r>
            <a:r>
              <a:rPr lang="es-CL" dirty="0" err="1"/>
              <a:t>salary</a:t>
            </a:r>
            <a:r>
              <a:rPr lang="es-CL" dirty="0"/>
              <a:t>+(</a:t>
            </a:r>
            <a:r>
              <a:rPr lang="es-CL" dirty="0" err="1"/>
              <a:t>commission_pct</a:t>
            </a:r>
            <a:r>
              <a:rPr lang="es-CL" dirty="0"/>
              <a:t>*</a:t>
            </a:r>
            <a:r>
              <a:rPr lang="es-CL" dirty="0" err="1"/>
              <a:t>salary</a:t>
            </a:r>
            <a:r>
              <a:rPr lang="es-CL" dirty="0"/>
              <a:t>)), salary+2000, </a:t>
            </a:r>
            <a:r>
              <a:rPr lang="es-CL" dirty="0" smtClean="0"/>
              <a:t>2000) </a:t>
            </a:r>
            <a:r>
              <a:rPr lang="es-CL" dirty="0"/>
              <a:t>"Nuevo Sueldo"</a:t>
            </a:r>
          </a:p>
          <a:p>
            <a:r>
              <a:rPr lang="es-CL" dirty="0"/>
              <a:t>FROM   </a:t>
            </a:r>
            <a:r>
              <a:rPr lang="es-CL" dirty="0" err="1"/>
              <a:t>employees</a:t>
            </a:r>
            <a:r>
              <a:rPr lang="es-CL" dirty="0"/>
              <a:t>;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828" y="1112454"/>
            <a:ext cx="366712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93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941092" y="323062"/>
            <a:ext cx="7337148" cy="649665"/>
          </a:xfrm>
        </p:spPr>
        <p:txBody>
          <a:bodyPr>
            <a:normAutofit/>
          </a:bodyPr>
          <a:lstStyle/>
          <a:p>
            <a:r>
              <a:rPr lang="es-ES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EXPRESIONES CONDICIONALES (CASE)</a:t>
            </a:r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503730" y="3052496"/>
            <a:ext cx="805547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Las expresiones CASE permiten utilizar la lógica IF-THEN-ELSE en las sentencias SQL sin tener que llamar a los procedimientos</a:t>
            </a:r>
            <a:r>
              <a:rPr lang="es-E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En </a:t>
            </a:r>
            <a:r>
              <a:rPr lang="es-ES" dirty="0"/>
              <a:t>una expresión CASE simple, el servidor </a:t>
            </a:r>
            <a:r>
              <a:rPr lang="es-ES" dirty="0" smtClean="0"/>
              <a:t>busca </a:t>
            </a:r>
            <a:r>
              <a:rPr lang="es-ES" dirty="0"/>
              <a:t>el primer par WHEN ... THEN para el que </a:t>
            </a:r>
            <a:r>
              <a:rPr lang="es-ES" dirty="0" err="1"/>
              <a:t>expr</a:t>
            </a:r>
            <a:r>
              <a:rPr lang="es-ES" dirty="0"/>
              <a:t> es igual a </a:t>
            </a:r>
            <a:r>
              <a:rPr lang="es-ES" dirty="0" err="1" smtClean="0"/>
              <a:t>comparación_expr</a:t>
            </a:r>
            <a:r>
              <a:rPr lang="es-ES" dirty="0" smtClean="0"/>
              <a:t> </a:t>
            </a:r>
            <a:r>
              <a:rPr lang="es-ES" dirty="0"/>
              <a:t>y devuelve </a:t>
            </a:r>
            <a:r>
              <a:rPr lang="es-ES" dirty="0" err="1" smtClean="0"/>
              <a:t>retorna_expr</a:t>
            </a:r>
            <a:r>
              <a:rPr lang="es-ES" dirty="0"/>
              <a:t>. 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Si </a:t>
            </a:r>
            <a:r>
              <a:rPr lang="es-ES" dirty="0"/>
              <a:t>ninguno de los pares WHEN ... THEN cumple con esta condición y existe una cláusula ELSE, el servidor </a:t>
            </a:r>
            <a:r>
              <a:rPr lang="es-ES" dirty="0" err="1" smtClean="0"/>
              <a:t>retorna_expr_alternativa</a:t>
            </a:r>
            <a:r>
              <a:rPr lang="es-ES" dirty="0"/>
              <a:t>. De lo </a:t>
            </a:r>
            <a:r>
              <a:rPr lang="es-ES" dirty="0" smtClean="0"/>
              <a:t>contrario devuelve </a:t>
            </a:r>
            <a:r>
              <a:rPr lang="es-ES" dirty="0"/>
              <a:t>un valor nulo. No puede especificar el valor literal NULL para todas las expresiones </a:t>
            </a:r>
            <a:r>
              <a:rPr lang="es-ES" dirty="0" err="1" smtClean="0"/>
              <a:t>retorna_expr</a:t>
            </a:r>
            <a:r>
              <a:rPr lang="es-ES" dirty="0" smtClean="0"/>
              <a:t> ni </a:t>
            </a:r>
            <a:r>
              <a:rPr lang="es-ES" dirty="0" err="1" smtClean="0"/>
              <a:t>retorna_expr_alternativa</a:t>
            </a:r>
            <a:r>
              <a:rPr lang="es-E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Las expresiones </a:t>
            </a:r>
            <a:r>
              <a:rPr lang="es-ES" dirty="0" err="1"/>
              <a:t>expr</a:t>
            </a:r>
            <a:r>
              <a:rPr lang="es-ES" dirty="0"/>
              <a:t> y </a:t>
            </a:r>
            <a:r>
              <a:rPr lang="es-ES" dirty="0" smtClean="0"/>
              <a:t>comparación </a:t>
            </a:r>
            <a:r>
              <a:rPr lang="es-ES" dirty="0"/>
              <a:t>deben ser del mismo tipo de dato, que puede ser CHAR, VARCHAR2, NCHAR o NVARCHAR2. 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Todos </a:t>
            </a:r>
            <a:r>
              <a:rPr lang="es-ES" dirty="0"/>
              <a:t>los valores de retorno </a:t>
            </a:r>
            <a:r>
              <a:rPr lang="es-ES" dirty="0" smtClean="0"/>
              <a:t>deben </a:t>
            </a:r>
            <a:r>
              <a:rPr lang="es-ES" dirty="0"/>
              <a:t>ser del mismo tipo de dato.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blackGray">
          <a:xfrm>
            <a:off x="877065" y="1155626"/>
            <a:ext cx="7364413" cy="15890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05000"/>
              </a:lnSpc>
              <a:spcBef>
                <a:spcPct val="0"/>
              </a:spcBef>
              <a:buClrTx/>
              <a:buSzPct val="100000"/>
            </a:pPr>
            <a:r>
              <a:rPr lang="es-CL" altLang="es-CL" dirty="0" smtClean="0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CASE </a:t>
            </a:r>
            <a:r>
              <a:rPr lang="es-CL" altLang="es-CL" i="1" dirty="0" err="1" smtClean="0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expr</a:t>
            </a:r>
            <a:r>
              <a:rPr lang="es-CL" altLang="es-CL" dirty="0" smtClean="0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 WHEN </a:t>
            </a:r>
            <a:r>
              <a:rPr lang="es-CL" altLang="es-CL" i="1" dirty="0" smtClean="0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comparación_1</a:t>
            </a:r>
            <a:r>
              <a:rPr lang="es-CL" altLang="es-CL" dirty="0" smtClean="0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 THEN </a:t>
            </a:r>
            <a:r>
              <a:rPr lang="es-CL" altLang="es-CL" i="1" dirty="0" smtClean="0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retorna_expr1</a:t>
            </a:r>
          </a:p>
          <a:p>
            <a:pPr algn="l">
              <a:lnSpc>
                <a:spcPct val="105000"/>
              </a:lnSpc>
              <a:spcBef>
                <a:spcPct val="0"/>
              </a:spcBef>
              <a:buClrTx/>
              <a:buSzPct val="100000"/>
            </a:pPr>
            <a:r>
              <a:rPr lang="es-CL" altLang="es-CL" i="1" dirty="0" smtClean="0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         </a:t>
            </a:r>
            <a:r>
              <a:rPr lang="es-CL" altLang="es-CL" dirty="0" smtClean="0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[WHEN</a:t>
            </a:r>
            <a:r>
              <a:rPr lang="es-CL" altLang="es-CL" i="1" dirty="0" smtClean="0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 comparación_2 </a:t>
            </a:r>
            <a:r>
              <a:rPr lang="es-CL" altLang="es-CL" dirty="0" smtClean="0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THEN</a:t>
            </a:r>
            <a:r>
              <a:rPr lang="es-CL" altLang="es-CL" i="1" dirty="0" smtClean="0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 retorna_expr2</a:t>
            </a:r>
          </a:p>
          <a:p>
            <a:pPr algn="l">
              <a:lnSpc>
                <a:spcPct val="105000"/>
              </a:lnSpc>
              <a:spcBef>
                <a:spcPct val="0"/>
              </a:spcBef>
              <a:buClrTx/>
              <a:buSzPct val="100000"/>
            </a:pPr>
            <a:r>
              <a:rPr lang="es-CL" altLang="es-CL" dirty="0" smtClean="0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          WHEN</a:t>
            </a:r>
            <a:r>
              <a:rPr lang="es-CL" altLang="es-CL" i="1" dirty="0" smtClean="0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 </a:t>
            </a:r>
            <a:r>
              <a:rPr lang="es-CL" altLang="es-CL" i="1" dirty="0" err="1" smtClean="0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comparación_N</a:t>
            </a:r>
            <a:r>
              <a:rPr lang="es-CL" altLang="es-CL" i="1" dirty="0" smtClean="0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 </a:t>
            </a:r>
            <a:r>
              <a:rPr lang="es-CL" altLang="es-CL" dirty="0" smtClean="0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THEN</a:t>
            </a:r>
            <a:r>
              <a:rPr lang="es-CL" altLang="es-CL" i="1" dirty="0" smtClean="0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 </a:t>
            </a:r>
            <a:r>
              <a:rPr lang="es-CL" altLang="es-CL" i="1" dirty="0" err="1" smtClean="0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retorna_exprN</a:t>
            </a:r>
            <a:endParaRPr lang="es-CL" altLang="es-CL" i="1" dirty="0" smtClean="0">
              <a:solidFill>
                <a:srgbClr val="000000"/>
              </a:solidFill>
              <a:latin typeface="Courier New" panose="02070309020205020404" pitchFamily="49" charset="0"/>
              <a:sym typeface="Arial" panose="020B0604020202020204" pitchFamily="34" charset="0"/>
            </a:endParaRPr>
          </a:p>
          <a:p>
            <a:pPr algn="l">
              <a:lnSpc>
                <a:spcPct val="105000"/>
              </a:lnSpc>
              <a:spcBef>
                <a:spcPct val="0"/>
              </a:spcBef>
              <a:buClrTx/>
              <a:buSzPct val="100000"/>
            </a:pPr>
            <a:r>
              <a:rPr lang="es-CL" altLang="es-CL" dirty="0" smtClean="0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          ELSE </a:t>
            </a:r>
            <a:r>
              <a:rPr lang="es-CL" altLang="es-CL" i="1" dirty="0" err="1" smtClean="0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retorna_expr_alternativa</a:t>
            </a:r>
            <a:r>
              <a:rPr lang="es-CL" altLang="es-CL" dirty="0" smtClean="0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]</a:t>
            </a:r>
          </a:p>
          <a:p>
            <a:pPr algn="l">
              <a:lnSpc>
                <a:spcPct val="105000"/>
              </a:lnSpc>
              <a:spcBef>
                <a:spcPct val="0"/>
              </a:spcBef>
              <a:buClrTx/>
              <a:buSzPct val="100000"/>
            </a:pPr>
            <a:r>
              <a:rPr lang="es-CL" altLang="es-CL" dirty="0" smtClean="0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END</a:t>
            </a:r>
            <a:endParaRPr lang="es-CL" altLang="es-CL" dirty="0">
              <a:solidFill>
                <a:srgbClr val="000000"/>
              </a:solidFill>
              <a:latin typeface="Courier New" panose="02070309020205020404" pitchFamily="49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37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941092" y="323062"/>
            <a:ext cx="7337148" cy="649665"/>
          </a:xfrm>
        </p:spPr>
        <p:txBody>
          <a:bodyPr>
            <a:normAutofit/>
          </a:bodyPr>
          <a:lstStyle/>
          <a:p>
            <a:r>
              <a:rPr lang="es-ES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EXPRESIONES CONDICIONALES (CASE)</a:t>
            </a:r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733647" y="1200950"/>
            <a:ext cx="539070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dirty="0"/>
              <a:t>SELECT </a:t>
            </a:r>
            <a:r>
              <a:rPr lang="es-CL" dirty="0" err="1"/>
              <a:t>last_name</a:t>
            </a:r>
            <a:r>
              <a:rPr lang="es-CL" dirty="0"/>
              <a:t>, </a:t>
            </a:r>
            <a:r>
              <a:rPr lang="es-CL" dirty="0" err="1"/>
              <a:t>job_id</a:t>
            </a:r>
            <a:r>
              <a:rPr lang="es-CL" dirty="0"/>
              <a:t>, </a:t>
            </a:r>
            <a:r>
              <a:rPr lang="es-CL" dirty="0" err="1"/>
              <a:t>salary</a:t>
            </a:r>
            <a:r>
              <a:rPr lang="es-CL" dirty="0"/>
              <a:t>,</a:t>
            </a:r>
          </a:p>
          <a:p>
            <a:r>
              <a:rPr lang="es-CL" dirty="0"/>
              <a:t>       </a:t>
            </a:r>
            <a:r>
              <a:rPr lang="es-CL" dirty="0" smtClean="0"/>
              <a:t>	CASE </a:t>
            </a:r>
            <a:r>
              <a:rPr lang="es-CL" dirty="0" err="1"/>
              <a:t>job_id</a:t>
            </a:r>
            <a:r>
              <a:rPr lang="es-CL" dirty="0"/>
              <a:t> WHEN 'IT_PROG'  THEN  1.10*</a:t>
            </a:r>
            <a:r>
              <a:rPr lang="es-CL" dirty="0" err="1"/>
              <a:t>salary</a:t>
            </a:r>
            <a:endParaRPr lang="es-CL" dirty="0"/>
          </a:p>
          <a:p>
            <a:r>
              <a:rPr lang="es-CL" dirty="0"/>
              <a:t>                 </a:t>
            </a:r>
            <a:r>
              <a:rPr lang="es-CL" dirty="0" smtClean="0"/>
              <a:t>              WHEN </a:t>
            </a:r>
            <a:r>
              <a:rPr lang="es-CL" dirty="0"/>
              <a:t>'ST_CLERK' THEN  1.15*</a:t>
            </a:r>
            <a:r>
              <a:rPr lang="es-CL" dirty="0" err="1"/>
              <a:t>salary</a:t>
            </a:r>
            <a:endParaRPr lang="es-CL" dirty="0"/>
          </a:p>
          <a:p>
            <a:r>
              <a:rPr lang="es-CL" dirty="0"/>
              <a:t>                 </a:t>
            </a:r>
            <a:r>
              <a:rPr lang="es-CL" dirty="0" smtClean="0"/>
              <a:t>              WHEN </a:t>
            </a:r>
            <a:r>
              <a:rPr lang="es-CL" dirty="0"/>
              <a:t>'SA_REP'   THEN  1.20*</a:t>
            </a:r>
            <a:r>
              <a:rPr lang="es-CL" dirty="0" err="1"/>
              <a:t>salary</a:t>
            </a:r>
            <a:endParaRPr lang="es-CL" dirty="0"/>
          </a:p>
          <a:p>
            <a:r>
              <a:rPr lang="es-CL" dirty="0"/>
              <a:t>       </a:t>
            </a:r>
            <a:r>
              <a:rPr lang="es-CL" dirty="0" smtClean="0"/>
              <a:t>		              ELSE      </a:t>
            </a:r>
            <a:r>
              <a:rPr lang="es-CL" dirty="0" err="1"/>
              <a:t>salary</a:t>
            </a:r>
            <a:r>
              <a:rPr lang="es-CL" dirty="0"/>
              <a:t> </a:t>
            </a:r>
            <a:endParaRPr lang="es-CL" dirty="0" smtClean="0"/>
          </a:p>
          <a:p>
            <a:r>
              <a:rPr lang="es-CL" dirty="0"/>
              <a:t>	</a:t>
            </a:r>
            <a:r>
              <a:rPr lang="es-CL" dirty="0" smtClean="0"/>
              <a:t>END     </a:t>
            </a:r>
            <a:r>
              <a:rPr lang="es-CL" dirty="0"/>
              <a:t>"SUELDO REVISADO"</a:t>
            </a:r>
          </a:p>
          <a:p>
            <a:r>
              <a:rPr lang="es-CL" dirty="0"/>
              <a:t>FROM   </a:t>
            </a:r>
            <a:r>
              <a:rPr lang="es-CL" dirty="0" err="1"/>
              <a:t>employees</a:t>
            </a:r>
            <a:r>
              <a:rPr lang="es-CL" dirty="0"/>
              <a:t>;</a:t>
            </a:r>
          </a:p>
        </p:txBody>
      </p:sp>
      <p:sp>
        <p:nvSpPr>
          <p:cNvPr id="4" name="Rectángulo 3"/>
          <p:cNvSpPr/>
          <p:nvPr/>
        </p:nvSpPr>
        <p:spPr>
          <a:xfrm>
            <a:off x="723013" y="4812958"/>
            <a:ext cx="6858001" cy="14773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dirty="0"/>
              <a:t>En la sentencia </a:t>
            </a:r>
            <a:r>
              <a:rPr lang="es-ES" dirty="0" smtClean="0"/>
              <a:t>se </a:t>
            </a:r>
            <a:r>
              <a:rPr lang="es-ES" dirty="0"/>
              <a:t>descodifica el valor de JOB_ID. </a:t>
            </a:r>
            <a:endParaRPr lang="es-ES" dirty="0" smtClean="0"/>
          </a:p>
          <a:p>
            <a:r>
              <a:rPr lang="es-ES" dirty="0" smtClean="0"/>
              <a:t>Si </a:t>
            </a:r>
            <a:r>
              <a:rPr lang="es-ES" dirty="0"/>
              <a:t>JOB_ID es IT_PROG, el aumento de salario es del 10</a:t>
            </a:r>
            <a:r>
              <a:rPr lang="es-ES" dirty="0" smtClean="0"/>
              <a:t>%.</a:t>
            </a:r>
          </a:p>
          <a:p>
            <a:r>
              <a:rPr lang="es-ES" dirty="0"/>
              <a:t>S</a:t>
            </a:r>
            <a:r>
              <a:rPr lang="es-ES" dirty="0" smtClean="0"/>
              <a:t>i </a:t>
            </a:r>
            <a:r>
              <a:rPr lang="es-ES" dirty="0"/>
              <a:t>JOB_ID es ST_CLERK, el aumento de salario es del 15</a:t>
            </a:r>
            <a:r>
              <a:rPr lang="es-ES" dirty="0" smtClean="0"/>
              <a:t>%.</a:t>
            </a:r>
          </a:p>
          <a:p>
            <a:r>
              <a:rPr lang="es-ES" dirty="0"/>
              <a:t>S</a:t>
            </a:r>
            <a:r>
              <a:rPr lang="es-ES" dirty="0" smtClean="0"/>
              <a:t>i </a:t>
            </a:r>
            <a:r>
              <a:rPr lang="es-ES" dirty="0"/>
              <a:t>JOB_ID es SA_REP, el aumento del salario es del 20%. </a:t>
            </a:r>
            <a:endParaRPr lang="es-ES" dirty="0" smtClean="0"/>
          </a:p>
          <a:p>
            <a:r>
              <a:rPr lang="es-ES" dirty="0" smtClean="0"/>
              <a:t>Para </a:t>
            </a:r>
            <a:r>
              <a:rPr lang="es-ES" dirty="0"/>
              <a:t>el resto de otros roles de cargo, no hay ningún aumento de salario.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666" y="2470045"/>
            <a:ext cx="40005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81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941092" y="323062"/>
            <a:ext cx="7337148" cy="649665"/>
          </a:xfrm>
        </p:spPr>
        <p:txBody>
          <a:bodyPr>
            <a:normAutofit/>
          </a:bodyPr>
          <a:lstStyle/>
          <a:p>
            <a:r>
              <a:rPr lang="es-ES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EXPRESIONES CONDICIONALES (CASE)</a:t>
            </a:r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654013" y="1736428"/>
            <a:ext cx="4572000" cy="2031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s-CL" dirty="0" smtClean="0"/>
              <a:t>SELECT </a:t>
            </a:r>
            <a:r>
              <a:rPr lang="es-CL" dirty="0" err="1" smtClean="0"/>
              <a:t>last_name</a:t>
            </a:r>
            <a:r>
              <a:rPr lang="es-CL" dirty="0" smtClean="0"/>
              <a:t>, </a:t>
            </a:r>
            <a:r>
              <a:rPr lang="es-CL" dirty="0" err="1" smtClean="0"/>
              <a:t>salary</a:t>
            </a:r>
            <a:r>
              <a:rPr lang="es-CL" dirty="0" smtClean="0"/>
              <a:t>, </a:t>
            </a:r>
          </a:p>
          <a:p>
            <a:r>
              <a:rPr lang="es-CL" dirty="0" smtClean="0"/>
              <a:t>(CASE WHEN </a:t>
            </a:r>
            <a:r>
              <a:rPr lang="es-CL" dirty="0" err="1" smtClean="0"/>
              <a:t>salary</a:t>
            </a:r>
            <a:r>
              <a:rPr lang="es-CL" dirty="0" smtClean="0"/>
              <a:t>&lt;5000 THEN 'Bajo' </a:t>
            </a:r>
          </a:p>
          <a:p>
            <a:r>
              <a:rPr lang="es-CL" dirty="0" smtClean="0"/>
              <a:t>      	   WHEN </a:t>
            </a:r>
            <a:r>
              <a:rPr lang="es-CL" dirty="0" err="1" smtClean="0"/>
              <a:t>salary</a:t>
            </a:r>
            <a:r>
              <a:rPr lang="es-CL" dirty="0" smtClean="0"/>
              <a:t>&lt;10000 THEN 'Medio' </a:t>
            </a:r>
          </a:p>
          <a:p>
            <a:r>
              <a:rPr lang="es-CL" dirty="0" smtClean="0"/>
              <a:t>            WHEN </a:t>
            </a:r>
            <a:r>
              <a:rPr lang="es-CL" dirty="0" err="1" smtClean="0"/>
              <a:t>salary</a:t>
            </a:r>
            <a:r>
              <a:rPr lang="es-CL" dirty="0" smtClean="0"/>
              <a:t>&lt;20000 THEN 'Bueno' </a:t>
            </a:r>
          </a:p>
          <a:p>
            <a:r>
              <a:rPr lang="es-CL" dirty="0" smtClean="0"/>
              <a:t>            ELSE 'Excelente' </a:t>
            </a:r>
          </a:p>
          <a:p>
            <a:r>
              <a:rPr lang="es-CL" dirty="0" smtClean="0"/>
              <a:t>END) "SUELDO CALIFICADO" </a:t>
            </a:r>
          </a:p>
          <a:p>
            <a:r>
              <a:rPr lang="es-CL" dirty="0" smtClean="0"/>
              <a:t>FROM </a:t>
            </a:r>
            <a:r>
              <a:rPr lang="es-CL" dirty="0" err="1" smtClean="0"/>
              <a:t>employees</a:t>
            </a:r>
            <a:r>
              <a:rPr lang="es-CL" dirty="0" smtClean="0"/>
              <a:t>;</a:t>
            </a:r>
            <a:endParaRPr lang="es-CL" dirty="0"/>
          </a:p>
        </p:txBody>
      </p:sp>
      <p:sp>
        <p:nvSpPr>
          <p:cNvPr id="7" name="Rectángulo 6"/>
          <p:cNvSpPr/>
          <p:nvPr/>
        </p:nvSpPr>
        <p:spPr>
          <a:xfrm>
            <a:off x="941092" y="4824385"/>
            <a:ext cx="6778145" cy="17543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El siguiente código es un ejemplo de la expresión buscada CASE. </a:t>
            </a:r>
            <a:endParaRPr lang="es-ES" dirty="0" smtClean="0"/>
          </a:p>
          <a:p>
            <a:pPr algn="ctr"/>
            <a:r>
              <a:rPr lang="es-ES" dirty="0" smtClean="0"/>
              <a:t>En </a:t>
            </a:r>
            <a:r>
              <a:rPr lang="es-ES" dirty="0"/>
              <a:t>una expresión CASE buscada, la búsqueda se realiza de izquierda a derecha hasta que se encuentra una coincidencia de la condición mostrada y, a continuación, se devuelve la expresión de retorno. </a:t>
            </a:r>
            <a:endParaRPr lang="es-ES" dirty="0" smtClean="0"/>
          </a:p>
          <a:p>
            <a:pPr algn="ctr"/>
            <a:r>
              <a:rPr lang="es-ES" dirty="0" smtClean="0"/>
              <a:t>Si </a:t>
            </a:r>
            <a:r>
              <a:rPr lang="es-ES" dirty="0"/>
              <a:t>no se encuentra ninguna condición verdadera y existe una cláusula ELSE, se devuelve la expresión de retorno en la cláusula ELSE;</a:t>
            </a:r>
            <a:endParaRPr lang="es-CL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845" y="931710"/>
            <a:ext cx="297180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13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705770" y="177363"/>
            <a:ext cx="7243823" cy="649665"/>
          </a:xfrm>
        </p:spPr>
        <p:txBody>
          <a:bodyPr>
            <a:normAutofit/>
          </a:bodyPr>
          <a:lstStyle/>
          <a:p>
            <a:pPr algn="l"/>
            <a:r>
              <a:rPr lang="es-CL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CONVERSIÓN IMPLÍCITA DEL TIPO DE DATOS</a:t>
            </a:r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705769" y="1078720"/>
            <a:ext cx="76670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El servidor </a:t>
            </a:r>
            <a:r>
              <a:rPr lang="es-ES" dirty="0" smtClean="0"/>
              <a:t>puede </a:t>
            </a:r>
            <a:r>
              <a:rPr lang="es-ES" dirty="0"/>
              <a:t>realizar automáticamente una conversión de tipo de dato en una expresión. Por ejemplo, la </a:t>
            </a:r>
            <a:r>
              <a:rPr lang="es-ES" dirty="0" smtClean="0"/>
              <a:t>expresión de fecha ‘25-SEP-21’ </a:t>
            </a:r>
            <a:r>
              <a:rPr lang="es-ES" dirty="0"/>
              <a:t>tiene como resultado la conversión implícita de </a:t>
            </a:r>
            <a:r>
              <a:rPr lang="es-ES" dirty="0" smtClean="0"/>
              <a:t>esa </a:t>
            </a:r>
            <a:r>
              <a:rPr lang="es-ES" dirty="0"/>
              <a:t>cadena </a:t>
            </a:r>
            <a:r>
              <a:rPr lang="es-ES" dirty="0" smtClean="0"/>
              <a:t>a un dato del tipo texto. 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705769" y="5324330"/>
            <a:ext cx="757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Por lo tanto, se puede convertir de forma implícita </a:t>
            </a:r>
            <a:r>
              <a:rPr lang="es-ES" dirty="0" smtClean="0"/>
              <a:t>un </a:t>
            </a:r>
            <a:r>
              <a:rPr lang="es-ES" dirty="0"/>
              <a:t>valor de fecha o número en una </a:t>
            </a:r>
            <a:r>
              <a:rPr lang="es-ES" dirty="0" smtClean="0"/>
              <a:t>expresión VARCHAR2 </a:t>
            </a:r>
            <a:r>
              <a:rPr lang="es-ES" dirty="0"/>
              <a:t>o </a:t>
            </a:r>
            <a:r>
              <a:rPr lang="es-ES" dirty="0" smtClean="0"/>
              <a:t>CHAR</a:t>
            </a:r>
            <a:endParaRPr lang="es-ES" dirty="0"/>
          </a:p>
        </p:txBody>
      </p:sp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1095102925"/>
              </p:ext>
            </p:extLst>
          </p:nvPr>
        </p:nvGraphicFramePr>
        <p:xfrm>
          <a:off x="1524000" y="2605490"/>
          <a:ext cx="6096000" cy="4902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4096793629"/>
              </p:ext>
            </p:extLst>
          </p:nvPr>
        </p:nvGraphicFramePr>
        <p:xfrm>
          <a:off x="1524000" y="3477522"/>
          <a:ext cx="6096000" cy="4902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02915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941092" y="323062"/>
            <a:ext cx="7337148" cy="649665"/>
          </a:xfrm>
        </p:spPr>
        <p:txBody>
          <a:bodyPr>
            <a:normAutofit/>
          </a:bodyPr>
          <a:lstStyle/>
          <a:p>
            <a:r>
              <a:rPr lang="es-ES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EXPRESIONES CONDICIONALES (DECODE)</a:t>
            </a:r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4" name="Rectangle 4"/>
          <p:cNvSpPr>
            <a:spLocks noChangeArrowheads="1"/>
          </p:cNvSpPr>
          <p:nvPr/>
        </p:nvSpPr>
        <p:spPr bwMode="blackGray">
          <a:xfrm>
            <a:off x="1486692" y="1312514"/>
            <a:ext cx="6129559" cy="10604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05000"/>
              </a:lnSpc>
              <a:spcBef>
                <a:spcPct val="0"/>
              </a:spcBef>
              <a:buClrTx/>
              <a:buSzPct val="100000"/>
            </a:pPr>
            <a:r>
              <a:rPr lang="es-CL" altLang="es-CL" dirty="0" smtClean="0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DECODE(</a:t>
            </a:r>
            <a:r>
              <a:rPr lang="es-CL" altLang="es-CL" i="1" dirty="0" err="1" smtClean="0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colum|expresión</a:t>
            </a:r>
            <a:r>
              <a:rPr lang="es-CL" altLang="es-CL" i="1" dirty="0" smtClean="0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, busca1, resulta1 </a:t>
            </a:r>
          </a:p>
          <a:p>
            <a:pPr algn="l">
              <a:lnSpc>
                <a:spcPct val="105000"/>
              </a:lnSpc>
              <a:spcBef>
                <a:spcPct val="0"/>
              </a:spcBef>
              <a:buClrTx/>
              <a:buSzPct val="100000"/>
            </a:pPr>
            <a:r>
              <a:rPr lang="es-CL" altLang="es-CL" i="1" dirty="0" smtClean="0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      			   </a:t>
            </a:r>
            <a:r>
              <a:rPr lang="es-CL" altLang="es-CL" dirty="0" smtClean="0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[</a:t>
            </a:r>
            <a:r>
              <a:rPr lang="es-CL" altLang="es-CL" i="1" dirty="0" smtClean="0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, busca2, resulta2, ...,</a:t>
            </a:r>
            <a:r>
              <a:rPr lang="es-CL" altLang="es-CL" dirty="0" smtClean="0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]</a:t>
            </a:r>
          </a:p>
          <a:p>
            <a:pPr algn="l">
              <a:lnSpc>
                <a:spcPct val="105000"/>
              </a:lnSpc>
              <a:spcBef>
                <a:spcPct val="0"/>
              </a:spcBef>
              <a:buClrTx/>
              <a:buSzPct val="100000"/>
            </a:pPr>
            <a:r>
              <a:rPr lang="es-CL" altLang="es-CL" i="1" dirty="0" smtClean="0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      			   </a:t>
            </a:r>
            <a:r>
              <a:rPr lang="es-CL" altLang="es-CL" dirty="0" smtClean="0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[</a:t>
            </a:r>
            <a:r>
              <a:rPr lang="es-CL" altLang="es-CL" i="1" dirty="0" smtClean="0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, </a:t>
            </a:r>
            <a:r>
              <a:rPr lang="es-CL" altLang="es-CL" i="1" dirty="0" err="1" smtClean="0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por_defecto</a:t>
            </a:r>
            <a:r>
              <a:rPr lang="es-CL" altLang="es-CL" dirty="0" smtClean="0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])</a:t>
            </a:r>
            <a:endParaRPr lang="es-CL" altLang="es-CL" dirty="0">
              <a:solidFill>
                <a:srgbClr val="000000"/>
              </a:solidFill>
              <a:latin typeface="Courier New" panose="02070309020205020404" pitchFamily="49" charset="0"/>
              <a:sym typeface="Arial" panose="020B0604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855634" y="2869434"/>
            <a:ext cx="750806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La función DECODE decodifica una expresión de una forma similar a la lógica IF-THEN-ELSE que se utiliza en varios </a:t>
            </a:r>
            <a:r>
              <a:rPr lang="es-ES" dirty="0" smtClean="0"/>
              <a:t>idiomas de programación.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La </a:t>
            </a:r>
            <a:r>
              <a:rPr lang="es-ES" dirty="0"/>
              <a:t>función DECODE descodifica </a:t>
            </a:r>
            <a:r>
              <a:rPr lang="es-ES" dirty="0" smtClean="0"/>
              <a:t>expresión </a:t>
            </a:r>
            <a:r>
              <a:rPr lang="es-ES" dirty="0"/>
              <a:t>después de compararla con cada valor </a:t>
            </a:r>
            <a:r>
              <a:rPr lang="es-ES" dirty="0" smtClean="0"/>
              <a:t>busca.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Si </a:t>
            </a:r>
            <a:r>
              <a:rPr lang="es-ES" dirty="0"/>
              <a:t>la expresión es la misma que </a:t>
            </a:r>
            <a:r>
              <a:rPr lang="es-ES" dirty="0" smtClean="0"/>
              <a:t>busca, </a:t>
            </a:r>
            <a:r>
              <a:rPr lang="es-ES" dirty="0"/>
              <a:t>se devuelve </a:t>
            </a:r>
            <a:r>
              <a:rPr lang="es-ES" dirty="0" smtClean="0"/>
              <a:t>resulta.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Si se omite el valor por defecto, se devuelve un valor nulo donde un valor de búsqueda no coincida con ninguno de los valores de resultado.</a:t>
            </a:r>
          </a:p>
        </p:txBody>
      </p:sp>
    </p:spTree>
    <p:extLst>
      <p:ext uri="{BB962C8B-B14F-4D97-AF65-F5344CB8AC3E}">
        <p14:creationId xmlns:p14="http://schemas.microsoft.com/office/powerpoint/2010/main" val="255497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941092" y="323062"/>
            <a:ext cx="7337148" cy="649665"/>
          </a:xfrm>
        </p:spPr>
        <p:txBody>
          <a:bodyPr>
            <a:normAutofit/>
          </a:bodyPr>
          <a:lstStyle/>
          <a:p>
            <a:r>
              <a:rPr lang="es-ES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EXPRESIONES CONDICIONALES (DECODE)</a:t>
            </a:r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808074" y="1435142"/>
            <a:ext cx="4954774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CL" dirty="0"/>
              <a:t>SELECT </a:t>
            </a:r>
            <a:r>
              <a:rPr lang="es-CL" dirty="0" err="1"/>
              <a:t>last_name</a:t>
            </a:r>
            <a:r>
              <a:rPr lang="es-CL" dirty="0"/>
              <a:t>, </a:t>
            </a:r>
            <a:r>
              <a:rPr lang="es-CL" dirty="0" err="1"/>
              <a:t>job_id</a:t>
            </a:r>
            <a:r>
              <a:rPr lang="es-CL" dirty="0"/>
              <a:t>, </a:t>
            </a:r>
            <a:r>
              <a:rPr lang="es-CL" dirty="0" err="1"/>
              <a:t>salary</a:t>
            </a:r>
            <a:r>
              <a:rPr lang="es-CL" dirty="0"/>
              <a:t>,</a:t>
            </a:r>
          </a:p>
          <a:p>
            <a:r>
              <a:rPr lang="es-CL" dirty="0"/>
              <a:t>       DECODE(</a:t>
            </a:r>
            <a:r>
              <a:rPr lang="es-CL" dirty="0" err="1"/>
              <a:t>job_id</a:t>
            </a:r>
            <a:r>
              <a:rPr lang="es-CL" dirty="0"/>
              <a:t>, 'IT_PROG',  1.10*</a:t>
            </a:r>
            <a:r>
              <a:rPr lang="es-CL" dirty="0" err="1"/>
              <a:t>salary</a:t>
            </a:r>
            <a:r>
              <a:rPr lang="es-CL" dirty="0"/>
              <a:t>,</a:t>
            </a:r>
          </a:p>
          <a:p>
            <a:r>
              <a:rPr lang="es-CL" dirty="0"/>
              <a:t>                     </a:t>
            </a:r>
            <a:r>
              <a:rPr lang="es-CL" dirty="0" smtClean="0"/>
              <a:t>		 </a:t>
            </a:r>
            <a:r>
              <a:rPr lang="es-CL" dirty="0"/>
              <a:t>'ST_CLERK', 1.15*</a:t>
            </a:r>
            <a:r>
              <a:rPr lang="es-CL" dirty="0" err="1"/>
              <a:t>salary</a:t>
            </a:r>
            <a:r>
              <a:rPr lang="es-CL" dirty="0"/>
              <a:t>,</a:t>
            </a:r>
          </a:p>
          <a:p>
            <a:r>
              <a:rPr lang="es-CL" dirty="0"/>
              <a:t>                      </a:t>
            </a:r>
            <a:r>
              <a:rPr lang="es-CL" dirty="0" smtClean="0"/>
              <a:t>		 'SA_REP</a:t>
            </a:r>
            <a:r>
              <a:rPr lang="es-CL" dirty="0"/>
              <a:t>',   1.20*</a:t>
            </a:r>
            <a:r>
              <a:rPr lang="es-CL" dirty="0" err="1"/>
              <a:t>salary</a:t>
            </a:r>
            <a:r>
              <a:rPr lang="es-CL" dirty="0"/>
              <a:t>,</a:t>
            </a:r>
          </a:p>
          <a:p>
            <a:r>
              <a:rPr lang="es-CL" dirty="0"/>
              <a:t>                      </a:t>
            </a:r>
            <a:r>
              <a:rPr lang="es-CL" dirty="0" smtClean="0"/>
              <a:t>		 </a:t>
            </a:r>
            <a:r>
              <a:rPr lang="es-CL" dirty="0" err="1" smtClean="0"/>
              <a:t>salary</a:t>
            </a:r>
            <a:r>
              <a:rPr lang="es-CL" dirty="0" smtClean="0"/>
              <a:t>)   </a:t>
            </a:r>
            <a:r>
              <a:rPr lang="es-CL" dirty="0"/>
              <a:t>"SUELDO REVISADO"</a:t>
            </a:r>
          </a:p>
          <a:p>
            <a:r>
              <a:rPr lang="es-CL" dirty="0"/>
              <a:t>FROM   </a:t>
            </a:r>
            <a:r>
              <a:rPr lang="es-CL" dirty="0" err="1"/>
              <a:t>employees</a:t>
            </a:r>
            <a:r>
              <a:rPr lang="es-CL" dirty="0"/>
              <a:t>;</a:t>
            </a:r>
          </a:p>
        </p:txBody>
      </p:sp>
      <p:sp>
        <p:nvSpPr>
          <p:cNvPr id="5" name="Rectángulo 4"/>
          <p:cNvSpPr/>
          <p:nvPr/>
        </p:nvSpPr>
        <p:spPr>
          <a:xfrm>
            <a:off x="941091" y="3577203"/>
            <a:ext cx="6969531" cy="14773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dirty="0"/>
              <a:t>En la sentencia SQL de la diapositiva, se prueba el valor de JOB_ID. </a:t>
            </a:r>
            <a:endParaRPr lang="es-ES" dirty="0" smtClean="0"/>
          </a:p>
          <a:p>
            <a:r>
              <a:rPr lang="es-ES" dirty="0" smtClean="0"/>
              <a:t>Si </a:t>
            </a:r>
            <a:r>
              <a:rPr lang="es-ES" dirty="0"/>
              <a:t>JOB_ID es IT_PROG, el aumento de salario es del 10%; </a:t>
            </a:r>
            <a:endParaRPr lang="es-ES" dirty="0" smtClean="0"/>
          </a:p>
          <a:p>
            <a:r>
              <a:rPr lang="es-ES" dirty="0" smtClean="0"/>
              <a:t>si </a:t>
            </a:r>
            <a:r>
              <a:rPr lang="es-ES" dirty="0"/>
              <a:t>JOB_ID es ST_CLERK, el aumento de salario es del 15%; </a:t>
            </a:r>
            <a:endParaRPr lang="es-ES" dirty="0" smtClean="0"/>
          </a:p>
          <a:p>
            <a:r>
              <a:rPr lang="es-ES" dirty="0" smtClean="0"/>
              <a:t>si </a:t>
            </a:r>
            <a:r>
              <a:rPr lang="es-ES" dirty="0"/>
              <a:t>JOB_ID es SA_REP, el aumento del salario es del 20%. </a:t>
            </a:r>
            <a:endParaRPr lang="es-ES" dirty="0" smtClean="0"/>
          </a:p>
          <a:p>
            <a:r>
              <a:rPr lang="es-ES" dirty="0" smtClean="0"/>
              <a:t>Para </a:t>
            </a:r>
            <a:r>
              <a:rPr lang="es-ES" dirty="0"/>
              <a:t>el resto de otros roles de cargo, no hay ningún aumento de salario.</a:t>
            </a:r>
          </a:p>
        </p:txBody>
      </p:sp>
      <p:grpSp>
        <p:nvGrpSpPr>
          <p:cNvPr id="9" name="Grupo 8"/>
          <p:cNvGrpSpPr/>
          <p:nvPr/>
        </p:nvGrpSpPr>
        <p:grpSpPr>
          <a:xfrm>
            <a:off x="3067495" y="3418077"/>
            <a:ext cx="5390706" cy="2652116"/>
            <a:chOff x="3067495" y="3418077"/>
            <a:chExt cx="5390706" cy="2652116"/>
          </a:xfrm>
        </p:grpSpPr>
        <p:sp>
          <p:nvSpPr>
            <p:cNvPr id="8" name="Rectángulo 7"/>
            <p:cNvSpPr/>
            <p:nvPr/>
          </p:nvSpPr>
          <p:spPr>
            <a:xfrm>
              <a:off x="3067495" y="4038868"/>
              <a:ext cx="5390706" cy="20313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s-CL" dirty="0"/>
                <a:t>SELECT </a:t>
              </a:r>
              <a:r>
                <a:rPr lang="es-CL" dirty="0" err="1"/>
                <a:t>last_name</a:t>
              </a:r>
              <a:r>
                <a:rPr lang="es-CL" dirty="0"/>
                <a:t>, </a:t>
              </a:r>
              <a:r>
                <a:rPr lang="es-CL" dirty="0" err="1"/>
                <a:t>job_id</a:t>
              </a:r>
              <a:r>
                <a:rPr lang="es-CL" dirty="0"/>
                <a:t>, </a:t>
              </a:r>
              <a:r>
                <a:rPr lang="es-CL" dirty="0" err="1"/>
                <a:t>salary</a:t>
              </a:r>
              <a:r>
                <a:rPr lang="es-CL" dirty="0"/>
                <a:t>,</a:t>
              </a:r>
            </a:p>
            <a:p>
              <a:r>
                <a:rPr lang="es-CL" dirty="0"/>
                <a:t>       </a:t>
              </a:r>
              <a:r>
                <a:rPr lang="es-CL" dirty="0" smtClean="0"/>
                <a:t>	CASE </a:t>
              </a:r>
              <a:r>
                <a:rPr lang="es-CL" dirty="0" err="1"/>
                <a:t>job_id</a:t>
              </a:r>
              <a:r>
                <a:rPr lang="es-CL" dirty="0"/>
                <a:t> WHEN 'IT_PROG'  THEN  1.10*</a:t>
              </a:r>
              <a:r>
                <a:rPr lang="es-CL" dirty="0" err="1"/>
                <a:t>salary</a:t>
              </a:r>
              <a:endParaRPr lang="es-CL" dirty="0"/>
            </a:p>
            <a:p>
              <a:r>
                <a:rPr lang="es-CL" dirty="0"/>
                <a:t>                 </a:t>
              </a:r>
              <a:r>
                <a:rPr lang="es-CL" dirty="0" smtClean="0"/>
                <a:t>              WHEN </a:t>
              </a:r>
              <a:r>
                <a:rPr lang="es-CL" dirty="0"/>
                <a:t>'ST_CLERK' THEN  1.15*</a:t>
              </a:r>
              <a:r>
                <a:rPr lang="es-CL" dirty="0" err="1"/>
                <a:t>salary</a:t>
              </a:r>
              <a:endParaRPr lang="es-CL" dirty="0"/>
            </a:p>
            <a:p>
              <a:r>
                <a:rPr lang="es-CL" dirty="0"/>
                <a:t>                 </a:t>
              </a:r>
              <a:r>
                <a:rPr lang="es-CL" dirty="0" smtClean="0"/>
                <a:t>              WHEN </a:t>
              </a:r>
              <a:r>
                <a:rPr lang="es-CL" dirty="0"/>
                <a:t>'SA_REP'   THEN  1.20*</a:t>
              </a:r>
              <a:r>
                <a:rPr lang="es-CL" dirty="0" err="1"/>
                <a:t>salary</a:t>
              </a:r>
              <a:endParaRPr lang="es-CL" dirty="0"/>
            </a:p>
            <a:p>
              <a:r>
                <a:rPr lang="es-CL" dirty="0"/>
                <a:t>       </a:t>
              </a:r>
              <a:r>
                <a:rPr lang="es-CL" dirty="0" smtClean="0"/>
                <a:t>		              ELSE      </a:t>
              </a:r>
              <a:r>
                <a:rPr lang="es-CL" dirty="0" err="1"/>
                <a:t>salary</a:t>
              </a:r>
              <a:r>
                <a:rPr lang="es-CL" dirty="0"/>
                <a:t> </a:t>
              </a:r>
              <a:endParaRPr lang="es-CL" dirty="0" smtClean="0"/>
            </a:p>
            <a:p>
              <a:r>
                <a:rPr lang="es-CL" dirty="0"/>
                <a:t>	</a:t>
              </a:r>
              <a:r>
                <a:rPr lang="es-CL" dirty="0" smtClean="0"/>
                <a:t>END     </a:t>
              </a:r>
              <a:r>
                <a:rPr lang="es-CL" dirty="0"/>
                <a:t>"SUELDO REVISADO"</a:t>
              </a:r>
            </a:p>
            <a:p>
              <a:r>
                <a:rPr lang="es-CL" dirty="0"/>
                <a:t>FROM   </a:t>
              </a:r>
              <a:r>
                <a:rPr lang="es-CL" dirty="0" err="1"/>
                <a:t>employees</a:t>
              </a:r>
              <a:r>
                <a:rPr lang="es-CL" dirty="0"/>
                <a:t>;</a:t>
              </a:r>
            </a:p>
          </p:txBody>
        </p:sp>
        <p:sp>
          <p:nvSpPr>
            <p:cNvPr id="7" name="Flecha abajo 6"/>
            <p:cNvSpPr/>
            <p:nvPr/>
          </p:nvSpPr>
          <p:spPr>
            <a:xfrm rot="19318246">
              <a:off x="4638588" y="3418077"/>
              <a:ext cx="637954" cy="382772"/>
            </a:xfrm>
            <a:prstGeom prst="downArrow">
              <a:avLst/>
            </a:prstGeom>
            <a:gradFill>
              <a:gsLst>
                <a:gs pos="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</a:gra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</p:spTree>
    <p:extLst>
      <p:ext uri="{BB962C8B-B14F-4D97-AF65-F5344CB8AC3E}">
        <p14:creationId xmlns:p14="http://schemas.microsoft.com/office/powerpoint/2010/main" val="349950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941092" y="323062"/>
            <a:ext cx="7337148" cy="649665"/>
          </a:xfrm>
        </p:spPr>
        <p:txBody>
          <a:bodyPr>
            <a:normAutofit/>
          </a:bodyPr>
          <a:lstStyle/>
          <a:p>
            <a:r>
              <a:rPr lang="es-ES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EXPRESIONES CONDICIONALES (DECODE)</a:t>
            </a:r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85060" y="1128233"/>
            <a:ext cx="7895468" cy="430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Arial" panose="020B0604020202020204" pitchFamily="34" charset="0"/>
              <a:buNone/>
            </a:pPr>
            <a:r>
              <a:rPr lang="es-CL" altLang="es-CL" dirty="0" smtClean="0">
                <a:cs typeface="Arial" panose="020B0604020202020204" pitchFamily="34" charset="0"/>
                <a:sym typeface="Arial" panose="020B0604020202020204" pitchFamily="34" charset="0"/>
              </a:rPr>
              <a:t>Otro ejemplo para utilizar la función </a:t>
            </a:r>
            <a:r>
              <a:rPr lang="es-CL" altLang="es-CL" dirty="0" smtClean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DECODE,</a:t>
            </a:r>
            <a:r>
              <a:rPr lang="es-CL" altLang="es-CL" dirty="0" smtClean="0">
                <a:cs typeface="Arial" panose="020B0604020202020204" pitchFamily="34" charset="0"/>
                <a:sym typeface="Arial" panose="020B0604020202020204" pitchFamily="34" charset="0"/>
              </a:rPr>
              <a:t> es determinar los impuestos para cada empleado del departamento 80 según su salario mensual. </a:t>
            </a:r>
          </a:p>
          <a:p>
            <a:pPr lvl="1">
              <a:buFont typeface="Arial" panose="020B0604020202020204" pitchFamily="34" charset="0"/>
              <a:buNone/>
            </a:pPr>
            <a:endParaRPr lang="es-CL" altLang="es-CL" dirty="0" smtClean="0">
              <a:cs typeface="Arial" panose="020B0604020202020204" pitchFamily="34" charset="0"/>
              <a:sym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None/>
            </a:pPr>
            <a:r>
              <a:rPr lang="es-CL" altLang="es-CL" dirty="0" smtClean="0">
                <a:cs typeface="Arial" panose="020B0604020202020204" pitchFamily="34" charset="0"/>
                <a:sym typeface="Arial" panose="020B0604020202020204" pitchFamily="34" charset="0"/>
              </a:rPr>
              <a:t>Los impuestos son los siguientes: </a:t>
            </a:r>
          </a:p>
          <a:p>
            <a:pPr lvl="1">
              <a:buFont typeface="Arial" panose="020B0604020202020204" pitchFamily="34" charset="0"/>
              <a:buNone/>
            </a:pPr>
            <a:endParaRPr lang="es-CL" altLang="es-CL" b="1" i="1" dirty="0" smtClean="0">
              <a:cs typeface="Arial" panose="020B0604020202020204" pitchFamily="34" charset="0"/>
              <a:sym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None/>
            </a:pPr>
            <a:r>
              <a:rPr lang="es-CL" altLang="es-CL" b="1" i="1" dirty="0" smtClean="0">
                <a:cs typeface="Arial" panose="020B0604020202020204" pitchFamily="34" charset="0"/>
                <a:sym typeface="Arial" panose="020B0604020202020204" pitchFamily="34" charset="0"/>
              </a:rPr>
              <a:t>Rango de Sueldo Mensual	     Impuesto	</a:t>
            </a:r>
          </a:p>
          <a:p>
            <a:pPr lvl="1">
              <a:spcBef>
                <a:spcPct val="15000"/>
              </a:spcBef>
              <a:buFont typeface="Arial" panose="020B0604020202020204" pitchFamily="34" charset="0"/>
              <a:buNone/>
            </a:pPr>
            <a:r>
              <a:rPr lang="es-CL" altLang="es-CL" dirty="0" smtClean="0">
                <a:cs typeface="Arial" panose="020B0604020202020204" pitchFamily="34" charset="0"/>
                <a:sym typeface="Arial" panose="020B0604020202020204" pitchFamily="34" charset="0"/>
              </a:rPr>
              <a:t>$          0,00 –   1.999,99			00%	</a:t>
            </a:r>
          </a:p>
          <a:p>
            <a:pPr lvl="1">
              <a:spcBef>
                <a:spcPct val="15000"/>
              </a:spcBef>
              <a:buFont typeface="Arial" panose="020B0604020202020204" pitchFamily="34" charset="0"/>
              <a:buNone/>
            </a:pPr>
            <a:r>
              <a:rPr lang="es-CL" altLang="es-CL" dirty="0" smtClean="0">
                <a:cs typeface="Arial" panose="020B0604020202020204" pitchFamily="34" charset="0"/>
                <a:sym typeface="Arial" panose="020B0604020202020204" pitchFamily="34" charset="0"/>
              </a:rPr>
              <a:t>$  2.000,00 –   3.999,99			09%	</a:t>
            </a:r>
          </a:p>
          <a:p>
            <a:pPr lvl="1">
              <a:spcBef>
                <a:spcPct val="15000"/>
              </a:spcBef>
              <a:buFont typeface="Arial" panose="020B0604020202020204" pitchFamily="34" charset="0"/>
              <a:buNone/>
            </a:pPr>
            <a:r>
              <a:rPr lang="es-CL" altLang="es-CL" dirty="0" smtClean="0">
                <a:cs typeface="Arial" panose="020B0604020202020204" pitchFamily="34" charset="0"/>
                <a:sym typeface="Arial" panose="020B0604020202020204" pitchFamily="34" charset="0"/>
              </a:rPr>
              <a:t>$  4.000,00 –   5.999,99			20%	</a:t>
            </a:r>
          </a:p>
          <a:p>
            <a:pPr lvl="1">
              <a:spcBef>
                <a:spcPct val="15000"/>
              </a:spcBef>
              <a:buFont typeface="Arial" panose="020B0604020202020204" pitchFamily="34" charset="0"/>
              <a:buNone/>
            </a:pPr>
            <a:r>
              <a:rPr lang="es-CL" altLang="es-CL" dirty="0" smtClean="0">
                <a:cs typeface="Arial" panose="020B0604020202020204" pitchFamily="34" charset="0"/>
                <a:sym typeface="Arial" panose="020B0604020202020204" pitchFamily="34" charset="0"/>
              </a:rPr>
              <a:t>$  6.000,00 –   7.999,99			30%	</a:t>
            </a:r>
          </a:p>
          <a:p>
            <a:pPr lvl="1">
              <a:spcBef>
                <a:spcPct val="15000"/>
              </a:spcBef>
              <a:buFont typeface="Arial" panose="020B0604020202020204" pitchFamily="34" charset="0"/>
              <a:buNone/>
            </a:pPr>
            <a:r>
              <a:rPr lang="es-CL" altLang="es-CL" dirty="0" smtClean="0">
                <a:cs typeface="Arial" panose="020B0604020202020204" pitchFamily="34" charset="0"/>
                <a:sym typeface="Arial" panose="020B0604020202020204" pitchFamily="34" charset="0"/>
              </a:rPr>
              <a:t>$  8.000,00 –   9.999,99			40%	</a:t>
            </a:r>
          </a:p>
          <a:p>
            <a:pPr lvl="1">
              <a:spcBef>
                <a:spcPct val="15000"/>
              </a:spcBef>
              <a:buFont typeface="Arial" panose="020B0604020202020204" pitchFamily="34" charset="0"/>
              <a:buNone/>
            </a:pPr>
            <a:r>
              <a:rPr lang="es-CL" altLang="es-CL" dirty="0" smtClean="0">
                <a:cs typeface="Arial" panose="020B0604020202020204" pitchFamily="34" charset="0"/>
                <a:sym typeface="Arial" panose="020B0604020202020204" pitchFamily="34" charset="0"/>
              </a:rPr>
              <a:t>$10.000,00 – 11.999,99			42%	</a:t>
            </a:r>
          </a:p>
          <a:p>
            <a:pPr lvl="1">
              <a:spcBef>
                <a:spcPct val="15000"/>
              </a:spcBef>
              <a:buFont typeface="Arial" panose="020B0604020202020204" pitchFamily="34" charset="0"/>
              <a:buNone/>
            </a:pPr>
            <a:r>
              <a:rPr lang="es-CL" altLang="es-CL" dirty="0" smtClean="0">
                <a:cs typeface="Arial" panose="020B0604020202020204" pitchFamily="34" charset="0"/>
                <a:sym typeface="Arial" panose="020B0604020202020204" pitchFamily="34" charset="0"/>
              </a:rPr>
              <a:t>$12.200,00 – 13.999,99			44%	</a:t>
            </a:r>
          </a:p>
          <a:p>
            <a:pPr lvl="1">
              <a:spcBef>
                <a:spcPct val="15000"/>
              </a:spcBef>
              <a:buFont typeface="Arial" panose="020B0604020202020204" pitchFamily="34" charset="0"/>
              <a:buNone/>
            </a:pPr>
            <a:r>
              <a:rPr lang="es-CL" altLang="es-CL" dirty="0" smtClean="0">
                <a:cs typeface="Arial" panose="020B0604020202020204" pitchFamily="34" charset="0"/>
                <a:sym typeface="Arial" panose="020B0604020202020204" pitchFamily="34" charset="0"/>
              </a:rPr>
              <a:t>$14.000,00 o superior			45%</a:t>
            </a:r>
            <a:endParaRPr lang="es-CL" altLang="es-CL" dirty="0"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5039310" y="2645873"/>
            <a:ext cx="3381153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CL" dirty="0"/>
              <a:t>SELECT </a:t>
            </a:r>
            <a:r>
              <a:rPr lang="es-CL" dirty="0" err="1"/>
              <a:t>last_name</a:t>
            </a:r>
            <a:r>
              <a:rPr lang="es-CL" dirty="0"/>
              <a:t>, </a:t>
            </a:r>
            <a:r>
              <a:rPr lang="es-CL" dirty="0" err="1"/>
              <a:t>salary</a:t>
            </a:r>
            <a:r>
              <a:rPr lang="es-CL" dirty="0"/>
              <a:t>,</a:t>
            </a:r>
          </a:p>
          <a:p>
            <a:r>
              <a:rPr lang="es-CL" dirty="0"/>
              <a:t> DECODE (TRUNC(</a:t>
            </a:r>
            <a:r>
              <a:rPr lang="es-CL" dirty="0" err="1"/>
              <a:t>salary</a:t>
            </a:r>
            <a:r>
              <a:rPr lang="es-CL" dirty="0"/>
              <a:t>/2000, 0),</a:t>
            </a:r>
          </a:p>
          <a:p>
            <a:r>
              <a:rPr lang="es-CL" dirty="0"/>
              <a:t>           </a:t>
            </a:r>
            <a:r>
              <a:rPr lang="es-CL" dirty="0" smtClean="0"/>
              <a:t>                       0</a:t>
            </a:r>
            <a:r>
              <a:rPr lang="es-CL" dirty="0"/>
              <a:t>, 0.00,</a:t>
            </a:r>
          </a:p>
          <a:p>
            <a:r>
              <a:rPr lang="es-CL" dirty="0"/>
              <a:t>           </a:t>
            </a:r>
            <a:r>
              <a:rPr lang="es-CL" dirty="0" smtClean="0"/>
              <a:t>                       1</a:t>
            </a:r>
            <a:r>
              <a:rPr lang="es-CL" dirty="0"/>
              <a:t>, 0.09,</a:t>
            </a:r>
          </a:p>
          <a:p>
            <a:r>
              <a:rPr lang="es-CL" dirty="0"/>
              <a:t>           </a:t>
            </a:r>
            <a:r>
              <a:rPr lang="es-CL" dirty="0" smtClean="0"/>
              <a:t>                       2</a:t>
            </a:r>
            <a:r>
              <a:rPr lang="es-CL" dirty="0"/>
              <a:t>, 0.20,</a:t>
            </a:r>
          </a:p>
          <a:p>
            <a:r>
              <a:rPr lang="es-CL" dirty="0"/>
              <a:t>           </a:t>
            </a:r>
            <a:r>
              <a:rPr lang="es-CL" dirty="0" smtClean="0"/>
              <a:t>                       3</a:t>
            </a:r>
            <a:r>
              <a:rPr lang="es-CL" dirty="0"/>
              <a:t>, 0.30,</a:t>
            </a:r>
          </a:p>
          <a:p>
            <a:r>
              <a:rPr lang="es-CL" dirty="0"/>
              <a:t>           </a:t>
            </a:r>
            <a:r>
              <a:rPr lang="es-CL" dirty="0" smtClean="0"/>
              <a:t>                       4</a:t>
            </a:r>
            <a:r>
              <a:rPr lang="es-CL" dirty="0"/>
              <a:t>, 0.40,</a:t>
            </a:r>
          </a:p>
          <a:p>
            <a:r>
              <a:rPr lang="es-CL" dirty="0"/>
              <a:t>    </a:t>
            </a:r>
            <a:r>
              <a:rPr lang="es-CL" dirty="0" smtClean="0"/>
              <a:t>         </a:t>
            </a:r>
            <a:r>
              <a:rPr lang="es-CL" dirty="0"/>
              <a:t> </a:t>
            </a:r>
            <a:r>
              <a:rPr lang="es-CL" dirty="0" smtClean="0"/>
              <a:t>                    5</a:t>
            </a:r>
            <a:r>
              <a:rPr lang="es-CL" dirty="0"/>
              <a:t>, 0.42,</a:t>
            </a:r>
          </a:p>
          <a:p>
            <a:r>
              <a:rPr lang="es-CL" dirty="0"/>
              <a:t>          </a:t>
            </a:r>
            <a:r>
              <a:rPr lang="es-CL" dirty="0" smtClean="0"/>
              <a:t>                        </a:t>
            </a:r>
            <a:r>
              <a:rPr lang="es-CL" dirty="0"/>
              <a:t>6, 0.44,</a:t>
            </a:r>
          </a:p>
          <a:p>
            <a:r>
              <a:rPr lang="es-CL" dirty="0"/>
              <a:t>  </a:t>
            </a:r>
            <a:r>
              <a:rPr lang="es-CL" dirty="0" smtClean="0"/>
              <a:t>                                </a:t>
            </a:r>
            <a:r>
              <a:rPr lang="es-CL" dirty="0"/>
              <a:t>0.45) Impuesto</a:t>
            </a:r>
          </a:p>
          <a:p>
            <a:r>
              <a:rPr lang="es-CL" dirty="0"/>
              <a:t>FROM   </a:t>
            </a:r>
            <a:r>
              <a:rPr lang="es-CL" dirty="0" err="1"/>
              <a:t>employees</a:t>
            </a:r>
            <a:endParaRPr lang="es-CL" dirty="0"/>
          </a:p>
          <a:p>
            <a:r>
              <a:rPr lang="es-CL" dirty="0"/>
              <a:t>WHERE  </a:t>
            </a:r>
            <a:r>
              <a:rPr lang="es-CL" dirty="0" err="1"/>
              <a:t>department_id</a:t>
            </a:r>
            <a:r>
              <a:rPr lang="es-CL" dirty="0"/>
              <a:t> = 80;</a:t>
            </a:r>
          </a:p>
        </p:txBody>
      </p:sp>
    </p:spTree>
    <p:extLst>
      <p:ext uri="{BB962C8B-B14F-4D97-AF65-F5344CB8AC3E}">
        <p14:creationId xmlns:p14="http://schemas.microsoft.com/office/powerpoint/2010/main" val="130211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705770" y="177363"/>
            <a:ext cx="7243823" cy="649665"/>
          </a:xfrm>
        </p:spPr>
        <p:txBody>
          <a:bodyPr>
            <a:normAutofit/>
          </a:bodyPr>
          <a:lstStyle/>
          <a:p>
            <a:pPr algn="l"/>
            <a:r>
              <a:rPr lang="es-CL" sz="2400" b="1" dirty="0">
                <a:solidFill>
                  <a:srgbClr val="D40202"/>
                </a:solidFill>
                <a:latin typeface="Myriad Pro"/>
                <a:cs typeface="Myriad Pro"/>
              </a:rPr>
              <a:t>CONVERSIÓN IMPLÍCITA DEL TIPO DE DATOS</a:t>
            </a: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705769" y="1078720"/>
            <a:ext cx="76670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En general, el servidor de Oracle utiliza la regla de expresiones cuando se necesita una conversión de tipo de dato.</a:t>
            </a:r>
          </a:p>
        </p:txBody>
      </p:sp>
      <p:sp>
        <p:nvSpPr>
          <p:cNvPr id="4" name="Rectángulo 3"/>
          <p:cNvSpPr/>
          <p:nvPr/>
        </p:nvSpPr>
        <p:spPr>
          <a:xfrm>
            <a:off x="705769" y="5324330"/>
            <a:ext cx="757891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indent="-628650"/>
            <a:r>
              <a:rPr lang="es-CL" b="1" dirty="0" smtClean="0"/>
              <a:t>Nota:</a:t>
            </a:r>
            <a:r>
              <a:rPr lang="es-CL" dirty="0" smtClean="0"/>
              <a:t> 	Las conversiones de CHAR a NUMBER se realizan correctamente sólo si la cadena de caracteres representa un número válido.</a:t>
            </a:r>
          </a:p>
          <a:p>
            <a:pPr marL="628650"/>
            <a:r>
              <a:rPr lang="es-CL" altLang="es-CL" dirty="0">
                <a:sym typeface="Arial" panose="020B0604020202020204" pitchFamily="34" charset="0"/>
              </a:rPr>
              <a:t>Las conversiones de CHAR a DATE se realizan correctamente sólo si la cadena de caracteres representa </a:t>
            </a:r>
            <a:r>
              <a:rPr lang="es-CL" altLang="es-CL" dirty="0" smtClean="0">
                <a:sym typeface="Arial" panose="020B0604020202020204" pitchFamily="34" charset="0"/>
              </a:rPr>
              <a:t>una fecha válida.</a:t>
            </a:r>
            <a:endParaRPr lang="es-CL" altLang="es-CL" dirty="0">
              <a:sym typeface="Arial" panose="020B0604020202020204" pitchFamily="34" charset="0"/>
            </a:endParaRPr>
          </a:p>
          <a:p>
            <a:endParaRPr lang="es-CL" dirty="0"/>
          </a:p>
        </p:txBody>
      </p:sp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2163231423"/>
              </p:ext>
            </p:extLst>
          </p:nvPr>
        </p:nvGraphicFramePr>
        <p:xfrm>
          <a:off x="1524000" y="2605490"/>
          <a:ext cx="6096000" cy="4902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3881163207"/>
              </p:ext>
            </p:extLst>
          </p:nvPr>
        </p:nvGraphicFramePr>
        <p:xfrm>
          <a:off x="1524000" y="3477522"/>
          <a:ext cx="6096000" cy="4902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62692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705770" y="177363"/>
            <a:ext cx="7243823" cy="649665"/>
          </a:xfrm>
        </p:spPr>
        <p:txBody>
          <a:bodyPr>
            <a:normAutofit/>
          </a:bodyPr>
          <a:lstStyle/>
          <a:p>
            <a:pPr algn="l"/>
            <a:r>
              <a:rPr lang="es-CL" sz="2400" b="1" dirty="0">
                <a:solidFill>
                  <a:srgbClr val="D40202"/>
                </a:solidFill>
                <a:latin typeface="Myriad Pro"/>
                <a:cs typeface="Myriad Pro"/>
              </a:rPr>
              <a:t>CONVERSIÓN </a:t>
            </a:r>
            <a:r>
              <a:rPr lang="es-CL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EXPLÍCITA </a:t>
            </a:r>
            <a:r>
              <a:rPr lang="es-CL" sz="2400" b="1" dirty="0">
                <a:solidFill>
                  <a:srgbClr val="D40202"/>
                </a:solidFill>
                <a:latin typeface="Myriad Pro"/>
                <a:cs typeface="Myriad Pro"/>
              </a:rPr>
              <a:t>DEL TIPO DE DATOS</a:t>
            </a: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392380780"/>
              </p:ext>
            </p:extLst>
          </p:nvPr>
        </p:nvGraphicFramePr>
        <p:xfrm>
          <a:off x="1524001" y="1319882"/>
          <a:ext cx="3907316" cy="2194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Diagrama 9"/>
          <p:cNvGraphicFramePr/>
          <p:nvPr>
            <p:extLst>
              <p:ext uri="{D42A27DB-BD31-4B8C-83A1-F6EECF244321}">
                <p14:modId xmlns:p14="http://schemas.microsoft.com/office/powerpoint/2010/main" val="1237290808"/>
              </p:ext>
            </p:extLst>
          </p:nvPr>
        </p:nvGraphicFramePr>
        <p:xfrm>
          <a:off x="3339948" y="1319882"/>
          <a:ext cx="3907316" cy="2194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2643174" y="3355996"/>
            <a:ext cx="166896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Pct val="100000"/>
            </a:pPr>
            <a:r>
              <a:rPr lang="en-US" altLang="es-CL" sz="2000" dirty="0" smtClean="0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TO_NUMBER</a:t>
            </a:r>
            <a:endParaRPr lang="en-US" altLang="es-CL" sz="2000" dirty="0">
              <a:solidFill>
                <a:srgbClr val="000000"/>
              </a:solidFill>
              <a:latin typeface="Courier New" panose="02070309020205020404" pitchFamily="49" charset="0"/>
              <a:sym typeface="Arial" panose="020B0604020202020204" pitchFamily="34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798320" y="1106363"/>
            <a:ext cx="1358676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Pct val="100000"/>
            </a:pPr>
            <a:r>
              <a:rPr lang="en-US" altLang="es-CL" sz="2000" dirty="0" smtClean="0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TO_CHAR</a:t>
            </a:r>
            <a:endParaRPr lang="en-US" altLang="es-CL" sz="2000" dirty="0">
              <a:solidFill>
                <a:srgbClr val="000000"/>
              </a:solidFill>
              <a:latin typeface="Courier New" panose="02070309020205020404" pitchFamily="49" charset="0"/>
              <a:sym typeface="Arial" panose="020B0604020202020204" pitchFamily="34" charset="0"/>
            </a:endParaRP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4661570" y="3330571"/>
            <a:ext cx="133638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Pct val="100000"/>
            </a:pPr>
            <a:r>
              <a:rPr lang="en-US" altLang="es-CL" sz="2000" dirty="0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TO_CHAR</a:t>
            </a:r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4676166" y="1133073"/>
            <a:ext cx="1510301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Pct val="100000"/>
            </a:pPr>
            <a:r>
              <a:rPr lang="en-US" altLang="es-CL" sz="2000" dirty="0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TO_DATE</a:t>
            </a: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783861"/>
              </p:ext>
            </p:extLst>
          </p:nvPr>
        </p:nvGraphicFramePr>
        <p:xfrm>
          <a:off x="450745" y="3858106"/>
          <a:ext cx="8224332" cy="23552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55163">
                  <a:extLst>
                    <a:ext uri="{9D8B030D-6E8A-4147-A177-3AD203B41FA5}">
                      <a16:colId xmlns:a16="http://schemas.microsoft.com/office/drawing/2014/main" val="4262213692"/>
                    </a:ext>
                  </a:extLst>
                </a:gridCol>
                <a:gridCol w="5369169">
                  <a:extLst>
                    <a:ext uri="{9D8B030D-6E8A-4147-A177-3AD203B41FA5}">
                      <a16:colId xmlns:a16="http://schemas.microsoft.com/office/drawing/2014/main" val="275314227"/>
                    </a:ext>
                  </a:extLst>
                </a:gridCol>
              </a:tblGrid>
              <a:tr h="366739">
                <a:tc>
                  <a:txBody>
                    <a:bodyPr/>
                    <a:lstStyle/>
                    <a:p>
                      <a:pPr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600" b="1" kern="0" dirty="0">
                          <a:effectLst/>
                        </a:rPr>
                        <a:t>Función</a:t>
                      </a:r>
                      <a:endParaRPr lang="es-CL" sz="1600" b="1" kern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600" b="1" dirty="0">
                          <a:effectLst/>
                        </a:rPr>
                        <a:t>Objetivo</a:t>
                      </a:r>
                      <a:endParaRPr lang="es-CL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945386"/>
                  </a:ext>
                </a:extLst>
              </a:tr>
              <a:tr h="640231">
                <a:tc>
                  <a:txBody>
                    <a:bodyPr/>
                    <a:lstStyle/>
                    <a:p>
                      <a:pPr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600">
                          <a:effectLst/>
                        </a:rPr>
                        <a:t>TO_CHAR(numero|fecha [, fmt])</a:t>
                      </a:r>
                      <a:endParaRPr lang="es-CL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ts val="14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es-CL" sz="1600" dirty="0">
                          <a:effectLst/>
                        </a:rPr>
                        <a:t>Convertir un valor de fecha o número a una cadena de caracteres VARCHAR2 con el modelo de formato </a:t>
                      </a:r>
                      <a:r>
                        <a:rPr lang="es-CL" sz="1600" dirty="0" err="1">
                          <a:effectLst/>
                        </a:rPr>
                        <a:t>fmt</a:t>
                      </a:r>
                      <a:endParaRPr lang="es-CL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435349"/>
                  </a:ext>
                </a:extLst>
              </a:tr>
              <a:tr h="703385">
                <a:tc>
                  <a:txBody>
                    <a:bodyPr/>
                    <a:lstStyle/>
                    <a:p>
                      <a:pPr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600">
                          <a:effectLst/>
                        </a:rPr>
                        <a:t>TO_NUMBER(carácter [, fmt])</a:t>
                      </a:r>
                      <a:endParaRPr lang="es-CL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ts val="14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es-CL" sz="1600">
                          <a:effectLst/>
                        </a:rPr>
                        <a:t>Convertir una cadena de caracteres que contiene dígitos a un número en el formato especificado por el modelo de formato opcional fmt.</a:t>
                      </a:r>
                      <a:endParaRPr lang="es-CL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487826"/>
                  </a:ext>
                </a:extLst>
              </a:tr>
              <a:tr h="644888">
                <a:tc>
                  <a:txBody>
                    <a:bodyPr/>
                    <a:lstStyle/>
                    <a:p>
                      <a:pPr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600">
                          <a:effectLst/>
                        </a:rPr>
                        <a:t>TO_DATE(carácter [, fmt])</a:t>
                      </a:r>
                      <a:endParaRPr lang="es-CL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ts val="14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es-CL" sz="1600" dirty="0">
                          <a:effectLst/>
                        </a:rPr>
                        <a:t>Convertir una cadena de caracteres que representa una fecha en un valor de fecha según el valor de </a:t>
                      </a:r>
                      <a:r>
                        <a:rPr lang="es-CL" sz="1600" dirty="0" err="1">
                          <a:effectLst/>
                        </a:rPr>
                        <a:t>fmt</a:t>
                      </a:r>
                      <a:r>
                        <a:rPr lang="es-CL" sz="1600" dirty="0">
                          <a:effectLst/>
                        </a:rPr>
                        <a:t> especificado. Si se omite </a:t>
                      </a:r>
                      <a:r>
                        <a:rPr lang="es-CL" sz="1600" dirty="0" err="1">
                          <a:effectLst/>
                        </a:rPr>
                        <a:t>fmt</a:t>
                      </a:r>
                      <a:r>
                        <a:rPr lang="es-CL" sz="1600" dirty="0">
                          <a:effectLst/>
                        </a:rPr>
                        <a:t>, el formato es DD-MON-YY.</a:t>
                      </a:r>
                      <a:endParaRPr lang="es-CL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24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042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705770" y="177363"/>
            <a:ext cx="7243823" cy="649665"/>
          </a:xfrm>
        </p:spPr>
        <p:txBody>
          <a:bodyPr>
            <a:normAutofit/>
          </a:bodyPr>
          <a:lstStyle/>
          <a:p>
            <a:pPr algn="l"/>
            <a:r>
              <a:rPr lang="es-CL" sz="2400" b="1" dirty="0">
                <a:solidFill>
                  <a:srgbClr val="D40202"/>
                </a:solidFill>
                <a:latin typeface="Myriad Pro"/>
                <a:cs typeface="Myriad Pro"/>
              </a:rPr>
              <a:t>CONVERSIÓN </a:t>
            </a:r>
            <a:r>
              <a:rPr lang="es-CL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EXPLÍCITA </a:t>
            </a:r>
            <a:r>
              <a:rPr lang="es-CL" sz="2400" b="1" dirty="0">
                <a:solidFill>
                  <a:srgbClr val="D40202"/>
                </a:solidFill>
                <a:latin typeface="Myriad Pro"/>
                <a:cs typeface="Myriad Pro"/>
              </a:rPr>
              <a:t>DEL TIPO DE DATOS</a:t>
            </a: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899160" y="1448276"/>
            <a:ext cx="5867400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SELECT </a:t>
            </a:r>
            <a:r>
              <a:rPr lang="en-US" dirty="0" err="1" smtClean="0"/>
              <a:t>employee_id</a:t>
            </a:r>
            <a:r>
              <a:rPr lang="en-US" dirty="0" smtClean="0"/>
              <a:t>, </a:t>
            </a:r>
          </a:p>
          <a:p>
            <a:r>
              <a:rPr lang="en-US" dirty="0" smtClean="0"/>
              <a:t>    TO_CHAR(</a:t>
            </a:r>
            <a:r>
              <a:rPr lang="en-US" dirty="0" err="1" smtClean="0"/>
              <a:t>hire_date</a:t>
            </a:r>
            <a:r>
              <a:rPr lang="en-US" dirty="0" smtClean="0"/>
              <a:t>, 'Month/YYYY') "</a:t>
            </a:r>
            <a:r>
              <a:rPr lang="en-US" dirty="0" err="1" smtClean="0"/>
              <a:t>Mes</a:t>
            </a:r>
            <a:r>
              <a:rPr lang="en-US" dirty="0" smtClean="0"/>
              <a:t> </a:t>
            </a:r>
            <a:r>
              <a:rPr lang="en-US" dirty="0" err="1" smtClean="0"/>
              <a:t>contratado</a:t>
            </a:r>
            <a:r>
              <a:rPr lang="en-US" dirty="0" smtClean="0"/>
              <a:t>"</a:t>
            </a:r>
          </a:p>
          <a:p>
            <a:r>
              <a:rPr lang="en-US" dirty="0" smtClean="0"/>
              <a:t>FROM   employees</a:t>
            </a:r>
          </a:p>
          <a:p>
            <a:r>
              <a:rPr lang="en-US" dirty="0" smtClean="0"/>
              <a:t>WHERE  </a:t>
            </a:r>
            <a:r>
              <a:rPr lang="en-US" dirty="0" err="1" smtClean="0"/>
              <a:t>last_name</a:t>
            </a:r>
            <a:r>
              <a:rPr lang="en-US" dirty="0" smtClean="0"/>
              <a:t> = 'Higgins';</a:t>
            </a:r>
            <a:endParaRPr lang="es-CL" dirty="0"/>
          </a:p>
        </p:txBody>
      </p:sp>
      <p:sp>
        <p:nvSpPr>
          <p:cNvPr id="3" name="Rectángulo 2"/>
          <p:cNvSpPr/>
          <p:nvPr/>
        </p:nvSpPr>
        <p:spPr>
          <a:xfrm>
            <a:off x="899160" y="3719036"/>
            <a:ext cx="5867400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CL" dirty="0"/>
              <a:t>SELECT </a:t>
            </a:r>
            <a:r>
              <a:rPr lang="es-CL" dirty="0" err="1"/>
              <a:t>employee_id</a:t>
            </a:r>
            <a:r>
              <a:rPr lang="es-CL" dirty="0"/>
              <a:t>, </a:t>
            </a:r>
          </a:p>
          <a:p>
            <a:r>
              <a:rPr lang="es-CL" dirty="0"/>
              <a:t>    TO_CHAR(</a:t>
            </a:r>
            <a:r>
              <a:rPr lang="es-CL" dirty="0" err="1"/>
              <a:t>hire_date</a:t>
            </a:r>
            <a:r>
              <a:rPr lang="es-CL" dirty="0"/>
              <a:t>, '</a:t>
            </a:r>
            <a:r>
              <a:rPr lang="es-CL" dirty="0" err="1"/>
              <a:t>fmMonth</a:t>
            </a:r>
            <a:r>
              <a:rPr lang="es-CL" dirty="0"/>
              <a:t>/YYYY') "Mes contratado"</a:t>
            </a:r>
          </a:p>
          <a:p>
            <a:r>
              <a:rPr lang="es-CL" dirty="0"/>
              <a:t>FROM   </a:t>
            </a:r>
            <a:r>
              <a:rPr lang="es-CL" dirty="0" err="1"/>
              <a:t>employees</a:t>
            </a:r>
            <a:endParaRPr lang="es-CL" dirty="0"/>
          </a:p>
          <a:p>
            <a:r>
              <a:rPr lang="es-CL" dirty="0"/>
              <a:t>WHERE  </a:t>
            </a:r>
            <a:r>
              <a:rPr lang="es-CL" dirty="0" err="1"/>
              <a:t>last_name</a:t>
            </a:r>
            <a:r>
              <a:rPr lang="es-CL" dirty="0"/>
              <a:t> = '</a:t>
            </a:r>
            <a:r>
              <a:rPr lang="es-CL" dirty="0" err="1"/>
              <a:t>Higgins</a:t>
            </a:r>
            <a:r>
              <a:rPr lang="es-CL" dirty="0"/>
              <a:t>';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157" y="5191124"/>
            <a:ext cx="2436536" cy="54673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86" y="2823062"/>
            <a:ext cx="3017347" cy="506730"/>
          </a:xfrm>
          <a:prstGeom prst="rect">
            <a:avLst/>
          </a:prstGeom>
        </p:spPr>
      </p:pic>
      <p:cxnSp>
        <p:nvCxnSpPr>
          <p:cNvPr id="8" name="Conector recto de flecha 7"/>
          <p:cNvCxnSpPr/>
          <p:nvPr/>
        </p:nvCxnSpPr>
        <p:spPr>
          <a:xfrm>
            <a:off x="7284720" y="3329792"/>
            <a:ext cx="0" cy="1722268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40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879993" y="177363"/>
            <a:ext cx="7414352" cy="649665"/>
          </a:xfrm>
        </p:spPr>
        <p:txBody>
          <a:bodyPr>
            <a:normAutofit fontScale="90000"/>
          </a:bodyPr>
          <a:lstStyle/>
          <a:p>
            <a:pPr algn="l"/>
            <a:r>
              <a:rPr lang="es-ES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ELEMENTOS DEL MODELO DE FORMATO DE FECHA</a:t>
            </a:r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445997"/>
              </p:ext>
            </p:extLst>
          </p:nvPr>
        </p:nvGraphicFramePr>
        <p:xfrm>
          <a:off x="631693" y="952041"/>
          <a:ext cx="7910952" cy="5250459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315889">
                  <a:extLst>
                    <a:ext uri="{9D8B030D-6E8A-4147-A177-3AD203B41FA5}">
                      <a16:colId xmlns:a16="http://schemas.microsoft.com/office/drawing/2014/main" val="708695067"/>
                    </a:ext>
                  </a:extLst>
                </a:gridCol>
                <a:gridCol w="6595063">
                  <a:extLst>
                    <a:ext uri="{9D8B030D-6E8A-4147-A177-3AD203B41FA5}">
                      <a16:colId xmlns:a16="http://schemas.microsoft.com/office/drawing/2014/main" val="3381164427"/>
                    </a:ext>
                  </a:extLst>
                </a:gridCol>
              </a:tblGrid>
              <a:tr h="339869">
                <a:tc>
                  <a:txBody>
                    <a:bodyPr/>
                    <a:lstStyle/>
                    <a:p>
                      <a:pPr algn="l" fontAlgn="ctr"/>
                      <a:r>
                        <a:rPr lang="es-CL" sz="2000" b="1" u="none" strike="noStrike" noProof="0" dirty="0" smtClean="0">
                          <a:effectLst/>
                        </a:rPr>
                        <a:t>Elemento</a:t>
                      </a:r>
                      <a:endParaRPr lang="es-CL" sz="2000" b="1" i="0" u="none" strike="noStrike" noProof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000" b="1" u="none" strike="noStrike" noProof="0" dirty="0" smtClean="0">
                          <a:effectLst/>
                        </a:rPr>
                        <a:t>Descripción</a:t>
                      </a:r>
                      <a:endParaRPr lang="es-CL" sz="2000" b="1" i="0" u="none" strike="noStrike" noProof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10731439"/>
                  </a:ext>
                </a:extLst>
              </a:tr>
              <a:tr h="273955">
                <a:tc>
                  <a:txBody>
                    <a:bodyPr/>
                    <a:lstStyle/>
                    <a:p>
                      <a:pPr algn="just" fontAlgn="ctr"/>
                      <a:r>
                        <a:rPr lang="es-CL" sz="1600" b="1" u="none" strike="noStrike" noProof="0" dirty="0" smtClean="0">
                          <a:effectLst/>
                        </a:rPr>
                        <a:t>CC</a:t>
                      </a:r>
                      <a:endParaRPr lang="es-CL" sz="1600" b="1" i="0" u="none" strike="noStrike" noProof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1600" u="none" strike="noStrike" noProof="0" dirty="0" smtClean="0">
                          <a:effectLst/>
                        </a:rPr>
                        <a:t>Siglo; el servidor agrega como prefijo el signo - a los años A.C.</a:t>
                      </a:r>
                      <a:endParaRPr lang="es-CL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6110969"/>
                  </a:ext>
                </a:extLst>
              </a:tr>
              <a:tr h="273955">
                <a:tc>
                  <a:txBody>
                    <a:bodyPr/>
                    <a:lstStyle/>
                    <a:p>
                      <a:pPr algn="just" fontAlgn="ctr"/>
                      <a:r>
                        <a:rPr lang="es-CL" sz="1600" b="1" u="none" strike="noStrike" noProof="0" dirty="0" smtClean="0">
                          <a:effectLst/>
                        </a:rPr>
                        <a:t>YYYY</a:t>
                      </a:r>
                      <a:endParaRPr lang="es-CL" sz="1600" b="1" i="0" u="none" strike="noStrike" noProof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1600" u="none" strike="noStrike" noProof="0" dirty="0" smtClean="0">
                          <a:effectLst/>
                        </a:rPr>
                        <a:t>Año; el servidor agrega como prefijo el signo - a los años A.C.</a:t>
                      </a:r>
                      <a:endParaRPr lang="es-CL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1074842"/>
                  </a:ext>
                </a:extLst>
              </a:tr>
              <a:tr h="273955">
                <a:tc>
                  <a:txBody>
                    <a:bodyPr/>
                    <a:lstStyle/>
                    <a:p>
                      <a:pPr algn="just" fontAlgn="ctr"/>
                      <a:r>
                        <a:rPr lang="es-CL" sz="1600" b="1" u="none" strike="noStrike" noProof="0" dirty="0" smtClean="0">
                          <a:effectLst/>
                        </a:rPr>
                        <a:t>YYY o YY o Y</a:t>
                      </a:r>
                      <a:endParaRPr lang="es-CL" sz="1600" b="1" i="0" u="none" strike="noStrike" noProof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1600" u="none" strike="noStrike" noProof="0" dirty="0" smtClean="0">
                          <a:effectLst/>
                        </a:rPr>
                        <a:t>Indica el último, los tres últimos o los dos últimos dígitos de un año</a:t>
                      </a:r>
                      <a:endParaRPr lang="es-CL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0479636"/>
                  </a:ext>
                </a:extLst>
              </a:tr>
              <a:tr h="273955">
                <a:tc>
                  <a:txBody>
                    <a:bodyPr/>
                    <a:lstStyle/>
                    <a:p>
                      <a:pPr algn="just" fontAlgn="ctr"/>
                      <a:r>
                        <a:rPr lang="es-CL" sz="1600" b="1" u="none" strike="noStrike" noProof="0" dirty="0" smtClean="0">
                          <a:effectLst/>
                        </a:rPr>
                        <a:t>Y,YYY</a:t>
                      </a:r>
                      <a:endParaRPr lang="es-CL" sz="1600" b="1" i="0" u="none" strike="noStrike" noProof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1600" u="none" strike="noStrike" noProof="0" dirty="0" smtClean="0">
                          <a:effectLst/>
                        </a:rPr>
                        <a:t>Año con una coma en esta posición</a:t>
                      </a:r>
                      <a:endParaRPr lang="es-CL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9557583"/>
                  </a:ext>
                </a:extLst>
              </a:tr>
              <a:tr h="273955">
                <a:tc>
                  <a:txBody>
                    <a:bodyPr/>
                    <a:lstStyle/>
                    <a:p>
                      <a:pPr algn="just" fontAlgn="ctr"/>
                      <a:r>
                        <a:rPr lang="es-CL" sz="1600" b="1" u="none" strike="noStrike" noProof="0" dirty="0" smtClean="0">
                          <a:effectLst/>
                        </a:rPr>
                        <a:t>YEAR</a:t>
                      </a:r>
                      <a:endParaRPr lang="es-CL" sz="1600" b="1" i="0" u="none" strike="noStrike" noProof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1600" u="none" strike="noStrike" noProof="0" dirty="0" smtClean="0">
                          <a:effectLst/>
                        </a:rPr>
                        <a:t>Año en letra; el servidor agrega como prefijo el signo - a los años A.C.</a:t>
                      </a:r>
                      <a:endParaRPr lang="es-CL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93390744"/>
                  </a:ext>
                </a:extLst>
              </a:tr>
              <a:tr h="273955">
                <a:tc>
                  <a:txBody>
                    <a:bodyPr/>
                    <a:lstStyle/>
                    <a:p>
                      <a:pPr algn="just" fontAlgn="ctr"/>
                      <a:r>
                        <a:rPr lang="es-CL" sz="1600" b="1" u="none" strike="noStrike" noProof="0" dirty="0" smtClean="0">
                          <a:effectLst/>
                        </a:rPr>
                        <a:t>BC o AD</a:t>
                      </a:r>
                      <a:endParaRPr lang="es-CL" sz="1600" b="1" i="0" u="none" strike="noStrike" noProof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1600" u="none" strike="noStrike" noProof="0" dirty="0" smtClean="0">
                          <a:effectLst/>
                        </a:rPr>
                        <a:t>Indica un año A.C. o D.C.</a:t>
                      </a:r>
                      <a:endParaRPr lang="es-CL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42343622"/>
                  </a:ext>
                </a:extLst>
              </a:tr>
              <a:tr h="273955">
                <a:tc>
                  <a:txBody>
                    <a:bodyPr/>
                    <a:lstStyle/>
                    <a:p>
                      <a:pPr algn="just" fontAlgn="ctr"/>
                      <a:r>
                        <a:rPr lang="es-CL" sz="1600" b="1" u="none" strike="noStrike" noProof="0" dirty="0" smtClean="0">
                          <a:effectLst/>
                        </a:rPr>
                        <a:t>B.C. o A.D.</a:t>
                      </a:r>
                      <a:endParaRPr lang="es-CL" sz="1600" b="1" i="0" u="none" strike="noStrike" noProof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1600" u="none" strike="noStrike" noProof="0" dirty="0" smtClean="0">
                          <a:effectLst/>
                        </a:rPr>
                        <a:t>Indica un año A.C. o D.C. que utiliza períodos</a:t>
                      </a:r>
                      <a:endParaRPr lang="es-CL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0715778"/>
                  </a:ext>
                </a:extLst>
              </a:tr>
              <a:tr h="273955">
                <a:tc>
                  <a:txBody>
                    <a:bodyPr/>
                    <a:lstStyle/>
                    <a:p>
                      <a:pPr algn="just" fontAlgn="ctr"/>
                      <a:r>
                        <a:rPr lang="es-CL" sz="1600" b="1" u="none" strike="noStrike" noProof="0" dirty="0" smtClean="0">
                          <a:effectLst/>
                        </a:rPr>
                        <a:t>Q</a:t>
                      </a:r>
                      <a:endParaRPr lang="es-CL" sz="1600" b="1" i="0" u="none" strike="noStrike" noProof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1600" u="none" strike="noStrike" noProof="0" dirty="0" smtClean="0">
                          <a:effectLst/>
                        </a:rPr>
                        <a:t>Trimestre del año</a:t>
                      </a:r>
                      <a:endParaRPr lang="es-CL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56723498"/>
                  </a:ext>
                </a:extLst>
              </a:tr>
              <a:tr h="273955">
                <a:tc>
                  <a:txBody>
                    <a:bodyPr/>
                    <a:lstStyle/>
                    <a:p>
                      <a:pPr algn="just" fontAlgn="ctr"/>
                      <a:r>
                        <a:rPr lang="es-CL" sz="1600" b="1" u="none" strike="noStrike" noProof="0" dirty="0" smtClean="0">
                          <a:effectLst/>
                        </a:rPr>
                        <a:t>MM</a:t>
                      </a:r>
                      <a:endParaRPr lang="es-CL" sz="1600" b="1" i="0" u="none" strike="noStrike" noProof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1600" u="none" strike="noStrike" noProof="0" dirty="0" smtClean="0">
                          <a:effectLst/>
                        </a:rPr>
                        <a:t>Mes: valor de dos dígitos</a:t>
                      </a:r>
                      <a:endParaRPr lang="es-CL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286078"/>
                  </a:ext>
                </a:extLst>
              </a:tr>
              <a:tr h="537610">
                <a:tc>
                  <a:txBody>
                    <a:bodyPr/>
                    <a:lstStyle/>
                    <a:p>
                      <a:pPr algn="just" fontAlgn="ctr"/>
                      <a:r>
                        <a:rPr lang="es-CL" sz="1600" b="1" u="none" strike="noStrike" noProof="0" dirty="0" smtClean="0">
                          <a:effectLst/>
                        </a:rPr>
                        <a:t>MONTH</a:t>
                      </a:r>
                      <a:endParaRPr lang="es-CL" sz="1600" b="1" i="0" u="none" strike="noStrike" noProof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1600" u="none" strike="noStrike" noProof="0" dirty="0" smtClean="0">
                          <a:effectLst/>
                        </a:rPr>
                        <a:t>Nombre del mes rellenado con espacios en blanco hasta una longitud de nueve caracteres</a:t>
                      </a:r>
                      <a:endParaRPr lang="es-CL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5701785"/>
                  </a:ext>
                </a:extLst>
              </a:tr>
              <a:tr h="273955">
                <a:tc>
                  <a:txBody>
                    <a:bodyPr/>
                    <a:lstStyle/>
                    <a:p>
                      <a:pPr algn="just" fontAlgn="ctr"/>
                      <a:r>
                        <a:rPr lang="es-CL" sz="1600" b="1" u="none" strike="noStrike" noProof="0" dirty="0" smtClean="0">
                          <a:effectLst/>
                        </a:rPr>
                        <a:t>MON</a:t>
                      </a:r>
                      <a:endParaRPr lang="es-CL" sz="1600" b="1" i="0" u="none" strike="noStrike" noProof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1600" u="none" strike="noStrike" noProof="0" dirty="0" smtClean="0">
                          <a:effectLst/>
                        </a:rPr>
                        <a:t>Nombre del mes, abreviatura de tres letras</a:t>
                      </a:r>
                      <a:endParaRPr lang="es-CL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6845696"/>
                  </a:ext>
                </a:extLst>
              </a:tr>
              <a:tr h="273955">
                <a:tc>
                  <a:txBody>
                    <a:bodyPr/>
                    <a:lstStyle/>
                    <a:p>
                      <a:pPr algn="just" fontAlgn="ctr"/>
                      <a:r>
                        <a:rPr lang="es-CL" sz="1600" b="1" u="none" strike="noStrike" noProof="0" dirty="0" smtClean="0">
                          <a:effectLst/>
                        </a:rPr>
                        <a:t>RM</a:t>
                      </a:r>
                      <a:endParaRPr lang="es-CL" sz="1600" b="1" i="0" u="none" strike="noStrike" noProof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1600" u="none" strike="noStrike" noProof="0" dirty="0" smtClean="0">
                          <a:effectLst/>
                        </a:rPr>
                        <a:t>Número romano del mes</a:t>
                      </a:r>
                      <a:endParaRPr lang="es-CL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1054928"/>
                  </a:ext>
                </a:extLst>
              </a:tr>
              <a:tr h="273955">
                <a:tc>
                  <a:txBody>
                    <a:bodyPr/>
                    <a:lstStyle/>
                    <a:p>
                      <a:pPr algn="just" fontAlgn="ctr"/>
                      <a:r>
                        <a:rPr lang="es-CL" sz="1600" b="1" u="none" strike="noStrike" noProof="0" dirty="0" smtClean="0">
                          <a:effectLst/>
                        </a:rPr>
                        <a:t>WW o W</a:t>
                      </a:r>
                      <a:endParaRPr lang="es-CL" sz="1600" b="1" i="0" u="none" strike="noStrike" noProof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1600" u="none" strike="noStrike" noProof="0" dirty="0" smtClean="0">
                          <a:effectLst/>
                        </a:rPr>
                        <a:t>Semana del año o del mes</a:t>
                      </a:r>
                      <a:endParaRPr lang="es-CL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03927757"/>
                  </a:ext>
                </a:extLst>
              </a:tr>
              <a:tr h="273955">
                <a:tc>
                  <a:txBody>
                    <a:bodyPr/>
                    <a:lstStyle/>
                    <a:p>
                      <a:pPr algn="just" fontAlgn="ctr"/>
                      <a:r>
                        <a:rPr lang="es-CL" sz="1600" b="1" u="none" strike="noStrike" noProof="0" dirty="0" smtClean="0">
                          <a:effectLst/>
                        </a:rPr>
                        <a:t>DDD o DD o D</a:t>
                      </a:r>
                      <a:endParaRPr lang="es-CL" sz="1600" b="1" i="0" u="none" strike="noStrike" noProof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1600" u="none" strike="noStrike" noProof="0" dirty="0" smtClean="0">
                          <a:effectLst/>
                        </a:rPr>
                        <a:t>Día del año, mes o semana</a:t>
                      </a:r>
                      <a:endParaRPr lang="es-CL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237317"/>
                  </a:ext>
                </a:extLst>
              </a:tr>
              <a:tr h="537610">
                <a:tc>
                  <a:txBody>
                    <a:bodyPr/>
                    <a:lstStyle/>
                    <a:p>
                      <a:pPr algn="just" fontAlgn="ctr"/>
                      <a:r>
                        <a:rPr lang="es-CL" sz="1600" b="1" u="none" strike="noStrike" noProof="0" dirty="0" smtClean="0">
                          <a:effectLst/>
                        </a:rPr>
                        <a:t>DAY</a:t>
                      </a:r>
                      <a:endParaRPr lang="es-CL" sz="1600" b="1" i="0" u="none" strike="noStrike" noProof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1600" u="none" strike="noStrike" noProof="0" dirty="0" smtClean="0">
                          <a:effectLst/>
                        </a:rPr>
                        <a:t>Nombre del día rellenado con espacios en blanco hasta una longitud de nueve caracteres</a:t>
                      </a:r>
                      <a:endParaRPr lang="es-CL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9360456"/>
                  </a:ext>
                </a:extLst>
              </a:tr>
              <a:tr h="273955">
                <a:tc>
                  <a:txBody>
                    <a:bodyPr/>
                    <a:lstStyle/>
                    <a:p>
                      <a:pPr algn="just" fontAlgn="ctr"/>
                      <a:r>
                        <a:rPr lang="es-CL" sz="1600" b="1" u="none" strike="noStrike" noProof="0" dirty="0" smtClean="0">
                          <a:effectLst/>
                        </a:rPr>
                        <a:t>DY</a:t>
                      </a:r>
                      <a:endParaRPr lang="es-CL" sz="1600" b="1" i="0" u="none" strike="noStrike" noProof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1600" u="none" strike="noStrike" noProof="0" dirty="0" smtClean="0">
                          <a:effectLst/>
                        </a:rPr>
                        <a:t>Nombre del día, abreviatura de tres letras</a:t>
                      </a:r>
                      <a:endParaRPr lang="es-CL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06645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7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879993" y="177363"/>
            <a:ext cx="7414352" cy="649665"/>
          </a:xfrm>
        </p:spPr>
        <p:txBody>
          <a:bodyPr>
            <a:normAutofit fontScale="90000"/>
          </a:bodyPr>
          <a:lstStyle/>
          <a:p>
            <a:pPr algn="l"/>
            <a:r>
              <a:rPr lang="es-ES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ELEMENTOS DEL MODELO DE FORMATO DE FECHA</a:t>
            </a:r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706594" y="1198327"/>
            <a:ext cx="77379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Los elementos de </a:t>
            </a:r>
            <a:r>
              <a:rPr lang="es-ES" dirty="0" smtClean="0"/>
              <a:t>tiempo permiten formatear </a:t>
            </a:r>
            <a:r>
              <a:rPr lang="es-ES" dirty="0"/>
              <a:t>la parte de la hora de la </a:t>
            </a:r>
            <a:r>
              <a:rPr lang="es-ES" dirty="0" smtClean="0"/>
              <a:t>fecha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Se pueden agregan </a:t>
            </a:r>
            <a:r>
              <a:rPr lang="es-ES" dirty="0"/>
              <a:t>cadenas de caracteres entre comillas </a:t>
            </a:r>
            <a:r>
              <a:rPr lang="es-ES" dirty="0" smtClean="0"/>
              <a:t>dobles</a:t>
            </a:r>
            <a:endParaRPr lang="es-ES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683356"/>
              </p:ext>
            </p:extLst>
          </p:nvPr>
        </p:nvGraphicFramePr>
        <p:xfrm>
          <a:off x="729750" y="2258458"/>
          <a:ext cx="7714837" cy="3643766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914298">
                  <a:extLst>
                    <a:ext uri="{9D8B030D-6E8A-4147-A177-3AD203B41FA5}">
                      <a16:colId xmlns:a16="http://schemas.microsoft.com/office/drawing/2014/main" val="1292958038"/>
                    </a:ext>
                  </a:extLst>
                </a:gridCol>
                <a:gridCol w="5800539">
                  <a:extLst>
                    <a:ext uri="{9D8B030D-6E8A-4147-A177-3AD203B41FA5}">
                      <a16:colId xmlns:a16="http://schemas.microsoft.com/office/drawing/2014/main" val="2921519398"/>
                    </a:ext>
                  </a:extLst>
                </a:gridCol>
              </a:tblGrid>
              <a:tr h="562000">
                <a:tc>
                  <a:txBody>
                    <a:bodyPr/>
                    <a:lstStyle/>
                    <a:p>
                      <a:pPr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2000" b="1" kern="0" noProof="0" dirty="0" smtClean="0">
                          <a:effectLst/>
                        </a:rPr>
                        <a:t>Elemento</a:t>
                      </a:r>
                      <a:endParaRPr lang="es-CL" sz="2000" b="1" kern="0" noProof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2000" b="1" noProof="0" dirty="0" smtClean="0">
                          <a:effectLst/>
                        </a:rPr>
                        <a:t>Descripción</a:t>
                      </a:r>
                      <a:endParaRPr lang="es-CL" sz="1600" b="1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9899771"/>
                  </a:ext>
                </a:extLst>
              </a:tr>
              <a:tr h="292237">
                <a:tc>
                  <a:txBody>
                    <a:bodyPr/>
                    <a:lstStyle/>
                    <a:p>
                      <a:pPr hangingPunct="0">
                        <a:lnSpc>
                          <a:spcPts val="14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es-CL" sz="1600" noProof="0" dirty="0" smtClean="0">
                          <a:effectLst/>
                        </a:rPr>
                        <a:t>AM o PM</a:t>
                      </a:r>
                      <a:endParaRPr lang="es-CL" sz="16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ts val="14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es-CL" sz="1600" noProof="0" dirty="0" smtClean="0">
                          <a:effectLst/>
                        </a:rPr>
                        <a:t>Indicador de meridiano</a:t>
                      </a:r>
                      <a:endParaRPr lang="es-CL" sz="16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5360784"/>
                  </a:ext>
                </a:extLst>
              </a:tr>
              <a:tr h="232461">
                <a:tc>
                  <a:txBody>
                    <a:bodyPr/>
                    <a:lstStyle/>
                    <a:p>
                      <a:pPr hangingPunct="0">
                        <a:lnSpc>
                          <a:spcPts val="14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es-CL" sz="1600" noProof="0" dirty="0" smtClean="0">
                          <a:effectLst/>
                        </a:rPr>
                        <a:t>A.M. o P.M.</a:t>
                      </a:r>
                      <a:endParaRPr lang="es-CL" sz="16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ts val="14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es-CL" sz="1600" noProof="0" dirty="0" smtClean="0">
                          <a:effectLst/>
                        </a:rPr>
                        <a:t>Indicador de meridiano con puntos</a:t>
                      </a:r>
                      <a:endParaRPr lang="es-CL" sz="16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4052121"/>
                  </a:ext>
                </a:extLst>
              </a:tr>
              <a:tr h="232461">
                <a:tc>
                  <a:txBody>
                    <a:bodyPr/>
                    <a:lstStyle/>
                    <a:p>
                      <a:pPr hangingPunct="0">
                        <a:lnSpc>
                          <a:spcPts val="14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es-CL" sz="1600" noProof="0" dirty="0" smtClean="0">
                          <a:effectLst/>
                        </a:rPr>
                        <a:t>HH o HH12 o HH24</a:t>
                      </a:r>
                      <a:endParaRPr lang="es-CL" sz="16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ts val="14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es-CL" sz="1600" noProof="0" dirty="0" smtClean="0">
                          <a:effectLst/>
                        </a:rPr>
                        <a:t>Hora del día, hora (1–12) u hora (0–23)</a:t>
                      </a:r>
                      <a:endParaRPr lang="es-CL" sz="16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7682565"/>
                  </a:ext>
                </a:extLst>
              </a:tr>
              <a:tr h="232461">
                <a:tc>
                  <a:txBody>
                    <a:bodyPr/>
                    <a:lstStyle/>
                    <a:p>
                      <a:pPr hangingPunct="0">
                        <a:lnSpc>
                          <a:spcPts val="14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es-CL" sz="1600" noProof="0" dirty="0" smtClean="0">
                          <a:effectLst/>
                        </a:rPr>
                        <a:t>MI</a:t>
                      </a:r>
                      <a:endParaRPr lang="es-CL" sz="16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ts val="14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es-CL" sz="1600" noProof="0" dirty="0" smtClean="0">
                          <a:effectLst/>
                        </a:rPr>
                        <a:t>Minuto (0–59)</a:t>
                      </a:r>
                      <a:endParaRPr lang="es-CL" sz="16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3995660"/>
                  </a:ext>
                </a:extLst>
              </a:tr>
              <a:tr h="298878">
                <a:tc>
                  <a:txBody>
                    <a:bodyPr/>
                    <a:lstStyle/>
                    <a:p>
                      <a:pPr hangingPunct="0">
                        <a:lnSpc>
                          <a:spcPts val="14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es-CL" sz="1600" noProof="0" dirty="0" smtClean="0">
                          <a:effectLst/>
                        </a:rPr>
                        <a:t>SS</a:t>
                      </a:r>
                      <a:endParaRPr lang="es-CL" sz="16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ts val="14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es-CL" sz="1600" noProof="0" dirty="0" smtClean="0">
                          <a:effectLst/>
                        </a:rPr>
                        <a:t>Segundo (0–59)</a:t>
                      </a:r>
                      <a:endParaRPr lang="es-CL" sz="16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4086795"/>
                  </a:ext>
                </a:extLst>
              </a:tr>
              <a:tr h="298878">
                <a:tc>
                  <a:txBody>
                    <a:bodyPr/>
                    <a:lstStyle/>
                    <a:p>
                      <a:pPr hangingPunct="0">
                        <a:lnSpc>
                          <a:spcPts val="14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es-CL" sz="1600" noProof="0" dirty="0" smtClean="0">
                          <a:effectLst/>
                        </a:rPr>
                        <a:t>SSSSS</a:t>
                      </a:r>
                      <a:endParaRPr lang="es-CL" sz="16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ts val="14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es-CL" sz="1600" noProof="0" dirty="0" smtClean="0">
                          <a:effectLst/>
                        </a:rPr>
                        <a:t>Segundos después de la media noche (0–86399)</a:t>
                      </a:r>
                      <a:endParaRPr lang="es-CL" sz="16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8063389"/>
                  </a:ext>
                </a:extLst>
              </a:tr>
              <a:tr h="298878">
                <a:tc>
                  <a:txBody>
                    <a:bodyPr/>
                    <a:lstStyle/>
                    <a:p>
                      <a:pPr hangingPunct="0">
                        <a:lnSpc>
                          <a:spcPts val="14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es-CL" sz="1600" noProof="0" dirty="0" smtClean="0">
                          <a:effectLst/>
                        </a:rPr>
                        <a:t>/  .  ,  </a:t>
                      </a:r>
                      <a:endParaRPr lang="es-CL" sz="16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ts val="14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es-CL" sz="1600" noProof="0" dirty="0" smtClean="0">
                          <a:effectLst/>
                        </a:rPr>
                        <a:t>La puntuación se reproduce en el resultado.</a:t>
                      </a:r>
                      <a:endParaRPr lang="es-CL" sz="16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9245539"/>
                  </a:ext>
                </a:extLst>
              </a:tr>
              <a:tr h="298878">
                <a:tc>
                  <a:txBody>
                    <a:bodyPr/>
                    <a:lstStyle/>
                    <a:p>
                      <a:pPr hangingPunct="0">
                        <a:lnSpc>
                          <a:spcPts val="14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es-CL" sz="1600" noProof="0" dirty="0" smtClean="0">
                          <a:effectLst/>
                        </a:rPr>
                        <a:t>“ de ”</a:t>
                      </a:r>
                      <a:endParaRPr lang="es-CL" sz="16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ts val="14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es-CL" sz="1600" noProof="0" dirty="0" smtClean="0">
                          <a:effectLst/>
                        </a:rPr>
                        <a:t>La cadena entre comillas se reproduce en el resultado.</a:t>
                      </a:r>
                      <a:endParaRPr lang="es-CL" sz="16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6262397"/>
                  </a:ext>
                </a:extLst>
              </a:tr>
              <a:tr h="298878">
                <a:tc>
                  <a:txBody>
                    <a:bodyPr/>
                    <a:lstStyle/>
                    <a:p>
                      <a:pPr hangingPunct="0">
                        <a:lnSpc>
                          <a:spcPts val="14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es-CL" sz="1600" noProof="0" dirty="0" smtClean="0">
                          <a:effectLst/>
                        </a:rPr>
                        <a:t>TH</a:t>
                      </a:r>
                      <a:endParaRPr lang="es-CL" sz="16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ts val="14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es-CL" sz="1600" noProof="0" dirty="0" smtClean="0">
                          <a:effectLst/>
                        </a:rPr>
                        <a:t>Número ordinal (por ejemplo, DDTH para 4TH)</a:t>
                      </a:r>
                      <a:endParaRPr lang="es-CL" sz="16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4654599"/>
                  </a:ext>
                </a:extLst>
              </a:tr>
              <a:tr h="298878">
                <a:tc>
                  <a:txBody>
                    <a:bodyPr/>
                    <a:lstStyle/>
                    <a:p>
                      <a:pPr hangingPunct="0">
                        <a:lnSpc>
                          <a:spcPts val="14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es-CL" sz="1600" noProof="0" dirty="0" smtClean="0">
                          <a:effectLst/>
                        </a:rPr>
                        <a:t>SP</a:t>
                      </a:r>
                      <a:endParaRPr lang="es-CL" sz="16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ts val="14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es-CL" sz="1600" noProof="0" dirty="0" smtClean="0">
                          <a:effectLst/>
                        </a:rPr>
                        <a:t>Número en letra (por ejemplo, DDSP para FOUR)</a:t>
                      </a:r>
                      <a:endParaRPr lang="es-CL" sz="16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0765001"/>
                  </a:ext>
                </a:extLst>
              </a:tr>
              <a:tr h="298878">
                <a:tc>
                  <a:txBody>
                    <a:bodyPr/>
                    <a:lstStyle/>
                    <a:p>
                      <a:pPr hangingPunct="0">
                        <a:lnSpc>
                          <a:spcPts val="14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es-CL" sz="1600" noProof="0" dirty="0" smtClean="0">
                          <a:effectLst/>
                        </a:rPr>
                        <a:t>SPTH o THSP</a:t>
                      </a:r>
                      <a:endParaRPr lang="es-CL" sz="16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ts val="14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es-CL" sz="1600" noProof="0" dirty="0" smtClean="0">
                          <a:effectLst/>
                        </a:rPr>
                        <a:t>Números ordinales en letra (por ejemplo, DDSPTH para FOURTH)</a:t>
                      </a:r>
                      <a:endParaRPr lang="es-CL" sz="16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9195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229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1145841" y="135775"/>
            <a:ext cx="6875882" cy="649665"/>
          </a:xfrm>
        </p:spPr>
        <p:txBody>
          <a:bodyPr>
            <a:normAutofit/>
          </a:bodyPr>
          <a:lstStyle/>
          <a:p>
            <a:pPr algn="l"/>
            <a:r>
              <a:rPr lang="es-ES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USO DE LA FUNCIÓN TO_CHAR CON FECHA</a:t>
            </a:r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177580" y="865951"/>
            <a:ext cx="6812404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last_name</a:t>
            </a:r>
            <a:r>
              <a:rPr lang="en-US" dirty="0"/>
              <a:t> "</a:t>
            </a:r>
            <a:r>
              <a:rPr lang="en-US" dirty="0" err="1"/>
              <a:t>Apellido</a:t>
            </a:r>
            <a:r>
              <a:rPr lang="en-US" dirty="0"/>
              <a:t>",</a:t>
            </a:r>
          </a:p>
          <a:p>
            <a:r>
              <a:rPr lang="en-US" dirty="0"/>
              <a:t>	</a:t>
            </a:r>
            <a:r>
              <a:rPr lang="en-US" dirty="0" smtClean="0"/>
              <a:t>TO_CHAR (</a:t>
            </a:r>
            <a:r>
              <a:rPr lang="en-US" dirty="0" err="1"/>
              <a:t>hire_date</a:t>
            </a:r>
            <a:r>
              <a:rPr lang="en-US" dirty="0"/>
              <a:t>, </a:t>
            </a:r>
            <a:r>
              <a:rPr lang="en-US" dirty="0" smtClean="0"/>
              <a:t>'</a:t>
            </a:r>
            <a:r>
              <a:rPr lang="en-US" dirty="0" err="1" smtClean="0">
                <a:solidFill>
                  <a:srgbClr val="FF0000"/>
                </a:solidFill>
              </a:rPr>
              <a:t>fmDd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"de" Month YYYY </a:t>
            </a:r>
            <a:r>
              <a:rPr lang="en-US" dirty="0" err="1">
                <a:solidFill>
                  <a:srgbClr val="FF0000"/>
                </a:solidFill>
              </a:rPr>
              <a:t>fmHH:MI:SS</a:t>
            </a:r>
            <a:r>
              <a:rPr lang="en-US" dirty="0">
                <a:solidFill>
                  <a:srgbClr val="FF0000"/>
                </a:solidFill>
              </a:rPr>
              <a:t> AM</a:t>
            </a:r>
            <a:r>
              <a:rPr lang="en-US" dirty="0" smtClean="0"/>
              <a:t>')</a:t>
            </a:r>
          </a:p>
          <a:p>
            <a:r>
              <a:rPr lang="en-US" dirty="0" smtClean="0"/>
              <a:t>	        "</a:t>
            </a:r>
            <a:r>
              <a:rPr lang="en-US" dirty="0" err="1" smtClean="0"/>
              <a:t>Fecha</a:t>
            </a:r>
            <a:r>
              <a:rPr lang="en-US" dirty="0" smtClean="0"/>
              <a:t> de </a:t>
            </a:r>
            <a:r>
              <a:rPr lang="en-US" dirty="0" err="1" smtClean="0"/>
              <a:t>Contratación</a:t>
            </a:r>
            <a:r>
              <a:rPr lang="en-US" dirty="0" smtClean="0"/>
              <a:t>"</a:t>
            </a:r>
          </a:p>
          <a:p>
            <a:r>
              <a:rPr lang="en-US" dirty="0" smtClean="0"/>
              <a:t>FROM </a:t>
            </a:r>
            <a:r>
              <a:rPr lang="en-US" dirty="0"/>
              <a:t>employees;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969" y="2227301"/>
            <a:ext cx="5289627" cy="427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44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2463</TotalTime>
  <Words>3578</Words>
  <Application>Microsoft Office PowerPoint</Application>
  <PresentationFormat>Presentación en pantalla (4:3)</PresentationFormat>
  <Paragraphs>446</Paragraphs>
  <Slides>32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41" baseType="lpstr">
      <vt:lpstr>Arial</vt:lpstr>
      <vt:lpstr>Arial Unicode MS</vt:lpstr>
      <vt:lpstr>Calibri</vt:lpstr>
      <vt:lpstr>Courier New</vt:lpstr>
      <vt:lpstr>Helvetica</vt:lpstr>
      <vt:lpstr>Myriad Pro</vt:lpstr>
      <vt:lpstr>Myriad Pro Light</vt:lpstr>
      <vt:lpstr>Times New Roman</vt:lpstr>
      <vt:lpstr>Tema de Office</vt:lpstr>
      <vt:lpstr>Bases de Datos Relacionales</vt:lpstr>
      <vt:lpstr>FUNCIONES DE CONVERSIÓN</vt:lpstr>
      <vt:lpstr>CONVERSIÓN IMPLÍCITA DEL TIPO DE DATOS</vt:lpstr>
      <vt:lpstr>CONVERSIÓN IMPLÍCITA DEL TIPO DE DATOS</vt:lpstr>
      <vt:lpstr>CONVERSIÓN EXPLÍCITA DEL TIPO DE DATOS</vt:lpstr>
      <vt:lpstr>CONVERSIÓN EXPLÍCITA DEL TIPO DE DATOS</vt:lpstr>
      <vt:lpstr>ELEMENTOS DEL MODELO DE FORMATO DE FECHA</vt:lpstr>
      <vt:lpstr>ELEMENTOS DEL MODELO DE FORMATO DE FECHA</vt:lpstr>
      <vt:lpstr>USO DE LA FUNCIÓN TO_CHAR CON FECHA</vt:lpstr>
      <vt:lpstr>USO DE LA FUNCIÓN TO_CHAR CON NÚMEROS</vt:lpstr>
      <vt:lpstr>USO DE LA FUNCIÓN TO_CHAR CON NÚMEROS</vt:lpstr>
      <vt:lpstr>USO DE LA FUNCIÓNES TO_NUMBER Y TO_CHAR</vt:lpstr>
      <vt:lpstr>USO DE LA FUNCIÓNES TO_NUMBER Y TO_CHAR CON EL FORMATO DE FECHA RR</vt:lpstr>
      <vt:lpstr>FUNCIONES DE ANIDACIÓN</vt:lpstr>
      <vt:lpstr>FUNCIONES DE ANIDACIÓN</vt:lpstr>
      <vt:lpstr>FUNCIONES DE ANIDACIÓN</vt:lpstr>
      <vt:lpstr>FUNCIONES DE ANIDACIÓN</vt:lpstr>
      <vt:lpstr>FUNCIONES GENERALES</vt:lpstr>
      <vt:lpstr>FUNCIÓN NVL</vt:lpstr>
      <vt:lpstr>USO DE LA FUNCIÓN NVL</vt:lpstr>
      <vt:lpstr>USO DE LA FUNCIÓN NVL</vt:lpstr>
      <vt:lpstr>USO DE LA FUNCIÓN NVL2</vt:lpstr>
      <vt:lpstr>USO DE LA FUNCIÓN NVL2</vt:lpstr>
      <vt:lpstr>USO DE LA FUNCIÓN NULLIF</vt:lpstr>
      <vt:lpstr>USO DE LA FUNCIÓN COALESCE</vt:lpstr>
      <vt:lpstr>USO DE LA FUNCIÓN COALESCE</vt:lpstr>
      <vt:lpstr>EXPRESIONES CONDICIONALES (CASE)</vt:lpstr>
      <vt:lpstr>EXPRESIONES CONDICIONALES (CASE)</vt:lpstr>
      <vt:lpstr>EXPRESIONES CONDICIONALES (CASE)</vt:lpstr>
      <vt:lpstr>EXPRESIONES CONDICIONALES (DECODE)</vt:lpstr>
      <vt:lpstr>EXPRESIONES CONDICIONALES (DECODE)</vt:lpstr>
      <vt:lpstr>EXPRESIONES CONDICIONALES (DECODE)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Titulo de la Presentación</dc:title>
  <dc:creator>agencia</dc:creator>
  <cp:lastModifiedBy>Francisco Prieto Rossi</cp:lastModifiedBy>
  <cp:revision>144</cp:revision>
  <dcterms:created xsi:type="dcterms:W3CDTF">2015-06-26T15:52:47Z</dcterms:created>
  <dcterms:modified xsi:type="dcterms:W3CDTF">2021-09-27T11:51:29Z</dcterms:modified>
</cp:coreProperties>
</file>