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60" r:id="rId4"/>
    <p:sldId id="282" r:id="rId5"/>
    <p:sldId id="283" r:id="rId6"/>
    <p:sldId id="284" r:id="rId7"/>
    <p:sldId id="285" r:id="rId8"/>
    <p:sldId id="286" r:id="rId9"/>
    <p:sldId id="263" r:id="rId10"/>
    <p:sldId id="276" r:id="rId11"/>
    <p:sldId id="277" r:id="rId12"/>
    <p:sldId id="278" r:id="rId13"/>
    <p:sldId id="279" r:id="rId14"/>
    <p:sldId id="280" r:id="rId15"/>
    <p:sldId id="281" r:id="rId16"/>
    <p:sldId id="261" r:id="rId17"/>
    <p:sldId id="262" r:id="rId18"/>
    <p:sldId id="269" r:id="rId19"/>
    <p:sldId id="270" r:id="rId20"/>
    <p:sldId id="264" r:id="rId21"/>
    <p:sldId id="271" r:id="rId22"/>
    <p:sldId id="272" r:id="rId23"/>
    <p:sldId id="273" r:id="rId24"/>
    <p:sldId id="274" r:id="rId25"/>
    <p:sldId id="275" r:id="rId2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202"/>
    <a:srgbClr val="D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1" autoAdjust="0"/>
    <p:restoredTop sz="83971" autoAdjust="0"/>
  </p:normalViewPr>
  <p:slideViewPr>
    <p:cSldViewPr snapToGrid="0" snapToObjects="1">
      <p:cViewPr varScale="1">
        <p:scale>
          <a:sx n="87" d="100"/>
          <a:sy n="87" d="100"/>
        </p:scale>
        <p:origin x="148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A04B-D51F-4F88-A405-EF652518DA02}" type="datetimeFigureOut">
              <a:rPr lang="es-CL" smtClean="0"/>
              <a:t>05-10-2021</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2BD23-A312-4170-BCCB-F9DD0002A568}" type="slidenum">
              <a:rPr lang="es-CL" smtClean="0"/>
              <a:t>‹Nº›</a:t>
            </a:fld>
            <a:endParaRPr lang="es-CL"/>
          </a:p>
        </p:txBody>
      </p:sp>
    </p:spTree>
    <p:extLst>
      <p:ext uri="{BB962C8B-B14F-4D97-AF65-F5344CB8AC3E}">
        <p14:creationId xmlns:p14="http://schemas.microsoft.com/office/powerpoint/2010/main" val="47620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05/10/2021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05/10/2021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05/10/2021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05/10/2021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05/10/2021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05/10/2021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05/10/2021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05/10/2021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05/10/2021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05/10/2021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05/10/2021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05/10/2021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68447" y="2291662"/>
            <a:ext cx="7772400" cy="685347"/>
          </a:xfrm>
        </p:spPr>
        <p:txBody>
          <a:bodyPr/>
          <a:lstStyle/>
          <a:p>
            <a:r>
              <a:rPr lang="es-CL" sz="3600" b="1" dirty="0">
                <a:solidFill>
                  <a:srgbClr val="D40202"/>
                </a:solidFill>
                <a:latin typeface="Myriad Pro"/>
                <a:cs typeface="Myriad Pro"/>
              </a:rPr>
              <a:t>Bases de Datos Relacionales</a:t>
            </a: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400" kern="1400" dirty="0" smtClean="0">
                <a:solidFill>
                  <a:schemeClr val="bg1"/>
                </a:solidFill>
                <a:latin typeface="Myriad Pro Light"/>
                <a:cs typeface="Myriad Pro Light"/>
              </a:rPr>
              <a:t>Tecnologías </a:t>
            </a:r>
            <a:r>
              <a:rPr lang="es-ES" sz="1400" kern="1400" dirty="0">
                <a:solidFill>
                  <a:schemeClr val="bg1"/>
                </a:solidFill>
                <a:latin typeface="Myriad Pro Light"/>
                <a:cs typeface="Myriad Pro Light"/>
              </a:rPr>
              <a:t>de Información y Ciberseguridad</a:t>
            </a:r>
            <a:endParaRPr lang="es-CL" sz="14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403485" y="3024335"/>
            <a:ext cx="6400800" cy="362194"/>
          </a:xfrm>
        </p:spPr>
        <p:txBody>
          <a:bodyPr>
            <a:normAutofit fontScale="85000" lnSpcReduction="20000"/>
          </a:bodyPr>
          <a:lstStyle/>
          <a:p>
            <a:pPr marL="0" indent="0" algn="ctr">
              <a:buNone/>
            </a:pPr>
            <a:r>
              <a:rPr lang="es-CL" sz="2400" dirty="0" smtClean="0">
                <a:latin typeface="Myriad Pro"/>
                <a:cs typeface="Myriad Pro"/>
              </a:rPr>
              <a:t>TI2022 – Primavera 2021</a:t>
            </a:r>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9" name="Rectángulo 8"/>
          <p:cNvSpPr/>
          <p:nvPr/>
        </p:nvSpPr>
        <p:spPr>
          <a:xfrm>
            <a:off x="2625898" y="3812280"/>
            <a:ext cx="5454323" cy="1569660"/>
          </a:xfrm>
          <a:prstGeom prst="rect">
            <a:avLst/>
          </a:prstGeom>
        </p:spPr>
        <p:txBody>
          <a:bodyPr wrap="square">
            <a:spAutoFit/>
          </a:bodyPr>
          <a:lstStyle/>
          <a:p>
            <a:pPr algn="ctr"/>
            <a:r>
              <a:rPr lang="es-ES" sz="2400" b="1" dirty="0"/>
              <a:t>Programación PL/SQL.</a:t>
            </a:r>
          </a:p>
          <a:p>
            <a:pPr algn="ctr"/>
            <a:r>
              <a:rPr lang="es-ES" sz="2400" dirty="0"/>
              <a:t>Aplicar programación PL/SQL, utilizando los recursos del motor de base de datos, en base a requerimientos específicos. </a:t>
            </a:r>
          </a:p>
        </p:txBody>
      </p:sp>
      <p:sp>
        <p:nvSpPr>
          <p:cNvPr id="16" name="Título 1"/>
          <p:cNvSpPr txBox="1">
            <a:spLocks/>
          </p:cNvSpPr>
          <p:nvPr/>
        </p:nvSpPr>
        <p:spPr>
          <a:xfrm>
            <a:off x="307821" y="3159825"/>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smtClean="0">
                <a:solidFill>
                  <a:schemeClr val="bg1"/>
                </a:solidFill>
                <a:latin typeface="Myriad Pro"/>
                <a:cs typeface="Myriad Pro"/>
              </a:rPr>
              <a:t>2</a:t>
            </a:r>
            <a:endParaRPr lang="es-CL" sz="1800" b="1" dirty="0">
              <a:solidFill>
                <a:schemeClr val="bg1"/>
              </a:solidFill>
              <a:latin typeface="Myriad Pro"/>
              <a:cs typeface="Myriad Pro"/>
            </a:endParaRPr>
          </a:p>
        </p:txBody>
      </p:sp>
    </p:spTree>
    <p:extLst>
      <p:ext uri="{BB962C8B-B14F-4D97-AF65-F5344CB8AC3E}">
        <p14:creationId xmlns:p14="http://schemas.microsoft.com/office/powerpoint/2010/main" val="808890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7"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altLang="es-CL" sz="2400" dirty="0" smtClean="0">
                <a:solidFill>
                  <a:srgbClr val="C00000"/>
                </a:solidFill>
                <a:sym typeface="Arial" panose="020B0604020202020204" pitchFamily="34" charset="0"/>
              </a:rPr>
              <a:t>Vista de una Base de Datos</a:t>
            </a:r>
          </a:p>
        </p:txBody>
      </p:sp>
      <p:pic>
        <p:nvPicPr>
          <p:cNvPr id="13" name="Picture 3" descr="C:\Projects\4021-Nancy\Gifs\SQL-Enh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38985" y="2805317"/>
            <a:ext cx="40767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4"/>
          <p:cNvSpPr txBox="1">
            <a:spLocks noChangeArrowheads="1"/>
          </p:cNvSpPr>
          <p:nvPr/>
        </p:nvSpPr>
        <p:spPr bwMode="blackWhite">
          <a:xfrm>
            <a:off x="600650" y="1908029"/>
            <a:ext cx="1933575" cy="923925"/>
          </a:xfrm>
          <a:prstGeom prst="rect">
            <a:avLst/>
          </a:prstGeom>
          <a:solidFill>
            <a:srgbClr val="99CCFF"/>
          </a:solidFill>
          <a:ln w="28575">
            <a:solidFill>
              <a:schemeClr val="tx1"/>
            </a:solidFill>
            <a:miter lim="800000"/>
            <a:headEnd type="none" w="sm" len="sm"/>
            <a:tailEnd type="none" w="sm" len="sm"/>
          </a:ln>
        </p:spPr>
        <p:txBody>
          <a:bodyPr/>
          <a:lstStyle>
            <a:lvl1pPr defTabSz="228600" eaLnBrk="0" hangingPunct="0">
              <a:defRPr b="1">
                <a:solidFill>
                  <a:schemeClr val="tx1"/>
                </a:solidFill>
                <a:latin typeface="Arial" panose="020B0604020202020204" pitchFamily="34" charset="0"/>
                <a:cs typeface="Arial" panose="020B0604020202020204" pitchFamily="34" charset="0"/>
              </a:defRPr>
            </a:lvl1pPr>
            <a:lvl2pPr marL="742950" indent="-285750" defTabSz="228600" eaLnBrk="0" hangingPunct="0">
              <a:defRPr b="1">
                <a:solidFill>
                  <a:schemeClr val="tx1"/>
                </a:solidFill>
                <a:latin typeface="Arial" panose="020B0604020202020204" pitchFamily="34" charset="0"/>
                <a:cs typeface="Arial" panose="020B0604020202020204" pitchFamily="34" charset="0"/>
              </a:defRPr>
            </a:lvl2pPr>
            <a:lvl3pPr marL="1143000" indent="-228600" defTabSz="228600" eaLnBrk="0" hangingPunct="0">
              <a:defRPr b="1">
                <a:solidFill>
                  <a:schemeClr val="tx1"/>
                </a:solidFill>
                <a:latin typeface="Arial" panose="020B0604020202020204" pitchFamily="34" charset="0"/>
                <a:cs typeface="Arial" panose="020B0604020202020204" pitchFamily="34" charset="0"/>
              </a:defRPr>
            </a:lvl3pPr>
            <a:lvl4pPr marL="1600200" indent="-228600" defTabSz="228600" eaLnBrk="0" hangingPunct="0">
              <a:defRPr b="1">
                <a:solidFill>
                  <a:schemeClr val="tx1"/>
                </a:solidFill>
                <a:latin typeface="Arial" panose="020B0604020202020204" pitchFamily="34" charset="0"/>
                <a:cs typeface="Arial" panose="020B0604020202020204" pitchFamily="34" charset="0"/>
              </a:defRPr>
            </a:lvl4pPr>
            <a:lvl5pPr marL="2057400" indent="-228600" defTabSz="228600" eaLnBrk="0" hangingPunct="0">
              <a:defRPr b="1">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s-CL" altLang="es-CL" dirty="0" smtClean="0">
                <a:solidFill>
                  <a:srgbClr val="000000"/>
                </a:solidFill>
                <a:sym typeface="Arial" panose="020B0604020202020204" pitchFamily="34" charset="0"/>
              </a:rPr>
              <a:t>Para restringir </a:t>
            </a:r>
          </a:p>
          <a:p>
            <a:pPr algn="ctr">
              <a:buSzPct val="100000"/>
              <a:buFont typeface="Arial" panose="020B0604020202020204" pitchFamily="34" charset="0"/>
              <a:buNone/>
            </a:pPr>
            <a:r>
              <a:rPr lang="es-CL" altLang="es-CL" dirty="0" smtClean="0">
                <a:solidFill>
                  <a:srgbClr val="000000"/>
                </a:solidFill>
                <a:sym typeface="Arial" panose="020B0604020202020204" pitchFamily="34" charset="0"/>
              </a:rPr>
              <a:t>el acceso a los datos</a:t>
            </a:r>
            <a:endParaRPr lang="es-CL" altLang="es-CL" dirty="0">
              <a:solidFill>
                <a:srgbClr val="000000"/>
              </a:solidFill>
              <a:sym typeface="Arial" panose="020B0604020202020204" pitchFamily="34" charset="0"/>
            </a:endParaRPr>
          </a:p>
        </p:txBody>
      </p:sp>
      <p:sp>
        <p:nvSpPr>
          <p:cNvPr id="15" name="Text Box 5"/>
          <p:cNvSpPr txBox="1">
            <a:spLocks noChangeArrowheads="1"/>
          </p:cNvSpPr>
          <p:nvPr/>
        </p:nvSpPr>
        <p:spPr bwMode="blackWhite">
          <a:xfrm>
            <a:off x="3565181" y="1600921"/>
            <a:ext cx="2498725" cy="752475"/>
          </a:xfrm>
          <a:prstGeom prst="rect">
            <a:avLst/>
          </a:prstGeom>
          <a:solidFill>
            <a:srgbClr val="99CCFF"/>
          </a:solidFill>
          <a:ln w="28575">
            <a:solidFill>
              <a:schemeClr val="tx1"/>
            </a:solidFill>
            <a:miter lim="800000"/>
            <a:headEnd type="none" w="sm" len="sm"/>
            <a:tailEnd type="none" w="sm" len="sm"/>
          </a:ln>
        </p:spPr>
        <p:txBody>
          <a:bodyPr/>
          <a:lstStyle>
            <a:lvl1pPr defTabSz="228600" eaLnBrk="0" hangingPunct="0">
              <a:defRPr b="1">
                <a:solidFill>
                  <a:schemeClr val="tx1"/>
                </a:solidFill>
                <a:latin typeface="Arial" panose="020B0604020202020204" pitchFamily="34" charset="0"/>
                <a:cs typeface="Arial" panose="020B0604020202020204" pitchFamily="34" charset="0"/>
              </a:defRPr>
            </a:lvl1pPr>
            <a:lvl2pPr marL="742950" indent="-285750" defTabSz="228600" eaLnBrk="0" hangingPunct="0">
              <a:defRPr b="1">
                <a:solidFill>
                  <a:schemeClr val="tx1"/>
                </a:solidFill>
                <a:latin typeface="Arial" panose="020B0604020202020204" pitchFamily="34" charset="0"/>
                <a:cs typeface="Arial" panose="020B0604020202020204" pitchFamily="34" charset="0"/>
              </a:defRPr>
            </a:lvl2pPr>
            <a:lvl3pPr marL="1143000" indent="-228600" defTabSz="228600" eaLnBrk="0" hangingPunct="0">
              <a:defRPr b="1">
                <a:solidFill>
                  <a:schemeClr val="tx1"/>
                </a:solidFill>
                <a:latin typeface="Arial" panose="020B0604020202020204" pitchFamily="34" charset="0"/>
                <a:cs typeface="Arial" panose="020B0604020202020204" pitchFamily="34" charset="0"/>
              </a:defRPr>
            </a:lvl3pPr>
            <a:lvl4pPr marL="1600200" indent="-228600" defTabSz="228600" eaLnBrk="0" hangingPunct="0">
              <a:defRPr b="1">
                <a:solidFill>
                  <a:schemeClr val="tx1"/>
                </a:solidFill>
                <a:latin typeface="Arial" panose="020B0604020202020204" pitchFamily="34" charset="0"/>
                <a:cs typeface="Arial" panose="020B0604020202020204" pitchFamily="34" charset="0"/>
              </a:defRPr>
            </a:lvl4pPr>
            <a:lvl5pPr marL="2057400" indent="-228600" defTabSz="228600" eaLnBrk="0" hangingPunct="0">
              <a:defRPr b="1">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s-CL" altLang="es-CL" dirty="0" smtClean="0">
                <a:solidFill>
                  <a:srgbClr val="000000"/>
                </a:solidFill>
                <a:sym typeface="Arial" panose="020B0604020202020204" pitchFamily="34" charset="0"/>
              </a:rPr>
              <a:t>Para facilitar consultas complejas</a:t>
            </a:r>
            <a:endParaRPr lang="es-CL" altLang="es-CL" dirty="0">
              <a:solidFill>
                <a:srgbClr val="000000"/>
              </a:solidFill>
              <a:sym typeface="Arial" panose="020B0604020202020204" pitchFamily="34" charset="0"/>
            </a:endParaRPr>
          </a:p>
        </p:txBody>
      </p:sp>
      <p:sp>
        <p:nvSpPr>
          <p:cNvPr id="16" name="Text Box 6"/>
          <p:cNvSpPr txBox="1">
            <a:spLocks noChangeArrowheads="1"/>
          </p:cNvSpPr>
          <p:nvPr/>
        </p:nvSpPr>
        <p:spPr bwMode="blackWhite">
          <a:xfrm>
            <a:off x="536504" y="4975142"/>
            <a:ext cx="1933575" cy="984250"/>
          </a:xfrm>
          <a:prstGeom prst="rect">
            <a:avLst/>
          </a:prstGeom>
          <a:solidFill>
            <a:srgbClr val="99CCFF"/>
          </a:solidFill>
          <a:ln w="28575">
            <a:solidFill>
              <a:schemeClr val="tx1"/>
            </a:solidFill>
            <a:miter lim="800000"/>
            <a:headEnd type="none" w="sm" len="sm"/>
            <a:tailEnd type="none" w="sm" len="sm"/>
          </a:ln>
        </p:spPr>
        <p:txBody>
          <a:bodyPr/>
          <a:lstStyle>
            <a:lvl1pPr defTabSz="228600" eaLnBrk="0" hangingPunct="0">
              <a:defRPr b="1">
                <a:solidFill>
                  <a:schemeClr val="tx1"/>
                </a:solidFill>
                <a:latin typeface="Arial" panose="020B0604020202020204" pitchFamily="34" charset="0"/>
                <a:cs typeface="Arial" panose="020B0604020202020204" pitchFamily="34" charset="0"/>
              </a:defRPr>
            </a:lvl1pPr>
            <a:lvl2pPr marL="742950" indent="-285750" defTabSz="228600" eaLnBrk="0" hangingPunct="0">
              <a:defRPr b="1">
                <a:solidFill>
                  <a:schemeClr val="tx1"/>
                </a:solidFill>
                <a:latin typeface="Arial" panose="020B0604020202020204" pitchFamily="34" charset="0"/>
                <a:cs typeface="Arial" panose="020B0604020202020204" pitchFamily="34" charset="0"/>
              </a:defRPr>
            </a:lvl2pPr>
            <a:lvl3pPr marL="1143000" indent="-228600" defTabSz="228600" eaLnBrk="0" hangingPunct="0">
              <a:defRPr b="1">
                <a:solidFill>
                  <a:schemeClr val="tx1"/>
                </a:solidFill>
                <a:latin typeface="Arial" panose="020B0604020202020204" pitchFamily="34" charset="0"/>
                <a:cs typeface="Arial" panose="020B0604020202020204" pitchFamily="34" charset="0"/>
              </a:defRPr>
            </a:lvl3pPr>
            <a:lvl4pPr marL="1600200" indent="-228600" defTabSz="228600" eaLnBrk="0" hangingPunct="0">
              <a:defRPr b="1">
                <a:solidFill>
                  <a:schemeClr val="tx1"/>
                </a:solidFill>
                <a:latin typeface="Arial" panose="020B0604020202020204" pitchFamily="34" charset="0"/>
                <a:cs typeface="Arial" panose="020B0604020202020204" pitchFamily="34" charset="0"/>
              </a:defRPr>
            </a:lvl4pPr>
            <a:lvl5pPr marL="2057400" indent="-228600" defTabSz="228600" eaLnBrk="0" hangingPunct="0">
              <a:defRPr b="1">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spcBef>
                <a:spcPct val="20000"/>
              </a:spcBef>
              <a:buSzPct val="100000"/>
              <a:buFont typeface="Arial" panose="020B0604020202020204" pitchFamily="34" charset="0"/>
              <a:buNone/>
            </a:pPr>
            <a:r>
              <a:rPr lang="es-CL" altLang="es-CL" dirty="0" smtClean="0">
                <a:solidFill>
                  <a:srgbClr val="000000"/>
                </a:solidFill>
                <a:sym typeface="Arial" panose="020B0604020202020204" pitchFamily="34" charset="0"/>
              </a:rPr>
              <a:t>Para mejorar la independencia de los datos</a:t>
            </a:r>
            <a:endParaRPr lang="es-CL" altLang="es-CL" dirty="0">
              <a:solidFill>
                <a:srgbClr val="000000"/>
              </a:solidFill>
              <a:sym typeface="Arial" panose="020B0604020202020204" pitchFamily="34" charset="0"/>
            </a:endParaRPr>
          </a:p>
        </p:txBody>
      </p:sp>
      <p:sp>
        <p:nvSpPr>
          <p:cNvPr id="17" name="Text Box 7"/>
          <p:cNvSpPr txBox="1">
            <a:spLocks noChangeArrowheads="1"/>
          </p:cNvSpPr>
          <p:nvPr/>
        </p:nvSpPr>
        <p:spPr bwMode="blackWhite">
          <a:xfrm>
            <a:off x="3679481" y="5284066"/>
            <a:ext cx="2384425" cy="1027113"/>
          </a:xfrm>
          <a:prstGeom prst="rect">
            <a:avLst/>
          </a:prstGeom>
          <a:solidFill>
            <a:srgbClr val="99CCFF"/>
          </a:solidFill>
          <a:ln w="28575">
            <a:solidFill>
              <a:schemeClr val="tx1"/>
            </a:solidFill>
            <a:miter lim="800000"/>
            <a:headEnd type="none" w="sm" len="sm"/>
            <a:tailEnd type="none" w="sm" len="sm"/>
          </a:ln>
        </p:spPr>
        <p:txBody>
          <a:bodyPr/>
          <a:lstStyle>
            <a:lvl1pPr defTabSz="228600" eaLnBrk="0" hangingPunct="0">
              <a:defRPr b="1">
                <a:solidFill>
                  <a:schemeClr val="tx1"/>
                </a:solidFill>
                <a:latin typeface="Arial" panose="020B0604020202020204" pitchFamily="34" charset="0"/>
                <a:cs typeface="Arial" panose="020B0604020202020204" pitchFamily="34" charset="0"/>
              </a:defRPr>
            </a:lvl1pPr>
            <a:lvl2pPr marL="742950" indent="-285750" defTabSz="228600" eaLnBrk="0" hangingPunct="0">
              <a:defRPr b="1">
                <a:solidFill>
                  <a:schemeClr val="tx1"/>
                </a:solidFill>
                <a:latin typeface="Arial" panose="020B0604020202020204" pitchFamily="34" charset="0"/>
                <a:cs typeface="Arial" panose="020B0604020202020204" pitchFamily="34" charset="0"/>
              </a:defRPr>
            </a:lvl2pPr>
            <a:lvl3pPr marL="1143000" indent="-228600" defTabSz="228600" eaLnBrk="0" hangingPunct="0">
              <a:defRPr b="1">
                <a:solidFill>
                  <a:schemeClr val="tx1"/>
                </a:solidFill>
                <a:latin typeface="Arial" panose="020B0604020202020204" pitchFamily="34" charset="0"/>
                <a:cs typeface="Arial" panose="020B0604020202020204" pitchFamily="34" charset="0"/>
              </a:defRPr>
            </a:lvl3pPr>
            <a:lvl4pPr marL="1600200" indent="-228600" defTabSz="228600" eaLnBrk="0" hangingPunct="0">
              <a:defRPr b="1">
                <a:solidFill>
                  <a:schemeClr val="tx1"/>
                </a:solidFill>
                <a:latin typeface="Arial" panose="020B0604020202020204" pitchFamily="34" charset="0"/>
                <a:cs typeface="Arial" panose="020B0604020202020204" pitchFamily="34" charset="0"/>
              </a:defRPr>
            </a:lvl4pPr>
            <a:lvl5pPr marL="2057400" indent="-228600" defTabSz="228600" eaLnBrk="0" hangingPunct="0">
              <a:defRPr b="1">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spcBef>
                <a:spcPct val="20000"/>
              </a:spcBef>
              <a:buSzPct val="100000"/>
              <a:buFont typeface="Arial" panose="020B0604020202020204" pitchFamily="34" charset="0"/>
              <a:buNone/>
            </a:pPr>
            <a:r>
              <a:rPr lang="es-CL" altLang="es-CL" dirty="0" smtClean="0">
                <a:solidFill>
                  <a:srgbClr val="000000"/>
                </a:solidFill>
                <a:sym typeface="Arial" panose="020B0604020202020204" pitchFamily="34" charset="0"/>
              </a:rPr>
              <a:t>Para presentar diferentes vistas de los mismos datos</a:t>
            </a:r>
            <a:endParaRPr lang="es-CL" altLang="es-CL" dirty="0">
              <a:solidFill>
                <a:srgbClr val="000000"/>
              </a:solidFill>
              <a:sym typeface="Arial" panose="020B0604020202020204" pitchFamily="34" charset="0"/>
            </a:endParaRPr>
          </a:p>
        </p:txBody>
      </p:sp>
      <p:sp>
        <p:nvSpPr>
          <p:cNvPr id="12" name="Rectángulo 11"/>
          <p:cNvSpPr/>
          <p:nvPr/>
        </p:nvSpPr>
        <p:spPr>
          <a:xfrm>
            <a:off x="6739847" y="2943817"/>
            <a:ext cx="2051612" cy="2031325"/>
          </a:xfrm>
          <a:prstGeom prst="rect">
            <a:avLst/>
          </a:prstGeom>
        </p:spPr>
        <p:txBody>
          <a:bodyPr wrap="square">
            <a:spAutoFit/>
          </a:bodyPr>
          <a:lstStyle/>
          <a:p>
            <a:pPr algn="ctr"/>
            <a:r>
              <a:rPr lang="es-ES" dirty="0"/>
              <a:t>Las vistas restringen el acceso a los datos porque muestra las columnas seleccionadas de la tabla.</a:t>
            </a:r>
          </a:p>
        </p:txBody>
      </p:sp>
      <p:sp>
        <p:nvSpPr>
          <p:cNvPr id="19" name="Rectángulo 18"/>
          <p:cNvSpPr/>
          <p:nvPr/>
        </p:nvSpPr>
        <p:spPr>
          <a:xfrm>
            <a:off x="6199116" y="2613929"/>
            <a:ext cx="2944883" cy="2862322"/>
          </a:xfrm>
          <a:prstGeom prst="rect">
            <a:avLst/>
          </a:prstGeom>
        </p:spPr>
        <p:txBody>
          <a:bodyPr wrap="square">
            <a:spAutoFit/>
          </a:bodyPr>
          <a:lstStyle/>
          <a:p>
            <a:pPr marL="0" lvl="2" algn="ctr"/>
            <a:r>
              <a:rPr lang="en-US" altLang="es-CL" dirty="0">
                <a:cs typeface="Arial" panose="020B0604020202020204" pitchFamily="34" charset="0"/>
                <a:sym typeface="Arial" panose="020B0604020202020204" pitchFamily="34" charset="0"/>
              </a:rPr>
              <a:t>Las vistas se </a:t>
            </a:r>
            <a:r>
              <a:rPr lang="en-US" altLang="es-CL" dirty="0" err="1">
                <a:cs typeface="Arial" panose="020B0604020202020204" pitchFamily="34" charset="0"/>
                <a:sym typeface="Arial" panose="020B0604020202020204" pitchFamily="34" charset="0"/>
              </a:rPr>
              <a:t>pueden</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utilizar</a:t>
            </a:r>
            <a:r>
              <a:rPr lang="en-US" altLang="es-CL" dirty="0">
                <a:cs typeface="Arial" panose="020B0604020202020204" pitchFamily="34" charset="0"/>
                <a:sym typeface="Arial" panose="020B0604020202020204" pitchFamily="34" charset="0"/>
              </a:rPr>
              <a:t> para </a:t>
            </a:r>
            <a:r>
              <a:rPr lang="en-US" altLang="es-CL" dirty="0" err="1">
                <a:cs typeface="Arial" panose="020B0604020202020204" pitchFamily="34" charset="0"/>
                <a:sym typeface="Arial" panose="020B0604020202020204" pitchFamily="34" charset="0"/>
              </a:rPr>
              <a:t>crear</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consultas</a:t>
            </a:r>
            <a:r>
              <a:rPr lang="en-US" altLang="es-CL" dirty="0">
                <a:cs typeface="Arial" panose="020B0604020202020204" pitchFamily="34" charset="0"/>
                <a:sym typeface="Arial" panose="020B0604020202020204" pitchFamily="34" charset="0"/>
              </a:rPr>
              <a:t> simples para </a:t>
            </a:r>
            <a:r>
              <a:rPr lang="en-US" altLang="es-CL" dirty="0" err="1">
                <a:cs typeface="Arial" panose="020B0604020202020204" pitchFamily="34" charset="0"/>
                <a:sym typeface="Arial" panose="020B0604020202020204" pitchFamily="34" charset="0"/>
              </a:rPr>
              <a:t>recuperar</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los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resultados</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consultas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complicadas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Por</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ejemplo</a:t>
            </a:r>
            <a:r>
              <a:rPr lang="en-US" altLang="es-CL" dirty="0">
                <a:cs typeface="Arial" panose="020B0604020202020204" pitchFamily="34" charset="0"/>
                <a:sym typeface="Arial" panose="020B0604020202020204" pitchFamily="34" charset="0"/>
              </a:rPr>
              <a:t>, las vistas se </a:t>
            </a:r>
            <a:r>
              <a:rPr lang="en-US" altLang="es-CL" dirty="0" err="1">
                <a:cs typeface="Arial" panose="020B0604020202020204" pitchFamily="34" charset="0"/>
                <a:sym typeface="Arial" panose="020B0604020202020204" pitchFamily="34" charset="0"/>
              </a:rPr>
              <a:t>pueden</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utilizar</a:t>
            </a:r>
            <a:r>
              <a:rPr lang="en-US" altLang="es-CL" dirty="0">
                <a:cs typeface="Arial" panose="020B0604020202020204" pitchFamily="34" charset="0"/>
                <a:sym typeface="Arial" panose="020B0604020202020204" pitchFamily="34" charset="0"/>
              </a:rPr>
              <a:t> para </a:t>
            </a:r>
            <a:r>
              <a:rPr lang="en-US" altLang="es-CL" dirty="0" err="1">
                <a:cs typeface="Arial" panose="020B0604020202020204" pitchFamily="34" charset="0"/>
                <a:sym typeface="Arial" panose="020B0604020202020204" pitchFamily="34" charset="0"/>
              </a:rPr>
              <a:t>consultar</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información</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varias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tablas</a:t>
            </a:r>
            <a:r>
              <a:rPr lang="en-US" altLang="es-CL" dirty="0">
                <a:cs typeface="Arial" panose="020B0604020202020204" pitchFamily="34" charset="0"/>
                <a:sym typeface="Arial" panose="020B0604020202020204" pitchFamily="34" charset="0"/>
              </a:rPr>
              <a:t> sin que el </a:t>
            </a:r>
            <a:r>
              <a:rPr lang="en-US" altLang="es-CL" dirty="0" err="1">
                <a:cs typeface="Arial" panose="020B0604020202020204" pitchFamily="34" charset="0"/>
                <a:sym typeface="Arial" panose="020B0604020202020204" pitchFamily="34" charset="0"/>
              </a:rPr>
              <a:t>usuario</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sepa</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cómo</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escribir</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una</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sentencia</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unión</a:t>
            </a:r>
            <a:r>
              <a:rPr lang="en-US" altLang="es-CL" dirty="0">
                <a:cs typeface="Arial" panose="020B0604020202020204" pitchFamily="34" charset="0"/>
                <a:sym typeface="Arial" panose="020B0604020202020204" pitchFamily="34" charset="0"/>
              </a:rPr>
              <a:t>.</a:t>
            </a:r>
          </a:p>
        </p:txBody>
      </p:sp>
      <p:sp>
        <p:nvSpPr>
          <p:cNvPr id="20" name="Rectángulo 19"/>
          <p:cNvSpPr/>
          <p:nvPr/>
        </p:nvSpPr>
        <p:spPr>
          <a:xfrm>
            <a:off x="6372985" y="2805317"/>
            <a:ext cx="2632084" cy="2308324"/>
          </a:xfrm>
          <a:prstGeom prst="rect">
            <a:avLst/>
          </a:prstGeom>
        </p:spPr>
        <p:txBody>
          <a:bodyPr wrap="square">
            <a:spAutoFit/>
          </a:bodyPr>
          <a:lstStyle/>
          <a:p>
            <a:pPr marL="0" lvl="2" algn="ctr"/>
            <a:r>
              <a:rPr lang="en-US" altLang="es-CL" dirty="0">
                <a:cs typeface="Arial" panose="020B0604020202020204" pitchFamily="34" charset="0"/>
                <a:sym typeface="Arial" panose="020B0604020202020204" pitchFamily="34" charset="0"/>
              </a:rPr>
              <a:t>Las vistas </a:t>
            </a:r>
            <a:r>
              <a:rPr lang="en-US" altLang="es-CL" dirty="0" err="1">
                <a:cs typeface="Arial" panose="020B0604020202020204" pitchFamily="34" charset="0"/>
                <a:sym typeface="Arial" panose="020B0604020202020204" pitchFamily="34" charset="0"/>
              </a:rPr>
              <a:t>proporcionan</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independencia</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los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datos</a:t>
            </a:r>
            <a:r>
              <a:rPr lang="en-US" altLang="es-CL" dirty="0">
                <a:cs typeface="Arial" panose="020B0604020202020204" pitchFamily="34" charset="0"/>
                <a:sym typeface="Arial" panose="020B0604020202020204" pitchFamily="34" charset="0"/>
              </a:rPr>
              <a:t> para </a:t>
            </a:r>
            <a:r>
              <a:rPr lang="en-US" altLang="es-CL" dirty="0" err="1">
                <a:cs typeface="Arial" panose="020B0604020202020204" pitchFamily="34" charset="0"/>
                <a:sym typeface="Arial" panose="020B0604020202020204" pitchFamily="34" charset="0"/>
              </a:rPr>
              <a:t>usuarios</a:t>
            </a:r>
            <a:r>
              <a:rPr lang="en-US" altLang="es-CL" dirty="0">
                <a:cs typeface="Arial" panose="020B0604020202020204" pitchFamily="34" charset="0"/>
                <a:sym typeface="Arial" panose="020B0604020202020204" pitchFamily="34" charset="0"/>
              </a:rPr>
              <a:t> ad-hoc y </a:t>
            </a:r>
            <a:r>
              <a:rPr lang="en-US" altLang="es-CL" dirty="0" err="1">
                <a:cs typeface="Arial" panose="020B0604020202020204" pitchFamily="34" charset="0"/>
                <a:sym typeface="Arial" panose="020B0604020202020204" pitchFamily="34" charset="0"/>
              </a:rPr>
              <a:t>programas</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aplicación</a:t>
            </a:r>
            <a:r>
              <a:rPr lang="en-US" altLang="es-CL" dirty="0">
                <a:cs typeface="Arial" panose="020B0604020202020204" pitchFamily="34" charset="0"/>
                <a:sym typeface="Arial" panose="020B0604020202020204" pitchFamily="34" charset="0"/>
              </a:rPr>
              <a:t>. Las vistas se </a:t>
            </a:r>
            <a:r>
              <a:rPr lang="en-US" altLang="es-CL" dirty="0" err="1">
                <a:cs typeface="Arial" panose="020B0604020202020204" pitchFamily="34" charset="0"/>
                <a:sym typeface="Arial" panose="020B0604020202020204" pitchFamily="34" charset="0"/>
              </a:rPr>
              <a:t>pueden</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utilizar</a:t>
            </a:r>
            <a:r>
              <a:rPr lang="en-US" altLang="es-CL" dirty="0">
                <a:cs typeface="Arial" panose="020B0604020202020204" pitchFamily="34" charset="0"/>
                <a:sym typeface="Arial" panose="020B0604020202020204" pitchFamily="34" charset="0"/>
              </a:rPr>
              <a:t> para </a:t>
            </a:r>
            <a:r>
              <a:rPr lang="en-US" altLang="es-CL" dirty="0" err="1">
                <a:cs typeface="Arial" panose="020B0604020202020204" pitchFamily="34" charset="0"/>
                <a:sym typeface="Arial" panose="020B0604020202020204" pitchFamily="34" charset="0"/>
              </a:rPr>
              <a:t>recuperar</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datos</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varias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tablas</a:t>
            </a:r>
            <a:r>
              <a:rPr lang="en-US" altLang="es-CL" dirty="0">
                <a:cs typeface="Arial" panose="020B0604020202020204" pitchFamily="34" charset="0"/>
                <a:sym typeface="Arial" panose="020B0604020202020204" pitchFamily="34" charset="0"/>
              </a:rPr>
              <a:t>.</a:t>
            </a:r>
          </a:p>
        </p:txBody>
      </p:sp>
      <p:sp>
        <p:nvSpPr>
          <p:cNvPr id="21" name="Rectángulo 20"/>
          <p:cNvSpPr/>
          <p:nvPr/>
        </p:nvSpPr>
        <p:spPr>
          <a:xfrm>
            <a:off x="6558844" y="2902282"/>
            <a:ext cx="2232615" cy="1754326"/>
          </a:xfrm>
          <a:prstGeom prst="rect">
            <a:avLst/>
          </a:prstGeom>
        </p:spPr>
        <p:txBody>
          <a:bodyPr wrap="square">
            <a:spAutoFit/>
          </a:bodyPr>
          <a:lstStyle/>
          <a:p>
            <a:pPr marL="0" lvl="2" algn="ctr"/>
            <a:r>
              <a:rPr lang="en-US" altLang="es-CL" dirty="0">
                <a:cs typeface="Arial" panose="020B0604020202020204" pitchFamily="34" charset="0"/>
                <a:sym typeface="Arial" panose="020B0604020202020204" pitchFamily="34" charset="0"/>
              </a:rPr>
              <a:t>Las vistas </a:t>
            </a:r>
            <a:r>
              <a:rPr lang="en-US" altLang="es-CL" dirty="0" err="1">
                <a:cs typeface="Arial" panose="020B0604020202020204" pitchFamily="34" charset="0"/>
                <a:sym typeface="Arial" panose="020B0604020202020204" pitchFamily="34" charset="0"/>
              </a:rPr>
              <a:t>proporcionan</a:t>
            </a:r>
            <a:r>
              <a:rPr lang="en-US" altLang="es-CL" dirty="0">
                <a:cs typeface="Arial" panose="020B0604020202020204" pitchFamily="34" charset="0"/>
                <a:sym typeface="Arial" panose="020B0604020202020204" pitchFamily="34" charset="0"/>
              </a:rPr>
              <a:t> a </a:t>
            </a:r>
            <a:r>
              <a:rPr lang="en-US" altLang="es-CL" dirty="0" err="1">
                <a:cs typeface="Arial" panose="020B0604020202020204" pitchFamily="34" charset="0"/>
                <a:sym typeface="Arial" panose="020B0604020202020204" pitchFamily="34" charset="0"/>
              </a:rPr>
              <a:t>los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grupos</a:t>
            </a:r>
            <a:r>
              <a:rPr lang="en-US" altLang="es-CL" dirty="0">
                <a:cs typeface="Arial" panose="020B0604020202020204" pitchFamily="34" charset="0"/>
                <a:sym typeface="Arial" panose="020B0604020202020204" pitchFamily="34" charset="0"/>
              </a:rPr>
              <a:t> de </a:t>
            </a:r>
            <a:r>
              <a:rPr lang="en-US" altLang="es-CL" dirty="0" err="1">
                <a:cs typeface="Arial" panose="020B0604020202020204" pitchFamily="34" charset="0"/>
                <a:sym typeface="Arial" panose="020B0604020202020204" pitchFamily="34" charset="0"/>
              </a:rPr>
              <a:t>usuarios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acceso</a:t>
            </a:r>
            <a:r>
              <a:rPr lang="en-US" altLang="es-CL" dirty="0">
                <a:cs typeface="Arial" panose="020B0604020202020204" pitchFamily="34" charset="0"/>
                <a:sym typeface="Arial" panose="020B0604020202020204" pitchFamily="34" charset="0"/>
              </a:rPr>
              <a:t> a </a:t>
            </a:r>
            <a:r>
              <a:rPr lang="en-US" altLang="es-CL" dirty="0" err="1">
                <a:cs typeface="Arial" panose="020B0604020202020204" pitchFamily="34" charset="0"/>
                <a:sym typeface="Arial" panose="020B0604020202020204" pitchFamily="34" charset="0"/>
              </a:rPr>
              <a:t>los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datos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según</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sus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criterios</a:t>
            </a:r>
            <a:r>
              <a:rPr lang="en-US" altLang="es-CL" dirty="0">
                <a:cs typeface="Arial" panose="020B0604020202020204" pitchFamily="34" charset="0"/>
                <a:sym typeface="Arial" panose="020B0604020202020204" pitchFamily="34" charset="0"/>
              </a:rPr>
              <a:t> </a:t>
            </a:r>
            <a:r>
              <a:rPr lang="en-US" altLang="es-CL" dirty="0" err="1">
                <a:cs typeface="Arial" panose="020B0604020202020204" pitchFamily="34" charset="0"/>
                <a:sym typeface="Arial" panose="020B0604020202020204" pitchFamily="34" charset="0"/>
              </a:rPr>
              <a:t>concretos</a:t>
            </a:r>
            <a:r>
              <a:rPr lang="en-US" altLang="es-CL" dirty="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20232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2" grpId="0"/>
      <p:bldP spid="19" grpId="0"/>
      <p:bldP spid="19" grpId="1"/>
      <p:bldP spid="20" grpId="0"/>
      <p:bldP spid="20" grpId="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7"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altLang="es-CL" sz="2400" dirty="0" smtClean="0">
                <a:solidFill>
                  <a:srgbClr val="C00000"/>
                </a:solidFill>
                <a:sym typeface="Arial" panose="020B0604020202020204" pitchFamily="34" charset="0"/>
              </a:rPr>
              <a:t>Vista de una Base de Datos</a:t>
            </a:r>
          </a:p>
        </p:txBody>
      </p:sp>
      <p:sp>
        <p:nvSpPr>
          <p:cNvPr id="2" name="Rectángulo 1"/>
          <p:cNvSpPr/>
          <p:nvPr/>
        </p:nvSpPr>
        <p:spPr>
          <a:xfrm>
            <a:off x="705772" y="1695164"/>
            <a:ext cx="6056489" cy="3970318"/>
          </a:xfrm>
          <a:prstGeom prst="rect">
            <a:avLst/>
          </a:prstGeom>
        </p:spPr>
        <p:txBody>
          <a:bodyPr wrap="square">
            <a:spAutoFit/>
          </a:bodyPr>
          <a:lstStyle/>
          <a:p>
            <a:r>
              <a:rPr lang="es-ES" dirty="0"/>
              <a:t>Existen dos clasificaciones para las vistas: simples y complejas</a:t>
            </a:r>
            <a:r>
              <a:rPr lang="es-ES" dirty="0" smtClean="0"/>
              <a:t>..</a:t>
            </a:r>
          </a:p>
          <a:p>
            <a:endParaRPr lang="es-ES" dirty="0" smtClean="0"/>
          </a:p>
          <a:p>
            <a:r>
              <a:rPr lang="es-ES" dirty="0" smtClean="0"/>
              <a:t>La </a:t>
            </a:r>
            <a:r>
              <a:rPr lang="es-ES" dirty="0"/>
              <a:t>principal diferencia está relacionada con las operaciones (INSERT, UPDATE y DELETE).</a:t>
            </a:r>
          </a:p>
          <a:p>
            <a:endParaRPr lang="es-ES" dirty="0" smtClean="0"/>
          </a:p>
          <a:p>
            <a:r>
              <a:rPr lang="es-ES" dirty="0" smtClean="0"/>
              <a:t>Las </a:t>
            </a:r>
            <a:r>
              <a:rPr lang="es-ES" dirty="0"/>
              <a:t>vistas simples:</a:t>
            </a:r>
          </a:p>
          <a:p>
            <a:pPr marL="285750" indent="-285750">
              <a:buFont typeface="Arial" panose="020B0604020202020204" pitchFamily="34" charset="0"/>
              <a:buChar char="•"/>
            </a:pPr>
            <a:r>
              <a:rPr lang="es-ES" dirty="0"/>
              <a:t>Derivan datos de una sola tabla.</a:t>
            </a:r>
          </a:p>
          <a:p>
            <a:pPr marL="285750" indent="-285750">
              <a:buFont typeface="Arial" panose="020B0604020202020204" pitchFamily="34" charset="0"/>
              <a:buChar char="•"/>
            </a:pPr>
            <a:r>
              <a:rPr lang="es-ES" dirty="0"/>
              <a:t>No contienen funciones ni grupos de datos.</a:t>
            </a:r>
          </a:p>
          <a:p>
            <a:pPr marL="285750" indent="-285750">
              <a:buFont typeface="Arial" panose="020B0604020202020204" pitchFamily="34" charset="0"/>
              <a:buChar char="•"/>
            </a:pPr>
            <a:r>
              <a:rPr lang="es-ES" dirty="0"/>
              <a:t>Pueden realizar operaciones DML a través de la vista.</a:t>
            </a:r>
          </a:p>
          <a:p>
            <a:endParaRPr lang="es-ES" dirty="0" smtClean="0"/>
          </a:p>
          <a:p>
            <a:r>
              <a:rPr lang="es-ES" dirty="0" smtClean="0"/>
              <a:t>Las </a:t>
            </a:r>
            <a:r>
              <a:rPr lang="es-ES" dirty="0"/>
              <a:t>vistas complejas:</a:t>
            </a:r>
          </a:p>
          <a:p>
            <a:pPr marL="285750" indent="-285750">
              <a:buFont typeface="Arial" panose="020B0604020202020204" pitchFamily="34" charset="0"/>
              <a:buChar char="•"/>
            </a:pPr>
            <a:r>
              <a:rPr lang="es-ES" dirty="0"/>
              <a:t>Derivan datos de varias tablas.</a:t>
            </a:r>
          </a:p>
          <a:p>
            <a:pPr marL="285750" indent="-285750">
              <a:buFont typeface="Arial" panose="020B0604020202020204" pitchFamily="34" charset="0"/>
              <a:buChar char="•"/>
            </a:pPr>
            <a:r>
              <a:rPr lang="es-ES" dirty="0"/>
              <a:t>Contienen funciones o grupos de datos.</a:t>
            </a:r>
          </a:p>
          <a:p>
            <a:pPr marL="285750" indent="-285750">
              <a:buFont typeface="Arial" panose="020B0604020202020204" pitchFamily="34" charset="0"/>
              <a:buChar char="•"/>
            </a:pPr>
            <a:r>
              <a:rPr lang="es-ES" dirty="0"/>
              <a:t>No siempre permiten operaciones DML a través de la vista.</a:t>
            </a:r>
          </a:p>
        </p:txBody>
      </p:sp>
    </p:spTree>
    <p:extLst>
      <p:ext uri="{BB962C8B-B14F-4D97-AF65-F5344CB8AC3E}">
        <p14:creationId xmlns:p14="http://schemas.microsoft.com/office/powerpoint/2010/main" val="73029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3" name="Rectángulo 2"/>
          <p:cNvSpPr/>
          <p:nvPr/>
        </p:nvSpPr>
        <p:spPr>
          <a:xfrm>
            <a:off x="390561" y="2686201"/>
            <a:ext cx="8516372" cy="3970318"/>
          </a:xfrm>
          <a:prstGeom prst="rect">
            <a:avLst/>
          </a:prstGeom>
        </p:spPr>
        <p:txBody>
          <a:bodyPr wrap="square">
            <a:spAutoFit/>
          </a:bodyPr>
          <a:lstStyle/>
          <a:p>
            <a:r>
              <a:rPr lang="es-ES" dirty="0" smtClean="0"/>
              <a:t>OR </a:t>
            </a:r>
            <a:r>
              <a:rPr lang="es-ES" dirty="0"/>
              <a:t>REPLACE	vuelve a crear la vista si ya existe.</a:t>
            </a:r>
          </a:p>
          <a:p>
            <a:r>
              <a:rPr lang="es-ES" dirty="0"/>
              <a:t>FORCE		crea la vista independientemente de si existen o no las tablas base.</a:t>
            </a:r>
          </a:p>
          <a:p>
            <a:r>
              <a:rPr lang="es-ES" dirty="0"/>
              <a:t>NOFORCE		crea la vista sólo si existen las tablas base (opción por defecto).</a:t>
            </a:r>
          </a:p>
          <a:p>
            <a:r>
              <a:rPr lang="es-ES" dirty="0"/>
              <a:t>v</a:t>
            </a:r>
            <a:r>
              <a:rPr lang="es-ES" dirty="0" smtClean="0"/>
              <a:t>ista	</a:t>
            </a:r>
            <a:r>
              <a:rPr lang="es-ES" dirty="0"/>
              <a:t>		es el nombre de la vista.</a:t>
            </a:r>
          </a:p>
          <a:p>
            <a:r>
              <a:rPr lang="es-ES" dirty="0"/>
              <a:t>alias		</a:t>
            </a:r>
            <a:r>
              <a:rPr lang="es-ES" dirty="0" smtClean="0"/>
              <a:t>	especifica </a:t>
            </a:r>
            <a:r>
              <a:rPr lang="es-ES" dirty="0"/>
              <a:t>los nombre de las expresiones seleccionadas por la consulta </a:t>
            </a:r>
            <a:r>
              <a:rPr lang="es-ES" dirty="0" smtClean="0"/>
              <a:t>de</a:t>
            </a:r>
          </a:p>
          <a:p>
            <a:r>
              <a:rPr lang="es-ES" dirty="0" smtClean="0"/>
              <a:t>			la vista</a:t>
            </a:r>
            <a:r>
              <a:rPr lang="es-ES" dirty="0"/>
              <a:t>. (El numero de alias debe coincidir con el número de expresiones 				seleccionadas por la vista).</a:t>
            </a:r>
          </a:p>
          <a:p>
            <a:r>
              <a:rPr lang="es-ES" dirty="0" err="1" smtClean="0"/>
              <a:t>subconsulta</a:t>
            </a:r>
            <a:r>
              <a:rPr lang="es-ES" dirty="0"/>
              <a:t>	</a:t>
            </a:r>
            <a:r>
              <a:rPr lang="es-ES" dirty="0" smtClean="0"/>
              <a:t>es </a:t>
            </a:r>
            <a:r>
              <a:rPr lang="es-ES" dirty="0"/>
              <a:t>una sentencia SELECT completa (Puede utilizar alias para </a:t>
            </a:r>
            <a:r>
              <a:rPr lang="es-ES" dirty="0" smtClean="0"/>
              <a:t>las columnas</a:t>
            </a:r>
          </a:p>
          <a:p>
            <a:r>
              <a:rPr lang="es-ES" dirty="0" smtClean="0"/>
              <a:t>			de </a:t>
            </a:r>
            <a:r>
              <a:rPr lang="es-ES" dirty="0"/>
              <a:t>la lista SELECT).</a:t>
            </a:r>
          </a:p>
          <a:p>
            <a:r>
              <a:rPr lang="es-ES" dirty="0"/>
              <a:t>WITH CHECK OPTION	especifica que sólo las filas accesibles para la vista se puedan 					</a:t>
            </a:r>
            <a:r>
              <a:rPr lang="es-ES" dirty="0" smtClean="0"/>
              <a:t>	insertar </a:t>
            </a:r>
            <a:r>
              <a:rPr lang="es-ES" dirty="0"/>
              <a:t>o actualizar.</a:t>
            </a:r>
          </a:p>
          <a:p>
            <a:r>
              <a:rPr lang="es-ES" dirty="0" smtClean="0"/>
              <a:t>restricción</a:t>
            </a:r>
            <a:r>
              <a:rPr lang="es-ES" dirty="0"/>
              <a:t>	</a:t>
            </a:r>
            <a:r>
              <a:rPr lang="es-ES" dirty="0" smtClean="0"/>
              <a:t>		es </a:t>
            </a:r>
            <a:r>
              <a:rPr lang="es-ES" dirty="0"/>
              <a:t>el nombre asignado a la restricción CHECK OPTION.</a:t>
            </a:r>
          </a:p>
          <a:p>
            <a:r>
              <a:rPr lang="es-ES" dirty="0"/>
              <a:t>WITH READ ONLY		garantiza que no se pueda realizar ninguna operación DML </a:t>
            </a:r>
            <a:r>
              <a:rPr lang="es-ES" dirty="0" smtClean="0"/>
              <a:t>en</a:t>
            </a:r>
          </a:p>
          <a:p>
            <a:r>
              <a:rPr lang="es-ES" dirty="0" smtClean="0"/>
              <a:t>					esta vista</a:t>
            </a:r>
            <a:r>
              <a:rPr lang="es-ES" dirty="0"/>
              <a:t>.</a:t>
            </a:r>
          </a:p>
        </p:txBody>
      </p:sp>
      <p:sp>
        <p:nvSpPr>
          <p:cNvPr id="8" name="Rectangle 4"/>
          <p:cNvSpPr>
            <a:spLocks noChangeArrowheads="1"/>
          </p:cNvSpPr>
          <p:nvPr/>
        </p:nvSpPr>
        <p:spPr bwMode="blackGray">
          <a:xfrm>
            <a:off x="390561" y="945523"/>
            <a:ext cx="6519771" cy="146526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[OR REPLACE] [FORCE|</a:t>
            </a:r>
            <a:r>
              <a:rPr lang="en-US" altLang="es-CL" u="sng" dirty="0">
                <a:solidFill>
                  <a:srgbClr val="000000"/>
                </a:solidFill>
                <a:latin typeface="Courier New" panose="02070309020205020404" pitchFamily="49" charset="0"/>
                <a:sym typeface="Arial" panose="020B0604020202020204" pitchFamily="34" charset="0"/>
              </a:rPr>
              <a:t>NOFORCE</a:t>
            </a:r>
            <a:r>
              <a:rPr lang="en-US" altLang="es-CL" dirty="0">
                <a:solidFill>
                  <a:srgbClr val="000000"/>
                </a:solidFill>
                <a:latin typeface="Courier New" panose="02070309020205020404" pitchFamily="49" charset="0"/>
                <a:sym typeface="Arial" panose="020B0604020202020204" pitchFamily="34" charset="0"/>
              </a:rPr>
              <a:t>] VIEW </a:t>
            </a:r>
            <a:r>
              <a:rPr lang="en-US" altLang="es-CL" i="1" dirty="0" smtClean="0">
                <a:solidFill>
                  <a:srgbClr val="000000"/>
                </a:solidFill>
                <a:latin typeface="Courier New" panose="02070309020205020404" pitchFamily="49" charset="0"/>
                <a:sym typeface="Arial" panose="020B0604020202020204" pitchFamily="34" charset="0"/>
              </a:rPr>
              <a:t>vista</a:t>
            </a:r>
            <a:endParaRPr lang="en-US" altLang="es-CL" i="1"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i="1" dirty="0">
                <a:solidFill>
                  <a:srgbClr val="000000"/>
                </a:solidFill>
                <a:latin typeface="Courier New" panose="02070309020205020404" pitchFamily="49" charset="0"/>
                <a:sym typeface="Arial" panose="020B0604020202020204" pitchFamily="34" charset="0"/>
              </a:rPr>
              <a:t>alias</a:t>
            </a:r>
            <a:r>
              <a:rPr lang="en-US" altLang="es-CL" dirty="0">
                <a:solidFill>
                  <a:srgbClr val="000000"/>
                </a:solidFill>
                <a:latin typeface="Courier New" panose="02070309020205020404" pitchFamily="49" charset="0"/>
                <a:sym typeface="Arial" panose="020B0604020202020204" pitchFamily="34" charset="0"/>
              </a:rPr>
              <a:t>[, </a:t>
            </a:r>
            <a:r>
              <a:rPr lang="en-US" altLang="es-CL" i="1" dirty="0">
                <a:solidFill>
                  <a:srgbClr val="000000"/>
                </a:solidFill>
                <a:latin typeface="Courier New" panose="02070309020205020404" pitchFamily="49" charset="0"/>
                <a:sym typeface="Arial" panose="020B0604020202020204" pitchFamily="34" charset="0"/>
              </a:rPr>
              <a:t>alias</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AS </a:t>
            </a:r>
            <a:r>
              <a:rPr lang="en-US" altLang="es-CL" i="1" dirty="0" err="1" smtClean="0">
                <a:solidFill>
                  <a:srgbClr val="000000"/>
                </a:solidFill>
                <a:latin typeface="Courier New" panose="02070309020205020404" pitchFamily="49" charset="0"/>
                <a:sym typeface="Arial" panose="020B0604020202020204" pitchFamily="34" charset="0"/>
              </a:rPr>
              <a:t>subconsulta</a:t>
            </a:r>
            <a:endParaRPr lang="en-US" altLang="es-CL" i="1"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[WITH CHECK OPTION [CONSTRAINT </a:t>
            </a:r>
            <a:r>
              <a:rPr lang="en-US" altLang="es-CL" dirty="0" err="1" smtClean="0">
                <a:solidFill>
                  <a:srgbClr val="000000"/>
                </a:solidFill>
                <a:latin typeface="Courier New" panose="02070309020205020404" pitchFamily="49" charset="0"/>
                <a:sym typeface="Arial" panose="020B0604020202020204" pitchFamily="34" charset="0"/>
              </a:rPr>
              <a:t>restricción</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[WITH READ ONLY [CONSTRAINT </a:t>
            </a:r>
            <a:r>
              <a:rPr lang="en-US" altLang="es-CL" i="1" dirty="0" err="1" smtClean="0">
                <a:solidFill>
                  <a:srgbClr val="000000"/>
                </a:solidFill>
                <a:latin typeface="Courier New" panose="02070309020205020404" pitchFamily="49" charset="0"/>
                <a:sym typeface="Arial" panose="020B0604020202020204" pitchFamily="34" charset="0"/>
              </a:rPr>
              <a:t>restricción</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Tree>
    <p:extLst>
      <p:ext uri="{BB962C8B-B14F-4D97-AF65-F5344CB8AC3E}">
        <p14:creationId xmlns:p14="http://schemas.microsoft.com/office/powerpoint/2010/main" val="226791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7"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altLang="es-CL" sz="2400" dirty="0" smtClean="0">
                <a:solidFill>
                  <a:srgbClr val="C00000"/>
                </a:solidFill>
                <a:sym typeface="Arial" panose="020B0604020202020204" pitchFamily="34" charset="0"/>
              </a:rPr>
              <a:t>Vista de una Base de Datos</a:t>
            </a:r>
          </a:p>
        </p:txBody>
      </p:sp>
      <p:sp>
        <p:nvSpPr>
          <p:cNvPr id="3" name="Rectángulo 2"/>
          <p:cNvSpPr/>
          <p:nvPr/>
        </p:nvSpPr>
        <p:spPr>
          <a:xfrm>
            <a:off x="559017" y="1522646"/>
            <a:ext cx="5717605" cy="646331"/>
          </a:xfrm>
          <a:prstGeom prst="rect">
            <a:avLst/>
          </a:prstGeom>
        </p:spPr>
        <p:txBody>
          <a:bodyPr wrap="square">
            <a:spAutoFit/>
          </a:bodyPr>
          <a:lstStyle/>
          <a:p>
            <a:r>
              <a:rPr lang="es-ES" dirty="0" smtClean="0"/>
              <a:t>Por ejemplo, para crear </a:t>
            </a:r>
            <a:r>
              <a:rPr lang="es-ES" dirty="0"/>
              <a:t>la vista EMPVU80, que contiene los detalles de los empleados del departamento </a:t>
            </a:r>
            <a:r>
              <a:rPr lang="es-ES" dirty="0" smtClean="0"/>
              <a:t>80, usamos:</a:t>
            </a:r>
            <a:endParaRPr lang="es-ES" dirty="0"/>
          </a:p>
        </p:txBody>
      </p:sp>
      <p:sp>
        <p:nvSpPr>
          <p:cNvPr id="8" name="Rectangle 5"/>
          <p:cNvSpPr>
            <a:spLocks noChangeArrowheads="1"/>
          </p:cNvSpPr>
          <p:nvPr/>
        </p:nvSpPr>
        <p:spPr bwMode="blackGray">
          <a:xfrm>
            <a:off x="1391355" y="2640059"/>
            <a:ext cx="6256662" cy="123613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VIEW 	empvu80</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AS SELECT  </a:t>
            </a:r>
            <a:r>
              <a:rPr lang="en-US" altLang="es-CL" dirty="0" err="1">
                <a:solidFill>
                  <a:srgbClr val="000000"/>
                </a:solidFill>
                <a:latin typeface="Courier New" panose="02070309020205020404" pitchFamily="49" charset="0"/>
                <a:sym typeface="Arial" panose="020B0604020202020204" pitchFamily="34" charset="0"/>
              </a:rPr>
              <a:t>employee_id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last_name</a:t>
            </a:r>
            <a:r>
              <a:rPr lang="en-US" altLang="es-CL" dirty="0">
                <a:solidFill>
                  <a:srgbClr val="000000"/>
                </a:solidFill>
                <a:latin typeface="Courier New" panose="02070309020205020404" pitchFamily="49" charset="0"/>
                <a:sym typeface="Arial" panose="020B0604020202020204" pitchFamily="34" charset="0"/>
              </a:rPr>
              <a:t>, salary</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FROM    employees</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WHERE   </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 = 80</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5" name="Rectángulo 4"/>
          <p:cNvSpPr/>
          <p:nvPr/>
        </p:nvSpPr>
        <p:spPr>
          <a:xfrm>
            <a:off x="559017" y="4452592"/>
            <a:ext cx="8232442" cy="1477328"/>
          </a:xfrm>
          <a:prstGeom prst="rect">
            <a:avLst/>
          </a:prstGeom>
        </p:spPr>
        <p:txBody>
          <a:bodyPr wrap="square">
            <a:spAutoFit/>
          </a:bodyPr>
          <a:lstStyle/>
          <a:p>
            <a:pPr marL="285750" indent="-285750">
              <a:buFont typeface="Arial" panose="020B0604020202020204" pitchFamily="34" charset="0"/>
              <a:buChar char="•"/>
            </a:pPr>
            <a:r>
              <a:rPr lang="es-ES" dirty="0"/>
              <a:t>La </a:t>
            </a:r>
            <a:r>
              <a:rPr lang="es-ES" dirty="0" err="1"/>
              <a:t>subconsulta</a:t>
            </a:r>
            <a:r>
              <a:rPr lang="es-ES" dirty="0"/>
              <a:t> que define una vista puede contener la sintaxis compleja SELECT, incluidas uniones, grupos y </a:t>
            </a:r>
            <a:r>
              <a:rPr lang="es-ES" dirty="0" err="1"/>
              <a:t>subconsultas</a:t>
            </a:r>
            <a:r>
              <a:rPr lang="es-ES" dirty="0"/>
              <a:t>.</a:t>
            </a:r>
          </a:p>
          <a:p>
            <a:pPr marL="285750" indent="-285750">
              <a:buFont typeface="Arial" panose="020B0604020202020204" pitchFamily="34" charset="0"/>
              <a:buChar char="•"/>
            </a:pPr>
            <a:r>
              <a:rPr lang="es-ES" dirty="0" smtClean="0"/>
              <a:t>Puede </a:t>
            </a:r>
            <a:r>
              <a:rPr lang="es-ES" dirty="0"/>
              <a:t>utilizar la opción OR REPLACE para cambiar la definición de la vista sin borrarla y volver a crearla o sin necesidad de volver a otorgarle los privilegios de objeto otorgados previamente.</a:t>
            </a:r>
          </a:p>
        </p:txBody>
      </p:sp>
    </p:spTree>
    <p:extLst>
      <p:ext uri="{BB962C8B-B14F-4D97-AF65-F5344CB8AC3E}">
        <p14:creationId xmlns:p14="http://schemas.microsoft.com/office/powerpoint/2010/main" val="3278893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7"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altLang="es-CL" sz="2400" dirty="0" smtClean="0">
                <a:solidFill>
                  <a:srgbClr val="C00000"/>
                </a:solidFill>
                <a:sym typeface="Arial" panose="020B0604020202020204" pitchFamily="34" charset="0"/>
              </a:rPr>
              <a:t>Vista de una Base de Datos</a:t>
            </a:r>
          </a:p>
        </p:txBody>
      </p:sp>
      <p:sp>
        <p:nvSpPr>
          <p:cNvPr id="9" name="Rectangle 4"/>
          <p:cNvSpPr>
            <a:spLocks noChangeArrowheads="1"/>
          </p:cNvSpPr>
          <p:nvPr/>
        </p:nvSpPr>
        <p:spPr bwMode="blackGray">
          <a:xfrm>
            <a:off x="1087581" y="1391114"/>
            <a:ext cx="4921332" cy="1827029"/>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VIEW 	salvu50</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AS SELECT  </a:t>
            </a:r>
            <a:r>
              <a:rPr lang="en-US" altLang="es-CL" dirty="0" err="1">
                <a:solidFill>
                  <a:srgbClr val="000000"/>
                </a:solidFill>
                <a:latin typeface="Courier New" panose="02070309020205020404" pitchFamily="49" charset="0"/>
                <a:sym typeface="Arial" panose="020B0604020202020204" pitchFamily="34" charset="0"/>
              </a:rPr>
              <a:t>employee_id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FF0000"/>
                </a:solidFill>
                <a:latin typeface="Courier New" panose="02070309020205020404" pitchFamily="49" charset="0"/>
                <a:sym typeface="Arial" panose="020B0604020202020204" pitchFamily="34" charset="0"/>
              </a:rPr>
              <a:t>ID_NUMERO</a:t>
            </a:r>
            <a:r>
              <a:rPr lang="en-US" altLang="es-CL" dirty="0" smtClean="0">
                <a:solidFill>
                  <a:srgbClr val="000000"/>
                </a:solidFill>
                <a:latin typeface="Courier New" panose="02070309020205020404" pitchFamily="49" charset="0"/>
                <a:sym typeface="Arial" panose="020B0604020202020204" pitchFamily="34" charset="0"/>
              </a:rPr>
              <a:t>, </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last_name</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err="1" smtClean="0">
                <a:solidFill>
                  <a:srgbClr val="FF0000"/>
                </a:solidFill>
                <a:latin typeface="Courier New" panose="02070309020205020404" pitchFamily="49" charset="0"/>
                <a:sym typeface="Arial" panose="020B0604020202020204" pitchFamily="34" charset="0"/>
              </a:rPr>
              <a:t>Nombre</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salary*12 </a:t>
            </a:r>
            <a:r>
              <a:rPr lang="en-US" altLang="es-CL" dirty="0" err="1" smtClean="0">
                <a:solidFill>
                  <a:srgbClr val="FF0000"/>
                </a:solidFill>
                <a:latin typeface="Courier New" panose="02070309020205020404" pitchFamily="49" charset="0"/>
                <a:sym typeface="Arial" panose="020B0604020202020204" pitchFamily="34" charset="0"/>
              </a:rPr>
              <a:t>Sueldo_año</a:t>
            </a:r>
            <a:endParaRPr lang="en-US" altLang="es-CL" dirty="0">
              <a:solidFill>
                <a:srgbClr val="FF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FROM    employees</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WHERE   </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 = 50</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11" name="Rectangle 4"/>
          <p:cNvSpPr>
            <a:spLocks noChangeArrowheads="1"/>
          </p:cNvSpPr>
          <p:nvPr/>
        </p:nvSpPr>
        <p:spPr bwMode="blackGray">
          <a:xfrm>
            <a:off x="3330771" y="4307766"/>
            <a:ext cx="5460688" cy="2055560"/>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OR REPLACE VIEW   salvu50 </a:t>
            </a:r>
            <a:endParaRPr lang="en-US" altLang="es-CL" dirty="0" smtClean="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smtClean="0">
                <a:solidFill>
                  <a:srgbClr val="FF0000"/>
                </a:solidFill>
                <a:latin typeface="Courier New" panose="02070309020205020404" pitchFamily="49" charset="0"/>
                <a:sym typeface="Arial" panose="020B0604020202020204" pitchFamily="34" charset="0"/>
              </a:rPr>
              <a:t>ID_NUMERO, </a:t>
            </a:r>
            <a:r>
              <a:rPr lang="en-US" altLang="es-CL" dirty="0" err="1" smtClean="0">
                <a:solidFill>
                  <a:srgbClr val="FF0000"/>
                </a:solidFill>
                <a:latin typeface="Courier New" panose="02070309020205020404" pitchFamily="49" charset="0"/>
                <a:sym typeface="Arial" panose="020B0604020202020204" pitchFamily="34" charset="0"/>
              </a:rPr>
              <a:t>Nombre</a:t>
            </a:r>
            <a:r>
              <a:rPr lang="en-US" altLang="es-CL" dirty="0" smtClean="0">
                <a:solidFill>
                  <a:srgbClr val="FF0000"/>
                </a:solidFill>
                <a:latin typeface="Courier New" panose="02070309020205020404" pitchFamily="49" charset="0"/>
                <a:sym typeface="Arial" panose="020B0604020202020204" pitchFamily="34" charset="0"/>
              </a:rPr>
              <a:t>, </a:t>
            </a:r>
            <a:r>
              <a:rPr lang="en-US" altLang="es-CL" dirty="0" err="1" smtClean="0">
                <a:solidFill>
                  <a:srgbClr val="FF0000"/>
                </a:solidFill>
                <a:latin typeface="Courier New" panose="02070309020205020404" pitchFamily="49" charset="0"/>
                <a:sym typeface="Arial" panose="020B0604020202020204" pitchFamily="34" charset="0"/>
              </a:rPr>
              <a:t>Sueldo_año</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AS SELECT  </a:t>
            </a:r>
            <a:r>
              <a:rPr lang="en-US" altLang="es-CL" dirty="0" err="1">
                <a:solidFill>
                  <a:srgbClr val="000000"/>
                </a:solidFill>
                <a:latin typeface="Courier New" panose="02070309020205020404" pitchFamily="49" charset="0"/>
                <a:sym typeface="Arial" panose="020B0604020202020204" pitchFamily="34" charset="0"/>
              </a:rPr>
              <a:t>employee_id</a:t>
            </a:r>
            <a:r>
              <a:rPr lang="en-US" altLang="es-CL" dirty="0">
                <a:solidFill>
                  <a:srgbClr val="000000"/>
                </a:solidFill>
                <a:latin typeface="Courier New" panose="02070309020205020404" pitchFamily="49" charset="0"/>
                <a:sym typeface="Arial" panose="020B0604020202020204" pitchFamily="34" charset="0"/>
              </a:rPr>
              <a:t>, </a:t>
            </a:r>
            <a:endParaRPr lang="en-US" altLang="es-CL" dirty="0" smtClean="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last_name</a:t>
            </a:r>
            <a:r>
              <a:rPr lang="en-US" altLang="es-CL" dirty="0">
                <a:solidFill>
                  <a:srgbClr val="000000"/>
                </a:solidFill>
                <a:latin typeface="Courier New" panose="02070309020205020404" pitchFamily="49" charset="0"/>
                <a:sym typeface="Arial" panose="020B0604020202020204" pitchFamily="34" charset="0"/>
              </a:rPr>
              <a:t>, </a:t>
            </a:r>
            <a:endParaRPr lang="en-US" altLang="es-CL" dirty="0" smtClean="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            salary*12</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FROM    employees</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WHERE   </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 = 50;</a:t>
            </a:r>
          </a:p>
        </p:txBody>
      </p:sp>
      <p:sp>
        <p:nvSpPr>
          <p:cNvPr id="10" name="Rectángulo 9"/>
          <p:cNvSpPr/>
          <p:nvPr/>
        </p:nvSpPr>
        <p:spPr>
          <a:xfrm>
            <a:off x="447285" y="3525163"/>
            <a:ext cx="8471083" cy="646331"/>
          </a:xfrm>
          <a:prstGeom prst="rect">
            <a:avLst/>
          </a:prstGeom>
        </p:spPr>
        <p:txBody>
          <a:bodyPr wrap="square">
            <a:spAutoFit/>
          </a:bodyPr>
          <a:lstStyle/>
          <a:p>
            <a:pPr marL="0" lvl="1">
              <a:buFont typeface="Arial" panose="020B0604020202020204" pitchFamily="34" charset="0"/>
              <a:buNone/>
            </a:pPr>
            <a:r>
              <a:rPr lang="es-CL" altLang="es-CL" dirty="0" smtClean="0">
                <a:cs typeface="Arial" panose="020B0604020202020204" pitchFamily="34" charset="0"/>
                <a:sym typeface="Arial" panose="020B0604020202020204" pitchFamily="34" charset="0"/>
              </a:rPr>
              <a:t>Puede controlar los nombres de columna incluyendo alias de columna en la </a:t>
            </a:r>
            <a:r>
              <a:rPr lang="es-CL" altLang="es-CL" dirty="0" err="1" smtClean="0">
                <a:cs typeface="Arial" panose="020B0604020202020204" pitchFamily="34" charset="0"/>
                <a:sym typeface="Arial" panose="020B0604020202020204" pitchFamily="34" charset="0"/>
              </a:rPr>
              <a:t>subconsulta</a:t>
            </a:r>
            <a:r>
              <a:rPr lang="es-CL" altLang="es-CL" dirty="0" smtClean="0">
                <a:cs typeface="Arial" panose="020B0604020202020204" pitchFamily="34" charset="0"/>
                <a:sym typeface="Arial" panose="020B0604020202020204" pitchFamily="34" charset="0"/>
              </a:rPr>
              <a:t>.</a:t>
            </a:r>
          </a:p>
          <a:p>
            <a:pPr marL="0" lvl="1">
              <a:buFont typeface="Arial" panose="020B0604020202020204" pitchFamily="34" charset="0"/>
              <a:buNone/>
            </a:pPr>
            <a:r>
              <a:rPr lang="es-CL" altLang="es-CL" dirty="0" smtClean="0">
                <a:cs typeface="Arial" panose="020B0604020202020204" pitchFamily="34" charset="0"/>
                <a:sym typeface="Arial" panose="020B0604020202020204" pitchFamily="34" charset="0"/>
              </a:rPr>
              <a:t>También podría escribirse la misma vista de la siguiente forma: </a:t>
            </a:r>
            <a:endParaRPr lang="es-CL" altLang="es-CL" dirty="0">
              <a:cs typeface="Arial" panose="020B0604020202020204" pitchFamily="34" charset="0"/>
              <a:sym typeface="Arial" panose="020B0604020202020204" pitchFamily="34" charset="0"/>
            </a:endParaRPr>
          </a:p>
        </p:txBody>
      </p:sp>
      <p:sp>
        <p:nvSpPr>
          <p:cNvPr id="12" name="Rectángulo 11"/>
          <p:cNvSpPr/>
          <p:nvPr/>
        </p:nvSpPr>
        <p:spPr>
          <a:xfrm>
            <a:off x="248225" y="4622392"/>
            <a:ext cx="2720606"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dirty="0"/>
              <a:t>Con la opción OR REPLACE, se puede crear una vista incluso si ya existe otra con este nombre, sustituyendo de esta forma la antigua versión de la vista </a:t>
            </a:r>
            <a:endParaRPr lang="es-CL" dirty="0"/>
          </a:p>
        </p:txBody>
      </p:sp>
    </p:spTree>
    <p:extLst>
      <p:ext uri="{BB962C8B-B14F-4D97-AF65-F5344CB8AC3E}">
        <p14:creationId xmlns:p14="http://schemas.microsoft.com/office/powerpoint/2010/main" val="331137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7" name="Rectangle 2062"/>
          <p:cNvSpPr txBox="1">
            <a:spLocks noChangeArrowheads="1"/>
          </p:cNvSpPr>
          <p:nvPr/>
        </p:nvSpPr>
        <p:spPr>
          <a:xfrm>
            <a:off x="541734" y="728723"/>
            <a:ext cx="3984981"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altLang="es-CL" sz="2400" dirty="0" smtClean="0">
                <a:solidFill>
                  <a:srgbClr val="C00000"/>
                </a:solidFill>
                <a:sym typeface="Arial" panose="020B0604020202020204" pitchFamily="34" charset="0"/>
              </a:rPr>
              <a:t>Creación de una Vista Compleja</a:t>
            </a:r>
          </a:p>
        </p:txBody>
      </p:sp>
      <p:sp>
        <p:nvSpPr>
          <p:cNvPr id="13" name="Rectangle 4"/>
          <p:cNvSpPr>
            <a:spLocks noChangeArrowheads="1"/>
          </p:cNvSpPr>
          <p:nvPr/>
        </p:nvSpPr>
        <p:spPr bwMode="blackGray">
          <a:xfrm>
            <a:off x="541734" y="1482728"/>
            <a:ext cx="6072822" cy="219551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OR REPLACE VIEW </a:t>
            </a:r>
            <a:r>
              <a:rPr lang="en-US" altLang="es-CL" dirty="0" err="1">
                <a:solidFill>
                  <a:srgbClr val="000000"/>
                </a:solidFill>
                <a:latin typeface="Courier New" panose="02070309020205020404" pitchFamily="49" charset="0"/>
                <a:sym typeface="Arial" panose="020B0604020202020204" pitchFamily="34" charset="0"/>
              </a:rPr>
              <a:t>dept_sum_vu</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nombre</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salmin</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salmax</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salprom</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AS </a:t>
            </a:r>
            <a:r>
              <a:rPr lang="en-US" altLang="es-CL" dirty="0" smtClean="0">
                <a:solidFill>
                  <a:srgbClr val="000000"/>
                </a:solidFill>
                <a:latin typeface="Courier New" panose="02070309020205020404" pitchFamily="49" charset="0"/>
                <a:sym typeface="Arial" panose="020B0604020202020204" pitchFamily="34" charset="0"/>
              </a:rPr>
              <a:t>SELECT </a:t>
            </a:r>
            <a:r>
              <a:rPr lang="en-US" altLang="es-CL" dirty="0" err="1">
                <a:solidFill>
                  <a:srgbClr val="000000"/>
                </a:solidFill>
                <a:latin typeface="Courier New" panose="02070309020205020404" pitchFamily="49" charset="0"/>
                <a:sym typeface="Arial" panose="020B0604020202020204" pitchFamily="34" charset="0"/>
              </a:rPr>
              <a:t>d.department_name</a:t>
            </a:r>
            <a:r>
              <a:rPr lang="en-US" altLang="es-CL" dirty="0">
                <a:solidFill>
                  <a:srgbClr val="000000"/>
                </a:solidFill>
                <a:latin typeface="Courier New" panose="02070309020205020404" pitchFamily="49" charset="0"/>
                <a:sym typeface="Arial" panose="020B0604020202020204" pitchFamily="34" charset="0"/>
              </a:rPr>
              <a:t>, MIN(</a:t>
            </a:r>
            <a:r>
              <a:rPr lang="en-US" altLang="es-CL" dirty="0" err="1">
                <a:solidFill>
                  <a:srgbClr val="000000"/>
                </a:solidFill>
                <a:latin typeface="Courier New" panose="02070309020205020404" pitchFamily="49" charset="0"/>
                <a:sym typeface="Arial" panose="020B0604020202020204" pitchFamily="34" charset="0"/>
              </a:rPr>
              <a:t>e.salary</a:t>
            </a:r>
            <a:r>
              <a:rPr lang="en-US" altLang="es-CL" dirty="0">
                <a:solidFill>
                  <a:srgbClr val="000000"/>
                </a:solidFill>
                <a:latin typeface="Courier New" panose="02070309020205020404" pitchFamily="49" charset="0"/>
                <a:sym typeface="Arial" panose="020B0604020202020204" pitchFamily="34" charset="0"/>
              </a:rPr>
              <a:t>), </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a:solidFill>
                  <a:srgbClr val="000000"/>
                </a:solidFill>
                <a:latin typeface="Courier New" panose="02070309020205020404" pitchFamily="49" charset="0"/>
                <a:sym typeface="Arial" panose="020B0604020202020204" pitchFamily="34" charset="0"/>
              </a:rPr>
              <a:t>MAX(</a:t>
            </a:r>
            <a:r>
              <a:rPr lang="en-US" altLang="es-CL" dirty="0" err="1">
                <a:solidFill>
                  <a:srgbClr val="000000"/>
                </a:solidFill>
                <a:latin typeface="Courier New" panose="02070309020205020404" pitchFamily="49" charset="0"/>
                <a:sym typeface="Arial" panose="020B0604020202020204" pitchFamily="34" charset="0"/>
              </a:rPr>
              <a:t>e.salary</a:t>
            </a:r>
            <a:r>
              <a:rPr lang="en-US" altLang="es-CL" dirty="0">
                <a:solidFill>
                  <a:srgbClr val="000000"/>
                </a:solidFill>
                <a:latin typeface="Courier New" panose="02070309020205020404" pitchFamily="49" charset="0"/>
                <a:sym typeface="Arial" panose="020B0604020202020204" pitchFamily="34" charset="0"/>
              </a:rPr>
              <a:t>),AVG(</a:t>
            </a:r>
            <a:r>
              <a:rPr lang="en-US" altLang="es-CL" dirty="0" err="1">
                <a:solidFill>
                  <a:srgbClr val="000000"/>
                </a:solidFill>
                <a:latin typeface="Courier New" panose="02070309020205020404" pitchFamily="49" charset="0"/>
                <a:sym typeface="Arial" panose="020B0604020202020204" pitchFamily="34" charset="0"/>
              </a:rPr>
              <a:t>e.salary</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FROM </a:t>
            </a:r>
            <a:r>
              <a:rPr lang="en-US" altLang="es-CL" dirty="0" smtClean="0">
                <a:solidFill>
                  <a:srgbClr val="000000"/>
                </a:solidFill>
                <a:latin typeface="Courier New" panose="02070309020205020404" pitchFamily="49" charset="0"/>
                <a:sym typeface="Arial" panose="020B0604020202020204" pitchFamily="34" charset="0"/>
              </a:rPr>
              <a:t>employees </a:t>
            </a:r>
            <a:r>
              <a:rPr lang="en-US" altLang="es-CL" dirty="0">
                <a:solidFill>
                  <a:srgbClr val="000000"/>
                </a:solidFill>
                <a:latin typeface="Courier New" panose="02070309020205020404" pitchFamily="49" charset="0"/>
                <a:sym typeface="Arial" panose="020B0604020202020204" pitchFamily="34" charset="0"/>
              </a:rPr>
              <a:t>e JOIN departments d</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ON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err="1">
                <a:solidFill>
                  <a:srgbClr val="000000"/>
                </a:solidFill>
                <a:latin typeface="Courier New" panose="02070309020205020404" pitchFamily="49" charset="0"/>
                <a:sym typeface="Arial" panose="020B0604020202020204" pitchFamily="34" charset="0"/>
              </a:rPr>
              <a:t>e.department_id</a:t>
            </a:r>
            <a:r>
              <a:rPr lang="en-US" altLang="es-CL" dirty="0">
                <a:solidFill>
                  <a:srgbClr val="000000"/>
                </a:solidFill>
                <a:latin typeface="Courier New" panose="02070309020205020404" pitchFamily="49" charset="0"/>
                <a:sym typeface="Arial" panose="020B0604020202020204" pitchFamily="34" charset="0"/>
              </a:rPr>
              <a:t> = </a:t>
            </a:r>
            <a:r>
              <a:rPr lang="en-US" altLang="es-CL" dirty="0" err="1">
                <a:solidFill>
                  <a:srgbClr val="000000"/>
                </a:solidFill>
                <a:latin typeface="Courier New" panose="02070309020205020404" pitchFamily="49" charset="0"/>
                <a:sym typeface="Arial" panose="020B0604020202020204" pitchFamily="34" charset="0"/>
              </a:rPr>
              <a:t>d.department_id</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GROUP BY </a:t>
            </a:r>
            <a:r>
              <a:rPr lang="en-US" altLang="es-CL" dirty="0" err="1">
                <a:solidFill>
                  <a:srgbClr val="000000"/>
                </a:solidFill>
                <a:latin typeface="Courier New" panose="02070309020205020404" pitchFamily="49" charset="0"/>
                <a:sym typeface="Arial" panose="020B0604020202020204" pitchFamily="34" charset="0"/>
              </a:rPr>
              <a:t>d.department_name</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2" name="Rectángulo 1"/>
          <p:cNvSpPr/>
          <p:nvPr/>
        </p:nvSpPr>
        <p:spPr>
          <a:xfrm>
            <a:off x="1292145" y="3925232"/>
            <a:ext cx="3351107" cy="369332"/>
          </a:xfrm>
          <a:prstGeom prst="rect">
            <a:avLst/>
          </a:prstGeom>
        </p:spPr>
        <p:txBody>
          <a:bodyPr wrap="square">
            <a:spAutoFit/>
          </a:bodyPr>
          <a:lstStyle/>
          <a:p>
            <a:r>
              <a:rPr lang="es-CL" dirty="0"/>
              <a:t>SELECT * </a:t>
            </a:r>
            <a:r>
              <a:rPr lang="es-CL" dirty="0" smtClean="0"/>
              <a:t>FROM  </a:t>
            </a:r>
            <a:r>
              <a:rPr lang="es-CL" dirty="0" err="1"/>
              <a:t>dept_sum_vu</a:t>
            </a:r>
            <a:r>
              <a:rPr lang="es-CL" dirty="0"/>
              <a:t>;</a:t>
            </a:r>
          </a:p>
        </p:txBody>
      </p:sp>
      <p:pic>
        <p:nvPicPr>
          <p:cNvPr id="14" name="Picture 9" descr="C:\salome_official\projects\11gR2_SQL 1\screenshots\les11_13n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698" y="4541555"/>
            <a:ext cx="4378325"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180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b="1" dirty="0" smtClean="0">
                <a:solidFill>
                  <a:srgbClr val="FF0000"/>
                </a:solidFill>
              </a:rPr>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3656909"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Índices</a:t>
            </a:r>
            <a:endParaRPr lang="es-CL" sz="2400" b="1" dirty="0">
              <a:solidFill>
                <a:srgbClr val="D40202"/>
              </a:solidFill>
              <a:latin typeface="Myriad Pro"/>
              <a:cs typeface="Myriad Pro"/>
            </a:endParaRPr>
          </a:p>
        </p:txBody>
      </p:sp>
      <p:sp>
        <p:nvSpPr>
          <p:cNvPr id="2" name="Rectángulo 1"/>
          <p:cNvSpPr/>
          <p:nvPr/>
        </p:nvSpPr>
        <p:spPr>
          <a:xfrm>
            <a:off x="705771" y="1449295"/>
            <a:ext cx="5948417" cy="1200329"/>
          </a:xfrm>
          <a:prstGeom prst="rect">
            <a:avLst/>
          </a:prstGeom>
        </p:spPr>
        <p:txBody>
          <a:bodyPr wrap="square">
            <a:spAutoFit/>
          </a:bodyPr>
          <a:lstStyle/>
          <a:p>
            <a:r>
              <a:rPr lang="es-ES" dirty="0"/>
              <a:t>Los índices se emplean para facilitar la obtención de información de una tabla. </a:t>
            </a:r>
            <a:endParaRPr lang="es-ES" dirty="0" smtClean="0"/>
          </a:p>
          <a:p>
            <a:r>
              <a:rPr lang="es-ES" dirty="0" smtClean="0"/>
              <a:t>El índice </a:t>
            </a:r>
            <a:r>
              <a:rPr lang="es-ES" dirty="0"/>
              <a:t>de una tabla </a:t>
            </a:r>
            <a:r>
              <a:rPr lang="es-ES" dirty="0" smtClean="0"/>
              <a:t>permite </a:t>
            </a:r>
            <a:r>
              <a:rPr lang="es-ES" dirty="0"/>
              <a:t>encontrar datos </a:t>
            </a:r>
            <a:r>
              <a:rPr lang="es-ES" dirty="0" smtClean="0"/>
              <a:t>rápidamente, es decir, localizar </a:t>
            </a:r>
            <a:r>
              <a:rPr lang="es-ES" dirty="0"/>
              <a:t>registros.</a:t>
            </a:r>
            <a:endParaRPr lang="es-CL" dirty="0"/>
          </a:p>
        </p:txBody>
      </p:sp>
      <p:sp>
        <p:nvSpPr>
          <p:cNvPr id="3" name="Rectángulo 2"/>
          <p:cNvSpPr/>
          <p:nvPr/>
        </p:nvSpPr>
        <p:spPr>
          <a:xfrm>
            <a:off x="705771" y="2991280"/>
            <a:ext cx="7479763" cy="3139321"/>
          </a:xfrm>
          <a:prstGeom prst="rect">
            <a:avLst/>
          </a:prstGeom>
        </p:spPr>
        <p:txBody>
          <a:bodyPr wrap="square">
            <a:spAutoFit/>
          </a:bodyPr>
          <a:lstStyle/>
          <a:p>
            <a:r>
              <a:rPr lang="es-ES" dirty="0" smtClean="0"/>
              <a:t>Se puede acceder </a:t>
            </a:r>
            <a:r>
              <a:rPr lang="es-ES" dirty="0"/>
              <a:t>a los datos de dos maneras:</a:t>
            </a:r>
          </a:p>
          <a:p>
            <a:pPr marL="342900" indent="-342900">
              <a:buFont typeface="+mj-lt"/>
              <a:buAutoNum type="arabicPeriod"/>
            </a:pPr>
            <a:r>
              <a:rPr lang="es-ES" b="1" dirty="0" smtClean="0"/>
              <a:t>Recorriendo </a:t>
            </a:r>
            <a:r>
              <a:rPr lang="es-ES" b="1" dirty="0"/>
              <a:t>las </a:t>
            </a:r>
            <a:r>
              <a:rPr lang="es-ES" b="1" dirty="0" smtClean="0"/>
              <a:t>tablas:</a:t>
            </a:r>
            <a:r>
              <a:rPr lang="es-ES" dirty="0" smtClean="0"/>
              <a:t> </a:t>
            </a:r>
            <a:r>
              <a:rPr lang="es-ES" dirty="0"/>
              <a:t>comenzando </a:t>
            </a:r>
            <a:r>
              <a:rPr lang="es-ES" dirty="0" smtClean="0"/>
              <a:t>desde el </a:t>
            </a:r>
            <a:r>
              <a:rPr lang="es-ES" dirty="0"/>
              <a:t>principio y extrayendo los registros que cumplen las condiciones de la consulta</a:t>
            </a:r>
            <a:r>
              <a:rPr lang="es-ES" dirty="0" smtClean="0"/>
              <a:t>;</a:t>
            </a:r>
          </a:p>
          <a:p>
            <a:pPr marL="342900" indent="-342900">
              <a:buFont typeface="+mj-lt"/>
              <a:buAutoNum type="arabicPeriod"/>
            </a:pPr>
            <a:r>
              <a:rPr lang="es-ES" b="1" dirty="0" smtClean="0"/>
              <a:t>Empleando índices:</a:t>
            </a:r>
            <a:r>
              <a:rPr lang="es-ES" dirty="0" smtClean="0"/>
              <a:t> </a:t>
            </a:r>
            <a:r>
              <a:rPr lang="es-ES" dirty="0"/>
              <a:t>recorriendo la estructura </a:t>
            </a:r>
            <a:r>
              <a:rPr lang="es-ES" dirty="0" smtClean="0"/>
              <a:t>del </a:t>
            </a:r>
            <a:r>
              <a:rPr lang="es-ES" dirty="0"/>
              <a:t>índice para localizar los registros y extrayendo los que cumplen las condiciones de la consulta </a:t>
            </a:r>
            <a:endParaRPr lang="es-ES" dirty="0" smtClean="0"/>
          </a:p>
          <a:p>
            <a:endParaRPr lang="es-ES" dirty="0" smtClean="0"/>
          </a:p>
          <a:p>
            <a:r>
              <a:rPr lang="es-ES" dirty="0" smtClean="0"/>
              <a:t>Un </a:t>
            </a:r>
            <a:r>
              <a:rPr lang="es-ES" dirty="0"/>
              <a:t>índice posibilita el acceso directo y rápido haciendo más eficiente las búsquedas. Sin </a:t>
            </a:r>
            <a:r>
              <a:rPr lang="es-ES" dirty="0" smtClean="0"/>
              <a:t>índice se debe </a:t>
            </a:r>
            <a:r>
              <a:rPr lang="es-ES" dirty="0"/>
              <a:t>recorrer secuencialmente toda la tabla para encontrar un registro.</a:t>
            </a:r>
          </a:p>
          <a:p>
            <a:r>
              <a:rPr lang="es-ES" dirty="0" smtClean="0"/>
              <a:t>Los </a:t>
            </a:r>
            <a:r>
              <a:rPr lang="es-ES" dirty="0"/>
              <a:t>índices son estructuras asociadas a </a:t>
            </a:r>
            <a:r>
              <a:rPr lang="es-ES" dirty="0" smtClean="0"/>
              <a:t>tablas y </a:t>
            </a:r>
            <a:r>
              <a:rPr lang="es-ES" dirty="0"/>
              <a:t>se crean para acelerar las consultas.</a:t>
            </a:r>
            <a:endParaRPr lang="es-CL" dirty="0"/>
          </a:p>
        </p:txBody>
      </p:sp>
    </p:spTree>
    <p:extLst>
      <p:ext uri="{BB962C8B-B14F-4D97-AF65-F5344CB8AC3E}">
        <p14:creationId xmlns:p14="http://schemas.microsoft.com/office/powerpoint/2010/main" val="2026320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b="1" dirty="0" smtClean="0">
                <a:solidFill>
                  <a:srgbClr val="FF0000"/>
                </a:solidFill>
              </a:rPr>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3656909"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Índices</a:t>
            </a:r>
            <a:endParaRPr lang="es-CL" sz="2400" b="1" dirty="0">
              <a:solidFill>
                <a:srgbClr val="D40202"/>
              </a:solidFill>
              <a:latin typeface="Myriad Pro"/>
              <a:cs typeface="Myriad Pro"/>
            </a:endParaRPr>
          </a:p>
        </p:txBody>
      </p:sp>
      <p:sp>
        <p:nvSpPr>
          <p:cNvPr id="8" name="Rectángulo 7"/>
          <p:cNvSpPr/>
          <p:nvPr/>
        </p:nvSpPr>
        <p:spPr>
          <a:xfrm>
            <a:off x="705770" y="1544068"/>
            <a:ext cx="6389092" cy="2031325"/>
          </a:xfrm>
          <a:prstGeom prst="rect">
            <a:avLst/>
          </a:prstGeom>
        </p:spPr>
        <p:txBody>
          <a:bodyPr wrap="square">
            <a:spAutoFit/>
          </a:bodyPr>
          <a:lstStyle/>
          <a:p>
            <a:r>
              <a:rPr lang="es-ES" dirty="0"/>
              <a:t>Se pueden crear dos tipos de índices. </a:t>
            </a:r>
            <a:endParaRPr lang="es-ES" dirty="0" smtClean="0"/>
          </a:p>
          <a:p>
            <a:endParaRPr lang="es-ES" dirty="0"/>
          </a:p>
          <a:p>
            <a:r>
              <a:rPr lang="es-ES" b="1" dirty="0" smtClean="0"/>
              <a:t>Un </a:t>
            </a:r>
            <a:r>
              <a:rPr lang="es-ES" b="1" dirty="0"/>
              <a:t>tipo es un índice único. </a:t>
            </a:r>
            <a:endParaRPr lang="es-ES" b="1" dirty="0" smtClean="0"/>
          </a:p>
          <a:p>
            <a:r>
              <a:rPr lang="es-ES" dirty="0" smtClean="0"/>
              <a:t>El </a:t>
            </a:r>
            <a:r>
              <a:rPr lang="es-ES" dirty="0"/>
              <a:t>servidor </a:t>
            </a:r>
            <a:r>
              <a:rPr lang="es-ES" dirty="0" smtClean="0"/>
              <a:t> </a:t>
            </a:r>
            <a:r>
              <a:rPr lang="es-ES" dirty="0"/>
              <a:t>crea automáticamente un índice único al definir una columna o un grupo de columnas en la tabla para tener una restricción PRIMARY KEY o UNIQUE. </a:t>
            </a:r>
            <a:r>
              <a:rPr lang="es-ES" dirty="0" smtClean="0"/>
              <a:t/>
            </a:r>
            <a:br>
              <a:rPr lang="es-ES" dirty="0" smtClean="0"/>
            </a:br>
            <a:r>
              <a:rPr lang="es-ES" dirty="0" smtClean="0"/>
              <a:t>El </a:t>
            </a:r>
            <a:r>
              <a:rPr lang="es-ES" dirty="0"/>
              <a:t>nombre del índice es el nombre proporcionado a la restricción</a:t>
            </a:r>
            <a:endParaRPr lang="es-CL" dirty="0"/>
          </a:p>
        </p:txBody>
      </p:sp>
      <p:sp>
        <p:nvSpPr>
          <p:cNvPr id="9" name="Rectángulo 8"/>
          <p:cNvSpPr/>
          <p:nvPr/>
        </p:nvSpPr>
        <p:spPr>
          <a:xfrm>
            <a:off x="705771" y="3936839"/>
            <a:ext cx="8085688" cy="1754326"/>
          </a:xfrm>
          <a:prstGeom prst="rect">
            <a:avLst/>
          </a:prstGeom>
        </p:spPr>
        <p:txBody>
          <a:bodyPr wrap="square">
            <a:spAutoFit/>
          </a:bodyPr>
          <a:lstStyle/>
          <a:p>
            <a:r>
              <a:rPr lang="es-ES" b="1" dirty="0"/>
              <a:t>El otro tipo de índice es un índice no </a:t>
            </a:r>
            <a:r>
              <a:rPr lang="es-ES" b="1" dirty="0" smtClean="0"/>
              <a:t>único.</a:t>
            </a:r>
          </a:p>
          <a:p>
            <a:r>
              <a:rPr lang="es-ES" dirty="0" smtClean="0"/>
              <a:t>Es el que </a:t>
            </a:r>
            <a:r>
              <a:rPr lang="es-ES" dirty="0"/>
              <a:t>un usuario puede </a:t>
            </a:r>
            <a:r>
              <a:rPr lang="es-ES" dirty="0" smtClean="0"/>
              <a:t>crear explícitamente </a:t>
            </a:r>
          </a:p>
          <a:p>
            <a:r>
              <a:rPr lang="es-ES" dirty="0" smtClean="0"/>
              <a:t>Por </a:t>
            </a:r>
            <a:r>
              <a:rPr lang="es-ES" dirty="0"/>
              <a:t>ejemplo, puede crear un índice </a:t>
            </a:r>
            <a:r>
              <a:rPr lang="es-ES" dirty="0" smtClean="0"/>
              <a:t>en base a una columna que es generalmente utilizada en la clausula WHERE. </a:t>
            </a:r>
          </a:p>
          <a:p>
            <a:endParaRPr lang="es-ES" dirty="0"/>
          </a:p>
          <a:p>
            <a:r>
              <a:rPr lang="es-ES" dirty="0"/>
              <a:t>Para crear un índice en una o más columnas, emita la sentencia CREATE INDEX.</a:t>
            </a:r>
          </a:p>
        </p:txBody>
      </p:sp>
    </p:spTree>
    <p:extLst>
      <p:ext uri="{BB962C8B-B14F-4D97-AF65-F5344CB8AC3E}">
        <p14:creationId xmlns:p14="http://schemas.microsoft.com/office/powerpoint/2010/main" val="3978191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b="1" dirty="0" smtClean="0">
                <a:solidFill>
                  <a:srgbClr val="FF0000"/>
                </a:solidFill>
              </a:rPr>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3656909"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Índices</a:t>
            </a:r>
            <a:endParaRPr lang="es-CL" sz="2400" b="1" dirty="0">
              <a:solidFill>
                <a:srgbClr val="D40202"/>
              </a:solidFill>
              <a:latin typeface="Myriad Pro"/>
              <a:cs typeface="Myriad Pro"/>
            </a:endParaRPr>
          </a:p>
        </p:txBody>
      </p:sp>
      <p:sp>
        <p:nvSpPr>
          <p:cNvPr id="11" name="Rectangle 7"/>
          <p:cNvSpPr>
            <a:spLocks noChangeArrowheads="1"/>
          </p:cNvSpPr>
          <p:nvPr/>
        </p:nvSpPr>
        <p:spPr bwMode="gray">
          <a:xfrm>
            <a:off x="705771" y="1661252"/>
            <a:ext cx="6906884" cy="190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8000"/>
              </a:lnSpc>
              <a:buClrTx/>
              <a:buSzPct val="100000"/>
              <a:buFontTx/>
              <a:buNone/>
            </a:pPr>
            <a:r>
              <a:rPr lang="en-US" altLang="es-CL" sz="2000" dirty="0">
                <a:solidFill>
                  <a:srgbClr val="000000"/>
                </a:solidFill>
                <a:latin typeface="Courier New" panose="02070309020205020404" pitchFamily="49" charset="0"/>
                <a:sym typeface="Times New Roman" panose="02020603050405020304" pitchFamily="18" charset="0"/>
              </a:rPr>
              <a:t>CREATE TABLE </a:t>
            </a:r>
            <a:r>
              <a:rPr lang="en-US" altLang="es-CL" sz="2000" dirty="0" smtClean="0">
                <a:solidFill>
                  <a:srgbClr val="000000"/>
                </a:solidFill>
                <a:latin typeface="Courier New" panose="02070309020205020404" pitchFamily="49" charset="0"/>
                <a:sym typeface="Times New Roman" panose="02020603050405020304" pitchFamily="18" charset="0"/>
              </a:rPr>
              <a:t>EMPLEADOS</a:t>
            </a:r>
            <a:endParaRPr lang="en-US" altLang="es-CL" sz="2000" dirty="0">
              <a:solidFill>
                <a:srgbClr val="000000"/>
              </a:solidFill>
              <a:latin typeface="Courier New" panose="02070309020205020404" pitchFamily="49" charset="0"/>
              <a:sym typeface="Times New Roman" panose="02020603050405020304" pitchFamily="18" charset="0"/>
            </a:endParaRPr>
          </a:p>
          <a:p>
            <a:pPr>
              <a:lnSpc>
                <a:spcPct val="98000"/>
              </a:lnSpc>
              <a:buClrTx/>
              <a:buSzPct val="100000"/>
              <a:buFontTx/>
              <a:buNone/>
            </a:pPr>
            <a:r>
              <a:rPr lang="en-US" altLang="es-CL" sz="2000" dirty="0" smtClean="0">
                <a:solidFill>
                  <a:srgbClr val="000000"/>
                </a:solidFill>
                <a:latin typeface="Courier New" panose="02070309020205020404" pitchFamily="49" charset="0"/>
                <a:sym typeface="Times New Roman" panose="02020603050405020304" pitchFamily="18" charset="0"/>
              </a:rPr>
              <a:t>(</a:t>
            </a:r>
            <a:r>
              <a:rPr lang="en-US" altLang="es-CL" sz="2000" dirty="0" err="1" smtClean="0">
                <a:solidFill>
                  <a:srgbClr val="000000"/>
                </a:solidFill>
                <a:latin typeface="Courier New" panose="02070309020205020404" pitchFamily="49" charset="0"/>
                <a:sym typeface="Times New Roman" panose="02020603050405020304" pitchFamily="18" charset="0"/>
              </a:rPr>
              <a:t>empleado_id</a:t>
            </a:r>
            <a:r>
              <a:rPr lang="en-US" altLang="es-CL" sz="2000" dirty="0" smtClean="0">
                <a:solidFill>
                  <a:srgbClr val="000000"/>
                </a:solidFill>
                <a:latin typeface="Courier New" panose="02070309020205020404" pitchFamily="49" charset="0"/>
                <a:sym typeface="Times New Roman" panose="02020603050405020304" pitchFamily="18" charset="0"/>
              </a:rPr>
              <a:t> NUMBER(6)PRIMARY </a:t>
            </a:r>
            <a:r>
              <a:rPr lang="en-US" altLang="es-CL" sz="2000" dirty="0">
                <a:solidFill>
                  <a:srgbClr val="000000"/>
                </a:solidFill>
                <a:latin typeface="Courier New" panose="02070309020205020404" pitchFamily="49" charset="0"/>
                <a:sym typeface="Times New Roman" panose="02020603050405020304" pitchFamily="18" charset="0"/>
              </a:rPr>
              <a:t>KEY </a:t>
            </a:r>
            <a:endParaRPr lang="en-US" altLang="es-CL" sz="2000" dirty="0" smtClean="0">
              <a:solidFill>
                <a:srgbClr val="000000"/>
              </a:solidFill>
              <a:latin typeface="Courier New" panose="02070309020205020404" pitchFamily="49" charset="0"/>
              <a:sym typeface="Times New Roman" panose="02020603050405020304" pitchFamily="18" charset="0"/>
            </a:endParaRPr>
          </a:p>
          <a:p>
            <a:pPr>
              <a:lnSpc>
                <a:spcPct val="98000"/>
              </a:lnSpc>
              <a:buClrTx/>
              <a:buSzPct val="100000"/>
              <a:buFontTx/>
              <a:buNone/>
            </a:pPr>
            <a:r>
              <a:rPr lang="en-US" altLang="es-CL" sz="2000" dirty="0" smtClean="0">
                <a:solidFill>
                  <a:srgbClr val="000000"/>
                </a:solidFill>
                <a:latin typeface="Courier New" panose="02070309020205020404" pitchFamily="49" charset="0"/>
                <a:sym typeface="Times New Roman" panose="02020603050405020304" pitchFamily="18" charset="0"/>
              </a:rPr>
              <a:t>    </a:t>
            </a:r>
            <a:r>
              <a:rPr lang="en-US" altLang="es-CL" sz="2000" b="1" dirty="0" smtClean="0">
                <a:solidFill>
                  <a:srgbClr val="FF0000"/>
                </a:solidFill>
                <a:latin typeface="Courier New" panose="02070309020205020404" pitchFamily="49" charset="0"/>
                <a:sym typeface="Times New Roman" panose="02020603050405020304" pitchFamily="18" charset="0"/>
              </a:rPr>
              <a:t>USING INDEX </a:t>
            </a:r>
            <a:r>
              <a:rPr lang="en-US" altLang="es-CL" sz="2000" b="1" dirty="0">
                <a:solidFill>
                  <a:srgbClr val="FF0000"/>
                </a:solidFill>
                <a:latin typeface="Courier New" panose="02070309020205020404" pitchFamily="49" charset="0"/>
                <a:sym typeface="Times New Roman" panose="02020603050405020304" pitchFamily="18" charset="0"/>
              </a:rPr>
              <a:t>(CREATE INDEX </a:t>
            </a:r>
            <a:r>
              <a:rPr lang="en-US" altLang="es-CL" sz="2000" b="1" dirty="0" err="1" smtClean="0">
                <a:solidFill>
                  <a:schemeClr val="accent3">
                    <a:lumMod val="50000"/>
                  </a:schemeClr>
                </a:solidFill>
                <a:latin typeface="Courier New" panose="02070309020205020404" pitchFamily="49" charset="0"/>
                <a:sym typeface="Times New Roman" panose="02020603050405020304" pitchFamily="18" charset="0"/>
              </a:rPr>
              <a:t>emp_id_idx</a:t>
            </a:r>
            <a:endParaRPr lang="en-US" altLang="es-CL" sz="2000" b="1" dirty="0" smtClean="0">
              <a:solidFill>
                <a:schemeClr val="accent3">
                  <a:lumMod val="50000"/>
                </a:schemeClr>
              </a:solidFill>
              <a:latin typeface="Courier New" panose="02070309020205020404" pitchFamily="49" charset="0"/>
              <a:sym typeface="Times New Roman" panose="02020603050405020304" pitchFamily="18" charset="0"/>
            </a:endParaRPr>
          </a:p>
          <a:p>
            <a:pPr>
              <a:lnSpc>
                <a:spcPct val="98000"/>
              </a:lnSpc>
              <a:buClrTx/>
              <a:buSzPct val="100000"/>
              <a:buFontTx/>
              <a:buNone/>
            </a:pPr>
            <a:r>
              <a:rPr lang="en-US" altLang="es-CL" sz="2000" b="1" dirty="0">
                <a:solidFill>
                  <a:srgbClr val="FF0000"/>
                </a:solidFill>
                <a:latin typeface="Courier New" panose="02070309020205020404" pitchFamily="49" charset="0"/>
                <a:sym typeface="Times New Roman" panose="02020603050405020304" pitchFamily="18" charset="0"/>
              </a:rPr>
              <a:t> </a:t>
            </a:r>
            <a:r>
              <a:rPr lang="en-US" altLang="es-CL" sz="2000" b="1" dirty="0" smtClean="0">
                <a:solidFill>
                  <a:srgbClr val="FF0000"/>
                </a:solidFill>
                <a:latin typeface="Courier New" panose="02070309020205020404" pitchFamily="49" charset="0"/>
                <a:sym typeface="Times New Roman" panose="02020603050405020304" pitchFamily="18" charset="0"/>
              </a:rPr>
              <a:t>                ON EMPLEADOS(</a:t>
            </a:r>
            <a:r>
              <a:rPr lang="en-US" altLang="es-CL" sz="2000" b="1" dirty="0" err="1" smtClean="0">
                <a:solidFill>
                  <a:srgbClr val="FF0000"/>
                </a:solidFill>
                <a:latin typeface="Courier New" panose="02070309020205020404" pitchFamily="49" charset="0"/>
                <a:sym typeface="Times New Roman" panose="02020603050405020304" pitchFamily="18" charset="0"/>
              </a:rPr>
              <a:t>empleado_id</a:t>
            </a:r>
            <a:r>
              <a:rPr lang="en-US" altLang="es-CL" sz="2000" b="1" dirty="0">
                <a:solidFill>
                  <a:srgbClr val="FF0000"/>
                </a:solidFill>
                <a:latin typeface="Courier New" panose="02070309020205020404" pitchFamily="49" charset="0"/>
                <a:sym typeface="Times New Roman" panose="02020603050405020304" pitchFamily="18" charset="0"/>
              </a:rPr>
              <a:t>))</a:t>
            </a:r>
            <a:r>
              <a:rPr lang="en-US" altLang="es-CL" sz="2000" dirty="0">
                <a:solidFill>
                  <a:srgbClr val="000000"/>
                </a:solidFill>
                <a:latin typeface="Courier New" panose="02070309020205020404" pitchFamily="49" charset="0"/>
                <a:sym typeface="Times New Roman" panose="02020603050405020304" pitchFamily="18" charset="0"/>
              </a:rPr>
              <a:t>,</a:t>
            </a:r>
          </a:p>
          <a:p>
            <a:pPr>
              <a:lnSpc>
                <a:spcPct val="98000"/>
              </a:lnSpc>
              <a:buClrTx/>
              <a:buSzPct val="100000"/>
              <a:buFontTx/>
              <a:buNone/>
            </a:pPr>
            <a:r>
              <a:rPr lang="en-US" altLang="es-CL" sz="2000" dirty="0" err="1" smtClean="0">
                <a:solidFill>
                  <a:srgbClr val="000000"/>
                </a:solidFill>
                <a:latin typeface="Courier New" panose="02070309020205020404" pitchFamily="49" charset="0"/>
                <a:sym typeface="Times New Roman" panose="02020603050405020304" pitchFamily="18" charset="0"/>
              </a:rPr>
              <a:t>nombre</a:t>
            </a:r>
            <a:r>
              <a:rPr lang="en-US" altLang="es-CL" sz="2000" dirty="0" smtClean="0">
                <a:solidFill>
                  <a:srgbClr val="000000"/>
                </a:solidFill>
                <a:latin typeface="Courier New" panose="02070309020205020404" pitchFamily="49" charset="0"/>
                <a:sym typeface="Times New Roman" panose="02020603050405020304" pitchFamily="18" charset="0"/>
              </a:rPr>
              <a:t>   VARCHAR2(20</a:t>
            </a:r>
            <a:r>
              <a:rPr lang="en-US" altLang="es-CL" sz="2000" dirty="0">
                <a:solidFill>
                  <a:srgbClr val="000000"/>
                </a:solidFill>
                <a:latin typeface="Courier New" panose="02070309020205020404" pitchFamily="49" charset="0"/>
                <a:sym typeface="Times New Roman" panose="02020603050405020304" pitchFamily="18" charset="0"/>
              </a:rPr>
              <a:t>),</a:t>
            </a:r>
            <a:br>
              <a:rPr lang="en-US" altLang="es-CL" sz="2000" dirty="0">
                <a:solidFill>
                  <a:srgbClr val="000000"/>
                </a:solidFill>
                <a:latin typeface="Courier New" panose="02070309020205020404" pitchFamily="49" charset="0"/>
                <a:sym typeface="Times New Roman" panose="02020603050405020304" pitchFamily="18" charset="0"/>
              </a:rPr>
            </a:br>
            <a:r>
              <a:rPr lang="en-US" altLang="es-CL" sz="2000" dirty="0" err="1" smtClean="0">
                <a:solidFill>
                  <a:srgbClr val="000000"/>
                </a:solidFill>
                <a:latin typeface="Courier New" panose="02070309020205020404" pitchFamily="49" charset="0"/>
                <a:sym typeface="Times New Roman" panose="02020603050405020304" pitchFamily="18" charset="0"/>
              </a:rPr>
              <a:t>apellido</a:t>
            </a:r>
            <a:r>
              <a:rPr lang="en-US" altLang="es-CL" sz="2000" dirty="0" smtClean="0">
                <a:solidFill>
                  <a:srgbClr val="000000"/>
                </a:solidFill>
                <a:latin typeface="Courier New" panose="02070309020205020404" pitchFamily="49" charset="0"/>
                <a:sym typeface="Times New Roman" panose="02020603050405020304" pitchFamily="18" charset="0"/>
              </a:rPr>
              <a:t> VARCHAR2(25</a:t>
            </a:r>
            <a:r>
              <a:rPr lang="en-US" altLang="es-CL" sz="2000" dirty="0">
                <a:solidFill>
                  <a:srgbClr val="000000"/>
                </a:solidFill>
                <a:latin typeface="Courier New" panose="02070309020205020404" pitchFamily="49" charset="0"/>
                <a:sym typeface="Times New Roman" panose="02020603050405020304" pitchFamily="18" charset="0"/>
              </a:rPr>
              <a:t>));</a:t>
            </a:r>
          </a:p>
        </p:txBody>
      </p:sp>
      <p:sp>
        <p:nvSpPr>
          <p:cNvPr id="3" name="Rectángulo 2"/>
          <p:cNvSpPr/>
          <p:nvPr/>
        </p:nvSpPr>
        <p:spPr>
          <a:xfrm>
            <a:off x="705771" y="4028553"/>
            <a:ext cx="755688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ES" dirty="0" smtClean="0"/>
              <a:t>La </a:t>
            </a:r>
            <a:r>
              <a:rPr lang="es-ES" dirty="0"/>
              <a:t>cláusula CREATE INDEX se utiliza con la sentencia CREATE TABLE para crear un índice PRIMARY KEY explícitamente. </a:t>
            </a:r>
            <a:endParaRPr lang="es-ES" dirty="0" smtClean="0"/>
          </a:p>
          <a:p>
            <a:r>
              <a:rPr lang="es-ES" dirty="0" smtClean="0"/>
              <a:t>Puede </a:t>
            </a:r>
            <a:r>
              <a:rPr lang="es-ES" dirty="0"/>
              <a:t>asignar un nombre a los índices en el momento de la creación de PRIMARY KEY que sea diferente del nombre de la restricción PRIMARY KEY</a:t>
            </a:r>
            <a:r>
              <a:rPr lang="es-ES" dirty="0" smtClean="0"/>
              <a:t>. </a:t>
            </a:r>
            <a:br>
              <a:rPr lang="es-ES" dirty="0" smtClean="0"/>
            </a:br>
            <a:r>
              <a:rPr lang="es-ES" dirty="0" smtClean="0"/>
              <a:t>(En este caso, </a:t>
            </a:r>
            <a:r>
              <a:rPr lang="es-ES" dirty="0" err="1" smtClean="0"/>
              <a:t>emp_id_idx</a:t>
            </a:r>
            <a:r>
              <a:rPr lang="es-ES" dirty="0" smtClean="0"/>
              <a:t>)</a:t>
            </a:r>
            <a:endParaRPr lang="es-ES" dirty="0"/>
          </a:p>
        </p:txBody>
      </p:sp>
      <p:sp>
        <p:nvSpPr>
          <p:cNvPr id="7" name="Rectángulo 6"/>
          <p:cNvSpPr/>
          <p:nvPr/>
        </p:nvSpPr>
        <p:spPr>
          <a:xfrm>
            <a:off x="592502" y="3730306"/>
            <a:ext cx="7783417" cy="261610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s-CL" dirty="0"/>
              <a:t>El siguiente ejemplo ilustra el comportamiento de la base de datos si no se asigna un nombre al índice explícitamente</a:t>
            </a:r>
            <a:r>
              <a:rPr lang="es-CL" dirty="0" smtClean="0"/>
              <a:t>:</a:t>
            </a:r>
          </a:p>
          <a:p>
            <a:endParaRPr lang="es-CL" sz="800" dirty="0"/>
          </a:p>
          <a:p>
            <a:pPr marL="804863"/>
            <a:r>
              <a:rPr lang="es-CL" dirty="0" smtClean="0"/>
              <a:t>CREATE </a:t>
            </a:r>
            <a:r>
              <a:rPr lang="es-CL" dirty="0"/>
              <a:t>TABLE </a:t>
            </a:r>
            <a:r>
              <a:rPr lang="es-CL" dirty="0" smtClean="0"/>
              <a:t>EMPLEADOS</a:t>
            </a:r>
            <a:r>
              <a:rPr lang="es-CL" dirty="0"/>
              <a:t/>
            </a:r>
            <a:br>
              <a:rPr lang="es-CL" dirty="0"/>
            </a:br>
            <a:r>
              <a:rPr lang="es-CL" dirty="0"/>
              <a:t>   (</a:t>
            </a:r>
            <a:r>
              <a:rPr lang="es-CL" dirty="0" err="1" smtClean="0"/>
              <a:t>empleado_id</a:t>
            </a:r>
            <a:r>
              <a:rPr lang="es-CL" dirty="0" smtClean="0"/>
              <a:t> </a:t>
            </a:r>
            <a:r>
              <a:rPr lang="es-CL" dirty="0"/>
              <a:t>NUMBER(6) PRIMARY KEY ,</a:t>
            </a:r>
            <a:br>
              <a:rPr lang="es-CL" dirty="0"/>
            </a:br>
            <a:r>
              <a:rPr lang="es-CL" dirty="0"/>
              <a:t>    </a:t>
            </a:r>
            <a:r>
              <a:rPr lang="es-CL" dirty="0" smtClean="0"/>
              <a:t>nombre </a:t>
            </a:r>
            <a:r>
              <a:rPr lang="es-CL" dirty="0"/>
              <a:t>VARCHAR2(20),</a:t>
            </a:r>
            <a:br>
              <a:rPr lang="es-CL" dirty="0"/>
            </a:br>
            <a:r>
              <a:rPr lang="es-CL" dirty="0"/>
              <a:t>    </a:t>
            </a:r>
            <a:r>
              <a:rPr lang="es-CL" dirty="0" smtClean="0"/>
              <a:t>apellido </a:t>
            </a:r>
            <a:r>
              <a:rPr lang="es-CL" dirty="0"/>
              <a:t>VARCHAR2(25</a:t>
            </a:r>
            <a:r>
              <a:rPr lang="es-CL" dirty="0" smtClean="0"/>
              <a:t>) );</a:t>
            </a:r>
          </a:p>
          <a:p>
            <a:pPr marL="804863"/>
            <a:endParaRPr lang="es-CL" sz="1100" dirty="0" smtClean="0"/>
          </a:p>
          <a:p>
            <a:r>
              <a:rPr lang="es-ES" dirty="0" smtClean="0"/>
              <a:t>El </a:t>
            </a:r>
            <a:r>
              <a:rPr lang="es-ES" dirty="0"/>
              <a:t>servidor </a:t>
            </a:r>
            <a:r>
              <a:rPr lang="es-ES" dirty="0" smtClean="0"/>
              <a:t>le </a:t>
            </a:r>
            <a:r>
              <a:rPr lang="es-ES" dirty="0"/>
              <a:t>proporciona un nombre genérico al índice creado para la columna PRIMARY </a:t>
            </a:r>
            <a:r>
              <a:rPr lang="es-ES" dirty="0" smtClean="0"/>
              <a:t>KEY, de formato “</a:t>
            </a:r>
            <a:r>
              <a:rPr lang="es-ES" dirty="0" err="1" smtClean="0"/>
              <a:t>Sys_Cxxxxxxx</a:t>
            </a:r>
            <a:r>
              <a:rPr lang="es-ES" dirty="0" smtClean="0"/>
              <a:t>”. </a:t>
            </a:r>
            <a:endParaRPr lang="es-CL" dirty="0" smtClean="0"/>
          </a:p>
        </p:txBody>
      </p:sp>
    </p:spTree>
    <p:extLst>
      <p:ext uri="{BB962C8B-B14F-4D97-AF65-F5344CB8AC3E}">
        <p14:creationId xmlns:p14="http://schemas.microsoft.com/office/powerpoint/2010/main" val="397524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b="1" dirty="0" smtClean="0">
                <a:solidFill>
                  <a:srgbClr val="FF0000"/>
                </a:solidFill>
              </a:rPr>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3656909"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Índices</a:t>
            </a:r>
            <a:endParaRPr lang="es-CL" sz="2400" b="1" dirty="0">
              <a:solidFill>
                <a:srgbClr val="D40202"/>
              </a:solidFill>
              <a:latin typeface="Myriad Pro"/>
              <a:cs typeface="Myriad Pro"/>
            </a:endParaRPr>
          </a:p>
        </p:txBody>
      </p:sp>
      <p:sp>
        <p:nvSpPr>
          <p:cNvPr id="2" name="Rectángulo 1"/>
          <p:cNvSpPr/>
          <p:nvPr/>
        </p:nvSpPr>
        <p:spPr>
          <a:xfrm>
            <a:off x="705771" y="1313079"/>
            <a:ext cx="6091636" cy="1200329"/>
          </a:xfrm>
          <a:prstGeom prst="rect">
            <a:avLst/>
          </a:prstGeom>
        </p:spPr>
        <p:txBody>
          <a:bodyPr wrap="square">
            <a:spAutoFit/>
          </a:bodyPr>
          <a:lstStyle/>
          <a:p>
            <a:r>
              <a:rPr lang="es-ES" dirty="0"/>
              <a:t>Un índice basado en funciones se basa en expresiones. </a:t>
            </a:r>
          </a:p>
          <a:p>
            <a:r>
              <a:rPr lang="es-ES" dirty="0"/>
              <a:t>La expresión de índice se genera a partir de las columnas de las tablas, restricciones, funciones SQL y funciones definidas por el usuario.</a:t>
            </a:r>
          </a:p>
        </p:txBody>
      </p:sp>
      <p:sp>
        <p:nvSpPr>
          <p:cNvPr id="8" name="Rectángulo 7"/>
          <p:cNvSpPr/>
          <p:nvPr/>
        </p:nvSpPr>
        <p:spPr>
          <a:xfrm>
            <a:off x="705770" y="2621422"/>
            <a:ext cx="7733149" cy="1477328"/>
          </a:xfrm>
          <a:prstGeom prst="rect">
            <a:avLst/>
          </a:prstGeom>
        </p:spPr>
        <p:txBody>
          <a:bodyPr wrap="square">
            <a:spAutoFit/>
          </a:bodyPr>
          <a:lstStyle/>
          <a:p>
            <a:r>
              <a:rPr lang="es-CL" dirty="0"/>
              <a:t>Por ejemplo, considere el siguiente índice: </a:t>
            </a:r>
          </a:p>
          <a:p>
            <a:pPr marL="452438"/>
            <a:r>
              <a:rPr lang="es-CL" b="1" dirty="0"/>
              <a:t>CREATE INDEX </a:t>
            </a:r>
            <a:r>
              <a:rPr lang="es-CL" b="1" dirty="0" err="1"/>
              <a:t>upper_last_name_idx</a:t>
            </a:r>
            <a:r>
              <a:rPr lang="es-CL" b="1" dirty="0"/>
              <a:t> </a:t>
            </a:r>
            <a:r>
              <a:rPr lang="es-CL" b="1" dirty="0" smtClean="0"/>
              <a:t>ON </a:t>
            </a:r>
            <a:r>
              <a:rPr lang="es-CL" b="1" dirty="0" err="1" smtClean="0"/>
              <a:t>employees</a:t>
            </a:r>
            <a:r>
              <a:rPr lang="es-CL" b="1" dirty="0" smtClean="0"/>
              <a:t> </a:t>
            </a:r>
            <a:r>
              <a:rPr lang="es-CL" b="1" dirty="0"/>
              <a:t>(UPPER(</a:t>
            </a:r>
            <a:r>
              <a:rPr lang="es-CL" b="1" dirty="0" err="1"/>
              <a:t>last_name</a:t>
            </a:r>
            <a:r>
              <a:rPr lang="es-CL" b="1" dirty="0" smtClean="0"/>
              <a:t>));</a:t>
            </a:r>
          </a:p>
          <a:p>
            <a:endParaRPr lang="es-CL" dirty="0"/>
          </a:p>
          <a:p>
            <a:r>
              <a:rPr lang="es-CL" dirty="0"/>
              <a:t>Esto facilita el procesamiento de consultas como:</a:t>
            </a:r>
          </a:p>
          <a:p>
            <a:pPr marL="452438"/>
            <a:r>
              <a:rPr lang="es-CL" b="1" dirty="0"/>
              <a:t>SELECT * FROM </a:t>
            </a:r>
            <a:r>
              <a:rPr lang="es-CL" b="1" dirty="0" err="1" smtClean="0"/>
              <a:t>employees</a:t>
            </a:r>
            <a:r>
              <a:rPr lang="es-CL" b="1" dirty="0" smtClean="0"/>
              <a:t>  WHERE </a:t>
            </a:r>
            <a:r>
              <a:rPr lang="es-CL" b="1" dirty="0"/>
              <a:t>UPPER(</a:t>
            </a:r>
            <a:r>
              <a:rPr lang="es-CL" b="1" dirty="0" err="1"/>
              <a:t>last_name</a:t>
            </a:r>
            <a:r>
              <a:rPr lang="es-CL" b="1" dirty="0"/>
              <a:t>) = 'KING';</a:t>
            </a:r>
          </a:p>
        </p:txBody>
      </p:sp>
      <p:sp>
        <p:nvSpPr>
          <p:cNvPr id="9" name="Rectángulo 8"/>
          <p:cNvSpPr/>
          <p:nvPr/>
        </p:nvSpPr>
        <p:spPr>
          <a:xfrm>
            <a:off x="705770" y="4331620"/>
            <a:ext cx="5430624" cy="1200329"/>
          </a:xfrm>
          <a:prstGeom prst="rect">
            <a:avLst/>
          </a:prstGeom>
        </p:spPr>
        <p:txBody>
          <a:bodyPr wrap="square">
            <a:spAutoFit/>
          </a:bodyPr>
          <a:lstStyle/>
          <a:p>
            <a:r>
              <a:rPr lang="es-ES" dirty="0"/>
              <a:t>No puede modificar los índices. </a:t>
            </a:r>
            <a:endParaRPr lang="es-ES" dirty="0" smtClean="0"/>
          </a:p>
          <a:p>
            <a:r>
              <a:rPr lang="es-ES" dirty="0" smtClean="0"/>
              <a:t>Para </a:t>
            </a:r>
            <a:r>
              <a:rPr lang="es-ES" dirty="0"/>
              <a:t>cambiar un índice, debe borrarlo y volver a crearlo. </a:t>
            </a:r>
            <a:endParaRPr lang="es-ES" dirty="0" smtClean="0"/>
          </a:p>
          <a:p>
            <a:r>
              <a:rPr lang="es-ES" dirty="0" smtClean="0"/>
              <a:t>Eliminar </a:t>
            </a:r>
            <a:r>
              <a:rPr lang="es-ES" dirty="0"/>
              <a:t>una definición de índice del diccionario de datos mediante la emisión de la sentencia DROP INDEX. </a:t>
            </a:r>
            <a:endParaRPr lang="es-CL" dirty="0"/>
          </a:p>
        </p:txBody>
      </p:sp>
      <p:sp>
        <p:nvSpPr>
          <p:cNvPr id="10" name="Rectángulo 9"/>
          <p:cNvSpPr/>
          <p:nvPr/>
        </p:nvSpPr>
        <p:spPr>
          <a:xfrm>
            <a:off x="5011501" y="5789850"/>
            <a:ext cx="3571812" cy="369332"/>
          </a:xfrm>
          <a:prstGeom prst="rect">
            <a:avLst/>
          </a:prstGeom>
          <a:solidFill>
            <a:srgbClr val="FFC000"/>
          </a:solidFill>
        </p:spPr>
        <p:txBody>
          <a:bodyPr wrap="none">
            <a:spAutoFit/>
          </a:bodyPr>
          <a:lstStyle/>
          <a:p>
            <a:r>
              <a:rPr lang="es-CL" b="1" dirty="0" smtClean="0"/>
              <a:t>DROP </a:t>
            </a:r>
            <a:r>
              <a:rPr lang="es-CL" b="1" dirty="0"/>
              <a:t>INDEX </a:t>
            </a:r>
            <a:r>
              <a:rPr lang="es-CL" b="1" dirty="0" err="1"/>
              <a:t>upper_last_name_idx</a:t>
            </a:r>
            <a:r>
              <a:rPr lang="es-CL" b="1" dirty="0"/>
              <a:t> </a:t>
            </a:r>
            <a:endParaRPr lang="es-CL" dirty="0"/>
          </a:p>
        </p:txBody>
      </p:sp>
    </p:spTree>
    <p:extLst>
      <p:ext uri="{BB962C8B-B14F-4D97-AF65-F5344CB8AC3E}">
        <p14:creationId xmlns:p14="http://schemas.microsoft.com/office/powerpoint/2010/main" val="136165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4" presetClass="entr" presetSubtype="1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3111036921"/>
              </p:ext>
            </p:extLst>
          </p:nvPr>
        </p:nvGraphicFramePr>
        <p:xfrm>
          <a:off x="457200" y="1600200"/>
          <a:ext cx="5602163" cy="1307940"/>
        </p:xfrm>
        <a:graphic>
          <a:graphicData uri="http://schemas.openxmlformats.org/drawingml/2006/table">
            <a:tbl>
              <a:tblPr>
                <a:tableStyleId>{5C22544A-7EE6-4342-B048-85BDC9FD1C3A}</a:tableStyleId>
              </a:tblPr>
              <a:tblGrid>
                <a:gridCol w="5602163">
                  <a:extLst>
                    <a:ext uri="{9D8B030D-6E8A-4147-A177-3AD203B41FA5}">
                      <a16:colId xmlns:a16="http://schemas.microsoft.com/office/drawing/2014/main" val="407551771"/>
                    </a:ext>
                  </a:extLst>
                </a:gridCol>
              </a:tblGrid>
              <a:tr h="217990">
                <a:tc>
                  <a:txBody>
                    <a:bodyPr/>
                    <a:lstStyle/>
                    <a:p>
                      <a:pPr algn="l" fontAlgn="b"/>
                      <a:r>
                        <a:rPr lang="es-ES" sz="1000" u="none" strike="noStrike" dirty="0">
                          <a:effectLst/>
                        </a:rPr>
                        <a:t>3.1.1 Crea </a:t>
                      </a:r>
                      <a:r>
                        <a:rPr lang="es-ES" sz="1000" u="none" strike="noStrike" dirty="0" smtClean="0">
                          <a:effectLst/>
                        </a:rPr>
                        <a:t>secuencias.</a:t>
                      </a:r>
                      <a:endParaRPr lang="es-ES" sz="1000" b="0" i="0" u="none" strike="noStrike" dirty="0">
                        <a:solidFill>
                          <a:srgbClr val="000000"/>
                        </a:solidFill>
                        <a:effectLst/>
                        <a:latin typeface="Calibri" panose="020F0502020204030204" pitchFamily="34" charset="0"/>
                      </a:endParaRPr>
                    </a:p>
                  </a:txBody>
                  <a:tcPr marL="8669" marR="8669" marT="8669" marB="0" anchor="b"/>
                </a:tc>
                <a:extLst>
                  <a:ext uri="{0D108BD9-81ED-4DB2-BD59-A6C34878D82A}">
                    <a16:rowId xmlns:a16="http://schemas.microsoft.com/office/drawing/2014/main" val="928168917"/>
                  </a:ext>
                </a:extLst>
              </a:tr>
              <a:tr h="217990">
                <a:tc>
                  <a:txBody>
                    <a:bodyPr/>
                    <a:lstStyle/>
                    <a:p>
                      <a:pPr algn="l" fontAlgn="b"/>
                      <a:r>
                        <a:rPr lang="es-ES" sz="1000" u="none" strike="noStrike" dirty="0">
                          <a:effectLst/>
                        </a:rPr>
                        <a:t>3.1.2 Crea Vistas para el almacenamiento temporal o permanente de </a:t>
                      </a:r>
                      <a:r>
                        <a:rPr lang="es-ES" sz="1000" u="none" strike="noStrike" dirty="0" smtClean="0">
                          <a:effectLst/>
                        </a:rPr>
                        <a:t>datos</a:t>
                      </a:r>
                      <a:endParaRPr lang="es-ES" sz="1000" b="0" i="0" u="none" strike="noStrike" dirty="0">
                        <a:solidFill>
                          <a:srgbClr val="000000"/>
                        </a:solidFill>
                        <a:effectLst/>
                        <a:latin typeface="Calibri" panose="020F0502020204030204" pitchFamily="34" charset="0"/>
                      </a:endParaRPr>
                    </a:p>
                  </a:txBody>
                  <a:tcPr marL="8669" marR="8669" marT="8669" marB="0" anchor="b"/>
                </a:tc>
                <a:extLst>
                  <a:ext uri="{0D108BD9-81ED-4DB2-BD59-A6C34878D82A}">
                    <a16:rowId xmlns:a16="http://schemas.microsoft.com/office/drawing/2014/main" val="3951706228"/>
                  </a:ext>
                </a:extLst>
              </a:tr>
              <a:tr h="217990">
                <a:tc>
                  <a:txBody>
                    <a:bodyPr/>
                    <a:lstStyle/>
                    <a:p>
                      <a:pPr algn="l" fontAlgn="b"/>
                      <a:r>
                        <a:rPr lang="es-ES" sz="1000" u="none" strike="noStrike" dirty="0">
                          <a:effectLst/>
                        </a:rPr>
                        <a:t>3.1.3 Crea </a:t>
                      </a:r>
                      <a:r>
                        <a:rPr lang="es-ES" sz="1000" u="none" strike="noStrike" dirty="0" smtClean="0">
                          <a:effectLst/>
                        </a:rPr>
                        <a:t>índices</a:t>
                      </a:r>
                      <a:endParaRPr lang="es-ES" sz="1000" b="0" i="0" u="none" strike="noStrike" dirty="0">
                        <a:solidFill>
                          <a:srgbClr val="000000"/>
                        </a:solidFill>
                        <a:effectLst/>
                        <a:latin typeface="Calibri" panose="020F0502020204030204" pitchFamily="34" charset="0"/>
                      </a:endParaRPr>
                    </a:p>
                  </a:txBody>
                  <a:tcPr marL="8669" marR="8669" marT="8669" marB="0" anchor="b"/>
                </a:tc>
                <a:extLst>
                  <a:ext uri="{0D108BD9-81ED-4DB2-BD59-A6C34878D82A}">
                    <a16:rowId xmlns:a16="http://schemas.microsoft.com/office/drawing/2014/main" val="896244506"/>
                  </a:ext>
                </a:extLst>
              </a:tr>
              <a:tr h="217990">
                <a:tc>
                  <a:txBody>
                    <a:bodyPr/>
                    <a:lstStyle/>
                    <a:p>
                      <a:pPr algn="l" fontAlgn="b"/>
                      <a:r>
                        <a:rPr lang="es-ES" sz="1000" u="none" strike="noStrike" dirty="0">
                          <a:effectLst/>
                        </a:rPr>
                        <a:t>3.1.4 Consulta diccionario de datos para revisar o eliminar los objetos existentes dentro de la base de datos.</a:t>
                      </a:r>
                      <a:endParaRPr lang="es-ES" sz="1000" b="0" i="0" u="none" strike="noStrike" dirty="0">
                        <a:solidFill>
                          <a:srgbClr val="000000"/>
                        </a:solidFill>
                        <a:effectLst/>
                        <a:latin typeface="Calibri" panose="020F0502020204030204" pitchFamily="34" charset="0"/>
                      </a:endParaRPr>
                    </a:p>
                  </a:txBody>
                  <a:tcPr marL="8669" marR="8669" marT="8669" marB="0" anchor="b"/>
                </a:tc>
                <a:extLst>
                  <a:ext uri="{0D108BD9-81ED-4DB2-BD59-A6C34878D82A}">
                    <a16:rowId xmlns:a16="http://schemas.microsoft.com/office/drawing/2014/main" val="2466040176"/>
                  </a:ext>
                </a:extLst>
              </a:tr>
              <a:tr h="217990">
                <a:tc>
                  <a:txBody>
                    <a:bodyPr/>
                    <a:lstStyle/>
                    <a:p>
                      <a:pPr algn="l" fontAlgn="b"/>
                      <a:r>
                        <a:rPr lang="es-ES" sz="1000" u="none" strike="noStrike" dirty="0">
                          <a:effectLst/>
                        </a:rPr>
                        <a:t>3.1.5 Aplica programación en PL/SQL para generar cursores, funciones y procedimientos almacenados.</a:t>
                      </a:r>
                      <a:endParaRPr lang="es-ES" sz="1000" b="0" i="0" u="none" strike="noStrike" dirty="0">
                        <a:solidFill>
                          <a:srgbClr val="000000"/>
                        </a:solidFill>
                        <a:effectLst/>
                        <a:latin typeface="Calibri" panose="020F0502020204030204" pitchFamily="34" charset="0"/>
                      </a:endParaRPr>
                    </a:p>
                  </a:txBody>
                  <a:tcPr marL="8669" marR="8669" marT="8669" marB="0" anchor="b"/>
                </a:tc>
                <a:extLst>
                  <a:ext uri="{0D108BD9-81ED-4DB2-BD59-A6C34878D82A}">
                    <a16:rowId xmlns:a16="http://schemas.microsoft.com/office/drawing/2014/main" val="2999304295"/>
                  </a:ext>
                </a:extLst>
              </a:tr>
              <a:tr h="217990">
                <a:tc>
                  <a:txBody>
                    <a:bodyPr/>
                    <a:lstStyle/>
                    <a:p>
                      <a:pPr algn="l" fontAlgn="b"/>
                      <a:r>
                        <a:rPr lang="es-ES" sz="1000" u="none" strike="noStrike" dirty="0">
                          <a:effectLst/>
                        </a:rPr>
                        <a:t>3.1.6 Utiliza disparadores (</a:t>
                      </a:r>
                      <a:r>
                        <a:rPr lang="es-ES" sz="1000" u="none" strike="noStrike" dirty="0" err="1">
                          <a:effectLst/>
                        </a:rPr>
                        <a:t>Triggers</a:t>
                      </a:r>
                      <a:r>
                        <a:rPr lang="es-ES" sz="1000" u="none" strike="noStrike" dirty="0">
                          <a:effectLst/>
                        </a:rPr>
                        <a:t>) de acuerdo a requerimientos para auditar accesos a la base de datos.</a:t>
                      </a:r>
                      <a:endParaRPr lang="es-ES" sz="1000" b="0" i="0" u="none" strike="noStrike" dirty="0">
                        <a:solidFill>
                          <a:srgbClr val="000000"/>
                        </a:solidFill>
                        <a:effectLst/>
                        <a:latin typeface="Calibri" panose="020F0502020204030204" pitchFamily="34" charset="0"/>
                      </a:endParaRPr>
                    </a:p>
                  </a:txBody>
                  <a:tcPr marL="8669" marR="8669" marT="8669" marB="0" anchor="b"/>
                </a:tc>
                <a:extLst>
                  <a:ext uri="{0D108BD9-81ED-4DB2-BD59-A6C34878D82A}">
                    <a16:rowId xmlns:a16="http://schemas.microsoft.com/office/drawing/2014/main" val="2112091074"/>
                  </a:ext>
                </a:extLst>
              </a:tr>
            </a:tbl>
          </a:graphicData>
        </a:graphic>
      </p:graphicFrame>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Tree>
    <p:extLst>
      <p:ext uri="{BB962C8B-B14F-4D97-AF65-F5344CB8AC3E}">
        <p14:creationId xmlns:p14="http://schemas.microsoft.com/office/powerpoint/2010/main" val="533024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b="1" dirty="0" smtClean="0">
                <a:solidFill>
                  <a:srgbClr val="FF0000"/>
                </a:solidFill>
              </a:rPr>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4527241"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Diccionario de Datos</a:t>
            </a:r>
            <a:endParaRPr lang="es-CL" sz="2400" b="1" dirty="0">
              <a:solidFill>
                <a:srgbClr val="D40202"/>
              </a:solidFill>
              <a:latin typeface="Myriad Pro"/>
              <a:cs typeface="Myriad Pro"/>
            </a:endParaRPr>
          </a:p>
        </p:txBody>
      </p:sp>
      <p:sp>
        <p:nvSpPr>
          <p:cNvPr id="2" name="Rectángulo 1"/>
          <p:cNvSpPr/>
          <p:nvPr/>
        </p:nvSpPr>
        <p:spPr>
          <a:xfrm>
            <a:off x="661011" y="1690924"/>
            <a:ext cx="5894025" cy="923330"/>
          </a:xfrm>
          <a:prstGeom prst="rect">
            <a:avLst/>
          </a:prstGeom>
        </p:spPr>
        <p:txBody>
          <a:bodyPr wrap="square">
            <a:spAutoFit/>
          </a:bodyPr>
          <a:lstStyle/>
          <a:p>
            <a:r>
              <a:rPr lang="es-ES" dirty="0" smtClean="0"/>
              <a:t>Puede </a:t>
            </a:r>
            <a:r>
              <a:rPr lang="es-ES" dirty="0"/>
              <a:t>utilizar sentencias SQL para acceder al diccionario de datos. Puesto que el diccionario de datos es de sólo lectura, sólo puede emitir consultas en sus tablas y vistas</a:t>
            </a:r>
            <a:r>
              <a:rPr lang="es-ES" dirty="0" smtClean="0"/>
              <a:t>.</a:t>
            </a:r>
            <a:endParaRPr lang="es-ES" dirty="0"/>
          </a:p>
        </p:txBody>
      </p:sp>
      <p:sp>
        <p:nvSpPr>
          <p:cNvPr id="3" name="Rectángulo 2"/>
          <p:cNvSpPr/>
          <p:nvPr/>
        </p:nvSpPr>
        <p:spPr>
          <a:xfrm>
            <a:off x="661011" y="3062576"/>
            <a:ext cx="7855027" cy="2862322"/>
          </a:xfrm>
          <a:prstGeom prst="rect">
            <a:avLst/>
          </a:prstGeom>
        </p:spPr>
        <p:txBody>
          <a:bodyPr wrap="square">
            <a:spAutoFit/>
          </a:bodyPr>
          <a:lstStyle/>
          <a:p>
            <a:r>
              <a:rPr lang="es-ES" dirty="0"/>
              <a:t>Puede consultar las vistas del diccionario que se basan en las tablas del diccionario para buscar información como:</a:t>
            </a:r>
          </a:p>
          <a:p>
            <a:pPr marL="285750" indent="-285750">
              <a:buFont typeface="Arial" panose="020B0604020202020204" pitchFamily="34" charset="0"/>
              <a:buChar char="•"/>
            </a:pPr>
            <a:r>
              <a:rPr lang="es-ES" dirty="0"/>
              <a:t>Definiciones de todos los objetos de esquema de la base de datos (tablas, vistas, índices, sinónimos, secuencias, procedimientos, funciones, paquetes, disparadores, etc.)</a:t>
            </a:r>
          </a:p>
          <a:p>
            <a:pPr marL="285750" indent="-285750">
              <a:buFont typeface="Arial" panose="020B0604020202020204" pitchFamily="34" charset="0"/>
              <a:buChar char="•"/>
            </a:pPr>
            <a:r>
              <a:rPr lang="es-ES" dirty="0"/>
              <a:t>Valores por defecto para columnas</a:t>
            </a:r>
          </a:p>
          <a:p>
            <a:pPr marL="285750" indent="-285750">
              <a:buFont typeface="Arial" panose="020B0604020202020204" pitchFamily="34" charset="0"/>
              <a:buChar char="•"/>
            </a:pPr>
            <a:r>
              <a:rPr lang="es-ES" dirty="0"/>
              <a:t>Información sobre restricciones de integridad</a:t>
            </a:r>
          </a:p>
          <a:p>
            <a:pPr marL="285750" indent="-285750">
              <a:buFont typeface="Arial" panose="020B0604020202020204" pitchFamily="34" charset="0"/>
              <a:buChar char="•"/>
            </a:pPr>
            <a:r>
              <a:rPr lang="es-ES" dirty="0"/>
              <a:t>Nombres de usuario de Oracle</a:t>
            </a:r>
          </a:p>
          <a:p>
            <a:pPr marL="285750" indent="-285750">
              <a:buFont typeface="Arial" panose="020B0604020202020204" pitchFamily="34" charset="0"/>
              <a:buChar char="•"/>
            </a:pPr>
            <a:r>
              <a:rPr lang="es-ES" dirty="0"/>
              <a:t>Privilegios y roles otorgados a cada usuario</a:t>
            </a:r>
          </a:p>
          <a:p>
            <a:pPr marL="285750" indent="-285750">
              <a:buFont typeface="Arial" panose="020B0604020202020204" pitchFamily="34" charset="0"/>
              <a:buChar char="•"/>
            </a:pPr>
            <a:r>
              <a:rPr lang="es-ES" dirty="0"/>
              <a:t>Información general de la base de datos adicional</a:t>
            </a:r>
          </a:p>
        </p:txBody>
      </p:sp>
    </p:spTree>
    <p:extLst>
      <p:ext uri="{BB962C8B-B14F-4D97-AF65-F5344CB8AC3E}">
        <p14:creationId xmlns:p14="http://schemas.microsoft.com/office/powerpoint/2010/main" val="1176677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b="1" dirty="0" smtClean="0">
                <a:solidFill>
                  <a:srgbClr val="FF0000"/>
                </a:solidFill>
              </a:rPr>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4527241"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Diccionario de Datos</a:t>
            </a:r>
            <a:endParaRPr lang="es-CL" sz="2400" b="1" dirty="0">
              <a:solidFill>
                <a:srgbClr val="D40202"/>
              </a:solidFill>
              <a:latin typeface="Myriad Pro"/>
              <a:cs typeface="Myriad Pro"/>
            </a:endParaRPr>
          </a:p>
        </p:txBody>
      </p:sp>
      <p:sp>
        <p:nvSpPr>
          <p:cNvPr id="8" name="Rectangle 3"/>
          <p:cNvSpPr txBox="1">
            <a:spLocks noChangeArrowheads="1"/>
          </p:cNvSpPr>
          <p:nvPr/>
        </p:nvSpPr>
        <p:spPr>
          <a:xfrm>
            <a:off x="514340" y="1781492"/>
            <a:ext cx="7957631" cy="2886467"/>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El diccionario de datos consta de un juego de vistas. </a:t>
            </a: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Hay una vista denominada USER_OBJECTS, </a:t>
            </a: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otra ALL_OBJECTS y una tercera DBA_OBJECTS.</a:t>
            </a: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 </a:t>
            </a: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Estas tres vistas contienen información similar sobre los objetos de la base de datos, excepto en que el ámbito es diferente. </a:t>
            </a:r>
          </a:p>
          <a:p>
            <a:pPr marL="0" lvl="1" algn="l"/>
            <a:endParaRPr lang="es-CL" altLang="es-CL" sz="1800" dirty="0" smtClean="0">
              <a:solidFill>
                <a:srgbClr val="000000"/>
              </a:solidFill>
              <a:cs typeface="Times New Roman" panose="02020603050405020304" pitchFamily="18" charset="0"/>
              <a:sym typeface="Times New Roman" panose="02020603050405020304" pitchFamily="18" charset="0"/>
            </a:endParaRP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USER_OBJECTS contiene información sobre los objetos que posee o que ha creado.</a:t>
            </a: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 </a:t>
            </a: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ALL_OBJECTS contiene información sobre todos los objetos a los que tiene acceso. </a:t>
            </a:r>
          </a:p>
          <a:p>
            <a:pPr marL="0" lvl="1" algn="l"/>
            <a:endParaRPr lang="es-CL" altLang="es-CL" sz="1800" dirty="0" smtClean="0">
              <a:solidFill>
                <a:srgbClr val="000000"/>
              </a:solidFill>
              <a:cs typeface="Times New Roman" panose="02020603050405020304" pitchFamily="18" charset="0"/>
              <a:sym typeface="Times New Roman" panose="02020603050405020304" pitchFamily="18" charset="0"/>
            </a:endParaRPr>
          </a:p>
          <a:p>
            <a:pPr marL="0" lvl="1" algn="l"/>
            <a:r>
              <a:rPr lang="es-CL" altLang="es-CL" sz="1800" dirty="0" smtClean="0">
                <a:solidFill>
                  <a:srgbClr val="000000"/>
                </a:solidFill>
                <a:cs typeface="Times New Roman" panose="02020603050405020304" pitchFamily="18" charset="0"/>
                <a:sym typeface="Times New Roman" panose="02020603050405020304" pitchFamily="18" charset="0"/>
              </a:rPr>
              <a:t>DBA_OBJECTS contiene información sobre todos los objetos que poseen todos los usuarios. </a:t>
            </a:r>
          </a:p>
        </p:txBody>
      </p:sp>
    </p:spTree>
    <p:extLst>
      <p:ext uri="{BB962C8B-B14F-4D97-AF65-F5344CB8AC3E}">
        <p14:creationId xmlns:p14="http://schemas.microsoft.com/office/powerpoint/2010/main" val="3746721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b="1" dirty="0" smtClean="0">
                <a:solidFill>
                  <a:srgbClr val="FF0000"/>
                </a:solidFill>
              </a:rPr>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4527241"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Diccionario de Datos</a:t>
            </a:r>
            <a:endParaRPr lang="es-CL" sz="2400" b="1" dirty="0">
              <a:solidFill>
                <a:srgbClr val="D40202"/>
              </a:solidFill>
              <a:latin typeface="Myriad Pro"/>
              <a:cs typeface="Myriad Pro"/>
            </a:endParaRPr>
          </a:p>
        </p:txBody>
      </p:sp>
      <p:sp>
        <p:nvSpPr>
          <p:cNvPr id="2" name="Rectángulo 1"/>
          <p:cNvSpPr/>
          <p:nvPr/>
        </p:nvSpPr>
        <p:spPr>
          <a:xfrm>
            <a:off x="705771" y="1561885"/>
            <a:ext cx="5584860"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buClrTx/>
              <a:buSzPct val="100000"/>
              <a:buFontTx/>
              <a:buNone/>
            </a:pPr>
            <a:r>
              <a:rPr lang="en-US" altLang="es-CL" dirty="0">
                <a:solidFill>
                  <a:srgbClr val="000000"/>
                </a:solidFill>
                <a:latin typeface="Courier New" panose="02070309020205020404" pitchFamily="49" charset="0"/>
                <a:sym typeface="Times New Roman" panose="02020603050405020304" pitchFamily="18" charset="0"/>
              </a:rPr>
              <a:t>SELECT </a:t>
            </a:r>
            <a:r>
              <a:rPr lang="en-US" altLang="es-CL" dirty="0" err="1">
                <a:solidFill>
                  <a:srgbClr val="000000"/>
                </a:solidFill>
                <a:latin typeface="Courier New" panose="02070309020205020404" pitchFamily="49" charset="0"/>
                <a:sym typeface="Times New Roman" panose="02020603050405020304" pitchFamily="18" charset="0"/>
              </a:rPr>
              <a:t>object_name</a:t>
            </a:r>
            <a:r>
              <a:rPr lang="en-US" altLang="es-CL" dirty="0">
                <a:solidFill>
                  <a:srgbClr val="000000"/>
                </a:solidFill>
                <a:latin typeface="Courier New" panose="02070309020205020404" pitchFamily="49" charset="0"/>
                <a:sym typeface="Times New Roman" panose="02020603050405020304" pitchFamily="18" charset="0"/>
              </a:rPr>
              <a:t>, </a:t>
            </a:r>
            <a:r>
              <a:rPr lang="en-US" altLang="es-CL" dirty="0" smtClean="0">
                <a:solidFill>
                  <a:srgbClr val="000000"/>
                </a:solidFill>
                <a:latin typeface="Courier New" panose="02070309020205020404" pitchFamily="49" charset="0"/>
                <a:sym typeface="Times New Roman" panose="02020603050405020304" pitchFamily="18" charset="0"/>
              </a:rPr>
              <a:t>	</a:t>
            </a:r>
            <a:r>
              <a:rPr lang="en-US" altLang="es-CL" dirty="0" err="1" smtClean="0">
                <a:solidFill>
                  <a:srgbClr val="000000"/>
                </a:solidFill>
                <a:latin typeface="Courier New" panose="02070309020205020404" pitchFamily="49" charset="0"/>
                <a:sym typeface="Times New Roman" panose="02020603050405020304" pitchFamily="18" charset="0"/>
              </a:rPr>
              <a:t>object_type</a:t>
            </a:r>
            <a:r>
              <a:rPr lang="en-US" altLang="es-CL" dirty="0">
                <a:solidFill>
                  <a:srgbClr val="000000"/>
                </a:solidFill>
                <a:latin typeface="Courier New" panose="02070309020205020404" pitchFamily="49" charset="0"/>
                <a:sym typeface="Times New Roman" panose="02020603050405020304" pitchFamily="18" charset="0"/>
              </a:rPr>
              <a:t>, </a:t>
            </a:r>
            <a:r>
              <a:rPr lang="en-US" altLang="es-CL" dirty="0" smtClean="0">
                <a:solidFill>
                  <a:srgbClr val="000000"/>
                </a:solidFill>
                <a:latin typeface="Courier New" panose="02070309020205020404" pitchFamily="49" charset="0"/>
                <a:sym typeface="Times New Roman" panose="02020603050405020304" pitchFamily="18" charset="0"/>
              </a:rPr>
              <a:t>status</a:t>
            </a:r>
            <a:endParaRPr lang="en-US" altLang="es-CL" dirty="0">
              <a:solidFill>
                <a:srgbClr val="000000"/>
              </a:solidFill>
              <a:latin typeface="Courier New" panose="02070309020205020404" pitchFamily="49" charset="0"/>
              <a:sym typeface="Times New Roman" panose="02020603050405020304" pitchFamily="18" charset="0"/>
            </a:endParaRPr>
          </a:p>
          <a:p>
            <a:pPr>
              <a:buClrTx/>
              <a:buSzPct val="100000"/>
              <a:buFontTx/>
              <a:buNone/>
            </a:pPr>
            <a:r>
              <a:rPr lang="en-US" altLang="es-CL" dirty="0">
                <a:solidFill>
                  <a:srgbClr val="000000"/>
                </a:solidFill>
                <a:latin typeface="Courier New" panose="02070309020205020404" pitchFamily="49" charset="0"/>
                <a:sym typeface="Times New Roman" panose="02020603050405020304" pitchFamily="18" charset="0"/>
              </a:rPr>
              <a:t>FROM   </a:t>
            </a:r>
            <a:r>
              <a:rPr lang="en-US" altLang="es-CL" dirty="0" err="1">
                <a:solidFill>
                  <a:srgbClr val="000000"/>
                </a:solidFill>
                <a:latin typeface="Courier New" panose="02070309020205020404" pitchFamily="49" charset="0"/>
                <a:sym typeface="Times New Roman" panose="02020603050405020304" pitchFamily="18" charset="0"/>
              </a:rPr>
              <a:t>user_objects</a:t>
            </a:r>
            <a:endParaRPr lang="en-US" altLang="es-CL" dirty="0">
              <a:solidFill>
                <a:srgbClr val="000000"/>
              </a:solidFill>
              <a:latin typeface="Courier New" panose="02070309020205020404" pitchFamily="49" charset="0"/>
              <a:sym typeface="Times New Roman" panose="02020603050405020304" pitchFamily="18" charset="0"/>
            </a:endParaRPr>
          </a:p>
          <a:p>
            <a:pPr>
              <a:buClrTx/>
              <a:buSzPct val="100000"/>
              <a:buFontTx/>
              <a:buNone/>
            </a:pPr>
            <a:r>
              <a:rPr lang="en-US" altLang="es-CL" dirty="0">
                <a:solidFill>
                  <a:srgbClr val="000000"/>
                </a:solidFill>
                <a:latin typeface="Courier New" panose="02070309020205020404" pitchFamily="49" charset="0"/>
                <a:sym typeface="Times New Roman" panose="02020603050405020304" pitchFamily="18" charset="0"/>
              </a:rPr>
              <a:t>ORDER BY </a:t>
            </a:r>
            <a:r>
              <a:rPr lang="en-US" altLang="es-CL" dirty="0" err="1">
                <a:solidFill>
                  <a:srgbClr val="000000"/>
                </a:solidFill>
                <a:latin typeface="Courier New" panose="02070309020205020404" pitchFamily="49" charset="0"/>
                <a:sym typeface="Times New Roman" panose="02020603050405020304" pitchFamily="18" charset="0"/>
              </a:rPr>
              <a:t>object_type</a:t>
            </a:r>
            <a:r>
              <a:rPr lang="en-US" altLang="es-CL" dirty="0">
                <a:solidFill>
                  <a:srgbClr val="000000"/>
                </a:solidFill>
                <a:latin typeface="Courier New" panose="02070309020205020404" pitchFamily="49" charset="0"/>
                <a:sym typeface="Times New Roman" panose="02020603050405020304" pitchFamily="18" charset="0"/>
              </a:rPr>
              <a:t>;</a:t>
            </a:r>
          </a:p>
        </p:txBody>
      </p:sp>
      <p:sp>
        <p:nvSpPr>
          <p:cNvPr id="3" name="Rectángulo 2"/>
          <p:cNvSpPr/>
          <p:nvPr/>
        </p:nvSpPr>
        <p:spPr>
          <a:xfrm>
            <a:off x="1025262" y="2873025"/>
            <a:ext cx="5904349"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s-CL" dirty="0"/>
              <a:t>SELECT </a:t>
            </a:r>
            <a:r>
              <a:rPr lang="es-CL" dirty="0" err="1" smtClean="0"/>
              <a:t>table_name</a:t>
            </a:r>
            <a:r>
              <a:rPr lang="es-CL" dirty="0" smtClean="0"/>
              <a:t> FROM </a:t>
            </a:r>
            <a:r>
              <a:rPr lang="es-CL" dirty="0" err="1"/>
              <a:t>user_tables</a:t>
            </a:r>
            <a:r>
              <a:rPr lang="es-CL" dirty="0"/>
              <a:t>;</a:t>
            </a:r>
          </a:p>
        </p:txBody>
      </p:sp>
      <p:sp>
        <p:nvSpPr>
          <p:cNvPr id="7" name="Rectángulo 6"/>
          <p:cNvSpPr/>
          <p:nvPr/>
        </p:nvSpPr>
        <p:spPr>
          <a:xfrm>
            <a:off x="1465934" y="3630168"/>
            <a:ext cx="6223840"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SELECT </a:t>
            </a:r>
            <a:r>
              <a:rPr lang="en-US" dirty="0" err="1"/>
              <a:t>column_name</a:t>
            </a:r>
            <a:r>
              <a:rPr lang="en-US" dirty="0"/>
              <a:t>, </a:t>
            </a:r>
            <a:r>
              <a:rPr lang="en-US" dirty="0" err="1"/>
              <a:t>data_type</a:t>
            </a:r>
            <a:r>
              <a:rPr lang="en-US" dirty="0"/>
              <a:t>, </a:t>
            </a:r>
            <a:r>
              <a:rPr lang="en-US" dirty="0" err="1"/>
              <a:t>data_length</a:t>
            </a:r>
            <a:r>
              <a:rPr lang="en-US" dirty="0"/>
              <a:t>,</a:t>
            </a:r>
          </a:p>
          <a:p>
            <a:r>
              <a:rPr lang="en-US" dirty="0"/>
              <a:t>       </a:t>
            </a:r>
            <a:r>
              <a:rPr lang="en-US" dirty="0" smtClean="0"/>
              <a:t>		</a:t>
            </a:r>
            <a:r>
              <a:rPr lang="en-US" dirty="0" err="1" smtClean="0"/>
              <a:t>data_precision</a:t>
            </a:r>
            <a:r>
              <a:rPr lang="en-US" dirty="0"/>
              <a:t>, </a:t>
            </a:r>
            <a:r>
              <a:rPr lang="en-US" dirty="0" err="1"/>
              <a:t>data_scale</a:t>
            </a:r>
            <a:r>
              <a:rPr lang="en-US" dirty="0"/>
              <a:t>, </a:t>
            </a:r>
            <a:r>
              <a:rPr lang="en-US" dirty="0" err="1"/>
              <a:t>nullable</a:t>
            </a:r>
            <a:endParaRPr lang="en-US" dirty="0"/>
          </a:p>
          <a:p>
            <a:r>
              <a:rPr lang="en-US" dirty="0"/>
              <a:t>FROM   </a:t>
            </a:r>
            <a:r>
              <a:rPr lang="en-US" dirty="0" err="1" smtClean="0"/>
              <a:t>user_tab_columns</a:t>
            </a:r>
            <a:r>
              <a:rPr lang="en-US" dirty="0" smtClean="0"/>
              <a:t> WHERE  </a:t>
            </a:r>
            <a:r>
              <a:rPr lang="en-US" dirty="0" err="1"/>
              <a:t>table_name</a:t>
            </a:r>
            <a:r>
              <a:rPr lang="en-US" dirty="0"/>
              <a:t> = 'EMPLOYEES'; </a:t>
            </a:r>
          </a:p>
        </p:txBody>
      </p:sp>
      <p:sp>
        <p:nvSpPr>
          <p:cNvPr id="9" name="Rectángulo 8"/>
          <p:cNvSpPr/>
          <p:nvPr/>
        </p:nvSpPr>
        <p:spPr>
          <a:xfrm>
            <a:off x="1939659" y="4959712"/>
            <a:ext cx="622384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SELECT </a:t>
            </a:r>
            <a:r>
              <a:rPr lang="en-US" dirty="0" err="1"/>
              <a:t>constraint_name</a:t>
            </a:r>
            <a:r>
              <a:rPr lang="en-US" dirty="0"/>
              <a:t>, </a:t>
            </a:r>
            <a:r>
              <a:rPr lang="en-US" dirty="0" err="1"/>
              <a:t>constraint_type</a:t>
            </a:r>
            <a:r>
              <a:rPr lang="en-US" dirty="0" smtClean="0"/>
              <a:t>,  </a:t>
            </a:r>
            <a:r>
              <a:rPr lang="en-US" dirty="0" err="1"/>
              <a:t>search_condition</a:t>
            </a:r>
            <a:r>
              <a:rPr lang="en-US" dirty="0"/>
              <a:t>, </a:t>
            </a:r>
            <a:r>
              <a:rPr lang="en-US" dirty="0" smtClean="0"/>
              <a:t>						</a:t>
            </a:r>
            <a:r>
              <a:rPr lang="en-US" dirty="0" err="1" smtClean="0"/>
              <a:t>r_constraint_name</a:t>
            </a:r>
            <a:r>
              <a:rPr lang="en-US" dirty="0"/>
              <a:t>, </a:t>
            </a:r>
            <a:r>
              <a:rPr lang="en-US" dirty="0" err="1" smtClean="0"/>
              <a:t>delete_rule</a:t>
            </a:r>
            <a:r>
              <a:rPr lang="en-US" dirty="0"/>
              <a:t>, status</a:t>
            </a:r>
          </a:p>
          <a:p>
            <a:r>
              <a:rPr lang="en-US" dirty="0"/>
              <a:t>FROM   </a:t>
            </a:r>
            <a:r>
              <a:rPr lang="en-US" dirty="0" err="1" smtClean="0"/>
              <a:t>user_constraints</a:t>
            </a:r>
            <a:r>
              <a:rPr lang="en-US" dirty="0"/>
              <a:t> </a:t>
            </a:r>
            <a:r>
              <a:rPr lang="en-US" dirty="0" smtClean="0"/>
              <a:t>WHERE  </a:t>
            </a:r>
            <a:r>
              <a:rPr lang="en-US" dirty="0" err="1"/>
              <a:t>table_name</a:t>
            </a:r>
            <a:r>
              <a:rPr lang="en-US" dirty="0"/>
              <a:t> = 'EMPLOYEES'; </a:t>
            </a:r>
          </a:p>
        </p:txBody>
      </p:sp>
    </p:spTree>
    <p:extLst>
      <p:ext uri="{BB962C8B-B14F-4D97-AF65-F5344CB8AC3E}">
        <p14:creationId xmlns:p14="http://schemas.microsoft.com/office/powerpoint/2010/main" val="3619642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b="1" dirty="0" smtClean="0">
                <a:solidFill>
                  <a:srgbClr val="FF0000"/>
                </a:solidFill>
              </a:rPr>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4527241"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Diccionario de Datos</a:t>
            </a:r>
            <a:endParaRPr lang="es-CL" sz="2400" b="1" dirty="0">
              <a:solidFill>
                <a:srgbClr val="D40202"/>
              </a:solidFill>
              <a:latin typeface="Myriad Pro"/>
              <a:cs typeface="Myriad Pro"/>
            </a:endParaRPr>
          </a:p>
        </p:txBody>
      </p:sp>
      <p:sp>
        <p:nvSpPr>
          <p:cNvPr id="2" name="Rectángulo 1"/>
          <p:cNvSpPr/>
          <p:nvPr/>
        </p:nvSpPr>
        <p:spPr>
          <a:xfrm>
            <a:off x="705770" y="1304260"/>
            <a:ext cx="6389091" cy="923330"/>
          </a:xfrm>
          <a:prstGeom prst="rect">
            <a:avLst/>
          </a:prstGeom>
        </p:spPr>
        <p:txBody>
          <a:bodyPr wrap="square">
            <a:spAutoFit/>
          </a:bodyPr>
          <a:lstStyle/>
          <a:p>
            <a:r>
              <a:rPr lang="es-ES" dirty="0"/>
              <a:t>Después de crear </a:t>
            </a:r>
            <a:r>
              <a:rPr lang="es-ES" dirty="0" smtClean="0"/>
              <a:t>una </a:t>
            </a:r>
            <a:r>
              <a:rPr lang="es-ES" dirty="0"/>
              <a:t>vista, puede consultar la vista del diccionario de datos denominada USER_VIEWS para ver el nombre y la definición de la vista. </a:t>
            </a:r>
            <a:endParaRPr lang="es-CL" dirty="0"/>
          </a:p>
        </p:txBody>
      </p:sp>
      <p:sp>
        <p:nvSpPr>
          <p:cNvPr id="3" name="Rectángulo 2"/>
          <p:cNvSpPr/>
          <p:nvPr/>
        </p:nvSpPr>
        <p:spPr>
          <a:xfrm>
            <a:off x="705771" y="3212361"/>
            <a:ext cx="7619080" cy="1477328"/>
          </a:xfrm>
          <a:prstGeom prst="rect">
            <a:avLst/>
          </a:prstGeom>
        </p:spPr>
        <p:txBody>
          <a:bodyPr wrap="square">
            <a:spAutoFit/>
          </a:bodyPr>
          <a:lstStyle/>
          <a:p>
            <a:r>
              <a:rPr lang="es-ES" dirty="0"/>
              <a:t>El texto </a:t>
            </a:r>
            <a:r>
              <a:rPr lang="es-ES" dirty="0" smtClean="0"/>
              <a:t>(TEXT) de </a:t>
            </a:r>
            <a:r>
              <a:rPr lang="es-ES" dirty="0"/>
              <a:t>la sentencia SELECT que constituye la vista se almacena en una </a:t>
            </a:r>
            <a:r>
              <a:rPr lang="es-ES" dirty="0" smtClean="0"/>
              <a:t>columna del tipo LONG</a:t>
            </a:r>
            <a:r>
              <a:rPr lang="es-ES" dirty="0"/>
              <a:t>. </a:t>
            </a:r>
            <a:r>
              <a:rPr lang="es-ES" dirty="0" smtClean="0"/>
              <a:t>Por </a:t>
            </a:r>
            <a:r>
              <a:rPr lang="es-ES" dirty="0"/>
              <a:t>defecto, al realizar una selección en una columna LONG, sólo se muestran los primeros 80 caracteres del valor de la columna. Para ver más de 80 caracteres en SQL*Plus, utilice el </a:t>
            </a:r>
            <a:r>
              <a:rPr lang="es-ES" dirty="0" smtClean="0"/>
              <a:t>comando:</a:t>
            </a:r>
          </a:p>
          <a:p>
            <a:r>
              <a:rPr lang="es-ES" dirty="0" smtClean="0"/>
              <a:t>	SET </a:t>
            </a:r>
            <a:r>
              <a:rPr lang="es-ES" dirty="0"/>
              <a:t>LONG </a:t>
            </a:r>
            <a:r>
              <a:rPr lang="es-ES" dirty="0" smtClean="0"/>
              <a:t>1000</a:t>
            </a:r>
            <a:endParaRPr lang="es-ES" dirty="0"/>
          </a:p>
        </p:txBody>
      </p:sp>
      <p:sp>
        <p:nvSpPr>
          <p:cNvPr id="7" name="Rectángulo 6"/>
          <p:cNvSpPr/>
          <p:nvPr/>
        </p:nvSpPr>
        <p:spPr>
          <a:xfrm>
            <a:off x="705771" y="2420444"/>
            <a:ext cx="2332704" cy="369332"/>
          </a:xfrm>
          <a:prstGeom prst="rect">
            <a:avLst/>
          </a:prstGeom>
        </p:spPr>
        <p:txBody>
          <a:bodyPr wrap="square">
            <a:spAutoFit/>
          </a:bodyPr>
          <a:lstStyle/>
          <a:p>
            <a:r>
              <a:rPr lang="es-CL" dirty="0">
                <a:solidFill>
                  <a:srgbClr val="FF0000"/>
                </a:solidFill>
              </a:rPr>
              <a:t>DESCRIBE </a:t>
            </a:r>
            <a:r>
              <a:rPr lang="es-CL" dirty="0" err="1" smtClean="0">
                <a:solidFill>
                  <a:srgbClr val="FF0000"/>
                </a:solidFill>
              </a:rPr>
              <a:t>user_views</a:t>
            </a:r>
            <a:r>
              <a:rPr lang="es-CL" dirty="0" smtClean="0">
                <a:solidFill>
                  <a:srgbClr val="FF0000"/>
                </a:solidFill>
              </a:rPr>
              <a:t>;</a:t>
            </a:r>
            <a:endParaRPr lang="es-CL" dirty="0">
              <a:solidFill>
                <a:srgbClr val="FF0000"/>
              </a:solidFill>
            </a:endParaRPr>
          </a:p>
        </p:txBody>
      </p:sp>
      <p:pic>
        <p:nvPicPr>
          <p:cNvPr id="8" name="Imagen 7"/>
          <p:cNvPicPr>
            <a:picLocks noChangeAspect="1"/>
          </p:cNvPicPr>
          <p:nvPr/>
        </p:nvPicPr>
        <p:blipFill>
          <a:blip r:embed="rId3"/>
          <a:stretch>
            <a:fillRect/>
          </a:stretch>
        </p:blipFill>
        <p:spPr>
          <a:xfrm>
            <a:off x="3718248" y="2029603"/>
            <a:ext cx="3376613" cy="1021608"/>
          </a:xfrm>
          <a:prstGeom prst="rect">
            <a:avLst/>
          </a:prstGeom>
          <a:ln>
            <a:solidFill>
              <a:schemeClr val="accent2"/>
            </a:solidFill>
          </a:ln>
        </p:spPr>
      </p:pic>
      <p:sp>
        <p:nvSpPr>
          <p:cNvPr id="9" name="Rectángulo 8"/>
          <p:cNvSpPr/>
          <p:nvPr/>
        </p:nvSpPr>
        <p:spPr>
          <a:xfrm>
            <a:off x="727806" y="4927608"/>
            <a:ext cx="5148974" cy="369332"/>
          </a:xfrm>
          <a:prstGeom prst="rect">
            <a:avLst/>
          </a:prstGeom>
        </p:spPr>
        <p:txBody>
          <a:bodyPr wrap="none">
            <a:spAutoFit/>
          </a:bodyPr>
          <a:lstStyle/>
          <a:p>
            <a:r>
              <a:rPr lang="es-ES" dirty="0" smtClean="0"/>
              <a:t>Para recuperar </a:t>
            </a:r>
            <a:r>
              <a:rPr lang="es-ES" dirty="0"/>
              <a:t>los nombres de las </a:t>
            </a:r>
            <a:r>
              <a:rPr lang="es-ES" dirty="0" smtClean="0"/>
              <a:t>vistas, puede usar:</a:t>
            </a:r>
            <a:endParaRPr lang="es-ES" dirty="0"/>
          </a:p>
        </p:txBody>
      </p:sp>
      <p:sp>
        <p:nvSpPr>
          <p:cNvPr id="10" name="Rectángulo 9"/>
          <p:cNvSpPr/>
          <p:nvPr/>
        </p:nvSpPr>
        <p:spPr>
          <a:xfrm>
            <a:off x="1700373" y="5534859"/>
            <a:ext cx="4833992"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ClrTx/>
              <a:buSzPct val="100000"/>
              <a:buFontTx/>
              <a:buNone/>
            </a:pPr>
            <a:r>
              <a:rPr lang="en-US" altLang="es-CL" dirty="0">
                <a:solidFill>
                  <a:srgbClr val="000000"/>
                </a:solidFill>
                <a:latin typeface="Courier New" panose="02070309020205020404" pitchFamily="49" charset="0"/>
                <a:sym typeface="Times New Roman" panose="02020603050405020304" pitchFamily="18" charset="0"/>
              </a:rPr>
              <a:t>SELECT </a:t>
            </a:r>
            <a:r>
              <a:rPr lang="en-US" altLang="es-CL" dirty="0" err="1">
                <a:solidFill>
                  <a:srgbClr val="000000"/>
                </a:solidFill>
                <a:latin typeface="Courier New" panose="02070309020205020404" pitchFamily="49" charset="0"/>
                <a:sym typeface="Times New Roman" panose="02020603050405020304" pitchFamily="18" charset="0"/>
              </a:rPr>
              <a:t>view_name</a:t>
            </a:r>
            <a:r>
              <a:rPr lang="en-US" altLang="es-CL" dirty="0">
                <a:solidFill>
                  <a:srgbClr val="000000"/>
                </a:solidFill>
                <a:latin typeface="Courier New" panose="02070309020205020404" pitchFamily="49" charset="0"/>
                <a:sym typeface="Times New Roman" panose="02020603050405020304" pitchFamily="18" charset="0"/>
              </a:rPr>
              <a:t> FROM </a:t>
            </a:r>
            <a:r>
              <a:rPr lang="en-US" altLang="es-CL" dirty="0" err="1">
                <a:solidFill>
                  <a:srgbClr val="000000"/>
                </a:solidFill>
                <a:latin typeface="Courier New" panose="02070309020205020404" pitchFamily="49" charset="0"/>
                <a:sym typeface="Times New Roman" panose="02020603050405020304" pitchFamily="18" charset="0"/>
              </a:rPr>
              <a:t>user_views</a:t>
            </a:r>
            <a:r>
              <a:rPr lang="en-US" altLang="es-CL" dirty="0">
                <a:solidFill>
                  <a:srgbClr val="000000"/>
                </a:solidFill>
                <a:latin typeface="Courier New" panose="02070309020205020404" pitchFamily="49" charset="0"/>
                <a:sym typeface="Times New Roman" panose="02020603050405020304" pitchFamily="18" charset="0"/>
              </a:rPr>
              <a:t>;</a:t>
            </a:r>
          </a:p>
        </p:txBody>
      </p:sp>
    </p:spTree>
    <p:extLst>
      <p:ext uri="{BB962C8B-B14F-4D97-AF65-F5344CB8AC3E}">
        <p14:creationId xmlns:p14="http://schemas.microsoft.com/office/powerpoint/2010/main" val="2878017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b="1" dirty="0" smtClean="0">
                <a:solidFill>
                  <a:srgbClr val="FF0000"/>
                </a:solidFill>
              </a:rPr>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4527241"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Diccionario de Datos</a:t>
            </a:r>
            <a:endParaRPr lang="es-CL" sz="2400" b="1" dirty="0">
              <a:solidFill>
                <a:srgbClr val="D40202"/>
              </a:solidFill>
              <a:latin typeface="Myriad Pro"/>
              <a:cs typeface="Myriad Pro"/>
            </a:endParaRPr>
          </a:p>
        </p:txBody>
      </p:sp>
      <p:sp>
        <p:nvSpPr>
          <p:cNvPr id="12" name="Rectangle 3"/>
          <p:cNvSpPr>
            <a:spLocks noChangeArrowheads="1"/>
          </p:cNvSpPr>
          <p:nvPr/>
        </p:nvSpPr>
        <p:spPr bwMode="blackGray">
          <a:xfrm>
            <a:off x="753157" y="1495426"/>
            <a:ext cx="3562136" cy="366712"/>
          </a:xfrm>
          <a:prstGeom prst="rect">
            <a:avLst/>
          </a:prstGeom>
          <a:solidFill>
            <a:schemeClr val="bg1">
              <a:lumMod val="95000"/>
            </a:schemeClr>
          </a:solidFill>
          <a:ln w="28575">
            <a:solidFill>
              <a:srgbClr val="000000"/>
            </a:solidFill>
            <a:miter lim="800000"/>
            <a:headEnd/>
            <a:tailEnd/>
          </a:ln>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marL="742950" indent="-285750" algn="l">
              <a:spcBef>
                <a:spcPct val="0"/>
              </a:spcBef>
              <a:tabLst>
                <a:tab pos="1200150" algn="l"/>
              </a:tabLst>
              <a:defRPr sz="2400">
                <a:solidFill>
                  <a:schemeClr val="tx1"/>
                </a:solidFill>
                <a:latin typeface="Times New Roman" panose="02020603050405020304" pitchFamily="18" charset="0"/>
              </a:defRPr>
            </a:lvl2pPr>
            <a:lvl3pPr marL="1143000" indent="-228600" algn="l">
              <a:spcBef>
                <a:spcPct val="0"/>
              </a:spcBef>
              <a:tabLst>
                <a:tab pos="1200150" algn="l"/>
              </a:tabLst>
              <a:defRPr sz="2400">
                <a:solidFill>
                  <a:schemeClr val="tx1"/>
                </a:solidFill>
                <a:latin typeface="Times New Roman" panose="02020603050405020304" pitchFamily="18" charset="0"/>
              </a:defRPr>
            </a:lvl3pPr>
            <a:lvl4pPr marL="1600200" indent="-228600" algn="l">
              <a:spcBef>
                <a:spcPct val="0"/>
              </a:spcBef>
              <a:tabLst>
                <a:tab pos="1200150" algn="l"/>
              </a:tabLst>
              <a:defRPr sz="2400">
                <a:solidFill>
                  <a:schemeClr val="tx1"/>
                </a:solidFill>
                <a:latin typeface="Times New Roman" panose="02020603050405020304" pitchFamily="18" charset="0"/>
              </a:defRPr>
            </a:lvl4pPr>
            <a:lvl5pPr marL="2057400" indent="-228600" algn="l">
              <a:spcBef>
                <a:spcPct val="0"/>
              </a:spcBef>
              <a:tabLst>
                <a:tab pos="120015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120015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120015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120015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buClrTx/>
              <a:buSzPct val="100000"/>
              <a:buFontTx/>
              <a:buNone/>
            </a:pPr>
            <a:r>
              <a:rPr lang="en-US" altLang="es-CL" sz="1800" dirty="0">
                <a:solidFill>
                  <a:srgbClr val="000000"/>
                </a:solidFill>
                <a:latin typeface="Courier New" panose="02070309020205020404" pitchFamily="49" charset="0"/>
                <a:sym typeface="Times New Roman" panose="02020603050405020304" pitchFamily="18" charset="0"/>
              </a:rPr>
              <a:t>DESCRIBE </a:t>
            </a:r>
            <a:r>
              <a:rPr lang="en-US" altLang="es-CL" sz="1800" dirty="0" err="1">
                <a:solidFill>
                  <a:srgbClr val="000000"/>
                </a:solidFill>
                <a:latin typeface="Courier New" panose="02070309020205020404" pitchFamily="49" charset="0"/>
                <a:sym typeface="Times New Roman" panose="02020603050405020304" pitchFamily="18" charset="0"/>
              </a:rPr>
              <a:t>user_sequences</a:t>
            </a:r>
            <a:endParaRPr lang="en-US" altLang="es-CL" sz="1800" dirty="0">
              <a:solidFill>
                <a:srgbClr val="000000"/>
              </a:solidFill>
              <a:latin typeface="Courier New" panose="02070309020205020404" pitchFamily="49" charset="0"/>
              <a:sym typeface="Times New Roman" panose="02020603050405020304" pitchFamily="18" charset="0"/>
            </a:endParaRPr>
          </a:p>
        </p:txBody>
      </p:sp>
      <p:pic>
        <p:nvPicPr>
          <p:cNvPr id="11" name="Imagen 10"/>
          <p:cNvPicPr>
            <a:picLocks noChangeAspect="1"/>
          </p:cNvPicPr>
          <p:nvPr/>
        </p:nvPicPr>
        <p:blipFill>
          <a:blip r:embed="rId3"/>
          <a:stretch>
            <a:fillRect/>
          </a:stretch>
        </p:blipFill>
        <p:spPr>
          <a:xfrm>
            <a:off x="419568" y="2268555"/>
            <a:ext cx="3895725" cy="3409950"/>
          </a:xfrm>
          <a:prstGeom prst="rect">
            <a:avLst/>
          </a:prstGeom>
        </p:spPr>
      </p:pic>
      <p:sp>
        <p:nvSpPr>
          <p:cNvPr id="13" name="Rectángulo 12"/>
          <p:cNvSpPr/>
          <p:nvPr/>
        </p:nvSpPr>
        <p:spPr>
          <a:xfrm>
            <a:off x="4181730" y="2712931"/>
            <a:ext cx="4746513" cy="2062103"/>
          </a:xfrm>
          <a:prstGeom prst="rect">
            <a:avLst/>
          </a:prstGeom>
        </p:spPr>
        <p:txBody>
          <a:bodyPr wrap="square">
            <a:spAutoFit/>
          </a:bodyPr>
          <a:lstStyle/>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nombre de la secuencia.</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valor mínimo de la secuencia.</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valor máximo de la secuencia. </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valor de incremento de la secuencia. </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¿está la secuencia a punto de alcanzar el límite?.</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¿se han generado los números de secuencia en orden?. </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número de números de secuencia en caché. </a:t>
            </a:r>
          </a:p>
          <a:p>
            <a:pPr marL="0" lvl="2">
              <a:buSzTx/>
            </a:pPr>
            <a:r>
              <a:rPr lang="es-CL" altLang="es-CL" sz="1600" dirty="0" smtClean="0">
                <a:solidFill>
                  <a:schemeClr val="accent3">
                    <a:lumMod val="50000"/>
                  </a:schemeClr>
                </a:solidFill>
                <a:cs typeface="Times New Roman" panose="02020603050405020304" pitchFamily="18" charset="0"/>
                <a:sym typeface="Times New Roman" panose="02020603050405020304" pitchFamily="18" charset="0"/>
              </a:rPr>
              <a:t>último número de secuencia escrito en el disco. </a:t>
            </a:r>
            <a:endParaRPr lang="es-CL" altLang="es-CL" sz="1600" dirty="0">
              <a:solidFill>
                <a:schemeClr val="accent3">
                  <a:lumMod val="50000"/>
                </a:schemeClr>
              </a:solidFill>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86327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b="1" dirty="0" smtClean="0">
                <a:solidFill>
                  <a:srgbClr val="FF0000"/>
                </a:solidFill>
              </a:rPr>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Título 1"/>
          <p:cNvSpPr txBox="1">
            <a:spLocks/>
          </p:cNvSpPr>
          <p:nvPr/>
        </p:nvSpPr>
        <p:spPr>
          <a:xfrm>
            <a:off x="705771" y="654595"/>
            <a:ext cx="4527241" cy="649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smtClean="0">
                <a:solidFill>
                  <a:srgbClr val="D40202"/>
                </a:solidFill>
                <a:latin typeface="Myriad Pro"/>
                <a:cs typeface="Myriad Pro"/>
              </a:rPr>
              <a:t>Diccionario de Datos</a:t>
            </a:r>
            <a:endParaRPr lang="es-CL" sz="2400" b="1" dirty="0">
              <a:solidFill>
                <a:srgbClr val="D40202"/>
              </a:solidFill>
              <a:latin typeface="Myriad Pro"/>
              <a:cs typeface="Myriad Pro"/>
            </a:endParaRPr>
          </a:p>
        </p:txBody>
      </p:sp>
      <p:sp>
        <p:nvSpPr>
          <p:cNvPr id="2" name="Rectángulo 1"/>
          <p:cNvSpPr/>
          <p:nvPr/>
        </p:nvSpPr>
        <p:spPr>
          <a:xfrm>
            <a:off x="736397" y="1752996"/>
            <a:ext cx="4496615" cy="646331"/>
          </a:xfrm>
          <a:prstGeom prst="rect">
            <a:avLst/>
          </a:prstGeom>
        </p:spPr>
        <p:txBody>
          <a:bodyPr wrap="square">
            <a:spAutoFit/>
          </a:bodyPr>
          <a:lstStyle/>
          <a:p>
            <a:r>
              <a:rPr lang="es-ES" dirty="0"/>
              <a:t>Verificar los valores de secuencia en la tabla de diccionario de datos USER_SEQUENCES.</a:t>
            </a:r>
          </a:p>
        </p:txBody>
      </p:sp>
      <p:sp>
        <p:nvSpPr>
          <p:cNvPr id="10" name="Rectangle 4"/>
          <p:cNvSpPr>
            <a:spLocks noChangeArrowheads="1"/>
          </p:cNvSpPr>
          <p:nvPr/>
        </p:nvSpPr>
        <p:spPr bwMode="blackGray">
          <a:xfrm>
            <a:off x="840897" y="2826925"/>
            <a:ext cx="7277100" cy="933450"/>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marL="742950" indent="-285750" algn="l">
              <a:spcBef>
                <a:spcPct val="0"/>
              </a:spcBef>
              <a:tabLst>
                <a:tab pos="1200150" algn="l"/>
              </a:tabLst>
              <a:defRPr sz="2400">
                <a:solidFill>
                  <a:schemeClr val="tx1"/>
                </a:solidFill>
                <a:latin typeface="Times New Roman" panose="02020603050405020304" pitchFamily="18" charset="0"/>
              </a:defRPr>
            </a:lvl2pPr>
            <a:lvl3pPr marL="1143000" indent="-228600" algn="l">
              <a:spcBef>
                <a:spcPct val="0"/>
              </a:spcBef>
              <a:tabLst>
                <a:tab pos="1200150" algn="l"/>
              </a:tabLst>
              <a:defRPr sz="2400">
                <a:solidFill>
                  <a:schemeClr val="tx1"/>
                </a:solidFill>
                <a:latin typeface="Times New Roman" panose="02020603050405020304" pitchFamily="18" charset="0"/>
              </a:defRPr>
            </a:lvl3pPr>
            <a:lvl4pPr marL="1600200" indent="-228600" algn="l">
              <a:spcBef>
                <a:spcPct val="0"/>
              </a:spcBef>
              <a:tabLst>
                <a:tab pos="1200150" algn="l"/>
              </a:tabLst>
              <a:defRPr sz="2400">
                <a:solidFill>
                  <a:schemeClr val="tx1"/>
                </a:solidFill>
                <a:latin typeface="Times New Roman" panose="02020603050405020304" pitchFamily="18" charset="0"/>
              </a:defRPr>
            </a:lvl4pPr>
            <a:lvl5pPr marL="2057400" indent="-228600" algn="l">
              <a:spcBef>
                <a:spcPct val="0"/>
              </a:spcBef>
              <a:tabLst>
                <a:tab pos="120015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120015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120015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120015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buClrTx/>
              <a:buSzPct val="100000"/>
              <a:buFontTx/>
              <a:buNone/>
            </a:pPr>
            <a:r>
              <a:rPr lang="en-US" altLang="es-CL" sz="1800" dirty="0">
                <a:solidFill>
                  <a:srgbClr val="000000"/>
                </a:solidFill>
                <a:latin typeface="Courier New" panose="02070309020205020404" pitchFamily="49" charset="0"/>
                <a:sym typeface="Times New Roman" panose="02020603050405020304" pitchFamily="18" charset="0"/>
              </a:rPr>
              <a:t>SELECT	</a:t>
            </a:r>
            <a:r>
              <a:rPr lang="en-US" altLang="es-CL" sz="1800" dirty="0" err="1">
                <a:solidFill>
                  <a:srgbClr val="000000"/>
                </a:solidFill>
                <a:latin typeface="Courier New" panose="02070309020205020404" pitchFamily="49" charset="0"/>
                <a:sym typeface="Times New Roman" panose="02020603050405020304" pitchFamily="18" charset="0"/>
              </a:rPr>
              <a:t>sequence_name</a:t>
            </a:r>
            <a:r>
              <a:rPr lang="en-US" altLang="es-CL" sz="1800" dirty="0">
                <a:solidFill>
                  <a:srgbClr val="000000"/>
                </a:solidFill>
                <a:latin typeface="Courier New" panose="02070309020205020404" pitchFamily="49" charset="0"/>
                <a:sym typeface="Times New Roman" panose="02020603050405020304" pitchFamily="18" charset="0"/>
              </a:rPr>
              <a:t>, </a:t>
            </a:r>
            <a:r>
              <a:rPr lang="en-US" altLang="es-CL" sz="1800" dirty="0" err="1">
                <a:solidFill>
                  <a:srgbClr val="000000"/>
                </a:solidFill>
                <a:latin typeface="Courier New" panose="02070309020205020404" pitchFamily="49" charset="0"/>
                <a:sym typeface="Times New Roman" panose="02020603050405020304" pitchFamily="18" charset="0"/>
              </a:rPr>
              <a:t>min_value</a:t>
            </a:r>
            <a:r>
              <a:rPr lang="en-US" altLang="es-CL" sz="1800" dirty="0">
                <a:solidFill>
                  <a:srgbClr val="000000"/>
                </a:solidFill>
                <a:latin typeface="Courier New" panose="02070309020205020404" pitchFamily="49" charset="0"/>
                <a:sym typeface="Times New Roman" panose="02020603050405020304" pitchFamily="18" charset="0"/>
              </a:rPr>
              <a:t>, </a:t>
            </a:r>
            <a:r>
              <a:rPr lang="en-US" altLang="es-CL" sz="1800" dirty="0" err="1">
                <a:solidFill>
                  <a:srgbClr val="000000"/>
                </a:solidFill>
                <a:latin typeface="Courier New" panose="02070309020205020404" pitchFamily="49" charset="0"/>
                <a:sym typeface="Times New Roman" panose="02020603050405020304" pitchFamily="18" charset="0"/>
              </a:rPr>
              <a:t>max_value</a:t>
            </a:r>
            <a:r>
              <a:rPr lang="en-US" altLang="es-CL" sz="1800" dirty="0">
                <a:solidFill>
                  <a:srgbClr val="000000"/>
                </a:solidFill>
                <a:latin typeface="Courier New" panose="02070309020205020404" pitchFamily="49" charset="0"/>
                <a:sym typeface="Times New Roman" panose="02020603050405020304" pitchFamily="18" charset="0"/>
              </a:rPr>
              <a:t>, </a:t>
            </a:r>
          </a:p>
          <a:p>
            <a:pPr>
              <a:buClrTx/>
              <a:buSzPct val="100000"/>
              <a:buFontTx/>
              <a:buNone/>
            </a:pPr>
            <a:r>
              <a:rPr lang="en-US" altLang="es-CL" sz="1800" dirty="0">
                <a:solidFill>
                  <a:srgbClr val="000000"/>
                </a:solidFill>
                <a:latin typeface="Courier New" panose="02070309020205020404" pitchFamily="49" charset="0"/>
                <a:sym typeface="Times New Roman" panose="02020603050405020304" pitchFamily="18" charset="0"/>
              </a:rPr>
              <a:t>	</a:t>
            </a:r>
            <a:r>
              <a:rPr lang="en-US" altLang="es-CL" sz="1800" dirty="0" err="1">
                <a:solidFill>
                  <a:srgbClr val="000000"/>
                </a:solidFill>
                <a:latin typeface="Courier New" panose="02070309020205020404" pitchFamily="49" charset="0"/>
                <a:sym typeface="Times New Roman" panose="02020603050405020304" pitchFamily="18" charset="0"/>
              </a:rPr>
              <a:t>increment_by</a:t>
            </a:r>
            <a:r>
              <a:rPr lang="en-US" altLang="es-CL" sz="1800" dirty="0">
                <a:solidFill>
                  <a:srgbClr val="000000"/>
                </a:solidFill>
                <a:latin typeface="Courier New" panose="02070309020205020404" pitchFamily="49" charset="0"/>
                <a:sym typeface="Times New Roman" panose="02020603050405020304" pitchFamily="18" charset="0"/>
              </a:rPr>
              <a:t>, </a:t>
            </a:r>
            <a:r>
              <a:rPr lang="en-US" altLang="es-CL" sz="1800" dirty="0" err="1">
                <a:solidFill>
                  <a:srgbClr val="000000"/>
                </a:solidFill>
                <a:latin typeface="Courier New" panose="02070309020205020404" pitchFamily="49" charset="0"/>
                <a:sym typeface="Times New Roman" panose="02020603050405020304" pitchFamily="18" charset="0"/>
              </a:rPr>
              <a:t>last_number</a:t>
            </a:r>
            <a:endParaRPr lang="en-US" altLang="es-CL" sz="1800" dirty="0">
              <a:solidFill>
                <a:srgbClr val="000000"/>
              </a:solidFill>
              <a:latin typeface="Courier New" panose="02070309020205020404" pitchFamily="49" charset="0"/>
              <a:sym typeface="Times New Roman" panose="02020603050405020304" pitchFamily="18" charset="0"/>
            </a:endParaRPr>
          </a:p>
          <a:p>
            <a:pPr>
              <a:buClrTx/>
              <a:buSzPct val="100000"/>
              <a:buFontTx/>
              <a:buNone/>
            </a:pPr>
            <a:r>
              <a:rPr lang="en-US" altLang="es-CL" sz="1800" dirty="0">
                <a:solidFill>
                  <a:srgbClr val="000000"/>
                </a:solidFill>
                <a:latin typeface="Courier New" panose="02070309020205020404" pitchFamily="49" charset="0"/>
                <a:sym typeface="Times New Roman" panose="02020603050405020304" pitchFamily="18" charset="0"/>
              </a:rPr>
              <a:t>FROM	</a:t>
            </a:r>
            <a:r>
              <a:rPr lang="en-US" altLang="es-CL" sz="1800" dirty="0" err="1">
                <a:solidFill>
                  <a:srgbClr val="000000"/>
                </a:solidFill>
                <a:latin typeface="Courier New" panose="02070309020205020404" pitchFamily="49" charset="0"/>
                <a:sym typeface="Times New Roman" panose="02020603050405020304" pitchFamily="18" charset="0"/>
              </a:rPr>
              <a:t>user_sequences</a:t>
            </a:r>
            <a:r>
              <a:rPr lang="en-US" altLang="es-CL" sz="1800" dirty="0">
                <a:solidFill>
                  <a:srgbClr val="000000"/>
                </a:solidFill>
                <a:latin typeface="Courier New" panose="02070309020205020404" pitchFamily="49" charset="0"/>
                <a:sym typeface="Times New Roman" panose="02020603050405020304" pitchFamily="18" charset="0"/>
              </a:rPr>
              <a:t>;</a:t>
            </a:r>
          </a:p>
        </p:txBody>
      </p:sp>
      <p:pic>
        <p:nvPicPr>
          <p:cNvPr id="3" name="Imagen 2"/>
          <p:cNvPicPr>
            <a:picLocks noChangeAspect="1"/>
          </p:cNvPicPr>
          <p:nvPr/>
        </p:nvPicPr>
        <p:blipFill>
          <a:blip r:embed="rId3"/>
          <a:stretch>
            <a:fillRect/>
          </a:stretch>
        </p:blipFill>
        <p:spPr>
          <a:xfrm>
            <a:off x="705771" y="4515074"/>
            <a:ext cx="7855042" cy="905541"/>
          </a:xfrm>
          <a:prstGeom prst="rect">
            <a:avLst/>
          </a:prstGeom>
        </p:spPr>
      </p:pic>
    </p:spTree>
    <p:extLst>
      <p:ext uri="{BB962C8B-B14F-4D97-AF65-F5344CB8AC3E}">
        <p14:creationId xmlns:p14="http://schemas.microsoft.com/office/powerpoint/2010/main" val="73577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b="1" dirty="0" smtClean="0">
                <a:solidFill>
                  <a:srgbClr val="FF0000"/>
                </a:solidFill>
              </a:rPr>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altLang="es-CL" sz="2400" dirty="0" smtClean="0">
                <a:solidFill>
                  <a:srgbClr val="C00000"/>
                </a:solidFill>
                <a:sym typeface="Arial" panose="020B0604020202020204" pitchFamily="34" charset="0"/>
              </a:rPr>
              <a:t>Secuencias</a:t>
            </a:r>
          </a:p>
        </p:txBody>
      </p:sp>
      <p:sp>
        <p:nvSpPr>
          <p:cNvPr id="2" name="Rectángulo 1"/>
          <p:cNvSpPr/>
          <p:nvPr/>
        </p:nvSpPr>
        <p:spPr>
          <a:xfrm>
            <a:off x="705771" y="1235925"/>
            <a:ext cx="6389091" cy="1754326"/>
          </a:xfrm>
          <a:prstGeom prst="rect">
            <a:avLst/>
          </a:prstGeom>
        </p:spPr>
        <p:txBody>
          <a:bodyPr wrap="square">
            <a:spAutoFit/>
          </a:bodyPr>
          <a:lstStyle/>
          <a:p>
            <a:r>
              <a:rPr lang="es-ES" dirty="0"/>
              <a:t>Una secuencia es un objeto de base de datos creado por el usuario que pueden compartir varios usuarios para generar enteros. </a:t>
            </a:r>
          </a:p>
          <a:p>
            <a:r>
              <a:rPr lang="es-ES" dirty="0" smtClean="0"/>
              <a:t>El </a:t>
            </a:r>
            <a:r>
              <a:rPr lang="es-ES" dirty="0"/>
              <a:t>uso normal de las secuencias es la creación de un valor de clave primaria, que debe ser único para cada fila. </a:t>
            </a:r>
            <a:endParaRPr lang="es-ES" dirty="0" smtClean="0"/>
          </a:p>
          <a:p>
            <a:r>
              <a:rPr lang="es-ES" dirty="0" smtClean="0"/>
              <a:t>Una </a:t>
            </a:r>
            <a:r>
              <a:rPr lang="es-ES" dirty="0"/>
              <a:t>secuencia se genera y aumenta (o disminuye) mediante una rutina interna de Oracle. </a:t>
            </a:r>
            <a:endParaRPr lang="es-ES" dirty="0" smtClean="0"/>
          </a:p>
        </p:txBody>
      </p:sp>
      <p:sp>
        <p:nvSpPr>
          <p:cNvPr id="3" name="Rectángulo 2"/>
          <p:cNvSpPr/>
          <p:nvPr/>
        </p:nvSpPr>
        <p:spPr>
          <a:xfrm>
            <a:off x="705771" y="2891024"/>
            <a:ext cx="7766199" cy="1200329"/>
          </a:xfrm>
          <a:prstGeom prst="rect">
            <a:avLst/>
          </a:prstGeom>
        </p:spPr>
        <p:txBody>
          <a:bodyPr wrap="square">
            <a:spAutoFit/>
          </a:bodyPr>
          <a:lstStyle/>
          <a:p>
            <a:r>
              <a:rPr lang="es-ES" dirty="0"/>
              <a:t>Reduce la cantidad de código de aplicación necesario para escribir una rutina de generación de secuencia.</a:t>
            </a:r>
          </a:p>
          <a:p>
            <a:r>
              <a:rPr lang="es-ES" dirty="0"/>
              <a:t>Los números de secuencia se almacenan y generan independientemente de las tablas. Por lo tanto, la misma secuencia se puede utilizar para varias tablas.</a:t>
            </a:r>
          </a:p>
        </p:txBody>
      </p:sp>
      <p:pic>
        <p:nvPicPr>
          <p:cNvPr id="17" name="Picture 29" descr="C:\Documents and Settings\sbettego\Desktop\manu006-[Conver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784297"/>
            <a:ext cx="196215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6"/>
          <p:cNvSpPr>
            <a:spLocks noChangeArrowheads="1"/>
          </p:cNvSpPr>
          <p:nvPr/>
        </p:nvSpPr>
        <p:spPr bwMode="blackWhite">
          <a:xfrm>
            <a:off x="2581275" y="5439972"/>
            <a:ext cx="304800" cy="273050"/>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cs typeface="Arial" panose="020B0604020202020204" pitchFamily="34" charset="0"/>
              </a:defRPr>
            </a:lvl1pPr>
            <a:lvl2pPr marL="742950" indent="-285750" defTabSz="1111250" eaLnBrk="0" hangingPunct="0">
              <a:defRPr b="1">
                <a:solidFill>
                  <a:schemeClr val="tx1"/>
                </a:solidFill>
                <a:latin typeface="Arial" panose="020B0604020202020204" pitchFamily="34" charset="0"/>
                <a:cs typeface="Arial" panose="020B0604020202020204" pitchFamily="34" charset="0"/>
              </a:defRPr>
            </a:lvl2pPr>
            <a:lvl3pPr marL="1143000" indent="-228600" defTabSz="1111250" eaLnBrk="0" hangingPunct="0">
              <a:defRPr b="1">
                <a:solidFill>
                  <a:schemeClr val="tx1"/>
                </a:solidFill>
                <a:latin typeface="Arial" panose="020B0604020202020204" pitchFamily="34" charset="0"/>
                <a:cs typeface="Arial" panose="020B0604020202020204" pitchFamily="34" charset="0"/>
              </a:defRPr>
            </a:lvl3pPr>
            <a:lvl4pPr marL="1600200" indent="-228600" defTabSz="1111250" eaLnBrk="0" hangingPunct="0">
              <a:defRPr b="1">
                <a:solidFill>
                  <a:schemeClr val="tx1"/>
                </a:solidFill>
                <a:latin typeface="Arial" panose="020B0604020202020204" pitchFamily="34" charset="0"/>
                <a:cs typeface="Arial" panose="020B0604020202020204" pitchFamily="34" charset="0"/>
              </a:defRPr>
            </a:lvl4pPr>
            <a:lvl5pPr marL="2057400" indent="-228600" defTabSz="1111250" eaLnBrk="0" hangingPunct="0">
              <a:defRPr b="1">
                <a:solidFill>
                  <a:schemeClr val="tx1"/>
                </a:solidFill>
                <a:latin typeface="Arial" panose="020B0604020202020204" pitchFamily="34" charset="0"/>
                <a:cs typeface="Arial" panose="020B0604020202020204" pitchFamily="34" charset="0"/>
              </a:defRPr>
            </a:lvl5pPr>
            <a:lvl6pPr marL="25146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n-US" altLang="es-CL" sz="1200" dirty="0">
                <a:solidFill>
                  <a:srgbClr val="000000"/>
                </a:solidFill>
                <a:sym typeface="Arial" panose="020B0604020202020204" pitchFamily="34" charset="0"/>
              </a:rPr>
              <a:t>1</a:t>
            </a:r>
          </a:p>
        </p:txBody>
      </p:sp>
      <p:sp>
        <p:nvSpPr>
          <p:cNvPr id="8" name="Oval 7"/>
          <p:cNvSpPr>
            <a:spLocks noChangeArrowheads="1"/>
          </p:cNvSpPr>
          <p:nvPr/>
        </p:nvSpPr>
        <p:spPr bwMode="blackWhite">
          <a:xfrm>
            <a:off x="2581275" y="5439972"/>
            <a:ext cx="304800" cy="273050"/>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cs typeface="Arial" panose="020B0604020202020204" pitchFamily="34" charset="0"/>
              </a:defRPr>
            </a:lvl1pPr>
            <a:lvl2pPr marL="742950" indent="-285750" defTabSz="1111250" eaLnBrk="0" hangingPunct="0">
              <a:defRPr b="1">
                <a:solidFill>
                  <a:schemeClr val="tx1"/>
                </a:solidFill>
                <a:latin typeface="Arial" panose="020B0604020202020204" pitchFamily="34" charset="0"/>
                <a:cs typeface="Arial" panose="020B0604020202020204" pitchFamily="34" charset="0"/>
              </a:defRPr>
            </a:lvl2pPr>
            <a:lvl3pPr marL="1143000" indent="-228600" defTabSz="1111250" eaLnBrk="0" hangingPunct="0">
              <a:defRPr b="1">
                <a:solidFill>
                  <a:schemeClr val="tx1"/>
                </a:solidFill>
                <a:latin typeface="Arial" panose="020B0604020202020204" pitchFamily="34" charset="0"/>
                <a:cs typeface="Arial" panose="020B0604020202020204" pitchFamily="34" charset="0"/>
              </a:defRPr>
            </a:lvl3pPr>
            <a:lvl4pPr marL="1600200" indent="-228600" defTabSz="1111250" eaLnBrk="0" hangingPunct="0">
              <a:defRPr b="1">
                <a:solidFill>
                  <a:schemeClr val="tx1"/>
                </a:solidFill>
                <a:latin typeface="Arial" panose="020B0604020202020204" pitchFamily="34" charset="0"/>
                <a:cs typeface="Arial" panose="020B0604020202020204" pitchFamily="34" charset="0"/>
              </a:defRPr>
            </a:lvl4pPr>
            <a:lvl5pPr marL="2057400" indent="-228600" defTabSz="1111250" eaLnBrk="0" hangingPunct="0">
              <a:defRPr b="1">
                <a:solidFill>
                  <a:schemeClr val="tx1"/>
                </a:solidFill>
                <a:latin typeface="Arial" panose="020B0604020202020204" pitchFamily="34" charset="0"/>
                <a:cs typeface="Arial" panose="020B0604020202020204" pitchFamily="34" charset="0"/>
              </a:defRPr>
            </a:lvl5pPr>
            <a:lvl6pPr marL="25146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n-US" altLang="es-CL" sz="1200" dirty="0">
                <a:solidFill>
                  <a:srgbClr val="000000"/>
                </a:solidFill>
                <a:sym typeface="Arial" panose="020B0604020202020204" pitchFamily="34" charset="0"/>
              </a:rPr>
              <a:t>2</a:t>
            </a:r>
          </a:p>
        </p:txBody>
      </p:sp>
      <p:sp>
        <p:nvSpPr>
          <p:cNvPr id="10" name="Oval 9"/>
          <p:cNvSpPr>
            <a:spLocks noChangeArrowheads="1"/>
          </p:cNvSpPr>
          <p:nvPr/>
        </p:nvSpPr>
        <p:spPr bwMode="blackWhite">
          <a:xfrm>
            <a:off x="2581275" y="5439972"/>
            <a:ext cx="304800" cy="273050"/>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cs typeface="Arial" panose="020B0604020202020204" pitchFamily="34" charset="0"/>
              </a:defRPr>
            </a:lvl1pPr>
            <a:lvl2pPr marL="742950" indent="-285750" defTabSz="1111250" eaLnBrk="0" hangingPunct="0">
              <a:defRPr b="1">
                <a:solidFill>
                  <a:schemeClr val="tx1"/>
                </a:solidFill>
                <a:latin typeface="Arial" panose="020B0604020202020204" pitchFamily="34" charset="0"/>
                <a:cs typeface="Arial" panose="020B0604020202020204" pitchFamily="34" charset="0"/>
              </a:defRPr>
            </a:lvl2pPr>
            <a:lvl3pPr marL="1143000" indent="-228600" defTabSz="1111250" eaLnBrk="0" hangingPunct="0">
              <a:defRPr b="1">
                <a:solidFill>
                  <a:schemeClr val="tx1"/>
                </a:solidFill>
                <a:latin typeface="Arial" panose="020B0604020202020204" pitchFamily="34" charset="0"/>
                <a:cs typeface="Arial" panose="020B0604020202020204" pitchFamily="34" charset="0"/>
              </a:defRPr>
            </a:lvl3pPr>
            <a:lvl4pPr marL="1600200" indent="-228600" defTabSz="1111250" eaLnBrk="0" hangingPunct="0">
              <a:defRPr b="1">
                <a:solidFill>
                  <a:schemeClr val="tx1"/>
                </a:solidFill>
                <a:latin typeface="Arial" panose="020B0604020202020204" pitchFamily="34" charset="0"/>
                <a:cs typeface="Arial" panose="020B0604020202020204" pitchFamily="34" charset="0"/>
              </a:defRPr>
            </a:lvl4pPr>
            <a:lvl5pPr marL="2057400" indent="-228600" defTabSz="1111250" eaLnBrk="0" hangingPunct="0">
              <a:defRPr b="1">
                <a:solidFill>
                  <a:schemeClr val="tx1"/>
                </a:solidFill>
                <a:latin typeface="Arial" panose="020B0604020202020204" pitchFamily="34" charset="0"/>
                <a:cs typeface="Arial" panose="020B0604020202020204" pitchFamily="34" charset="0"/>
              </a:defRPr>
            </a:lvl5pPr>
            <a:lvl6pPr marL="25146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n-US" altLang="es-CL" sz="1200" dirty="0">
                <a:solidFill>
                  <a:srgbClr val="000000"/>
                </a:solidFill>
                <a:sym typeface="Arial" panose="020B0604020202020204" pitchFamily="34" charset="0"/>
              </a:rPr>
              <a:t>3</a:t>
            </a:r>
          </a:p>
        </p:txBody>
      </p:sp>
      <p:sp>
        <p:nvSpPr>
          <p:cNvPr id="9" name="Oval 8"/>
          <p:cNvSpPr>
            <a:spLocks noChangeArrowheads="1"/>
          </p:cNvSpPr>
          <p:nvPr/>
        </p:nvSpPr>
        <p:spPr bwMode="blackWhite">
          <a:xfrm>
            <a:off x="2581275" y="5436223"/>
            <a:ext cx="304800" cy="273050"/>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cs typeface="Arial" panose="020B0604020202020204" pitchFamily="34" charset="0"/>
              </a:defRPr>
            </a:lvl1pPr>
            <a:lvl2pPr marL="742950" indent="-285750" defTabSz="1111250" eaLnBrk="0" hangingPunct="0">
              <a:defRPr b="1">
                <a:solidFill>
                  <a:schemeClr val="tx1"/>
                </a:solidFill>
                <a:latin typeface="Arial" panose="020B0604020202020204" pitchFamily="34" charset="0"/>
                <a:cs typeface="Arial" panose="020B0604020202020204" pitchFamily="34" charset="0"/>
              </a:defRPr>
            </a:lvl2pPr>
            <a:lvl3pPr marL="1143000" indent="-228600" defTabSz="1111250" eaLnBrk="0" hangingPunct="0">
              <a:defRPr b="1">
                <a:solidFill>
                  <a:schemeClr val="tx1"/>
                </a:solidFill>
                <a:latin typeface="Arial" panose="020B0604020202020204" pitchFamily="34" charset="0"/>
                <a:cs typeface="Arial" panose="020B0604020202020204" pitchFamily="34" charset="0"/>
              </a:defRPr>
            </a:lvl3pPr>
            <a:lvl4pPr marL="1600200" indent="-228600" defTabSz="1111250" eaLnBrk="0" hangingPunct="0">
              <a:defRPr b="1">
                <a:solidFill>
                  <a:schemeClr val="tx1"/>
                </a:solidFill>
                <a:latin typeface="Arial" panose="020B0604020202020204" pitchFamily="34" charset="0"/>
                <a:cs typeface="Arial" panose="020B0604020202020204" pitchFamily="34" charset="0"/>
              </a:defRPr>
            </a:lvl4pPr>
            <a:lvl5pPr marL="2057400" indent="-228600" defTabSz="1111250" eaLnBrk="0" hangingPunct="0">
              <a:defRPr b="1">
                <a:solidFill>
                  <a:schemeClr val="tx1"/>
                </a:solidFill>
                <a:latin typeface="Arial" panose="020B0604020202020204" pitchFamily="34" charset="0"/>
                <a:cs typeface="Arial" panose="020B0604020202020204" pitchFamily="34" charset="0"/>
              </a:defRPr>
            </a:lvl5pPr>
            <a:lvl6pPr marL="25146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n-US" altLang="es-CL" sz="1200" dirty="0">
                <a:solidFill>
                  <a:srgbClr val="000000"/>
                </a:solidFill>
                <a:sym typeface="Arial" panose="020B0604020202020204" pitchFamily="34" charset="0"/>
              </a:rPr>
              <a:t>4</a:t>
            </a:r>
          </a:p>
        </p:txBody>
      </p:sp>
      <p:sp>
        <p:nvSpPr>
          <p:cNvPr id="11" name="Oval 10"/>
          <p:cNvSpPr>
            <a:spLocks noChangeArrowheads="1"/>
          </p:cNvSpPr>
          <p:nvPr/>
        </p:nvSpPr>
        <p:spPr bwMode="blackWhite">
          <a:xfrm>
            <a:off x="2581275" y="5466672"/>
            <a:ext cx="304800" cy="273050"/>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cs typeface="Arial" panose="020B0604020202020204" pitchFamily="34" charset="0"/>
              </a:defRPr>
            </a:lvl1pPr>
            <a:lvl2pPr marL="742950" indent="-285750" defTabSz="1111250" eaLnBrk="0" hangingPunct="0">
              <a:defRPr b="1">
                <a:solidFill>
                  <a:schemeClr val="tx1"/>
                </a:solidFill>
                <a:latin typeface="Arial" panose="020B0604020202020204" pitchFamily="34" charset="0"/>
                <a:cs typeface="Arial" panose="020B0604020202020204" pitchFamily="34" charset="0"/>
              </a:defRPr>
            </a:lvl2pPr>
            <a:lvl3pPr marL="1143000" indent="-228600" defTabSz="1111250" eaLnBrk="0" hangingPunct="0">
              <a:defRPr b="1">
                <a:solidFill>
                  <a:schemeClr val="tx1"/>
                </a:solidFill>
                <a:latin typeface="Arial" panose="020B0604020202020204" pitchFamily="34" charset="0"/>
                <a:cs typeface="Arial" panose="020B0604020202020204" pitchFamily="34" charset="0"/>
              </a:defRPr>
            </a:lvl3pPr>
            <a:lvl4pPr marL="1600200" indent="-228600" defTabSz="1111250" eaLnBrk="0" hangingPunct="0">
              <a:defRPr b="1">
                <a:solidFill>
                  <a:schemeClr val="tx1"/>
                </a:solidFill>
                <a:latin typeface="Arial" panose="020B0604020202020204" pitchFamily="34" charset="0"/>
                <a:cs typeface="Arial" panose="020B0604020202020204" pitchFamily="34" charset="0"/>
              </a:defRPr>
            </a:lvl4pPr>
            <a:lvl5pPr marL="2057400" indent="-228600" defTabSz="1111250" eaLnBrk="0" hangingPunct="0">
              <a:defRPr b="1">
                <a:solidFill>
                  <a:schemeClr val="tx1"/>
                </a:solidFill>
                <a:latin typeface="Arial" panose="020B0604020202020204" pitchFamily="34" charset="0"/>
                <a:cs typeface="Arial" panose="020B0604020202020204" pitchFamily="34" charset="0"/>
              </a:defRPr>
            </a:lvl5pPr>
            <a:lvl6pPr marL="25146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n-US" altLang="es-CL" sz="1200" dirty="0">
                <a:solidFill>
                  <a:srgbClr val="000000"/>
                </a:solidFill>
                <a:sym typeface="Arial" panose="020B0604020202020204" pitchFamily="34" charset="0"/>
              </a:rPr>
              <a:t>5</a:t>
            </a:r>
          </a:p>
        </p:txBody>
      </p:sp>
      <p:sp>
        <p:nvSpPr>
          <p:cNvPr id="12" name="Oval 11"/>
          <p:cNvSpPr>
            <a:spLocks noChangeArrowheads="1"/>
          </p:cNvSpPr>
          <p:nvPr/>
        </p:nvSpPr>
        <p:spPr bwMode="blackWhite">
          <a:xfrm>
            <a:off x="2581275" y="5462923"/>
            <a:ext cx="304800" cy="273050"/>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cs typeface="Arial" panose="020B0604020202020204" pitchFamily="34" charset="0"/>
              </a:defRPr>
            </a:lvl1pPr>
            <a:lvl2pPr marL="742950" indent="-285750" defTabSz="1111250" eaLnBrk="0" hangingPunct="0">
              <a:defRPr b="1">
                <a:solidFill>
                  <a:schemeClr val="tx1"/>
                </a:solidFill>
                <a:latin typeface="Arial" panose="020B0604020202020204" pitchFamily="34" charset="0"/>
                <a:cs typeface="Arial" panose="020B0604020202020204" pitchFamily="34" charset="0"/>
              </a:defRPr>
            </a:lvl2pPr>
            <a:lvl3pPr marL="1143000" indent="-228600" defTabSz="1111250" eaLnBrk="0" hangingPunct="0">
              <a:defRPr b="1">
                <a:solidFill>
                  <a:schemeClr val="tx1"/>
                </a:solidFill>
                <a:latin typeface="Arial" panose="020B0604020202020204" pitchFamily="34" charset="0"/>
                <a:cs typeface="Arial" panose="020B0604020202020204" pitchFamily="34" charset="0"/>
              </a:defRPr>
            </a:lvl3pPr>
            <a:lvl4pPr marL="1600200" indent="-228600" defTabSz="1111250" eaLnBrk="0" hangingPunct="0">
              <a:defRPr b="1">
                <a:solidFill>
                  <a:schemeClr val="tx1"/>
                </a:solidFill>
                <a:latin typeface="Arial" panose="020B0604020202020204" pitchFamily="34" charset="0"/>
                <a:cs typeface="Arial" panose="020B0604020202020204" pitchFamily="34" charset="0"/>
              </a:defRPr>
            </a:lvl4pPr>
            <a:lvl5pPr marL="2057400" indent="-228600" defTabSz="1111250" eaLnBrk="0" hangingPunct="0">
              <a:defRPr b="1">
                <a:solidFill>
                  <a:schemeClr val="tx1"/>
                </a:solidFill>
                <a:latin typeface="Arial" panose="020B0604020202020204" pitchFamily="34" charset="0"/>
                <a:cs typeface="Arial" panose="020B0604020202020204" pitchFamily="34" charset="0"/>
              </a:defRPr>
            </a:lvl5pPr>
            <a:lvl6pPr marL="25146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111125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a:buSzPct val="100000"/>
              <a:buFont typeface="Arial" panose="020B0604020202020204" pitchFamily="34" charset="0"/>
              <a:buNone/>
            </a:pPr>
            <a:r>
              <a:rPr lang="en-US" altLang="es-CL" sz="1200">
                <a:solidFill>
                  <a:srgbClr val="000000"/>
                </a:solidFill>
                <a:sym typeface="Arial" panose="020B0604020202020204" pitchFamily="34" charset="0"/>
              </a:rPr>
              <a:t>6</a:t>
            </a:r>
          </a:p>
        </p:txBody>
      </p:sp>
    </p:spTree>
    <p:extLst>
      <p:ext uri="{BB962C8B-B14F-4D97-AF65-F5344CB8AC3E}">
        <p14:creationId xmlns:p14="http://schemas.microsoft.com/office/powerpoint/2010/main" val="326739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grpId="0" nodeType="clickEffect">
                                  <p:stCondLst>
                                    <p:cond delay="0"/>
                                  </p:stCondLst>
                                  <p:childTnLst>
                                    <p:animMotion origin="layout" path="M -0.00018 -0.00023 L 0.06788 0.04815 C 0.09826 0.06991 0.15989 0.03588 0.17986 -0.01388 L 0.22396 -0.12384 " pathEditMode="relative" rAng="1680000" ptsTypes="AAAA">
                                      <p:cBhvr>
                                        <p:cTn id="6" dur="2000" fill="hold"/>
                                        <p:tgtEl>
                                          <p:spTgt spid="19"/>
                                        </p:tgtEl>
                                        <p:attrNameLst>
                                          <p:attrName>ppt_x</p:attrName>
                                          <p:attrName>ppt_y</p:attrName>
                                        </p:attrNameLst>
                                      </p:cBhvr>
                                      <p:rCtr x="11198" y="-6181"/>
                                    </p:animMotion>
                                  </p:childTnLst>
                                </p:cTn>
                              </p:par>
                              <p:par>
                                <p:cTn id="7" presetID="1" presetClass="entr" presetSubtype="0" fill="hold" grpId="0" nodeType="withEffect">
                                  <p:stCondLst>
                                    <p:cond delay="50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2000"/>
                            </p:stCondLst>
                            <p:childTnLst>
                              <p:par>
                                <p:cTn id="10" presetID="43" presetClass="path" presetSubtype="0" accel="50000" decel="50000" fill="hold" grpId="1" nodeType="afterEffect">
                                  <p:stCondLst>
                                    <p:cond delay="250"/>
                                  </p:stCondLst>
                                  <p:childTnLst>
                                    <p:animMotion origin="layout" path="M 1.66667E-6 -4.44444E-6 L 0.08281 0.06366 C 0.11979 0.09213 0.19132 0.06737 0.21232 0.01899 L 0.2592 -0.08958 " pathEditMode="relative" rAng="1800000" ptsTypes="AAAA">
                                      <p:cBhvr>
                                        <p:cTn id="11" dur="2000" fill="hold"/>
                                        <p:tgtEl>
                                          <p:spTgt spid="8"/>
                                        </p:tgtEl>
                                        <p:attrNameLst>
                                          <p:attrName>ppt_x</p:attrName>
                                          <p:attrName>ppt_y</p:attrName>
                                        </p:attrNameLst>
                                      </p:cBhvr>
                                      <p:rCtr x="12969" y="-4491"/>
                                    </p:animMotion>
                                  </p:childTnLst>
                                </p:cTn>
                              </p:par>
                              <p:par>
                                <p:cTn id="12" presetID="1" presetClass="entr" presetSubtype="0" fill="hold" grpId="0" nodeType="withEffect">
                                  <p:stCondLst>
                                    <p:cond delay="75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4250"/>
                            </p:stCondLst>
                            <p:childTnLst>
                              <p:par>
                                <p:cTn id="15" presetID="43" presetClass="path" presetSubtype="0" accel="50000" decel="50000" fill="hold" grpId="1" nodeType="afterEffect">
                                  <p:stCondLst>
                                    <p:cond delay="250"/>
                                  </p:stCondLst>
                                  <p:childTnLst>
                                    <p:animMotion origin="layout" path="M 0.00035 -4.44444E-6 L 0.10694 0.07524 C 0.15469 0.1088 0.23646 0.09306 0.25538 0.04676 L 0.2967 -0.0574 " pathEditMode="relative" rAng="1680000" ptsTypes="AAAA">
                                      <p:cBhvr>
                                        <p:cTn id="16" dur="2000" fill="hold"/>
                                        <p:tgtEl>
                                          <p:spTgt spid="10"/>
                                        </p:tgtEl>
                                        <p:attrNameLst>
                                          <p:attrName>ppt_x</p:attrName>
                                          <p:attrName>ppt_y</p:attrName>
                                        </p:attrNameLst>
                                      </p:cBhvr>
                                      <p:rCtr x="14826" y="-2870"/>
                                    </p:animMotion>
                                  </p:childTnLst>
                                </p:cTn>
                              </p:par>
                              <p:par>
                                <p:cTn id="17" presetID="1" presetClass="entr" presetSubtype="0" fill="hold" grpId="1" nodeType="withEffect">
                                  <p:stCondLst>
                                    <p:cond delay="75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6500"/>
                            </p:stCondLst>
                            <p:childTnLst>
                              <p:par>
                                <p:cTn id="20" presetID="43" presetClass="path" presetSubtype="0" accel="50000" decel="50000" fill="hold" grpId="0" nodeType="afterEffect">
                                  <p:stCondLst>
                                    <p:cond delay="250"/>
                                  </p:stCondLst>
                                  <p:childTnLst>
                                    <p:animMotion origin="layout" path="M 0.00017 -0.00046 L 0.13177 0.08449 C 0.19167 0.12315 0.28507 0.11528 0.30104 0.07014 L 0.33837 -0.03194 " pathEditMode="relative" rAng="1560000" ptsTypes="AAAA">
                                      <p:cBhvr>
                                        <p:cTn id="21" dur="2000" fill="hold"/>
                                        <p:tgtEl>
                                          <p:spTgt spid="9"/>
                                        </p:tgtEl>
                                        <p:attrNameLst>
                                          <p:attrName>ppt_x</p:attrName>
                                          <p:attrName>ppt_y</p:attrName>
                                        </p:attrNameLst>
                                      </p:cBhvr>
                                      <p:rCtr x="16910" y="-1574"/>
                                    </p:animMotion>
                                  </p:childTnLst>
                                </p:cTn>
                              </p:par>
                              <p:par>
                                <p:cTn id="22" presetID="1" presetClass="entr" presetSubtype="0" fill="hold" grpId="1" nodeType="withEffect">
                                  <p:stCondLst>
                                    <p:cond delay="75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8750"/>
                            </p:stCondLst>
                            <p:childTnLst>
                              <p:par>
                                <p:cTn id="25" presetID="43" presetClass="path" presetSubtype="0" accel="50000" decel="50000" fill="hold" grpId="0" nodeType="afterEffect">
                                  <p:stCondLst>
                                    <p:cond delay="250"/>
                                  </p:stCondLst>
                                  <p:childTnLst>
                                    <p:animMotion origin="layout" path="M 1.66667E-6 3.7037E-7 L 0.15035 0.10278 C 0.2184 0.14768 0.32309 0.14468 0.34201 0.09583 L 0.38333 -0.01157 " pathEditMode="relative" rAng="1620000" ptsTypes="AAAA">
                                      <p:cBhvr>
                                        <p:cTn id="26" dur="2000" fill="hold"/>
                                        <p:tgtEl>
                                          <p:spTgt spid="11"/>
                                        </p:tgtEl>
                                        <p:attrNameLst>
                                          <p:attrName>ppt_x</p:attrName>
                                          <p:attrName>ppt_y</p:attrName>
                                        </p:attrNameLst>
                                      </p:cBhvr>
                                      <p:rCtr x="19149" y="-579"/>
                                    </p:animMotion>
                                  </p:childTnLst>
                                </p:cTn>
                              </p:par>
                              <p:par>
                                <p:cTn id="27" presetID="1" presetClass="entr" presetSubtype="0" fill="hold" grpId="0" nodeType="withEffect">
                                  <p:stCondLst>
                                    <p:cond delay="75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P spid="8" grpId="1" animBg="1"/>
      <p:bldP spid="10" grpId="0" animBg="1"/>
      <p:bldP spid="10" grpId="1" animBg="1"/>
      <p:bldP spid="9" grpId="0" animBg="1"/>
      <p:bldP spid="9" grpId="1" animBg="1"/>
      <p:bldP spid="11" grpId="0" animBg="1"/>
      <p:bldP spid="11" grpId="1"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b="1" dirty="0" smtClean="0">
                <a:solidFill>
                  <a:srgbClr val="FF0000"/>
                </a:solidFill>
              </a:rPr>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altLang="es-CL" sz="2400" dirty="0" smtClean="0">
                <a:solidFill>
                  <a:srgbClr val="C00000"/>
                </a:solidFill>
                <a:sym typeface="Arial" panose="020B0604020202020204" pitchFamily="34" charset="0"/>
              </a:rPr>
              <a:t>Secuencias</a:t>
            </a:r>
          </a:p>
        </p:txBody>
      </p:sp>
      <p:sp>
        <p:nvSpPr>
          <p:cNvPr id="15" name="Rectangle 1028"/>
          <p:cNvSpPr>
            <a:spLocks noChangeArrowheads="1"/>
          </p:cNvSpPr>
          <p:nvPr/>
        </p:nvSpPr>
        <p:spPr bwMode="blackGray">
          <a:xfrm>
            <a:off x="705772" y="2554221"/>
            <a:ext cx="4450122" cy="2014538"/>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SEQUENCE </a:t>
            </a:r>
            <a:r>
              <a:rPr lang="en-US" altLang="es-CL" i="1" dirty="0" err="1" smtClean="0">
                <a:solidFill>
                  <a:srgbClr val="000000"/>
                </a:solidFill>
                <a:latin typeface="Courier New" panose="02070309020205020404" pitchFamily="49" charset="0"/>
                <a:sym typeface="Arial" panose="020B0604020202020204" pitchFamily="34" charset="0"/>
              </a:rPr>
              <a:t>secuencia</a:t>
            </a:r>
            <a:endParaRPr lang="en-US" altLang="es-CL" i="1"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a:solidFill>
                  <a:srgbClr val="000000"/>
                </a:solidFill>
                <a:latin typeface="Courier New" panose="02070309020205020404" pitchFamily="49" charset="0"/>
                <a:sym typeface="Arial" panose="020B0604020202020204" pitchFamily="34" charset="0"/>
              </a:rPr>
              <a:t>INCREMENT BY </a:t>
            </a:r>
            <a:r>
              <a:rPr lang="en-US" altLang="es-CL" i="1" dirty="0">
                <a:solidFill>
                  <a:srgbClr val="000000"/>
                </a:solidFill>
                <a:latin typeface="Courier New" panose="02070309020205020404" pitchFamily="49" charset="0"/>
                <a:sym typeface="Arial" panose="020B0604020202020204" pitchFamily="34" charset="0"/>
              </a:rPr>
              <a:t>n</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a:solidFill>
                  <a:srgbClr val="000000"/>
                </a:solidFill>
                <a:latin typeface="Courier New" panose="02070309020205020404" pitchFamily="49" charset="0"/>
                <a:sym typeface="Arial" panose="020B0604020202020204" pitchFamily="34" charset="0"/>
              </a:rPr>
              <a:t>START WITH </a:t>
            </a:r>
            <a:r>
              <a:rPr lang="en-US" altLang="es-CL" i="1" dirty="0">
                <a:solidFill>
                  <a:srgbClr val="000000"/>
                </a:solidFill>
                <a:latin typeface="Courier New" panose="02070309020205020404" pitchFamily="49" charset="0"/>
                <a:sym typeface="Arial" panose="020B0604020202020204" pitchFamily="34" charset="0"/>
              </a:rPr>
              <a:t>n</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a:solidFill>
                  <a:srgbClr val="000000"/>
                </a:solidFill>
                <a:latin typeface="Courier New" panose="02070309020205020404" pitchFamily="49" charset="0"/>
                <a:sym typeface="Arial" panose="020B0604020202020204" pitchFamily="34" charset="0"/>
              </a:rPr>
              <a:t>MAXVALUE </a:t>
            </a:r>
            <a:r>
              <a:rPr lang="en-US" altLang="es-CL" i="1" dirty="0">
                <a:solidFill>
                  <a:srgbClr val="000000"/>
                </a:solidFill>
                <a:latin typeface="Courier New" panose="02070309020205020404" pitchFamily="49" charset="0"/>
                <a:sym typeface="Arial" panose="020B0604020202020204" pitchFamily="34" charset="0"/>
              </a:rPr>
              <a:t>n</a:t>
            </a:r>
            <a:r>
              <a:rPr lang="en-US" altLang="es-CL" dirty="0">
                <a:solidFill>
                  <a:srgbClr val="000000"/>
                </a:solidFill>
                <a:latin typeface="Courier New" panose="02070309020205020404" pitchFamily="49" charset="0"/>
                <a:sym typeface="Arial" panose="020B0604020202020204" pitchFamily="34" charset="0"/>
              </a:rPr>
              <a:t> | </a:t>
            </a:r>
            <a:r>
              <a:rPr lang="en-US" altLang="es-CL" u="sng" dirty="0">
                <a:solidFill>
                  <a:srgbClr val="000000"/>
                </a:solidFill>
                <a:latin typeface="Courier New" panose="02070309020205020404" pitchFamily="49" charset="0"/>
                <a:sym typeface="Arial" panose="020B0604020202020204" pitchFamily="34" charset="0"/>
              </a:rPr>
              <a:t>NOMAXVALUE</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a:solidFill>
                  <a:srgbClr val="000000"/>
                </a:solidFill>
                <a:latin typeface="Courier New" panose="02070309020205020404" pitchFamily="49" charset="0"/>
                <a:sym typeface="Arial" panose="020B0604020202020204" pitchFamily="34" charset="0"/>
              </a:rPr>
              <a:t>MINVALUE </a:t>
            </a:r>
            <a:r>
              <a:rPr lang="en-US" altLang="es-CL" i="1" dirty="0">
                <a:solidFill>
                  <a:srgbClr val="000000"/>
                </a:solidFill>
                <a:latin typeface="Courier New" panose="02070309020205020404" pitchFamily="49" charset="0"/>
                <a:sym typeface="Arial" panose="020B0604020202020204" pitchFamily="34" charset="0"/>
              </a:rPr>
              <a:t>n</a:t>
            </a:r>
            <a:r>
              <a:rPr lang="en-US" altLang="es-CL" dirty="0">
                <a:solidFill>
                  <a:srgbClr val="000000"/>
                </a:solidFill>
                <a:latin typeface="Courier New" panose="02070309020205020404" pitchFamily="49" charset="0"/>
                <a:sym typeface="Arial" panose="020B0604020202020204" pitchFamily="34" charset="0"/>
              </a:rPr>
              <a:t> | </a:t>
            </a:r>
            <a:r>
              <a:rPr lang="en-US" altLang="es-CL" u="sng" dirty="0">
                <a:solidFill>
                  <a:srgbClr val="000000"/>
                </a:solidFill>
                <a:latin typeface="Courier New" panose="02070309020205020404" pitchFamily="49" charset="0"/>
                <a:sym typeface="Arial" panose="020B0604020202020204" pitchFamily="34" charset="0"/>
              </a:rPr>
              <a:t>NOMINVALUE</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a:solidFill>
                  <a:srgbClr val="000000"/>
                </a:solidFill>
                <a:latin typeface="Courier New" panose="02070309020205020404" pitchFamily="49" charset="0"/>
                <a:sym typeface="Arial" panose="020B0604020202020204" pitchFamily="34" charset="0"/>
              </a:rPr>
              <a:t>CYCLE | </a:t>
            </a:r>
            <a:r>
              <a:rPr lang="en-US" altLang="es-CL" u="sng" dirty="0">
                <a:solidFill>
                  <a:srgbClr val="000000"/>
                </a:solidFill>
                <a:latin typeface="Courier New" panose="02070309020205020404" pitchFamily="49" charset="0"/>
                <a:sym typeface="Arial" panose="020B0604020202020204" pitchFamily="34" charset="0"/>
              </a:rPr>
              <a:t>NOCYCLE</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a:t>
            </a:r>
            <a:r>
              <a:rPr lang="en-US" altLang="es-CL" dirty="0">
                <a:solidFill>
                  <a:srgbClr val="000000"/>
                </a:solidFill>
                <a:latin typeface="Courier New" panose="02070309020205020404" pitchFamily="49" charset="0"/>
                <a:sym typeface="Arial" panose="020B0604020202020204" pitchFamily="34" charset="0"/>
              </a:rPr>
              <a:t>CACHE </a:t>
            </a:r>
            <a:r>
              <a:rPr lang="en-US" altLang="es-CL" i="1" dirty="0">
                <a:solidFill>
                  <a:srgbClr val="000000"/>
                </a:solidFill>
                <a:latin typeface="Courier New" panose="02070309020205020404" pitchFamily="49" charset="0"/>
                <a:sym typeface="Arial" panose="020B0604020202020204" pitchFamily="34" charset="0"/>
              </a:rPr>
              <a:t>n</a:t>
            </a:r>
            <a:r>
              <a:rPr lang="en-US" altLang="es-CL" dirty="0">
                <a:solidFill>
                  <a:srgbClr val="000000"/>
                </a:solidFill>
                <a:latin typeface="Courier New" panose="02070309020205020404" pitchFamily="49" charset="0"/>
                <a:sym typeface="Arial" panose="020B0604020202020204" pitchFamily="34" charset="0"/>
              </a:rPr>
              <a:t> | NOCACHE}];</a:t>
            </a:r>
          </a:p>
        </p:txBody>
      </p:sp>
      <p:sp>
        <p:nvSpPr>
          <p:cNvPr id="7" name="Llamada con línea 2 6"/>
          <p:cNvSpPr/>
          <p:nvPr/>
        </p:nvSpPr>
        <p:spPr>
          <a:xfrm>
            <a:off x="705772" y="1377490"/>
            <a:ext cx="2500136" cy="626269"/>
          </a:xfrm>
          <a:prstGeom prst="borderCallout2">
            <a:avLst>
              <a:gd name="adj1" fmla="val 52173"/>
              <a:gd name="adj2" fmla="val 100281"/>
              <a:gd name="adj3" fmla="val 111984"/>
              <a:gd name="adj4" fmla="val 115633"/>
              <a:gd name="adj5" fmla="val 189903"/>
              <a:gd name="adj6" fmla="val 11899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Es </a:t>
            </a:r>
            <a:r>
              <a:rPr lang="es-ES" dirty="0"/>
              <a:t>el nombre del generador de secuencias</a:t>
            </a:r>
            <a:endParaRPr lang="es-CL" dirty="0"/>
          </a:p>
        </p:txBody>
      </p:sp>
      <p:sp>
        <p:nvSpPr>
          <p:cNvPr id="13" name="Llamada con línea 2 12"/>
          <p:cNvSpPr/>
          <p:nvPr/>
        </p:nvSpPr>
        <p:spPr>
          <a:xfrm>
            <a:off x="5387248" y="2401677"/>
            <a:ext cx="3617821" cy="1288973"/>
          </a:xfrm>
          <a:prstGeom prst="borderCallout2">
            <a:avLst>
              <a:gd name="adj1" fmla="val 52083"/>
              <a:gd name="adj2" fmla="val -974"/>
              <a:gd name="adj3" fmla="val 50374"/>
              <a:gd name="adj4" fmla="val -19190"/>
              <a:gd name="adj5" fmla="val 45345"/>
              <a:gd name="adj6" fmla="val -5464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altLang="es-CL" dirty="0" smtClean="0">
                <a:cs typeface="Arial" panose="020B0604020202020204" pitchFamily="34" charset="0"/>
                <a:sym typeface="Arial" panose="020B0604020202020204" pitchFamily="34" charset="0"/>
              </a:rPr>
              <a:t>Especifica el intervalo entre números de secuencia, donde </a:t>
            </a:r>
            <a:r>
              <a:rPr lang="es-CL" altLang="es-CL" i="1" dirty="0" smtClean="0">
                <a:latin typeface="Courier New" panose="02070309020205020404" pitchFamily="49" charset="0"/>
                <a:cs typeface="Arial" panose="020B0604020202020204" pitchFamily="34" charset="0"/>
                <a:sym typeface="Arial" panose="020B0604020202020204" pitchFamily="34" charset="0"/>
              </a:rPr>
              <a:t>n</a:t>
            </a:r>
            <a:r>
              <a:rPr lang="es-CL" altLang="es-CL" dirty="0" smtClean="0">
                <a:cs typeface="Arial" panose="020B0604020202020204" pitchFamily="34" charset="0"/>
                <a:sym typeface="Arial" panose="020B0604020202020204" pitchFamily="34" charset="0"/>
              </a:rPr>
              <a:t> es un entero (Si se omite esta cláusula, la secuencia aumenta en 1).</a:t>
            </a:r>
            <a:endParaRPr lang="es-CL" altLang="es-CL" dirty="0">
              <a:cs typeface="Arial" panose="020B0604020202020204" pitchFamily="34" charset="0"/>
              <a:sym typeface="Arial" panose="020B0604020202020204" pitchFamily="34" charset="0"/>
            </a:endParaRPr>
          </a:p>
        </p:txBody>
      </p:sp>
      <p:sp>
        <p:nvSpPr>
          <p:cNvPr id="14" name="Llamada con línea 2 13"/>
          <p:cNvSpPr/>
          <p:nvPr/>
        </p:nvSpPr>
        <p:spPr>
          <a:xfrm>
            <a:off x="5684702" y="2961070"/>
            <a:ext cx="3238959" cy="1200839"/>
          </a:xfrm>
          <a:prstGeom prst="borderCallout2">
            <a:avLst>
              <a:gd name="adj1" fmla="val 40768"/>
              <a:gd name="adj2" fmla="val -1530"/>
              <a:gd name="adj3" fmla="val 29759"/>
              <a:gd name="adj4" fmla="val -22789"/>
              <a:gd name="adj5" fmla="val 27179"/>
              <a:gd name="adj6" fmla="val -742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altLang="es-CL" dirty="0" smtClean="0">
                <a:cs typeface="Arial" panose="020B0604020202020204" pitchFamily="34" charset="0"/>
                <a:sym typeface="Arial" panose="020B0604020202020204" pitchFamily="34" charset="0"/>
              </a:rPr>
              <a:t>Especifica el primer número de secuencia que se va a generar.</a:t>
            </a:r>
            <a:br>
              <a:rPr lang="es-CL" altLang="es-CL" dirty="0" smtClean="0">
                <a:cs typeface="Arial" panose="020B0604020202020204" pitchFamily="34" charset="0"/>
                <a:sym typeface="Arial" panose="020B0604020202020204" pitchFamily="34" charset="0"/>
              </a:rPr>
            </a:br>
            <a:r>
              <a:rPr lang="es-CL" altLang="es-CL" dirty="0" smtClean="0">
                <a:cs typeface="Arial" panose="020B0604020202020204" pitchFamily="34" charset="0"/>
                <a:sym typeface="Arial" panose="020B0604020202020204" pitchFamily="34" charset="0"/>
              </a:rPr>
              <a:t> (Si se omite esta cláusula, la secuencia empieza con 1).</a:t>
            </a:r>
            <a:endParaRPr lang="es-CL" altLang="es-CL" dirty="0">
              <a:cs typeface="Arial" panose="020B0604020202020204" pitchFamily="34" charset="0"/>
              <a:sym typeface="Arial" panose="020B0604020202020204" pitchFamily="34" charset="0"/>
            </a:endParaRPr>
          </a:p>
        </p:txBody>
      </p:sp>
      <p:sp>
        <p:nvSpPr>
          <p:cNvPr id="16" name="Llamada con línea 2 15"/>
          <p:cNvSpPr/>
          <p:nvPr/>
        </p:nvSpPr>
        <p:spPr>
          <a:xfrm>
            <a:off x="5865263" y="3206964"/>
            <a:ext cx="3139806" cy="1101687"/>
          </a:xfrm>
          <a:prstGeom prst="borderCallout2">
            <a:avLst>
              <a:gd name="adj1" fmla="val 45750"/>
              <a:gd name="adj2" fmla="val -1315"/>
              <a:gd name="adj3" fmla="val 36750"/>
              <a:gd name="adj4" fmla="val -15263"/>
              <a:gd name="adj5" fmla="val 34500"/>
              <a:gd name="adj6" fmla="val -298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altLang="es-CL" dirty="0">
                <a:cs typeface="Arial" panose="020B0604020202020204" pitchFamily="34" charset="0"/>
                <a:sym typeface="Arial" panose="020B0604020202020204" pitchFamily="34" charset="0"/>
              </a:rPr>
              <a:t>E</a:t>
            </a:r>
            <a:r>
              <a:rPr lang="es-CL" altLang="es-CL" dirty="0" smtClean="0">
                <a:cs typeface="Arial" panose="020B0604020202020204" pitchFamily="34" charset="0"/>
                <a:sym typeface="Arial" panose="020B0604020202020204" pitchFamily="34" charset="0"/>
              </a:rPr>
              <a:t>specifica el valor máximo que puede generar la secuencia. (NOMAXVALUE especifica un valor máximo de 10^27)</a:t>
            </a:r>
            <a:endParaRPr lang="es-CL" altLang="es-CL" dirty="0">
              <a:cs typeface="Arial" panose="020B0604020202020204" pitchFamily="34" charset="0"/>
              <a:sym typeface="Arial" panose="020B0604020202020204" pitchFamily="34" charset="0"/>
            </a:endParaRPr>
          </a:p>
        </p:txBody>
      </p:sp>
      <p:sp>
        <p:nvSpPr>
          <p:cNvPr id="20" name="Llamada con línea 2 19"/>
          <p:cNvSpPr/>
          <p:nvPr/>
        </p:nvSpPr>
        <p:spPr>
          <a:xfrm>
            <a:off x="4505899" y="4683601"/>
            <a:ext cx="4417761" cy="1468484"/>
          </a:xfrm>
          <a:prstGeom prst="borderCallout2">
            <a:avLst>
              <a:gd name="adj1" fmla="val -1506"/>
              <a:gd name="adj2" fmla="val 49273"/>
              <a:gd name="adj3" fmla="val -37517"/>
              <a:gd name="adj4" fmla="val 33707"/>
              <a:gd name="adj5" fmla="val -57800"/>
              <a:gd name="adj6" fmla="val 91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altLang="es-CL" dirty="0" smtClean="0">
                <a:cs typeface="Arial" panose="020B0604020202020204" pitchFamily="34" charset="0"/>
                <a:sym typeface="Arial" panose="020B0604020202020204" pitchFamily="34" charset="0"/>
              </a:rPr>
              <a:t>Especifica el valor mínimo de secuencia. NOMINVALUE </a:t>
            </a:r>
            <a:r>
              <a:rPr lang="es-ES" altLang="es-CL" dirty="0" smtClean="0">
                <a:cs typeface="Arial" panose="020B0604020202020204" pitchFamily="34" charset="0"/>
                <a:sym typeface="Arial" panose="020B0604020202020204" pitchFamily="34" charset="0"/>
              </a:rPr>
              <a:t>especifica </a:t>
            </a:r>
            <a:r>
              <a:rPr lang="es-ES" altLang="es-CL" dirty="0">
                <a:cs typeface="Arial" panose="020B0604020202020204" pitchFamily="34" charset="0"/>
                <a:sym typeface="Arial" panose="020B0604020202020204" pitchFamily="34" charset="0"/>
              </a:rPr>
              <a:t>un valor mínimo de 1 para una secuencia </a:t>
            </a:r>
            <a:r>
              <a:rPr lang="es-ES" altLang="es-CL" dirty="0" smtClean="0">
                <a:cs typeface="Arial" panose="020B0604020202020204" pitchFamily="34" charset="0"/>
                <a:sym typeface="Arial" panose="020B0604020202020204" pitchFamily="34" charset="0"/>
              </a:rPr>
              <a:t>ascendente </a:t>
            </a:r>
            <a:r>
              <a:rPr lang="es-ES" altLang="es-CL" dirty="0">
                <a:cs typeface="Arial" panose="020B0604020202020204" pitchFamily="34" charset="0"/>
                <a:sym typeface="Arial" panose="020B0604020202020204" pitchFamily="34" charset="0"/>
              </a:rPr>
              <a:t>y –(10^26) para una secuencia descendente (Ésta </a:t>
            </a:r>
            <a:r>
              <a:rPr lang="es-ES" altLang="es-CL" dirty="0" smtClean="0">
                <a:cs typeface="Arial" panose="020B0604020202020204" pitchFamily="34" charset="0"/>
                <a:sym typeface="Arial" panose="020B0604020202020204" pitchFamily="34" charset="0"/>
              </a:rPr>
              <a:t>es </a:t>
            </a:r>
            <a:r>
              <a:rPr lang="es-ES" altLang="es-CL" dirty="0">
                <a:cs typeface="Arial" panose="020B0604020202020204" pitchFamily="34" charset="0"/>
                <a:sym typeface="Arial" panose="020B0604020202020204" pitchFamily="34" charset="0"/>
              </a:rPr>
              <a:t>la opción por defecto</a:t>
            </a:r>
            <a:r>
              <a:rPr lang="es-ES" altLang="es-CL" dirty="0" smtClean="0">
                <a:cs typeface="Arial" panose="020B0604020202020204" pitchFamily="34" charset="0"/>
                <a:sym typeface="Arial" panose="020B0604020202020204" pitchFamily="34" charset="0"/>
              </a:rPr>
              <a:t>).</a:t>
            </a:r>
            <a:endParaRPr lang="es-CL" dirty="0"/>
          </a:p>
        </p:txBody>
      </p:sp>
      <p:sp>
        <p:nvSpPr>
          <p:cNvPr id="21" name="Llamada con línea 2 20"/>
          <p:cNvSpPr/>
          <p:nvPr/>
        </p:nvSpPr>
        <p:spPr>
          <a:xfrm>
            <a:off x="572877" y="5210978"/>
            <a:ext cx="3679634" cy="1288621"/>
          </a:xfrm>
          <a:prstGeom prst="borderCallout2">
            <a:avLst>
              <a:gd name="adj1" fmla="val 796"/>
              <a:gd name="adj2" fmla="val 48553"/>
              <a:gd name="adj3" fmla="val -36821"/>
              <a:gd name="adj4" fmla="val 8183"/>
              <a:gd name="adj5" fmla="val -80715"/>
              <a:gd name="adj6" fmla="val 150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altLang="es-CL" dirty="0">
                <a:cs typeface="Arial" panose="020B0604020202020204" pitchFamily="34" charset="0"/>
                <a:sym typeface="Arial" panose="020B0604020202020204" pitchFamily="34" charset="0"/>
              </a:rPr>
              <a:t>E</a:t>
            </a:r>
            <a:r>
              <a:rPr lang="es-CL" altLang="es-CL" dirty="0" smtClean="0">
                <a:cs typeface="Arial" panose="020B0604020202020204" pitchFamily="34" charset="0"/>
                <a:sym typeface="Arial" panose="020B0604020202020204" pitchFamily="34" charset="0"/>
              </a:rPr>
              <a:t>specifica si la secuencia sigue generando valores después de alcanzar su valor máximo o mínimo (</a:t>
            </a:r>
            <a:r>
              <a:rPr lang="es-CL" altLang="es-CL" dirty="0" smtClean="0">
                <a:latin typeface="Courier New" panose="02070309020205020404" pitchFamily="49" charset="0"/>
                <a:cs typeface="Arial" panose="020B0604020202020204" pitchFamily="34" charset="0"/>
                <a:sym typeface="Arial" panose="020B0604020202020204" pitchFamily="34" charset="0"/>
              </a:rPr>
              <a:t>NOCYCLE</a:t>
            </a:r>
            <a:r>
              <a:rPr lang="es-CL" altLang="es-CL" dirty="0" smtClean="0">
                <a:cs typeface="Arial" panose="020B0604020202020204" pitchFamily="34" charset="0"/>
                <a:sym typeface="Arial" panose="020B0604020202020204" pitchFamily="34" charset="0"/>
              </a:rPr>
              <a:t> es la opción por defecto).</a:t>
            </a:r>
            <a:endParaRPr lang="es-CL" dirty="0"/>
          </a:p>
        </p:txBody>
      </p:sp>
      <p:sp>
        <p:nvSpPr>
          <p:cNvPr id="22" name="Llamada con línea 2 21"/>
          <p:cNvSpPr/>
          <p:nvPr/>
        </p:nvSpPr>
        <p:spPr>
          <a:xfrm>
            <a:off x="3205908" y="5045725"/>
            <a:ext cx="4516916" cy="1250227"/>
          </a:xfrm>
          <a:prstGeom prst="borderCallout2">
            <a:avLst>
              <a:gd name="adj1" fmla="val 46949"/>
              <a:gd name="adj2" fmla="val -528"/>
              <a:gd name="adj3" fmla="val 21394"/>
              <a:gd name="adj4" fmla="val -13984"/>
              <a:gd name="adj5" fmla="val -36421"/>
              <a:gd name="adj6" fmla="val -2056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altLang="es-CL" dirty="0" smtClean="0">
                <a:cs typeface="Arial" panose="020B0604020202020204" pitchFamily="34" charset="0"/>
                <a:sym typeface="Arial" panose="020B0604020202020204" pitchFamily="34" charset="0"/>
              </a:rPr>
              <a:t>Especifica cuántos valores </a:t>
            </a:r>
            <a:r>
              <a:rPr lang="es-CL" altLang="es-CL" dirty="0" err="1" smtClean="0">
                <a:cs typeface="Arial" panose="020B0604020202020204" pitchFamily="34" charset="0"/>
                <a:sym typeface="Arial" panose="020B0604020202020204" pitchFamily="34" charset="0"/>
              </a:rPr>
              <a:t>preasigna</a:t>
            </a:r>
            <a:r>
              <a:rPr lang="es-CL" altLang="es-CL" dirty="0" smtClean="0">
                <a:cs typeface="Arial" panose="020B0604020202020204" pitchFamily="34" charset="0"/>
                <a:sym typeface="Arial" panose="020B0604020202020204" pitchFamily="34" charset="0"/>
              </a:rPr>
              <a:t> el servidor de Oracle el servidor de Oracle en la memoria (por defecto, el servidor de Oracle almacena en caché 20 valores).</a:t>
            </a:r>
            <a:endParaRPr lang="es-CL" dirty="0"/>
          </a:p>
        </p:txBody>
      </p:sp>
    </p:spTree>
    <p:extLst>
      <p:ext uri="{BB962C8B-B14F-4D97-AF65-F5344CB8AC3E}">
        <p14:creationId xmlns:p14="http://schemas.microsoft.com/office/powerpoint/2010/main" val="37332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1" nodeType="clickEffect">
                                  <p:stCondLst>
                                    <p:cond delay="0"/>
                                  </p:stCondLst>
                                  <p:childTnLst>
                                    <p:animEffect transition="out" filter="wheel(1)">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par>
                                <p:cTn id="13" presetID="6"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righ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grpId="1" nodeType="clickEffect">
                                  <p:stCondLst>
                                    <p:cond delay="0"/>
                                  </p:stCondLst>
                                  <p:childTnLst>
                                    <p:animEffect transition="out" filter="randombar(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par>
                                <p:cTn id="48" presetID="22" presetClass="entr" presetSubtype="4" fill="hold" grpId="0" nodeType="withEffect">
                                  <p:stCondLst>
                                    <p:cond delay="25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3" grpId="0" animBg="1"/>
      <p:bldP spid="13" grpId="1" animBg="1"/>
      <p:bldP spid="14" grpId="0" animBg="1"/>
      <p:bldP spid="14" grpId="1" animBg="1"/>
      <p:bldP spid="16" grpId="0" animBg="1"/>
      <p:bldP spid="16" grpId="1" animBg="1"/>
      <p:bldP spid="20" grpId="0" animBg="1"/>
      <p:bldP spid="20" grpId="1" animBg="1"/>
      <p:bldP spid="21" grpId="0" animBg="1"/>
      <p:bldP spid="21" grpId="1"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b="1" dirty="0" smtClean="0">
                <a:solidFill>
                  <a:srgbClr val="FF0000"/>
                </a:solidFill>
              </a:rPr>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altLang="es-CL" sz="2400" dirty="0" smtClean="0">
                <a:solidFill>
                  <a:srgbClr val="C00000"/>
                </a:solidFill>
                <a:sym typeface="Arial" panose="020B0604020202020204" pitchFamily="34" charset="0"/>
              </a:rPr>
              <a:t>Secuencias</a:t>
            </a:r>
          </a:p>
        </p:txBody>
      </p:sp>
      <p:sp>
        <p:nvSpPr>
          <p:cNvPr id="17" name="Rectangle 4"/>
          <p:cNvSpPr>
            <a:spLocks noChangeArrowheads="1"/>
          </p:cNvSpPr>
          <p:nvPr/>
        </p:nvSpPr>
        <p:spPr bwMode="blackGray">
          <a:xfrm>
            <a:off x="1154705" y="1438030"/>
            <a:ext cx="4574066" cy="1883903"/>
          </a:xfrm>
          <a:prstGeom prst="rect">
            <a:avLst/>
          </a:prstGeom>
          <a:solidFill>
            <a:schemeClr val="bg1">
              <a:lumMod val="9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CREATE SEQUENCE </a:t>
            </a:r>
            <a:r>
              <a:rPr lang="en-US" altLang="es-CL" dirty="0" err="1">
                <a:solidFill>
                  <a:srgbClr val="000000"/>
                </a:solidFill>
                <a:latin typeface="Courier New" panose="02070309020205020404" pitchFamily="49" charset="0"/>
                <a:sym typeface="Arial" panose="020B0604020202020204" pitchFamily="34" charset="0"/>
              </a:rPr>
              <a:t>dept_deptid_seq</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INCREMENT BY 10</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START WITH 120</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MAXVALUE 9999</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NOCACHE</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NOCYCLE</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2" name="Rectángulo 1"/>
          <p:cNvSpPr/>
          <p:nvPr/>
        </p:nvSpPr>
        <p:spPr>
          <a:xfrm>
            <a:off x="848990" y="3789716"/>
            <a:ext cx="7843318" cy="2308324"/>
          </a:xfrm>
          <a:prstGeom prst="rect">
            <a:avLst/>
          </a:prstGeom>
        </p:spPr>
        <p:txBody>
          <a:bodyPr wrap="square">
            <a:spAutoFit/>
          </a:bodyPr>
          <a:lstStyle/>
          <a:p>
            <a:r>
              <a:rPr lang="es-ES" dirty="0"/>
              <a:t>En el ejemplo </a:t>
            </a:r>
            <a:r>
              <a:rPr lang="es-ES" dirty="0" smtClean="0"/>
              <a:t>se </a:t>
            </a:r>
            <a:r>
              <a:rPr lang="es-ES" dirty="0"/>
              <a:t>crea una secuencia con el nombre DEPT_DEPTID_SEQ que se </a:t>
            </a:r>
            <a:r>
              <a:rPr lang="es-ES" dirty="0" smtClean="0"/>
              <a:t>puede utilizar </a:t>
            </a:r>
            <a:r>
              <a:rPr lang="es-ES" dirty="0"/>
              <a:t>para la columna DEPARTMENT_ID de la tabla DEPARTMENTS. </a:t>
            </a:r>
            <a:endParaRPr lang="es-ES" dirty="0" smtClean="0"/>
          </a:p>
          <a:p>
            <a:endParaRPr lang="es-ES" dirty="0" smtClean="0"/>
          </a:p>
          <a:p>
            <a:r>
              <a:rPr lang="es-ES" dirty="0" smtClean="0"/>
              <a:t>La </a:t>
            </a:r>
            <a:r>
              <a:rPr lang="es-ES" dirty="0"/>
              <a:t>secuencia se inicia en 120, </a:t>
            </a:r>
            <a:r>
              <a:rPr lang="es-ES" dirty="0" smtClean="0"/>
              <a:t>se incrementará en 10, no </a:t>
            </a:r>
            <a:r>
              <a:rPr lang="es-ES" dirty="0"/>
              <a:t>permite el almacenamiento en caché y no sigue ningún ciclo</a:t>
            </a:r>
            <a:r>
              <a:rPr lang="es-ES" dirty="0" smtClean="0"/>
              <a:t>.</a:t>
            </a:r>
          </a:p>
          <a:p>
            <a:endParaRPr lang="es-ES" dirty="0"/>
          </a:p>
          <a:p>
            <a:r>
              <a:rPr lang="es-ES" dirty="0"/>
              <a:t>No </a:t>
            </a:r>
            <a:r>
              <a:rPr lang="es-ES" dirty="0" smtClean="0"/>
              <a:t>debería utilizarse </a:t>
            </a:r>
            <a:r>
              <a:rPr lang="es-ES" dirty="0"/>
              <a:t>la opción CYCLE si la secuencia se utiliza para generar valores de clave </a:t>
            </a:r>
            <a:r>
              <a:rPr lang="es-ES" dirty="0" smtClean="0"/>
              <a:t>primaria.</a:t>
            </a:r>
            <a:endParaRPr lang="es-ES" dirty="0"/>
          </a:p>
        </p:txBody>
      </p:sp>
    </p:spTree>
    <p:extLst>
      <p:ext uri="{BB962C8B-B14F-4D97-AF65-F5344CB8AC3E}">
        <p14:creationId xmlns:p14="http://schemas.microsoft.com/office/powerpoint/2010/main" val="3231941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b="1" dirty="0" smtClean="0">
                <a:solidFill>
                  <a:srgbClr val="FF0000"/>
                </a:solidFill>
              </a:rPr>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Rectangle 2062"/>
          <p:cNvSpPr txBox="1">
            <a:spLocks noChangeArrowheads="1"/>
          </p:cNvSpPr>
          <p:nvPr/>
        </p:nvSpPr>
        <p:spPr>
          <a:xfrm>
            <a:off x="705772" y="728723"/>
            <a:ext cx="4373004" cy="39364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altLang="es-CL" sz="2400" dirty="0" err="1" smtClean="0">
                <a:solidFill>
                  <a:srgbClr val="C00000"/>
                </a:solidFill>
                <a:sym typeface="Arial" panose="020B0604020202020204" pitchFamily="34" charset="0"/>
              </a:rPr>
              <a:t>Pseudocolumnas</a:t>
            </a:r>
            <a:r>
              <a:rPr lang="es-CL" altLang="es-CL" sz="2400" dirty="0" smtClean="0">
                <a:solidFill>
                  <a:srgbClr val="C00000"/>
                </a:solidFill>
                <a:sym typeface="Arial" panose="020B0604020202020204" pitchFamily="34" charset="0"/>
              </a:rPr>
              <a:t> NEXTVAL y CURRVAL</a:t>
            </a:r>
          </a:p>
        </p:txBody>
      </p:sp>
      <p:sp>
        <p:nvSpPr>
          <p:cNvPr id="3" name="Rectángulo 2"/>
          <p:cNvSpPr/>
          <p:nvPr/>
        </p:nvSpPr>
        <p:spPr>
          <a:xfrm>
            <a:off x="583894" y="1624147"/>
            <a:ext cx="6588088" cy="923330"/>
          </a:xfrm>
          <a:prstGeom prst="rect">
            <a:avLst/>
          </a:prstGeom>
        </p:spPr>
        <p:txBody>
          <a:bodyPr wrap="square">
            <a:spAutoFit/>
          </a:bodyPr>
          <a:lstStyle/>
          <a:p>
            <a:r>
              <a:rPr lang="es-ES" dirty="0"/>
              <a:t>Después de crear la secuencia, se generan números secuenciales para utilizarlos en las tablas. Haga referencia a los valores de secuencia mediante las </a:t>
            </a:r>
            <a:r>
              <a:rPr lang="es-ES" dirty="0" err="1"/>
              <a:t>pseudocolumnas</a:t>
            </a:r>
            <a:r>
              <a:rPr lang="es-ES" dirty="0"/>
              <a:t> NEXTVAL y CURRVAL</a:t>
            </a:r>
            <a:r>
              <a:rPr lang="es-ES" dirty="0" smtClean="0"/>
              <a:t>.</a:t>
            </a:r>
            <a:endParaRPr lang="es-ES" dirty="0"/>
          </a:p>
        </p:txBody>
      </p:sp>
      <p:sp>
        <p:nvSpPr>
          <p:cNvPr id="7" name="Rectángulo 6"/>
          <p:cNvSpPr/>
          <p:nvPr/>
        </p:nvSpPr>
        <p:spPr>
          <a:xfrm>
            <a:off x="583894" y="2829130"/>
            <a:ext cx="8031296" cy="3139321"/>
          </a:xfrm>
          <a:prstGeom prst="rect">
            <a:avLst/>
          </a:prstGeom>
        </p:spPr>
        <p:txBody>
          <a:bodyPr wrap="square">
            <a:spAutoFit/>
          </a:bodyPr>
          <a:lstStyle/>
          <a:p>
            <a:r>
              <a:rPr lang="es-ES" dirty="0"/>
              <a:t>La </a:t>
            </a:r>
            <a:r>
              <a:rPr lang="es-ES" dirty="0" err="1"/>
              <a:t>pseudocolumna</a:t>
            </a:r>
            <a:r>
              <a:rPr lang="es-ES" dirty="0"/>
              <a:t> NEXTVAL se utiliza para extraer números de secuencia sucesivos de una secuencia especificada. Debe cualificar a NEXTVAL con el nombre de secuencia. Al hacer referencia a </a:t>
            </a:r>
            <a:r>
              <a:rPr lang="es-ES" dirty="0" err="1" smtClean="0"/>
              <a:t>secuencia.NEXTVAL</a:t>
            </a:r>
            <a:r>
              <a:rPr lang="es-ES" dirty="0"/>
              <a:t>, se genera un nuevo número de secuencia y el actual se sustituye en CURRVAL</a:t>
            </a:r>
            <a:r>
              <a:rPr lang="es-ES" dirty="0" smtClean="0"/>
              <a:t>.</a:t>
            </a:r>
          </a:p>
          <a:p>
            <a:endParaRPr lang="es-ES" dirty="0"/>
          </a:p>
          <a:p>
            <a:r>
              <a:rPr lang="es-ES" dirty="0"/>
              <a:t>La </a:t>
            </a:r>
            <a:r>
              <a:rPr lang="es-ES" dirty="0" err="1"/>
              <a:t>pseudocolumna</a:t>
            </a:r>
            <a:r>
              <a:rPr lang="es-ES" dirty="0"/>
              <a:t> CURRVAL se utiliza para hacer referencia al número de secuencia que acaba de generar el usuario actual. Sin embargo, NEXTVAL se debe utilizar para generar un número de secuencia en la sesión del usuario actual antes de que se pueda hacer referencia a CURRVAL. Debe cualificar a CURRVAL con el nombre de secuencia. Al hacer referencia a </a:t>
            </a:r>
            <a:r>
              <a:rPr lang="es-ES" dirty="0" err="1" smtClean="0"/>
              <a:t>secuencia.CURRVAL</a:t>
            </a:r>
            <a:r>
              <a:rPr lang="es-ES" dirty="0"/>
              <a:t>, se muestra el último valor devuelto al proceso de ese usuario.</a:t>
            </a:r>
          </a:p>
        </p:txBody>
      </p:sp>
    </p:spTree>
    <p:extLst>
      <p:ext uri="{BB962C8B-B14F-4D97-AF65-F5344CB8AC3E}">
        <p14:creationId xmlns:p14="http://schemas.microsoft.com/office/powerpoint/2010/main" val="1958135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b="1" dirty="0" smtClean="0">
                <a:solidFill>
                  <a:srgbClr val="FF0000"/>
                </a:solidFill>
              </a:rPr>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Rectangle 2062"/>
          <p:cNvSpPr txBox="1">
            <a:spLocks noChangeArrowheads="1"/>
          </p:cNvSpPr>
          <p:nvPr/>
        </p:nvSpPr>
        <p:spPr>
          <a:xfrm>
            <a:off x="705772" y="728723"/>
            <a:ext cx="4373004" cy="39364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altLang="es-CL" sz="2400" dirty="0" err="1" smtClean="0">
                <a:solidFill>
                  <a:srgbClr val="C00000"/>
                </a:solidFill>
                <a:sym typeface="Arial" panose="020B0604020202020204" pitchFamily="34" charset="0"/>
              </a:rPr>
              <a:t>Pseudocolumnas</a:t>
            </a:r>
            <a:r>
              <a:rPr lang="es-CL" altLang="es-CL" sz="2400" dirty="0" smtClean="0">
                <a:solidFill>
                  <a:srgbClr val="C00000"/>
                </a:solidFill>
                <a:sym typeface="Arial" panose="020B0604020202020204" pitchFamily="34" charset="0"/>
              </a:rPr>
              <a:t> NEXTVAL y CURRVAL</a:t>
            </a:r>
          </a:p>
        </p:txBody>
      </p:sp>
      <p:sp>
        <p:nvSpPr>
          <p:cNvPr id="8" name="Rectangle 4"/>
          <p:cNvSpPr>
            <a:spLocks noChangeArrowheads="1"/>
          </p:cNvSpPr>
          <p:nvPr/>
        </p:nvSpPr>
        <p:spPr bwMode="blackGray">
          <a:xfrm>
            <a:off x="802167" y="1674163"/>
            <a:ext cx="5653718" cy="1609304"/>
          </a:xfrm>
          <a:prstGeom prst="rect">
            <a:avLst/>
          </a:prstGeom>
          <a:solidFill>
            <a:schemeClr val="bg1">
              <a:lumMod val="9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INSERT INTO departments(</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 </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department_name</a:t>
            </a:r>
            <a:r>
              <a:rPr lang="en-US" altLang="es-CL" dirty="0">
                <a:solidFill>
                  <a:srgbClr val="000000"/>
                </a:solidFill>
                <a:latin typeface="Courier New" panose="02070309020205020404" pitchFamily="49" charset="0"/>
                <a:sym typeface="Arial" panose="020B0604020202020204" pitchFamily="34" charset="0"/>
              </a:rPr>
              <a:t>, </a:t>
            </a:r>
            <a:endParaRPr lang="en-US" altLang="es-CL" dirty="0" smtClean="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a:t>
            </a:r>
            <a:r>
              <a:rPr lang="en-US" altLang="es-CL" dirty="0" smtClean="0">
                <a:solidFill>
                  <a:srgbClr val="000000"/>
                </a:solidFill>
                <a:latin typeface="Courier New" panose="02070309020205020404" pitchFamily="49" charset="0"/>
                <a:sym typeface="Arial" panose="020B0604020202020204" pitchFamily="34" charset="0"/>
              </a:rPr>
              <a:t>	  </a:t>
            </a:r>
            <a:r>
              <a:rPr lang="en-US" altLang="es-CL" dirty="0" err="1" smtClean="0">
                <a:solidFill>
                  <a:srgbClr val="000000"/>
                </a:solidFill>
                <a:latin typeface="Courier New" panose="02070309020205020404" pitchFamily="49" charset="0"/>
                <a:sym typeface="Arial" panose="020B0604020202020204" pitchFamily="34" charset="0"/>
              </a:rPr>
              <a:t>location_id</a:t>
            </a:r>
            <a:r>
              <a:rPr lang="en-US" altLang="es-CL" dirty="0">
                <a:solidFill>
                  <a:srgbClr val="000000"/>
                </a:solidFill>
                <a:latin typeface="Courier New" panose="02070309020205020404" pitchFamily="49" charset="0"/>
                <a:sym typeface="Arial" panose="020B0604020202020204" pitchFamily="34" charset="0"/>
              </a:rPr>
              <a:t>)</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VALUES      (</a:t>
            </a:r>
            <a:r>
              <a:rPr lang="en-US" altLang="es-CL" dirty="0" err="1">
                <a:solidFill>
                  <a:srgbClr val="000000"/>
                </a:solidFill>
                <a:latin typeface="Courier New" panose="02070309020205020404" pitchFamily="49" charset="0"/>
                <a:sym typeface="Arial" panose="020B0604020202020204" pitchFamily="34" charset="0"/>
              </a:rPr>
              <a:t>dept_deptid_seq.NEXTVAL</a:t>
            </a:r>
            <a:r>
              <a:rPr lang="en-US" altLang="es-CL" dirty="0">
                <a:solidFill>
                  <a:srgbClr val="000000"/>
                </a:solidFill>
                <a:latin typeface="Courier New" panose="02070309020205020404" pitchFamily="49" charset="0"/>
                <a:sym typeface="Arial" panose="020B0604020202020204" pitchFamily="34" charset="0"/>
              </a:rPr>
              <a:t>, </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'Support', 2500</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2" name="Rectángulo 1"/>
          <p:cNvSpPr/>
          <p:nvPr/>
        </p:nvSpPr>
        <p:spPr>
          <a:xfrm>
            <a:off x="302028" y="3681392"/>
            <a:ext cx="8240617" cy="369332"/>
          </a:xfrm>
          <a:prstGeom prst="rect">
            <a:avLst/>
          </a:prstGeom>
        </p:spPr>
        <p:txBody>
          <a:bodyPr wrap="square">
            <a:spAutoFit/>
          </a:bodyPr>
          <a:lstStyle/>
          <a:p>
            <a:r>
              <a:rPr lang="es-ES" dirty="0" smtClean="0"/>
              <a:t>Inserta </a:t>
            </a:r>
            <a:r>
              <a:rPr lang="es-ES" dirty="0"/>
              <a:t>un nuevo departamento denominado “</a:t>
            </a:r>
            <a:r>
              <a:rPr lang="es-ES" dirty="0" err="1"/>
              <a:t>Support</a:t>
            </a:r>
            <a:r>
              <a:rPr lang="es-ES" dirty="0"/>
              <a:t>” en la ubicación con el ID 2500</a:t>
            </a:r>
            <a:endParaRPr lang="es-CL" dirty="0"/>
          </a:p>
        </p:txBody>
      </p:sp>
      <p:sp>
        <p:nvSpPr>
          <p:cNvPr id="10" name="Rectangle 5"/>
          <p:cNvSpPr>
            <a:spLocks noChangeArrowheads="1"/>
          </p:cNvSpPr>
          <p:nvPr/>
        </p:nvSpPr>
        <p:spPr bwMode="blackGray">
          <a:xfrm>
            <a:off x="1595381" y="4604600"/>
            <a:ext cx="4596099" cy="641350"/>
          </a:xfrm>
          <a:prstGeom prst="rect">
            <a:avLst/>
          </a:prstGeom>
          <a:solidFill>
            <a:schemeClr val="bg1">
              <a:lumMod val="9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a:solidFill>
                  <a:srgbClr val="000000"/>
                </a:solidFill>
                <a:latin typeface="Courier New" panose="02070309020205020404" pitchFamily="49" charset="0"/>
                <a:sym typeface="Arial" panose="020B0604020202020204" pitchFamily="34" charset="0"/>
              </a:rPr>
              <a:t>SELECT	dept_deptid_seq.CURRVAL</a:t>
            </a:r>
          </a:p>
          <a:p>
            <a:pPr>
              <a:buSzPct val="100000"/>
              <a:buFont typeface="Arial" panose="020B0604020202020204" pitchFamily="34" charset="0"/>
              <a:buNone/>
            </a:pPr>
            <a:r>
              <a:rPr lang="en-US" altLang="es-CL">
                <a:solidFill>
                  <a:srgbClr val="000000"/>
                </a:solidFill>
                <a:latin typeface="Courier New" panose="02070309020205020404" pitchFamily="49" charset="0"/>
                <a:sym typeface="Arial" panose="020B0604020202020204" pitchFamily="34" charset="0"/>
              </a:rPr>
              <a:t>FROM	dual;</a:t>
            </a:r>
          </a:p>
        </p:txBody>
      </p:sp>
      <p:sp>
        <p:nvSpPr>
          <p:cNvPr id="9" name="Rectángulo 8"/>
          <p:cNvSpPr/>
          <p:nvPr/>
        </p:nvSpPr>
        <p:spPr>
          <a:xfrm>
            <a:off x="1172590" y="5458639"/>
            <a:ext cx="5794221" cy="369332"/>
          </a:xfrm>
          <a:prstGeom prst="rect">
            <a:avLst/>
          </a:prstGeom>
        </p:spPr>
        <p:txBody>
          <a:bodyPr wrap="square">
            <a:spAutoFit/>
          </a:bodyPr>
          <a:lstStyle/>
          <a:p>
            <a:r>
              <a:rPr lang="es-ES" dirty="0" smtClean="0"/>
              <a:t>Consulta </a:t>
            </a:r>
            <a:r>
              <a:rPr lang="es-ES" dirty="0"/>
              <a:t>el valor actual de la secuencia DEPT_DEPTID_SEQ</a:t>
            </a:r>
            <a:endParaRPr lang="es-CL" dirty="0"/>
          </a:p>
        </p:txBody>
      </p:sp>
    </p:spTree>
    <p:extLst>
      <p:ext uri="{BB962C8B-B14F-4D97-AF65-F5344CB8AC3E}">
        <p14:creationId xmlns:p14="http://schemas.microsoft.com/office/powerpoint/2010/main" val="109553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b="1" dirty="0" smtClean="0">
                <a:solidFill>
                  <a:srgbClr val="FF0000"/>
                </a:solidFill>
              </a:rPr>
              <a:t>Secuencias</a:t>
            </a:r>
          </a:p>
          <a:p>
            <a:pPr marL="285750" indent="-285750">
              <a:buFont typeface="Arial" panose="020B0604020202020204" pitchFamily="34" charset="0"/>
              <a:buChar char="•"/>
            </a:pPr>
            <a:r>
              <a:rPr lang="es-ES" sz="1400" dirty="0" smtClean="0"/>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sp>
        <p:nvSpPr>
          <p:cNvPr id="5" name="Rectangle 2062"/>
          <p:cNvSpPr txBox="1">
            <a:spLocks noChangeArrowheads="1"/>
          </p:cNvSpPr>
          <p:nvPr/>
        </p:nvSpPr>
        <p:spPr>
          <a:xfrm>
            <a:off x="705772" y="728723"/>
            <a:ext cx="4373004" cy="39364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altLang="es-CL" sz="2400" dirty="0" err="1" smtClean="0">
                <a:solidFill>
                  <a:srgbClr val="C00000"/>
                </a:solidFill>
                <a:sym typeface="Arial" panose="020B0604020202020204" pitchFamily="34" charset="0"/>
              </a:rPr>
              <a:t>Pseudocolumnas</a:t>
            </a:r>
            <a:r>
              <a:rPr lang="es-CL" altLang="es-CL" sz="2400" dirty="0" smtClean="0">
                <a:solidFill>
                  <a:srgbClr val="C00000"/>
                </a:solidFill>
                <a:sym typeface="Arial" panose="020B0604020202020204" pitchFamily="34" charset="0"/>
              </a:rPr>
              <a:t> NEXTVAL y CURRVAL</a:t>
            </a:r>
          </a:p>
        </p:txBody>
      </p:sp>
      <p:sp>
        <p:nvSpPr>
          <p:cNvPr id="11" name="Rectangle 5"/>
          <p:cNvSpPr>
            <a:spLocks noChangeArrowheads="1"/>
          </p:cNvSpPr>
          <p:nvPr/>
        </p:nvSpPr>
        <p:spPr bwMode="blackGray">
          <a:xfrm>
            <a:off x="1551312" y="1900803"/>
            <a:ext cx="4673217" cy="1570822"/>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ALTER SEQUENCE </a:t>
            </a:r>
            <a:r>
              <a:rPr lang="en-US" altLang="es-CL" dirty="0" err="1">
                <a:solidFill>
                  <a:srgbClr val="000000"/>
                </a:solidFill>
                <a:latin typeface="Courier New" panose="02070309020205020404" pitchFamily="49" charset="0"/>
                <a:sym typeface="Arial" panose="020B0604020202020204" pitchFamily="34" charset="0"/>
              </a:rPr>
              <a:t>dept_deptid_seq</a:t>
            </a:r>
            <a:endParaRPr lang="en-US" altLang="es-CL" dirty="0">
              <a:solidFill>
                <a:srgbClr val="000000"/>
              </a:solidFill>
              <a:latin typeface="Courier New" panose="02070309020205020404" pitchFamily="49" charset="0"/>
              <a:sym typeface="Arial" panose="020B0604020202020204" pitchFamily="34" charset="0"/>
            </a:endParaRP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INCREMENT BY 20</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MAXVALUE 999999</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NOCACHE</a:t>
            </a:r>
          </a:p>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               NOCYCLE</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12" name="Rectangle 4"/>
          <p:cNvSpPr>
            <a:spLocks noChangeArrowheads="1"/>
          </p:cNvSpPr>
          <p:nvPr/>
        </p:nvSpPr>
        <p:spPr bwMode="blackGray">
          <a:xfrm>
            <a:off x="2892274" y="5545158"/>
            <a:ext cx="4552032" cy="437002"/>
          </a:xfrm>
          <a:prstGeom prst="rect">
            <a:avLst/>
          </a:prstGeom>
          <a:solidFill>
            <a:schemeClr val="bg1">
              <a:lumMod val="9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b="1">
                <a:solidFill>
                  <a:schemeClr val="tx1"/>
                </a:solidFill>
                <a:latin typeface="Arial" panose="020B0604020202020204" pitchFamily="34" charset="0"/>
                <a:cs typeface="Arial" panose="020B0604020202020204" pitchFamily="34" charset="0"/>
              </a:defRPr>
            </a:lvl9pPr>
          </a:lstStyle>
          <a:p>
            <a:pPr>
              <a:buSzPct val="100000"/>
              <a:buFont typeface="Arial" panose="020B0604020202020204" pitchFamily="34" charset="0"/>
              <a:buNone/>
            </a:pPr>
            <a:r>
              <a:rPr lang="en-US" altLang="es-CL" dirty="0">
                <a:solidFill>
                  <a:srgbClr val="000000"/>
                </a:solidFill>
                <a:latin typeface="Courier New" panose="02070309020205020404" pitchFamily="49" charset="0"/>
                <a:sym typeface="Arial" panose="020B0604020202020204" pitchFamily="34" charset="0"/>
              </a:rPr>
              <a:t>DROP SEQUENCE </a:t>
            </a:r>
            <a:r>
              <a:rPr lang="en-US" altLang="es-CL" dirty="0" err="1">
                <a:solidFill>
                  <a:srgbClr val="000000"/>
                </a:solidFill>
                <a:latin typeface="Courier New" panose="02070309020205020404" pitchFamily="49" charset="0"/>
                <a:sym typeface="Arial" panose="020B0604020202020204" pitchFamily="34" charset="0"/>
              </a:rPr>
              <a:t>dept_deptid_seq</a:t>
            </a:r>
            <a:r>
              <a:rPr lang="en-US" altLang="es-CL" dirty="0" smtClean="0">
                <a:solidFill>
                  <a:srgbClr val="000000"/>
                </a:solidFill>
                <a:latin typeface="Courier New" panose="02070309020205020404" pitchFamily="49" charset="0"/>
                <a:sym typeface="Arial" panose="020B0604020202020204" pitchFamily="34" charset="0"/>
              </a:rPr>
              <a:t>;</a:t>
            </a:r>
            <a:endParaRPr lang="en-US" altLang="es-CL" dirty="0">
              <a:solidFill>
                <a:srgbClr val="000000"/>
              </a:solidFill>
              <a:latin typeface="Courier New" panose="02070309020205020404" pitchFamily="49" charset="0"/>
              <a:sym typeface="Arial" panose="020B0604020202020204" pitchFamily="34" charset="0"/>
            </a:endParaRPr>
          </a:p>
        </p:txBody>
      </p:sp>
      <p:sp>
        <p:nvSpPr>
          <p:cNvPr id="3" name="Rectángulo 2"/>
          <p:cNvSpPr/>
          <p:nvPr/>
        </p:nvSpPr>
        <p:spPr>
          <a:xfrm>
            <a:off x="2005070" y="3875172"/>
            <a:ext cx="5486400" cy="1200329"/>
          </a:xfrm>
          <a:prstGeom prst="rect">
            <a:avLst/>
          </a:prstGeom>
        </p:spPr>
        <p:txBody>
          <a:bodyPr wrap="square">
            <a:spAutoFit/>
          </a:bodyPr>
          <a:lstStyle/>
          <a:p>
            <a:r>
              <a:rPr lang="es-ES" dirty="0"/>
              <a:t>La secuencia se debe borrar y volver a crear para reiniciar la secuencia en un número diferente</a:t>
            </a:r>
            <a:r>
              <a:rPr lang="es-ES" dirty="0" smtClean="0"/>
              <a:t>.</a:t>
            </a:r>
          </a:p>
          <a:p>
            <a:endParaRPr lang="es-ES" dirty="0"/>
          </a:p>
          <a:p>
            <a:r>
              <a:rPr lang="es-ES" dirty="0" smtClean="0"/>
              <a:t>Para </a:t>
            </a:r>
            <a:r>
              <a:rPr lang="es-ES" dirty="0"/>
              <a:t>eliminar una secuencia, utilice la sentencia DROP</a:t>
            </a:r>
            <a:endParaRPr lang="es-CL" dirty="0"/>
          </a:p>
        </p:txBody>
      </p:sp>
    </p:spTree>
    <p:extLst>
      <p:ext uri="{BB962C8B-B14F-4D97-AF65-F5344CB8AC3E}">
        <p14:creationId xmlns:p14="http://schemas.microsoft.com/office/powerpoint/2010/main" val="447023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705771" y="177363"/>
            <a:ext cx="3656909" cy="649665"/>
          </a:xfrm>
        </p:spPr>
        <p:txBody>
          <a:bodyPr>
            <a:normAutofit/>
          </a:bodyPr>
          <a:lstStyle/>
          <a:p>
            <a:pPr algn="l"/>
            <a:r>
              <a:rPr lang="es-CL" sz="2400" b="1" dirty="0">
                <a:solidFill>
                  <a:srgbClr val="D40202"/>
                </a:solidFill>
                <a:latin typeface="Myriad Pro"/>
                <a:cs typeface="Myriad Pro"/>
              </a:rPr>
              <a:t>Programación PL/SQL</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uadroTexto 3"/>
          <p:cNvSpPr txBox="1"/>
          <p:nvPr/>
        </p:nvSpPr>
        <p:spPr>
          <a:xfrm>
            <a:off x="7094862" y="319489"/>
            <a:ext cx="1696597"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t>Secuencias</a:t>
            </a:r>
          </a:p>
          <a:p>
            <a:pPr marL="285750" indent="-285750">
              <a:buFont typeface="Arial" panose="020B0604020202020204" pitchFamily="34" charset="0"/>
              <a:buChar char="•"/>
            </a:pPr>
            <a:r>
              <a:rPr lang="es-ES" sz="1400" b="1" dirty="0" smtClean="0">
                <a:solidFill>
                  <a:srgbClr val="FF0000"/>
                </a:solidFill>
              </a:rPr>
              <a:t>Vistas</a:t>
            </a:r>
          </a:p>
          <a:p>
            <a:pPr marL="285750" indent="-285750">
              <a:buFont typeface="Arial" panose="020B0604020202020204" pitchFamily="34" charset="0"/>
              <a:buChar char="•"/>
            </a:pPr>
            <a:r>
              <a:rPr lang="es-ES" sz="1400" dirty="0" smtClean="0"/>
              <a:t>Índices</a:t>
            </a:r>
          </a:p>
          <a:p>
            <a:pPr marL="285750" indent="-285750">
              <a:buFont typeface="Arial" panose="020B0604020202020204" pitchFamily="34" charset="0"/>
              <a:buChar char="•"/>
            </a:pPr>
            <a:r>
              <a:rPr lang="es-ES" sz="1400" dirty="0" smtClean="0"/>
              <a:t>Diccionario</a:t>
            </a:r>
          </a:p>
          <a:p>
            <a:pPr marL="285750" indent="-285750">
              <a:buFont typeface="Arial" panose="020B0604020202020204" pitchFamily="34" charset="0"/>
              <a:buChar char="•"/>
            </a:pPr>
            <a:r>
              <a:rPr lang="es-ES" sz="1400" dirty="0" smtClean="0"/>
              <a:t>Cursores</a:t>
            </a:r>
          </a:p>
          <a:p>
            <a:pPr marL="285750" indent="-285750">
              <a:buFont typeface="Arial" panose="020B0604020202020204" pitchFamily="34" charset="0"/>
              <a:buChar char="•"/>
            </a:pPr>
            <a:r>
              <a:rPr lang="es-ES" sz="1400" dirty="0" smtClean="0"/>
              <a:t>Funciones</a:t>
            </a:r>
          </a:p>
          <a:p>
            <a:pPr marL="285750" indent="-285750">
              <a:buFont typeface="Arial" panose="020B0604020202020204" pitchFamily="34" charset="0"/>
              <a:buChar char="•"/>
            </a:pPr>
            <a:r>
              <a:rPr lang="es-ES" sz="1400" dirty="0" smtClean="0"/>
              <a:t>Procedimientos</a:t>
            </a:r>
          </a:p>
          <a:p>
            <a:pPr marL="285750" indent="-285750">
              <a:buFont typeface="Arial" panose="020B0604020202020204" pitchFamily="34" charset="0"/>
              <a:buChar char="•"/>
            </a:pPr>
            <a:r>
              <a:rPr lang="es-ES" sz="1400" dirty="0" err="1" smtClean="0"/>
              <a:t>Triggers</a:t>
            </a:r>
            <a:endParaRPr lang="es-CL" sz="1400" dirty="0"/>
          </a:p>
        </p:txBody>
      </p:sp>
      <p:pic>
        <p:nvPicPr>
          <p:cNvPr id="5" name="Picture 2059" descr="C:\salome_official\projects\11gR2_SQL 1\screenshots\les11_5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759" y="2356377"/>
            <a:ext cx="6489700" cy="4037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2062"/>
          <p:cNvSpPr txBox="1">
            <a:spLocks noChangeArrowheads="1"/>
          </p:cNvSpPr>
          <p:nvPr/>
        </p:nvSpPr>
        <p:spPr>
          <a:xfrm>
            <a:off x="705772" y="728723"/>
            <a:ext cx="3238268" cy="393640"/>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altLang="es-CL" sz="2400" dirty="0" smtClean="0">
                <a:solidFill>
                  <a:srgbClr val="C00000"/>
                </a:solidFill>
                <a:sym typeface="Arial" panose="020B0604020202020204" pitchFamily="34" charset="0"/>
              </a:rPr>
              <a:t>Vista de una Base de Datos</a:t>
            </a:r>
          </a:p>
        </p:txBody>
      </p:sp>
      <p:sp>
        <p:nvSpPr>
          <p:cNvPr id="8" name="Rectangle 2063"/>
          <p:cNvSpPr txBox="1">
            <a:spLocks noChangeArrowheads="1"/>
          </p:cNvSpPr>
          <p:nvPr/>
        </p:nvSpPr>
        <p:spPr>
          <a:xfrm rot="19832519">
            <a:off x="509027" y="2658947"/>
            <a:ext cx="1636233" cy="36036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s-CL" b="1" dirty="0" smtClean="0">
                <a:solidFill>
                  <a:srgbClr val="000000"/>
                </a:solidFill>
                <a:latin typeface="Courier New" panose="02070309020205020404" pitchFamily="49" charset="0"/>
                <a:cs typeface="Arial" panose="020B0604020202020204" pitchFamily="34" charset="0"/>
                <a:sym typeface="Arial" panose="020B0604020202020204" pitchFamily="34" charset="0"/>
              </a:rPr>
              <a:t>EMPLOYEES</a:t>
            </a:r>
          </a:p>
        </p:txBody>
      </p:sp>
      <p:grpSp>
        <p:nvGrpSpPr>
          <p:cNvPr id="3" name="Grupo 2"/>
          <p:cNvGrpSpPr/>
          <p:nvPr/>
        </p:nvGrpSpPr>
        <p:grpSpPr>
          <a:xfrm>
            <a:off x="804519" y="2566462"/>
            <a:ext cx="5761038" cy="2674937"/>
            <a:chOff x="804519" y="2566462"/>
            <a:chExt cx="5761038" cy="2674937"/>
          </a:xfrm>
        </p:grpSpPr>
        <p:sp>
          <p:nvSpPr>
            <p:cNvPr id="9" name="Freeform 2054"/>
            <p:cNvSpPr>
              <a:spLocks/>
            </p:cNvSpPr>
            <p:nvPr/>
          </p:nvSpPr>
          <p:spPr bwMode="gray">
            <a:xfrm>
              <a:off x="804519" y="2566462"/>
              <a:ext cx="5761038" cy="1303337"/>
            </a:xfrm>
            <a:custGeom>
              <a:avLst/>
              <a:gdLst>
                <a:gd name="T0" fmla="*/ 0 w 3733"/>
                <a:gd name="T1" fmla="*/ 2147483647 h 821"/>
                <a:gd name="T2" fmla="*/ 2147483647 w 3733"/>
                <a:gd name="T3" fmla="*/ 2147483647 h 821"/>
                <a:gd name="T4" fmla="*/ 2147483647 w 3733"/>
                <a:gd name="T5" fmla="*/ 0 h 821"/>
                <a:gd name="T6" fmla="*/ 2147483647 w 3733"/>
                <a:gd name="T7" fmla="*/ 2147483647 h 821"/>
                <a:gd name="T8" fmla="*/ 0 w 3733"/>
                <a:gd name="T9" fmla="*/ 2147483647 h 821"/>
                <a:gd name="T10" fmla="*/ 0 60000 65536"/>
                <a:gd name="T11" fmla="*/ 0 60000 65536"/>
                <a:gd name="T12" fmla="*/ 0 60000 65536"/>
                <a:gd name="T13" fmla="*/ 0 60000 65536"/>
                <a:gd name="T14" fmla="*/ 0 60000 65536"/>
                <a:gd name="T15" fmla="*/ 0 w 3733"/>
                <a:gd name="T16" fmla="*/ 0 h 821"/>
                <a:gd name="T17" fmla="*/ 3733 w 3733"/>
                <a:gd name="T18" fmla="*/ 821 h 821"/>
              </a:gdLst>
              <a:ahLst/>
              <a:cxnLst>
                <a:cxn ang="T10">
                  <a:pos x="T0" y="T1"/>
                </a:cxn>
                <a:cxn ang="T11">
                  <a:pos x="T2" y="T3"/>
                </a:cxn>
                <a:cxn ang="T12">
                  <a:pos x="T4" y="T5"/>
                </a:cxn>
                <a:cxn ang="T13">
                  <a:pos x="T6" y="T7"/>
                </a:cxn>
                <a:cxn ang="T14">
                  <a:pos x="T8" y="T9"/>
                </a:cxn>
              </a:cxnLst>
              <a:rect l="T15" t="T16" r="T17" b="T18"/>
              <a:pathLst>
                <a:path w="3733" h="821">
                  <a:moveTo>
                    <a:pt x="0" y="821"/>
                  </a:moveTo>
                  <a:lnTo>
                    <a:pt x="1016" y="5"/>
                  </a:lnTo>
                  <a:lnTo>
                    <a:pt x="3733" y="0"/>
                  </a:lnTo>
                  <a:lnTo>
                    <a:pt x="2716" y="821"/>
                  </a:lnTo>
                  <a:lnTo>
                    <a:pt x="0" y="821"/>
                  </a:lnTo>
                  <a:close/>
                </a:path>
              </a:pathLst>
            </a:custGeom>
            <a:solidFill>
              <a:schemeClr val="accent3">
                <a:lumMod val="20000"/>
                <a:lumOff val="80000"/>
                <a:alpha val="84000"/>
              </a:schemeClr>
            </a:solidFill>
            <a:ln>
              <a:noFill/>
            </a:ln>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s-ES" altLang="es-CL"/>
            </a:p>
          </p:txBody>
        </p:sp>
        <p:sp>
          <p:nvSpPr>
            <p:cNvPr id="10" name="Freeform 2055"/>
            <p:cNvSpPr>
              <a:spLocks/>
            </p:cNvSpPr>
            <p:nvPr/>
          </p:nvSpPr>
          <p:spPr bwMode="gray">
            <a:xfrm>
              <a:off x="4881219" y="2572812"/>
              <a:ext cx="1676400" cy="2668587"/>
            </a:xfrm>
            <a:custGeom>
              <a:avLst/>
              <a:gdLst>
                <a:gd name="T0" fmla="*/ 2147483647 w 1056"/>
                <a:gd name="T1" fmla="*/ 2147483647 h 1745"/>
                <a:gd name="T2" fmla="*/ 0 w 1056"/>
                <a:gd name="T3" fmla="*/ 2147483647 h 1745"/>
                <a:gd name="T4" fmla="*/ 2147483647 w 1056"/>
                <a:gd name="T5" fmla="*/ 0 h 1745"/>
                <a:gd name="T6" fmla="*/ 2147483647 w 1056"/>
                <a:gd name="T7" fmla="*/ 2147483647 h 1745"/>
                <a:gd name="T8" fmla="*/ 2147483647 w 1056"/>
                <a:gd name="T9" fmla="*/ 2147483647 h 1745"/>
                <a:gd name="T10" fmla="*/ 0 60000 65536"/>
                <a:gd name="T11" fmla="*/ 0 60000 65536"/>
                <a:gd name="T12" fmla="*/ 0 60000 65536"/>
                <a:gd name="T13" fmla="*/ 0 60000 65536"/>
                <a:gd name="T14" fmla="*/ 0 60000 65536"/>
                <a:gd name="T15" fmla="*/ 0 w 1056"/>
                <a:gd name="T16" fmla="*/ 0 h 1745"/>
                <a:gd name="T17" fmla="*/ 1056 w 1056"/>
                <a:gd name="T18" fmla="*/ 1745 h 1745"/>
              </a:gdLst>
              <a:ahLst/>
              <a:cxnLst>
                <a:cxn ang="T10">
                  <a:pos x="T0" y="T1"/>
                </a:cxn>
                <a:cxn ang="T11">
                  <a:pos x="T2" y="T3"/>
                </a:cxn>
                <a:cxn ang="T12">
                  <a:pos x="T4" y="T5"/>
                </a:cxn>
                <a:cxn ang="T13">
                  <a:pos x="T6" y="T7"/>
                </a:cxn>
                <a:cxn ang="T14">
                  <a:pos x="T8" y="T9"/>
                </a:cxn>
              </a:cxnLst>
              <a:rect l="T15" t="T16" r="T17" b="T18"/>
              <a:pathLst>
                <a:path w="1056" h="1745">
                  <a:moveTo>
                    <a:pt x="16" y="1745"/>
                  </a:moveTo>
                  <a:lnTo>
                    <a:pt x="0" y="817"/>
                  </a:lnTo>
                  <a:lnTo>
                    <a:pt x="1056" y="0"/>
                  </a:lnTo>
                  <a:lnTo>
                    <a:pt x="1053" y="922"/>
                  </a:lnTo>
                  <a:lnTo>
                    <a:pt x="16" y="1745"/>
                  </a:lnTo>
                  <a:close/>
                </a:path>
              </a:pathLst>
            </a:custGeom>
            <a:solidFill>
              <a:schemeClr val="accent3">
                <a:lumMod val="60000"/>
                <a:lumOff val="40000"/>
                <a:alpha val="88000"/>
              </a:schemeClr>
            </a:solidFill>
            <a:ln>
              <a:noFill/>
            </a:ln>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s-ES" altLang="es-CL"/>
            </a:p>
          </p:txBody>
        </p:sp>
        <p:pic>
          <p:nvPicPr>
            <p:cNvPr id="11" name="Picture 2060" descr="C:\salome_official\projects\11gR2_SQL 1\screenshots\les11_5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494" y="3869799"/>
              <a:ext cx="4035425" cy="1371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2" name="Rectángulo 1"/>
          <p:cNvSpPr/>
          <p:nvPr/>
        </p:nvSpPr>
        <p:spPr>
          <a:xfrm>
            <a:off x="705772" y="1178036"/>
            <a:ext cx="5968113" cy="923330"/>
          </a:xfrm>
          <a:prstGeom prst="rect">
            <a:avLst/>
          </a:prstGeom>
        </p:spPr>
        <p:txBody>
          <a:bodyPr wrap="square">
            <a:spAutoFit/>
          </a:bodyPr>
          <a:lstStyle/>
          <a:p>
            <a:r>
              <a:rPr lang="es-ES" dirty="0" smtClean="0"/>
              <a:t>Una </a:t>
            </a:r>
            <a:r>
              <a:rPr lang="es-ES" dirty="0"/>
              <a:t>vista no contiene ningún dato propio, sino que se trata de una ventana a través de la que se pueden visualizar o cambiar los datos de las tablas</a:t>
            </a:r>
            <a:endParaRPr lang="es-CL" dirty="0"/>
          </a:p>
        </p:txBody>
      </p:sp>
    </p:spTree>
    <p:extLst>
      <p:ext uri="{BB962C8B-B14F-4D97-AF65-F5344CB8AC3E}">
        <p14:creationId xmlns:p14="http://schemas.microsoft.com/office/powerpoint/2010/main" val="180628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2757</Words>
  <Application>Microsoft Office PowerPoint</Application>
  <PresentationFormat>Presentación en pantalla (4:3)</PresentationFormat>
  <Paragraphs>467</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Courier New</vt:lpstr>
      <vt:lpstr>Myriad Pro</vt:lpstr>
      <vt:lpstr>Myriad Pro Light</vt:lpstr>
      <vt:lpstr>Times New Roman</vt:lpstr>
      <vt:lpstr>Tema de Office</vt:lpstr>
      <vt:lpstr>Bases de Datos Relacionales</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lpstr>Programación PL/SQL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Francisco Prieto Rossi</cp:lastModifiedBy>
  <cp:revision>125</cp:revision>
  <dcterms:created xsi:type="dcterms:W3CDTF">2015-06-26T15:52:47Z</dcterms:created>
  <dcterms:modified xsi:type="dcterms:W3CDTF">2021-10-05T14:02:29Z</dcterms:modified>
</cp:coreProperties>
</file>